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 id="2147483683" r:id="rId2"/>
    <p:sldMasterId id="2147483660" r:id="rId3"/>
    <p:sldMasterId id="2147483678" r:id="rId4"/>
    <p:sldMasterId id="2147484140" r:id="rId5"/>
  </p:sldMasterIdLst>
  <p:notesMasterIdLst>
    <p:notesMasterId r:id="rId27"/>
  </p:notesMasterIdLst>
  <p:handoutMasterIdLst>
    <p:handoutMasterId r:id="rId28"/>
  </p:handoutMasterIdLst>
  <p:sldIdLst>
    <p:sldId id="359" r:id="rId6"/>
    <p:sldId id="289" r:id="rId7"/>
    <p:sldId id="290" r:id="rId8"/>
    <p:sldId id="291" r:id="rId9"/>
    <p:sldId id="292" r:id="rId10"/>
    <p:sldId id="293" r:id="rId11"/>
    <p:sldId id="294" r:id="rId12"/>
    <p:sldId id="295" r:id="rId13"/>
    <p:sldId id="296" r:id="rId14"/>
    <p:sldId id="297" r:id="rId15"/>
    <p:sldId id="298" r:id="rId16"/>
    <p:sldId id="299" r:id="rId17"/>
    <p:sldId id="300" r:id="rId18"/>
    <p:sldId id="301" r:id="rId19"/>
    <p:sldId id="302" r:id="rId20"/>
    <p:sldId id="303" r:id="rId21"/>
    <p:sldId id="304" r:id="rId22"/>
    <p:sldId id="305" r:id="rId23"/>
    <p:sldId id="355" r:id="rId24"/>
    <p:sldId id="311" r:id="rId25"/>
    <p:sldId id="356" r:id="rId26"/>
  </p:sldIdLst>
  <p:sldSz cx="9144000" cy="6858000" type="screen4x3"/>
  <p:notesSz cx="6858000" cy="9144000"/>
  <p:defaultTextStyle>
    <a:defPPr>
      <a:defRPr lang="en-US"/>
    </a:defPPr>
    <a:lvl1pPr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7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931"/>
    <a:srgbClr val="000099"/>
    <a:srgbClr val="333399"/>
    <a:srgbClr val="FFEDB9"/>
    <a:srgbClr val="5B82FF"/>
    <a:srgbClr val="0033CC"/>
    <a:srgbClr val="6666FF"/>
    <a:srgbClr val="FFEB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274" y="62"/>
      </p:cViewPr>
      <p:guideLst>
        <p:guide orient="horz" pos="2760"/>
        <p:guide pos="2880"/>
      </p:guideLst>
    </p:cSldViewPr>
  </p:slideViewPr>
  <p:outlineViewPr>
    <p:cViewPr>
      <p:scale>
        <a:sx n="33" d="100"/>
        <a:sy n="33" d="100"/>
      </p:scale>
      <p:origin x="0" y="-1704"/>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92" d="100"/>
          <a:sy n="92" d="100"/>
        </p:scale>
        <p:origin x="-1480" y="-12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slideMaster" Target="slideMasters/slideMaster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5"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6"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44037"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053F8CAA-4E09-4DE3-9D2C-52B0964ABD8E}" type="slidenum">
              <a:rPr lang="en-US" altLang="en-US"/>
              <a:pPr>
                <a:defRPr/>
              </a:pPr>
              <a:t>‹#›</a:t>
            </a:fld>
            <a:endParaRPr lang="en-US" altLang="en-US"/>
          </a:p>
        </p:txBody>
      </p:sp>
    </p:spTree>
    <p:extLst>
      <p:ext uri="{BB962C8B-B14F-4D97-AF65-F5344CB8AC3E}">
        <p14:creationId xmlns:p14="http://schemas.microsoft.com/office/powerpoint/2010/main" val="326254074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1331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717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31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cs typeface="+mn-cs"/>
              </a:defRPr>
            </a:lvl1pPr>
          </a:lstStyle>
          <a:p>
            <a:pPr>
              <a:defRPr/>
            </a:pPr>
            <a:endParaRPr lang="en-US"/>
          </a:p>
        </p:txBody>
      </p:sp>
      <p:sp>
        <p:nvSpPr>
          <p:cNvPr id="1331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91514228-E8F1-4F47-AC84-EE49E4009E11}" type="slidenum">
              <a:rPr lang="en-US" altLang="en-US"/>
              <a:pPr>
                <a:defRPr/>
              </a:pPr>
              <a:t>‹#›</a:t>
            </a:fld>
            <a:endParaRPr lang="en-US" altLang="en-US"/>
          </a:p>
        </p:txBody>
      </p:sp>
    </p:spTree>
    <p:extLst>
      <p:ext uri="{BB962C8B-B14F-4D97-AF65-F5344CB8AC3E}">
        <p14:creationId xmlns:p14="http://schemas.microsoft.com/office/powerpoint/2010/main" val="232918941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ln/>
        </p:spPr>
      </p:sp>
      <p:sp>
        <p:nvSpPr>
          <p:cNvPr id="143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43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1A377C78-F449-4410-B25B-22E8C9740FC1}" type="slidenum">
              <a:rPr lang="en-US" altLang="en-US" sz="1200" b="0" smtClean="0">
                <a:solidFill>
                  <a:schemeClr val="tx1"/>
                </a:solidFill>
                <a:latin typeface="Times New Roman" panose="02020603050405020304" pitchFamily="18" charset="0"/>
              </a:rPr>
              <a:pPr/>
              <a:t>3</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836315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BA0B3E44-3961-49DE-A610-F54268C2F9EA}" type="slidenum">
              <a:rPr lang="en-US" altLang="en-US" sz="1200" b="0" smtClean="0">
                <a:solidFill>
                  <a:schemeClr val="tx1"/>
                </a:solidFill>
                <a:latin typeface="Times New Roman" panose="02020603050405020304" pitchFamily="18" charset="0"/>
              </a:rPr>
              <a:pPr/>
              <a:t>6</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45457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DED71096-9B40-441A-8555-15CAB243AE6D}" type="slidenum">
              <a:rPr lang="en-US" altLang="en-US" sz="1200" b="0" smtClean="0">
                <a:solidFill>
                  <a:schemeClr val="tx1"/>
                </a:solidFill>
                <a:latin typeface="Times New Roman" panose="02020603050405020304" pitchFamily="18" charset="0"/>
              </a:rPr>
              <a:pPr/>
              <a:t>12</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401964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7DBF50A0-06CD-477B-A233-7C034E4964F7}" type="slidenum">
              <a:rPr lang="en-US" altLang="en-US" sz="1200" b="0" smtClean="0">
                <a:solidFill>
                  <a:schemeClr val="tx1"/>
                </a:solidFill>
                <a:latin typeface="Times New Roman" panose="02020603050405020304" pitchFamily="18" charset="0"/>
              </a:rPr>
              <a:pPr/>
              <a:t>16</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4255312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28FFD21C-AD53-4F4F-964E-2D6F867AA4CB}" type="slidenum">
              <a:rPr lang="en-US" altLang="en-US" sz="1200" b="0" smtClean="0">
                <a:solidFill>
                  <a:schemeClr val="tx1"/>
                </a:solidFill>
                <a:latin typeface="Times New Roman" panose="02020603050405020304" pitchFamily="18" charset="0"/>
              </a:rPr>
              <a:pPr/>
              <a:t>17</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763738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6CA4F12D-73D8-42F5-8300-0A4AF9B9478E}" type="slidenum">
              <a:rPr lang="en-US" altLang="en-US" sz="1200" b="0" smtClean="0">
                <a:solidFill>
                  <a:schemeClr val="tx1"/>
                </a:solidFill>
                <a:latin typeface="Times New Roman" panose="02020603050405020304" pitchFamily="18" charset="0"/>
              </a:rPr>
              <a:pPr/>
              <a:t>21</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1346558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175415346"/>
      </p:ext>
    </p:extLst>
  </p:cSld>
  <p:clrMapOvr>
    <a:masterClrMapping/>
  </p:clrMapOvr>
  <p:transition>
    <p:split orient="vert" dir="in"/>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379190"/>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32820814"/>
      </p:ext>
    </p:extLst>
  </p:cSld>
  <p:clrMapOvr>
    <a:masterClrMapping/>
  </p:clrMapOvr>
  <p:transition>
    <p:split orient="vert" dir="in"/>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37893792"/>
      </p:ext>
    </p:extLst>
  </p:cSld>
  <p:clrMapOvr>
    <a:masterClrMapping/>
  </p:clrMapOvr>
  <p:transition>
    <p:split orient="vert" dir="in"/>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135624"/>
            <a:ext cx="7217501" cy="4992192"/>
          </a:xfrm>
        </p:spPr>
        <p:txBody>
          <a:bodyPr/>
          <a:lstStyle/>
          <a:p>
            <a:pPr lvl="0"/>
            <a:endParaRPr lang="en-US" noProof="0" dirty="0"/>
          </a:p>
        </p:txBody>
      </p:sp>
    </p:spTree>
    <p:extLst>
      <p:ext uri="{BB962C8B-B14F-4D97-AF65-F5344CB8AC3E}">
        <p14:creationId xmlns:p14="http://schemas.microsoft.com/office/powerpoint/2010/main" val="3499308982"/>
      </p:ext>
    </p:extLst>
  </p:cSld>
  <p:clrMapOvr>
    <a:masterClrMapping/>
  </p:clrMapOvr>
  <p:transition>
    <p:split orient="vert" dir="in"/>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319213"/>
            <a:ext cx="7083425" cy="4651375"/>
          </a:xfrm>
        </p:spPr>
        <p:txBody>
          <a:bodyPr/>
          <a:lstStyle/>
          <a:p>
            <a:pPr lvl="0"/>
            <a:endParaRPr lang="en-US" noProof="0"/>
          </a:p>
        </p:txBody>
      </p:sp>
    </p:spTree>
    <p:extLst>
      <p:ext uri="{BB962C8B-B14F-4D97-AF65-F5344CB8AC3E}">
        <p14:creationId xmlns:p14="http://schemas.microsoft.com/office/powerpoint/2010/main" val="4202541885"/>
      </p:ext>
    </p:extLst>
  </p:cSld>
  <p:clrMapOvr>
    <a:masterClrMapping/>
  </p:clrMapOvr>
  <p:transition>
    <p:split orient="vert" dir="in"/>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1265"/>
            <a:ext cx="8558316" cy="105688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16708814"/>
      </p:ext>
    </p:extLst>
  </p:cSld>
  <p:clrMapOvr>
    <a:masterClrMapping/>
  </p:clrMapOvr>
  <p:transition>
    <p:split orient="vert" dir="in"/>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9517"/>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489989"/>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83083540"/>
      </p:ext>
    </p:extLst>
  </p:cSld>
  <p:clrMapOvr>
    <a:masterClrMapping/>
  </p:clrMapOvr>
  <p:transition>
    <p:split orient="vert" dir="in"/>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0340453"/>
      </p:ext>
    </p:extLst>
  </p:cSld>
  <p:clrMapOvr>
    <a:masterClrMapping/>
  </p:clrMapOvr>
  <p:transition>
    <p:split orient="vert" dir="in"/>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85823"/>
            <a:ext cx="8206702" cy="818229"/>
          </a:xfrm>
        </p:spPr>
        <p:txBody>
          <a:bodyPr anchor="t"/>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468021"/>
            <a:ext cx="7217501" cy="4992192"/>
          </a:xfrm>
        </p:spPr>
        <p:txBody>
          <a:bodyPr/>
          <a:lstStyle/>
          <a:p>
            <a:pPr lvl="0"/>
            <a:endParaRPr lang="en-US" noProof="0" dirty="0"/>
          </a:p>
        </p:txBody>
      </p:sp>
    </p:spTree>
    <p:extLst>
      <p:ext uri="{BB962C8B-B14F-4D97-AF65-F5344CB8AC3E}">
        <p14:creationId xmlns:p14="http://schemas.microsoft.com/office/powerpoint/2010/main" val="3720311692"/>
      </p:ext>
    </p:extLst>
  </p:cSld>
  <p:clrMapOvr>
    <a:masterClrMapping/>
  </p:clrMapOvr>
  <p:transition>
    <p:split orient="vert" dir="in"/>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68776"/>
            <a:ext cx="8206702" cy="801183"/>
          </a:xfrm>
        </p:spPr>
        <p:txBody>
          <a:bodyPr anchor="t"/>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506719"/>
            <a:ext cx="7083425" cy="4651375"/>
          </a:xfrm>
        </p:spPr>
        <p:txBody>
          <a:bodyPr/>
          <a:lstStyle/>
          <a:p>
            <a:pPr lvl="0"/>
            <a:endParaRPr lang="en-US" noProof="0" dirty="0"/>
          </a:p>
        </p:txBody>
      </p:sp>
    </p:spTree>
    <p:extLst>
      <p:ext uri="{BB962C8B-B14F-4D97-AF65-F5344CB8AC3E}">
        <p14:creationId xmlns:p14="http://schemas.microsoft.com/office/powerpoint/2010/main" val="3031549748"/>
      </p:ext>
    </p:extLst>
  </p:cSld>
  <p:clrMapOvr>
    <a:masterClrMapping/>
  </p:clrMapOvr>
  <p:transition>
    <p:split orient="vert" dir="in"/>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4191231"/>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lvl1pPr>
              <a:defRPr/>
            </a:lvl1pPr>
          </a:lstStyle>
          <a:p>
            <a:pPr>
              <a:defRPr/>
            </a:pPr>
            <a:fld id="{CFE11EB2-62AF-4F4C-A445-ACB2293DCA20}" type="datetimeFigureOut">
              <a:rPr lang="en-US" altLang="en-US"/>
              <a:pPr>
                <a:defRPr/>
              </a:pPr>
              <a:t>10/10/2017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F94773D-6CAC-4F5C-86C5-C60653D8DB25}" type="slidenum">
              <a:rPr lang="en-US" altLang="en-US"/>
              <a:pPr>
                <a:defRPr/>
              </a:pPr>
              <a:t>‹#›</a:t>
            </a:fld>
            <a:endParaRPr lang="en-US" altLang="en-US"/>
          </a:p>
        </p:txBody>
      </p:sp>
    </p:spTree>
    <p:extLst>
      <p:ext uri="{BB962C8B-B14F-4D97-AF65-F5344CB8AC3E}">
        <p14:creationId xmlns:p14="http://schemas.microsoft.com/office/powerpoint/2010/main" val="21743049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94611177-9A68-46A2-A566-D9122E412798}" type="datetimeFigureOut">
              <a:rPr lang="en-US" altLang="en-US"/>
              <a:pPr>
                <a:defRPr/>
              </a:pPr>
              <a:t>10/10/2017</a:t>
            </a:fld>
            <a:endParaRPr lang="en-US" alt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FDFD936D-44A2-4994-97F0-BDFD2C5EA257}" type="slidenum">
              <a:rPr lang="en-US" altLang="en-US"/>
              <a:pPr>
                <a:defRPr/>
              </a:pPr>
              <a:t>‹#›</a:t>
            </a:fld>
            <a:endParaRPr lang="en-US" altLang="en-US"/>
          </a:p>
        </p:txBody>
      </p:sp>
    </p:spTree>
    <p:extLst>
      <p:ext uri="{BB962C8B-B14F-4D97-AF65-F5344CB8AC3E}">
        <p14:creationId xmlns:p14="http://schemas.microsoft.com/office/powerpoint/2010/main" val="20518189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9986CB2-C0C2-4C17-A037-A91AA50798FC}" type="datetimeFigureOut">
              <a:rPr lang="en-US" altLang="en-US"/>
              <a:pPr>
                <a:defRPr/>
              </a:pPr>
              <a:t>10/10/2017</a:t>
            </a:fld>
            <a:endParaRPr lang="en-US" alt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747866D8-F349-4472-AEC8-7261E3626FE6}" type="slidenum">
              <a:rPr lang="en-US" altLang="en-US"/>
              <a:pPr>
                <a:defRPr/>
              </a:pPr>
              <a:t>‹#›</a:t>
            </a:fld>
            <a:endParaRPr lang="en-US" altLang="en-US"/>
          </a:p>
        </p:txBody>
      </p:sp>
    </p:spTree>
    <p:extLst>
      <p:ext uri="{BB962C8B-B14F-4D97-AF65-F5344CB8AC3E}">
        <p14:creationId xmlns:p14="http://schemas.microsoft.com/office/powerpoint/2010/main" val="31370913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12211"/>
            <a:ext cx="8534400" cy="1143000"/>
          </a:xfrm>
        </p:spPr>
        <p:txBody>
          <a:bodyPr/>
          <a:lstStyle/>
          <a:p>
            <a:r>
              <a:rPr lang="en-US" dirty="0"/>
              <a:t>Click to edit Master title style</a:t>
            </a:r>
          </a:p>
        </p:txBody>
      </p:sp>
      <p:sp>
        <p:nvSpPr>
          <p:cNvPr id="3" name="Content Placeholder 2"/>
          <p:cNvSpPr>
            <a:spLocks noGrp="1"/>
          </p:cNvSpPr>
          <p:nvPr>
            <p:ph sz="half" idx="1"/>
          </p:nvPr>
        </p:nvSpPr>
        <p:spPr>
          <a:xfrm>
            <a:off x="571499" y="1546515"/>
            <a:ext cx="7986483" cy="4318000"/>
          </a:xfrm>
        </p:spPr>
        <p:txBody>
          <a:bodyPr/>
          <a:lstStyle>
            <a:lvl1pPr>
              <a:defRPr sz="2800" b="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92905590"/>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21151" y="2332037"/>
            <a:ext cx="8237408" cy="3663561"/>
          </a:xfrm>
          <a:prstGeom prst="rect">
            <a:avLst/>
          </a:prstGeom>
        </p:spPr>
        <p:txBody>
          <a:bodyPr/>
          <a:lstStyle>
            <a:lvl2pPr>
              <a:defRPr>
                <a:latin typeface="Arial (Body)"/>
                <a:cs typeface="Arial (Body)"/>
              </a:defRPr>
            </a:lvl2pPr>
            <a:lvl3pPr>
              <a:defRPr>
                <a:latin typeface="Arial (Body)"/>
                <a:cs typeface="Arial (Body)"/>
              </a:defRPr>
            </a:lvl3pPr>
            <a:lvl4pPr>
              <a:defRPr>
                <a:latin typeface="Arial (Body)"/>
                <a:cs typeface="Arial (Body)"/>
              </a:defRPr>
            </a:lvl4pPr>
            <a:lvl5pPr>
              <a:defRPr>
                <a:latin typeface="Arial (Body)"/>
                <a:cs typeface="Arial (Body)"/>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lstStyle>
            <a:lvl1pPr>
              <a:defRPr>
                <a:effectLst>
                  <a:outerShdw blurRad="50800" dist="38100" dir="2700000">
                    <a:srgbClr val="000000"/>
                  </a:outerShdw>
                </a:effectLst>
              </a:defRPr>
            </a:lvl1pPr>
          </a:lstStyle>
          <a:p>
            <a:r>
              <a:rPr lang="en-US" dirty="0"/>
              <a:t>Click to edit Master title style</a:t>
            </a:r>
          </a:p>
        </p:txBody>
      </p:sp>
      <p:sp>
        <p:nvSpPr>
          <p:cNvPr id="4" name="Date Placeholder 3"/>
          <p:cNvSpPr>
            <a:spLocks noGrp="1"/>
          </p:cNvSpPr>
          <p:nvPr>
            <p:ph type="dt" sz="half" idx="10"/>
          </p:nvPr>
        </p:nvSpPr>
        <p:spPr/>
        <p:txBody>
          <a:bodyPr/>
          <a:lstStyle>
            <a:lvl1pPr>
              <a:defRPr/>
            </a:lvl1pPr>
          </a:lstStyle>
          <a:p>
            <a:pPr>
              <a:defRPr/>
            </a:pPr>
            <a:fld id="{C6F167B0-3150-47AB-84FF-7CC0F25D0CE9}" type="datetimeFigureOut">
              <a:rPr lang="en-US" altLang="en-US"/>
              <a:pPr>
                <a:defRPr/>
              </a:pPr>
              <a:t>10/10/2017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903AFDC1-B76A-4CED-A7D9-DF1327940142}" type="slidenum">
              <a:rPr lang="en-US" altLang="en-US"/>
              <a:pPr>
                <a:defRPr/>
              </a:pPr>
              <a:t>‹#›</a:t>
            </a:fld>
            <a:endParaRPr lang="en-US" altLang="en-US"/>
          </a:p>
        </p:txBody>
      </p:sp>
    </p:spTree>
    <p:extLst>
      <p:ext uri="{BB962C8B-B14F-4D97-AF65-F5344CB8AC3E}">
        <p14:creationId xmlns:p14="http://schemas.microsoft.com/office/powerpoint/2010/main" val="13647861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10/10/2017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038192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36661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18357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17478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10/10/2017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639399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10/10/2017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692131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10/10/2017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28200027"/>
      </p:ext>
    </p:extLst>
  </p:cSld>
  <p:clrMapOvr>
    <a:masterClrMapping/>
  </p:clrMapOvr>
  <p:transition>
    <p:split orient="vert" dir="in"/>
  </p:transition>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036443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10/10/2017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7059662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726510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413879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8.xml"/><Relationship Id="rId7"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2.jpeg"/><Relationship Id="rId5" Type="http://schemas.openxmlformats.org/officeDocument/2006/relationships/theme" Target="../theme/theme3.xml"/><Relationship Id="rId4"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3.jp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1041" name="AutoShape 17"/>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16200000" scaled="1"/>
          </a:gradFill>
          <a:ln w="9525">
            <a:solidFill>
              <a:srgbClr val="F9F9F9"/>
            </a:solidFill>
            <a:round/>
            <a:headEnd/>
            <a:tailEnd/>
          </a:ln>
          <a:effectLst>
            <a:outerShdw blurRad="63500" dist="20000" dir="5400000" rotWithShape="0">
              <a:srgbClr val="000000">
                <a:alpha val="37999"/>
              </a:srgbClr>
            </a:outerShdw>
          </a:effectLst>
        </p:spPr>
        <p:txBody>
          <a:bodyPr wrap="none" anchor="ctr"/>
          <a:lstStyle/>
          <a:p>
            <a:pPr algn="ctr" eaLnBrk="1" hangingPunct="1">
              <a:lnSpc>
                <a:spcPct val="85000"/>
              </a:lnSpc>
              <a:defRPr/>
            </a:pPr>
            <a:endParaRPr lang="en-US">
              <a:solidFill>
                <a:schemeClr val="dk1"/>
              </a:solidFill>
              <a:latin typeface="+mn-lt"/>
              <a:ea typeface="+mn-ea"/>
            </a:endParaRPr>
          </a:p>
        </p:txBody>
      </p:sp>
      <p:sp>
        <p:nvSpPr>
          <p:cNvPr id="2" name="Rectangle 2"/>
          <p:cNvSpPr>
            <a:spLocks noGrp="1" noChangeArrowheads="1"/>
          </p:cNvSpPr>
          <p:nvPr>
            <p:ph type="title"/>
          </p:nvPr>
        </p:nvSpPr>
        <p:spPr bwMode="auto">
          <a:xfrm>
            <a:off x="304800" y="101600"/>
            <a:ext cx="8534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028" name="Rectangle 3"/>
          <p:cNvSpPr>
            <a:spLocks noGrp="1" noChangeArrowheads="1"/>
          </p:cNvSpPr>
          <p:nvPr>
            <p:ph type="body" idx="1"/>
          </p:nvPr>
        </p:nvSpPr>
        <p:spPr bwMode="auto">
          <a:xfrm>
            <a:off x="547688" y="1355725"/>
            <a:ext cx="8051800" cy="511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p:cNvSpPr>
            <a:spLocks noChangeArrowheads="1"/>
          </p:cNvSpPr>
          <p:nvPr/>
        </p:nvSpPr>
        <p:spPr bwMode="auto">
          <a:xfrm flipV="1">
            <a:off x="427038" y="958850"/>
            <a:ext cx="8223250" cy="58738"/>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4124" r:id="rId1"/>
    <p:sldLayoutId id="2147484125" r:id="rId2"/>
    <p:sldLayoutId id="2147484126" r:id="rId3"/>
    <p:sldLayoutId id="2147484127" r:id="rId4"/>
    <p:sldLayoutId id="2147484128" r:id="rId5"/>
  </p:sldLayoutIdLst>
  <p:transition>
    <p:split orient="ver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7"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 calcmode="lin" valueType="num">
                                      <p:cBhvr>
                                        <p:cTn id="10" dur="500" fill="hold"/>
                                        <p:tgtEl>
                                          <p:spTgt spid="5"/>
                                        </p:tgtEl>
                                        <p:attrNameLst>
                                          <p:attrName>ppt_w</p:attrName>
                                        </p:attrNameLst>
                                      </p:cBhvr>
                                      <p:tavLst>
                                        <p:tav tm="0">
                                          <p:val>
                                            <p:fltVal val="0"/>
                                          </p:val>
                                        </p:tav>
                                        <p:tav tm="100000">
                                          <p:val>
                                            <p:strVal val="#ppt_w"/>
                                          </p:val>
                                        </p:tav>
                                      </p:tavLst>
                                    </p:anim>
                                    <p:anim calcmode="lin" valueType="num">
                                      <p:cBhvr>
                                        <p:cTn id="11" dur="5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S PGothic" charset="0"/>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cs typeface="MS PGothic" charset="0"/>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1041" name="AutoShape 17"/>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16200000" scaled="1"/>
          </a:gradFill>
          <a:ln w="9525">
            <a:solidFill>
              <a:srgbClr val="F9F9F9"/>
            </a:solidFill>
            <a:round/>
            <a:headEnd/>
            <a:tailEnd/>
          </a:ln>
          <a:effectLst>
            <a:outerShdw blurRad="63500" dist="20000" dir="5400000" rotWithShape="0">
              <a:srgbClr val="000000">
                <a:alpha val="37999"/>
              </a:srgbClr>
            </a:outerShdw>
          </a:effectLst>
        </p:spPr>
        <p:txBody>
          <a:bodyPr wrap="none" anchor="ctr"/>
          <a:lstStyle/>
          <a:p>
            <a:pPr algn="ctr" eaLnBrk="1" hangingPunct="1">
              <a:lnSpc>
                <a:spcPct val="85000"/>
              </a:lnSpc>
              <a:defRPr/>
            </a:pPr>
            <a:endParaRPr lang="en-US">
              <a:solidFill>
                <a:schemeClr val="dk1"/>
              </a:solidFill>
              <a:latin typeface="+mn-lt"/>
              <a:ea typeface="+mn-ea"/>
            </a:endParaRPr>
          </a:p>
        </p:txBody>
      </p:sp>
      <p:sp>
        <p:nvSpPr>
          <p:cNvPr id="2" name="Rectangle 2"/>
          <p:cNvSpPr>
            <a:spLocks noGrp="1" noChangeArrowheads="1"/>
          </p:cNvSpPr>
          <p:nvPr>
            <p:ph type="title"/>
          </p:nvPr>
        </p:nvSpPr>
        <p:spPr bwMode="auto">
          <a:xfrm>
            <a:off x="304800" y="280988"/>
            <a:ext cx="8534400" cy="9985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2052" name="Rectangle 3"/>
          <p:cNvSpPr>
            <a:spLocks noGrp="1" noChangeArrowheads="1"/>
          </p:cNvSpPr>
          <p:nvPr>
            <p:ph type="body" idx="1"/>
          </p:nvPr>
        </p:nvSpPr>
        <p:spPr bwMode="auto">
          <a:xfrm>
            <a:off x="547688" y="1474788"/>
            <a:ext cx="805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p:cNvSpPr>
            <a:spLocks noChangeArrowheads="1"/>
          </p:cNvSpPr>
          <p:nvPr/>
        </p:nvSpPr>
        <p:spPr bwMode="auto">
          <a:xfrm flipV="1">
            <a:off x="427038" y="1316038"/>
            <a:ext cx="8223250" cy="58737"/>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4129" r:id="rId1"/>
    <p:sldLayoutId id="2147484130" r:id="rId2"/>
    <p:sldLayoutId id="2147484131" r:id="rId3"/>
    <p:sldLayoutId id="2147484132" r:id="rId4"/>
    <p:sldLayoutId id="2147484133" r:id="rId5"/>
    <p:sldLayoutId id="2147484138" r:id="rId6"/>
  </p:sldLayoutIdLst>
  <p:transition>
    <p:split orient="vert" dir="in"/>
  </p:transition>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S PGothic" charset="0"/>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cs typeface="MS PGothic" charset="0"/>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S PGothic" charset="0"/>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cs typeface="MS PGothic" charset="0"/>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cs typeface="MS PGothic" charset="0"/>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cs typeface="MS PGothic" charset="0"/>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cs typeface="MS PGothic" charset="0"/>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6"/>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auto">
          <a:xfrm>
            <a:off x="317500" y="-20638"/>
            <a:ext cx="8499475" cy="1143001"/>
          </a:xfrm>
          <a:prstGeom prst="rect">
            <a:avLst/>
          </a:prstGeom>
          <a:noFill/>
          <a:ln>
            <a:noFill/>
          </a:ln>
          <a:effectLst>
            <a:outerShdw blurRad="63500" dist="38100" dir="2700000" rotWithShape="0">
              <a:srgbClr val="000000">
                <a:alpha val="74997"/>
              </a:srgbClr>
            </a:outerShdw>
          </a:effectLst>
          <a:extLst>
            <a:ext uri="{909E8E84-426E-40dd-AFC4-6F175D3DCCD1}"/>
            <a:ext uri="{91240B29-F687-4f45-9708-019B960494DF}"/>
            <a:ext uri="{FAA26D3D-D897-4be2-8F04-BA451C77F1D7}"/>
          </a:extLst>
        </p:spPr>
        <p:txBody>
          <a:bodyPr vert="horz" wrap="square" lIns="91440" tIns="45720" rIns="91440" bIns="45720" numCol="1" anchor="ctr" anchorCtr="0" compatLnSpc="1">
            <a:prstTxWarp prst="textNoShape">
              <a:avLst/>
            </a:prstTxWarp>
          </a:bodyPr>
          <a:lstStyle/>
          <a:p>
            <a:r>
              <a:rPr lang="en-US" dirty="0"/>
              <a:t>Click to edit Master title style</a:t>
            </a:r>
          </a:p>
        </p:txBody>
      </p:sp>
      <p:sp>
        <p:nvSpPr>
          <p:cNvPr id="3075" name="Text Placeholder 2"/>
          <p:cNvSpPr>
            <a:spLocks noGrp="1"/>
          </p:cNvSpPr>
          <p:nvPr>
            <p:ph type="body" idx="1"/>
          </p:nvPr>
        </p:nvSpPr>
        <p:spPr bwMode="auto">
          <a:xfrm>
            <a:off x="341313" y="1338263"/>
            <a:ext cx="8475662"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defRPr>
            </a:lvl1pPr>
          </a:lstStyle>
          <a:p>
            <a:pPr>
              <a:defRPr/>
            </a:pPr>
            <a:fld id="{655B4B15-3F0F-4DEF-800D-4B76D05CB89F}" type="datetimeFigureOut">
              <a:rPr lang="en-US" altLang="en-US"/>
              <a:pPr>
                <a:defRPr/>
              </a:pPr>
              <a:t>10/10/2017</a:t>
            </a:fld>
            <a:endParaRPr lang="en-US"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defRPr>
            </a:lvl1pPr>
          </a:lstStyle>
          <a:p>
            <a:pPr>
              <a:defRPr/>
            </a:pPr>
            <a:fld id="{D8BBD92E-5C41-45DA-8A95-2FA66A4473E0}" type="slidenum">
              <a:rPr lang="en-US" altLang="en-US"/>
              <a:pPr>
                <a:defRPr/>
              </a:pPr>
              <a:t>‹#›</a:t>
            </a:fld>
            <a:endParaRPr lang="en-US" altLang="en-US"/>
          </a:p>
        </p:txBody>
      </p:sp>
      <p:sp>
        <p:nvSpPr>
          <p:cNvPr id="7" name="Rectangle 132"/>
          <p:cNvSpPr>
            <a:spLocks noChangeArrowheads="1"/>
          </p:cNvSpPr>
          <p:nvPr/>
        </p:nvSpPr>
        <p:spPr bwMode="auto">
          <a:xfrm>
            <a:off x="333375" y="769938"/>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Tree>
  </p:cSld>
  <p:clrMap bg1="dk1" tx1="lt1" bg2="dk2" tx2="lt2" accent1="accent1" accent2="accent2" accent3="accent3" accent4="accent4" accent5="accent5" accent6="accent6" hlink="hlink" folHlink="folHlink"/>
  <p:sldLayoutIdLst>
    <p:sldLayoutId id="2147484134" r:id="rId1"/>
    <p:sldLayoutId id="2147484135" r:id="rId2"/>
    <p:sldLayoutId id="2147484136" r:id="rId3"/>
    <p:sldLayoutId id="2147484139" r:id="rId4"/>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txStyles>
    <p:titleStyle>
      <a:lvl1pPr algn="ctr" defTabSz="457200" rtl="0" eaLnBrk="0" fontAlgn="base" hangingPunct="0">
        <a:spcBef>
          <a:spcPct val="0"/>
        </a:spcBef>
        <a:spcAft>
          <a:spcPct val="0"/>
        </a:spcAft>
        <a:defRPr sz="2400" b="1" kern="1200" cap="all" spc="600">
          <a:ln>
            <a:solidFill>
              <a:srgbClr val="FFD931"/>
            </a:solidFill>
          </a:ln>
          <a:solidFill>
            <a:srgbClr val="FFD931"/>
          </a:solidFill>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2400" b="1">
          <a:solidFill>
            <a:srgbClr val="FFD931"/>
          </a:solidFill>
          <a:latin typeface="Arial (Headings)"/>
          <a:ea typeface="Arial (Headings)"/>
          <a:cs typeface="Arial (Headings)"/>
        </a:defRPr>
      </a:lvl6pPr>
      <a:lvl7pPr marL="914400" algn="ctr" defTabSz="457200" rtl="0" fontAlgn="base">
        <a:spcBef>
          <a:spcPct val="0"/>
        </a:spcBef>
        <a:spcAft>
          <a:spcPct val="0"/>
        </a:spcAft>
        <a:defRPr sz="2400" b="1">
          <a:solidFill>
            <a:srgbClr val="FFD931"/>
          </a:solidFill>
          <a:latin typeface="Arial (Headings)"/>
          <a:ea typeface="Arial (Headings)"/>
          <a:cs typeface="Arial (Headings)"/>
        </a:defRPr>
      </a:lvl7pPr>
      <a:lvl8pPr marL="1371600" algn="ctr" defTabSz="457200" rtl="0" fontAlgn="base">
        <a:spcBef>
          <a:spcPct val="0"/>
        </a:spcBef>
        <a:spcAft>
          <a:spcPct val="0"/>
        </a:spcAft>
        <a:defRPr sz="2400" b="1">
          <a:solidFill>
            <a:srgbClr val="FFD931"/>
          </a:solidFill>
          <a:latin typeface="Arial (Headings)"/>
          <a:ea typeface="Arial (Headings)"/>
          <a:cs typeface="Arial (Headings)"/>
        </a:defRPr>
      </a:lvl8pPr>
      <a:lvl9pPr marL="1828800" algn="ctr" defTabSz="457200" rtl="0" fontAlgn="base">
        <a:spcBef>
          <a:spcPct val="0"/>
        </a:spcBef>
        <a:spcAft>
          <a:spcPct val="0"/>
        </a:spcAft>
        <a:defRPr sz="2400" b="1">
          <a:solidFill>
            <a:srgbClr val="FFD931"/>
          </a:solidFill>
          <a:latin typeface="Arial (Headings)"/>
          <a:ea typeface="Arial (Headings)"/>
          <a:cs typeface="Arial (Headings)"/>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Arial (Body)"/>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Arial (Body)"/>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defRPr>
            </a:lvl1pPr>
          </a:lstStyle>
          <a:p>
            <a:pPr>
              <a:defRPr/>
            </a:pPr>
            <a:fld id="{89F122A8-B925-4A72-9795-84390E26480C}" type="datetimeFigureOut">
              <a:rPr lang="en-US" altLang="en-US"/>
              <a:pPr>
                <a:defRPr/>
              </a:pPr>
              <a:t>10/10/2017</a:t>
            </a:fld>
            <a:endParaRPr lang="en-US"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defRPr>
            </a:lvl1pPr>
          </a:lstStyle>
          <a:p>
            <a:pPr>
              <a:defRPr/>
            </a:pPr>
            <a:fld id="{A3D26E0D-C09E-40F0-90AD-0C9C095870DC}" type="slidenum">
              <a:rPr lang="en-US" altLang="en-US"/>
              <a:pPr>
                <a:defRPr/>
              </a:pPr>
              <a:t>‹#›</a:t>
            </a:fld>
            <a:endParaRPr lang="en-US" altLang="en-US"/>
          </a:p>
        </p:txBody>
      </p:sp>
      <p:sp>
        <p:nvSpPr>
          <p:cNvPr id="7" name="Title Placeholder 6"/>
          <p:cNvSpPr>
            <a:spLocks noGrp="1"/>
          </p:cNvSpPr>
          <p:nvPr>
            <p:ph type="title"/>
          </p:nvPr>
        </p:nvSpPr>
        <p:spPr>
          <a:xfrm>
            <a:off x="317500" y="720725"/>
            <a:ext cx="8488363" cy="1112838"/>
          </a:xfrm>
          <a:prstGeom prst="rect">
            <a:avLst/>
          </a:prstGeom>
        </p:spPr>
        <p:txBody>
          <a:bodyPr vert="horz" lIns="91440" tIns="45720" rIns="91440" bIns="45720" rtlCol="0" anchor="ctr">
            <a:noAutofit/>
          </a:bodyPr>
          <a:lstStyle/>
          <a:p>
            <a:r>
              <a:rPr lang="en-US" dirty="0"/>
              <a:t>Click to edit Master title style</a:t>
            </a:r>
          </a:p>
        </p:txBody>
      </p:sp>
      <p:sp>
        <p:nvSpPr>
          <p:cNvPr id="8" name="Rectangle 132"/>
          <p:cNvSpPr>
            <a:spLocks noChangeArrowheads="1"/>
          </p:cNvSpPr>
          <p:nvPr/>
        </p:nvSpPr>
        <p:spPr bwMode="auto">
          <a:xfrm>
            <a:off x="333375" y="561975"/>
            <a:ext cx="8448675" cy="42863"/>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
        <p:nvSpPr>
          <p:cNvPr id="9" name="Rectangle 132"/>
          <p:cNvSpPr>
            <a:spLocks noChangeArrowheads="1"/>
          </p:cNvSpPr>
          <p:nvPr/>
        </p:nvSpPr>
        <p:spPr bwMode="auto">
          <a:xfrm>
            <a:off x="339725" y="1922463"/>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eaLnBrk="0" hangingPunct="0">
              <a:defRPr sz="3600" b="1">
                <a:solidFill>
                  <a:schemeClr val="accent2"/>
                </a:solidFill>
                <a:latin typeface="Arial" panose="020B0604020202020204" pitchFamily="34" charset="0"/>
                <a:ea typeface="MS PGothic" panose="020B0600070205080204" pitchFamily="34" charset="-128"/>
              </a:defRPr>
            </a:lvl1pPr>
            <a:lvl2pPr marL="742950" indent="-285750" eaLnBrk="0" hangingPunct="0">
              <a:defRPr sz="3600" b="1">
                <a:solidFill>
                  <a:schemeClr val="accent2"/>
                </a:solidFill>
                <a:latin typeface="Arial" panose="020B0604020202020204" pitchFamily="34" charset="0"/>
                <a:ea typeface="MS PGothic" panose="020B0600070205080204" pitchFamily="34" charset="-128"/>
              </a:defRPr>
            </a:lvl2pPr>
            <a:lvl3pPr marL="1143000" indent="-228600" eaLnBrk="0" hangingPunct="0">
              <a:defRPr sz="3600" b="1">
                <a:solidFill>
                  <a:schemeClr val="accent2"/>
                </a:solidFill>
                <a:latin typeface="Arial" panose="020B0604020202020204" pitchFamily="34" charset="0"/>
                <a:ea typeface="MS PGothic" panose="020B0600070205080204" pitchFamily="34" charset="-128"/>
              </a:defRPr>
            </a:lvl3pPr>
            <a:lvl4pPr marL="1600200" indent="-228600" eaLnBrk="0" hangingPunct="0">
              <a:defRPr sz="3600" b="1">
                <a:solidFill>
                  <a:schemeClr val="accent2"/>
                </a:solidFill>
                <a:latin typeface="Arial" panose="020B0604020202020204" pitchFamily="34" charset="0"/>
                <a:ea typeface="MS PGothic" panose="020B0600070205080204" pitchFamily="34" charset="-128"/>
              </a:defRPr>
            </a:lvl4pPr>
            <a:lvl5pPr marL="2057400" indent="-228600" eaLnBrk="0" hangingPunct="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pPr algn="ctr" eaLnBrk="1" hangingPunct="1">
              <a:lnSpc>
                <a:spcPct val="85000"/>
              </a:lnSpc>
              <a:defRPr/>
            </a:pPr>
            <a:endParaRPr lang="en-US" altLang="en-US"/>
          </a:p>
        </p:txBody>
      </p:sp>
      <p:sp>
        <p:nvSpPr>
          <p:cNvPr id="4104" name="Text Placeholder 9"/>
          <p:cNvSpPr>
            <a:spLocks noGrp="1"/>
          </p:cNvSpPr>
          <p:nvPr>
            <p:ph type="body" idx="1"/>
          </p:nvPr>
        </p:nvSpPr>
        <p:spPr bwMode="auto">
          <a:xfrm>
            <a:off x="330200" y="2540000"/>
            <a:ext cx="8475663" cy="327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p:txBody>
      </p:sp>
    </p:spTree>
  </p:cSld>
  <p:clrMap bg1="dk1" tx1="lt1" bg2="dk2" tx2="lt2" accent1="accent1" accent2="accent2" accent3="accent3" accent4="accent4" accent5="accent5" accent6="accent6" hlink="hlink" folHlink="folHlink"/>
  <p:sldLayoutIdLst>
    <p:sldLayoutId id="2147484137" r:id="rId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par>
                                <p:cTn id="9" presetID="17" presetClass="entr" presetSubtype="1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p:cTn id="11" dur="500" fill="hold"/>
                                        <p:tgtEl>
                                          <p:spTgt spid="9"/>
                                        </p:tgtEl>
                                        <p:attrNameLst>
                                          <p:attrName>ppt_w</p:attrName>
                                        </p:attrNameLst>
                                      </p:cBhvr>
                                      <p:tavLst>
                                        <p:tav tm="0">
                                          <p:val>
                                            <p:fltVal val="0"/>
                                          </p:val>
                                        </p:tav>
                                        <p:tav tm="100000">
                                          <p:val>
                                            <p:strVal val="#ppt_w"/>
                                          </p:val>
                                        </p:tav>
                                      </p:tavLst>
                                    </p:anim>
                                    <p:anim calcmode="lin" valueType="num">
                                      <p:cBhvr>
                                        <p:cTn id="12" dur="5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txStyles>
    <p:titleStyle>
      <a:lvl1pPr algn="ctr" defTabSz="457200" rtl="0" eaLnBrk="0" fontAlgn="base" hangingPunct="0">
        <a:spcBef>
          <a:spcPct val="0"/>
        </a:spcBef>
        <a:spcAft>
          <a:spcPct val="0"/>
        </a:spcAft>
        <a:defRPr sz="3600" b="1" kern="1200" cap="all" spc="600">
          <a:ln>
            <a:solidFill>
              <a:srgbClr val="FFD931"/>
            </a:solidFill>
          </a:ln>
          <a:solidFill>
            <a:srgbClr val="FFD931"/>
          </a:solidFill>
          <a:effectLst>
            <a:outerShdw blurRad="50800" dist="38100" dir="2700000">
              <a:srgbClr val="000000"/>
            </a:outerShdw>
          </a:effectLst>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3600" b="1">
          <a:solidFill>
            <a:srgbClr val="FFD931"/>
          </a:solidFill>
          <a:latin typeface="Arial (Headings)"/>
          <a:ea typeface="Arial (Headings)"/>
          <a:cs typeface="Arial (Headings)"/>
        </a:defRPr>
      </a:lvl6pPr>
      <a:lvl7pPr marL="914400" algn="ctr" defTabSz="457200" rtl="0" fontAlgn="base">
        <a:spcBef>
          <a:spcPct val="0"/>
        </a:spcBef>
        <a:spcAft>
          <a:spcPct val="0"/>
        </a:spcAft>
        <a:defRPr sz="3600" b="1">
          <a:solidFill>
            <a:srgbClr val="FFD931"/>
          </a:solidFill>
          <a:latin typeface="Arial (Headings)"/>
          <a:ea typeface="Arial (Headings)"/>
          <a:cs typeface="Arial (Headings)"/>
        </a:defRPr>
      </a:lvl7pPr>
      <a:lvl8pPr marL="1371600" algn="ctr" defTabSz="457200" rtl="0" fontAlgn="base">
        <a:spcBef>
          <a:spcPct val="0"/>
        </a:spcBef>
        <a:spcAft>
          <a:spcPct val="0"/>
        </a:spcAft>
        <a:defRPr sz="3600" b="1">
          <a:solidFill>
            <a:srgbClr val="FFD931"/>
          </a:solidFill>
          <a:latin typeface="Arial (Headings)"/>
          <a:ea typeface="Arial (Headings)"/>
          <a:cs typeface="Arial (Headings)"/>
        </a:defRPr>
      </a:lvl8pPr>
      <a:lvl9pPr marL="1828800" algn="ctr" defTabSz="457200" rtl="0" fontAlgn="base">
        <a:spcBef>
          <a:spcPct val="0"/>
        </a:spcBef>
        <a:spcAft>
          <a:spcPct val="0"/>
        </a:spcAft>
        <a:defRPr sz="3600" b="1">
          <a:solidFill>
            <a:srgbClr val="FFD931"/>
          </a:solidFill>
          <a:latin typeface="Arial (Headings)"/>
          <a:ea typeface="Arial (Headings)"/>
          <a:cs typeface="Arial (Headings)"/>
        </a:defRPr>
      </a:lvl9pPr>
    </p:titleStyle>
    <p:bodyStyle>
      <a:lvl1pPr marL="342900" indent="-342900" algn="ctr" defTabSz="457200" rtl="0" eaLnBrk="0" fontAlgn="base" hangingPunct="0">
        <a:spcBef>
          <a:spcPct val="20000"/>
        </a:spcBef>
        <a:spcAft>
          <a:spcPct val="0"/>
        </a:spcAft>
        <a:buFont typeface="Arial" panose="020B0604020202020204" pitchFamily="34" charset="0"/>
        <a:defRPr sz="5000" b="1"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10/10/2017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66403338"/>
      </p:ext>
    </p:extLst>
  </p:cSld>
  <p:clrMap bg1="lt1" tx1="dk1" bg2="lt2" tx2="dk2" accent1="accent1" accent2="accent2" accent3="accent3" accent4="accent4" accent5="accent5" accent6="accent6" hlink="hlink" folHlink="folHlink"/>
  <p:sldLayoutIdLst>
    <p:sldLayoutId id="2147484141" r:id="rId1"/>
    <p:sldLayoutId id="2147484142" r:id="rId2"/>
    <p:sldLayoutId id="2147484143" r:id="rId3"/>
    <p:sldLayoutId id="2147484144" r:id="rId4"/>
    <p:sldLayoutId id="2147484145" r:id="rId5"/>
    <p:sldLayoutId id="2147484146" r:id="rId6"/>
    <p:sldLayoutId id="2147484147" r:id="rId7"/>
    <p:sldLayoutId id="2147484148" r:id="rId8"/>
    <p:sldLayoutId id="2147484149" r:id="rId9"/>
    <p:sldLayoutId id="2147484150" r:id="rId10"/>
    <p:sldLayoutId id="2147484151" r:id="rId11"/>
  </p:sldLayoutIdLst>
  <p:transition>
    <p:split orient="vert" dir="in"/>
  </p:transition>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hyperlink" Target="http://bcove.me/mdjh584t" TargetMode="External"/><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1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Exercise Physiology</a:t>
            </a:r>
            <a:br>
              <a:rPr lang="en-US" dirty="0"/>
            </a:br>
            <a:r>
              <a:rPr lang="en-US" dirty="0"/>
              <a:t>Geraint </a:t>
            </a:r>
            <a:r>
              <a:rPr lang="en-US" dirty="0" smtClean="0"/>
              <a:t>Forster</a:t>
            </a:r>
            <a:endParaRPr lang="en-GB" dirty="0"/>
          </a:p>
        </p:txBody>
      </p:sp>
      <p:sp>
        <p:nvSpPr>
          <p:cNvPr id="3" name="Subtitle 2"/>
          <p:cNvSpPr>
            <a:spLocks noGrp="1"/>
          </p:cNvSpPr>
          <p:nvPr>
            <p:ph type="subTitle" idx="1"/>
          </p:nvPr>
        </p:nvSpPr>
        <p:spPr/>
        <p:txBody>
          <a:bodyPr/>
          <a:lstStyle/>
          <a:p>
            <a:r>
              <a:rPr lang="en-US" dirty="0"/>
              <a:t>Energy Expenditure</a:t>
            </a:r>
          </a:p>
          <a:p>
            <a:r>
              <a:rPr lang="en-US" dirty="0"/>
              <a:t>(Kenney, Wilmore and </a:t>
            </a:r>
            <a:r>
              <a:rPr lang="en-US" dirty="0" err="1"/>
              <a:t>Costill</a:t>
            </a:r>
            <a:r>
              <a:rPr lang="en-US" dirty="0"/>
              <a:t>, 2015, Chapter 5)</a:t>
            </a:r>
          </a:p>
          <a:p>
            <a:endParaRPr lang="en-GB" dirty="0"/>
          </a:p>
        </p:txBody>
      </p:sp>
    </p:spTree>
    <p:extLst>
      <p:ext uri="{BB962C8B-B14F-4D97-AF65-F5344CB8AC3E}">
        <p14:creationId xmlns:p14="http://schemas.microsoft.com/office/powerpoint/2010/main" val="28133137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2"/>
          <p:cNvSpPr>
            <a:spLocks noGrp="1"/>
          </p:cNvSpPr>
          <p:nvPr>
            <p:ph type="title"/>
          </p:nvPr>
        </p:nvSpPr>
        <p:spPr/>
        <p:txBody>
          <a:bodyPr>
            <a:normAutofit fontScale="90000"/>
          </a:bodyPr>
          <a:lstStyle/>
          <a:p>
            <a:pPr eaLnBrk="1" hangingPunct="1"/>
            <a:r>
              <a:rPr lang="en-US" altLang="en-US">
                <a:effectLst/>
              </a:rPr>
              <a:t>Measuring Energy Expenditure:</a:t>
            </a:r>
            <a:br>
              <a:rPr lang="en-US" altLang="en-US">
                <a:effectLst/>
              </a:rPr>
            </a:br>
            <a:r>
              <a:rPr lang="en-US" altLang="en-US">
                <a:effectLst/>
              </a:rPr>
              <a:t>Direct Calorimetry</a:t>
            </a:r>
          </a:p>
        </p:txBody>
      </p:sp>
      <p:sp>
        <p:nvSpPr>
          <p:cNvPr id="11267" name="Content Placeholder 13"/>
          <p:cNvSpPr>
            <a:spLocks noGrp="1"/>
          </p:cNvSpPr>
          <p:nvPr>
            <p:ph idx="1"/>
          </p:nvPr>
        </p:nvSpPr>
        <p:spPr>
          <a:xfrm>
            <a:off x="571500" y="1874838"/>
            <a:ext cx="8051800" cy="4273550"/>
          </a:xfrm>
        </p:spPr>
        <p:txBody>
          <a:bodyPr>
            <a:normAutofit fontScale="92500" lnSpcReduction="10000"/>
          </a:bodyPr>
          <a:lstStyle/>
          <a:p>
            <a:pPr eaLnBrk="1" hangingPunct="1">
              <a:defRPr/>
            </a:pPr>
            <a:r>
              <a:rPr lang="en-US" altLang="en-US" dirty="0">
                <a:cs typeface="+mn-cs"/>
              </a:rPr>
              <a:t>Substrate metabolism efficiency</a:t>
            </a:r>
          </a:p>
          <a:p>
            <a:pPr lvl="1" eaLnBrk="1" hangingPunct="1">
              <a:defRPr/>
            </a:pPr>
            <a:r>
              <a:rPr lang="en-US" altLang="en-US" dirty="0"/>
              <a:t>40% of substrate energy </a:t>
            </a:r>
            <a:r>
              <a:rPr lang="en-US" altLang="en-US" dirty="0">
                <a:sym typeface="Wingdings" panose="05000000000000000000" pitchFamily="2" charset="2"/>
              </a:rPr>
              <a:t> ATP</a:t>
            </a:r>
          </a:p>
          <a:p>
            <a:pPr lvl="1" eaLnBrk="1" hangingPunct="1">
              <a:defRPr/>
            </a:pPr>
            <a:r>
              <a:rPr lang="en-US" altLang="en-US" dirty="0">
                <a:sym typeface="Wingdings" panose="05000000000000000000" pitchFamily="2" charset="2"/>
              </a:rPr>
              <a:t>60% of substrate energy  heat</a:t>
            </a:r>
          </a:p>
          <a:p>
            <a:pPr lvl="1" eaLnBrk="1" hangingPunct="1">
              <a:defRPr/>
            </a:pPr>
            <a:endParaRPr lang="en-US" altLang="en-US" sz="800" dirty="0"/>
          </a:p>
          <a:p>
            <a:pPr eaLnBrk="1" hangingPunct="1">
              <a:defRPr/>
            </a:pPr>
            <a:r>
              <a:rPr lang="en-US" altLang="en-US" dirty="0">
                <a:cs typeface="+mn-cs"/>
              </a:rPr>
              <a:t>Heat production increases with energy production</a:t>
            </a:r>
          </a:p>
          <a:p>
            <a:pPr lvl="1" eaLnBrk="1" hangingPunct="1">
              <a:defRPr/>
            </a:pPr>
            <a:r>
              <a:rPr lang="en-US" altLang="en-US" dirty="0">
                <a:cs typeface="Arial" panose="020B0604020202020204" pitchFamily="34" charset="0"/>
              </a:rPr>
              <a:t>Can be measured in a calorimeter</a:t>
            </a:r>
          </a:p>
          <a:p>
            <a:pPr lvl="1" eaLnBrk="1" hangingPunct="1">
              <a:defRPr/>
            </a:pPr>
            <a:r>
              <a:rPr lang="en-US" altLang="en-US" dirty="0">
                <a:cs typeface="Arial" panose="020B0604020202020204" pitchFamily="34" charset="0"/>
              </a:rPr>
              <a:t>Water flows through walls</a:t>
            </a:r>
          </a:p>
          <a:p>
            <a:pPr lvl="1" eaLnBrk="1" hangingPunct="1">
              <a:defRPr/>
            </a:pPr>
            <a:r>
              <a:rPr lang="en-US" altLang="en-US" dirty="0">
                <a:cs typeface="Arial" panose="020B0604020202020204" pitchFamily="34" charset="0"/>
              </a:rPr>
              <a:t>Body temperature increases water temperature</a:t>
            </a:r>
          </a:p>
          <a:p>
            <a:pPr marL="457200" lvl="1" indent="0" algn="r" eaLnBrk="1" hangingPunct="1">
              <a:buFontTx/>
              <a:buNone/>
              <a:defRPr/>
            </a:pPr>
            <a:r>
              <a:rPr lang="en-US" altLang="en-US" sz="1400" i="1" dirty="0">
                <a:cs typeface="Arial" panose="020B0604020202020204" pitchFamily="34" charset="0"/>
              </a:rPr>
              <a:t>(continued)</a:t>
            </a:r>
          </a:p>
          <a:p>
            <a:pPr eaLnBrk="1" hangingPunct="1">
              <a:defRPr/>
            </a:pPr>
            <a:endParaRPr lang="en-US" altLang="en-US" dirty="0">
              <a:cs typeface="+mn-cs"/>
            </a:endParaRPr>
          </a:p>
          <a:p>
            <a:pPr eaLnBrk="1" hangingPunct="1">
              <a:defRPr/>
            </a:pPr>
            <a:endParaRPr lang="en-US" altLang="en-US" dirty="0">
              <a:cs typeface="+mn-cs"/>
            </a:endParaRPr>
          </a:p>
        </p:txBody>
      </p:sp>
    </p:spTree>
  </p:cSld>
  <p:clrMapOvr>
    <a:masterClrMapping/>
  </p:clrMapOvr>
  <p:transition>
    <p:split orient="vert" dir="in"/>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2"/>
          <p:cNvSpPr>
            <a:spLocks noGrp="1"/>
          </p:cNvSpPr>
          <p:nvPr>
            <p:ph type="title"/>
          </p:nvPr>
        </p:nvSpPr>
        <p:spPr/>
        <p:txBody>
          <a:bodyPr/>
          <a:lstStyle/>
          <a:p>
            <a:pPr eaLnBrk="1" hangingPunct="1"/>
            <a:endParaRPr lang="en-US" altLang="en-US" dirty="0">
              <a:effectLst/>
            </a:endParaRPr>
          </a:p>
        </p:txBody>
      </p:sp>
      <p:pic>
        <p:nvPicPr>
          <p:cNvPr id="13315" name="Content Placeholder 2"/>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1043697" y="274638"/>
            <a:ext cx="6670675" cy="5116513"/>
          </a:xfrm>
        </p:spPr>
      </p:pic>
    </p:spTree>
  </p:cSld>
  <p:clrMapOvr>
    <a:masterClrMapping/>
  </p:clrMapOvr>
  <p:transition>
    <p:split orient="vert" dir="in"/>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2"/>
          <p:cNvSpPr>
            <a:spLocks noGrp="1"/>
          </p:cNvSpPr>
          <p:nvPr>
            <p:ph type="title"/>
          </p:nvPr>
        </p:nvSpPr>
        <p:spPr/>
        <p:txBody>
          <a:bodyPr>
            <a:normAutofit fontScale="90000"/>
          </a:bodyPr>
          <a:lstStyle/>
          <a:p>
            <a:pPr eaLnBrk="1" hangingPunct="1"/>
            <a:r>
              <a:rPr lang="en-US" altLang="en-US">
                <a:effectLst/>
              </a:rPr>
              <a:t>Measuring Energy Expenditure:</a:t>
            </a:r>
            <a:br>
              <a:rPr lang="en-US" altLang="en-US">
                <a:effectLst/>
              </a:rPr>
            </a:br>
            <a:r>
              <a:rPr lang="en-US" altLang="en-US">
                <a:effectLst/>
              </a:rPr>
              <a:t>Direct Calorimetry</a:t>
            </a:r>
            <a:r>
              <a:rPr lang="en-US" altLang="en-US" sz="2400" i="1">
                <a:effectLst/>
              </a:rPr>
              <a:t> (continued)</a:t>
            </a:r>
          </a:p>
        </p:txBody>
      </p:sp>
      <p:sp>
        <p:nvSpPr>
          <p:cNvPr id="15363" name="Content Placeholder 13"/>
          <p:cNvSpPr>
            <a:spLocks noGrp="1"/>
          </p:cNvSpPr>
          <p:nvPr>
            <p:ph idx="1"/>
          </p:nvPr>
        </p:nvSpPr>
        <p:spPr>
          <a:xfrm>
            <a:off x="635000" y="1563553"/>
            <a:ext cx="8051800" cy="4273550"/>
          </a:xfrm>
        </p:spPr>
        <p:txBody>
          <a:bodyPr>
            <a:normAutofit lnSpcReduction="10000"/>
          </a:bodyPr>
          <a:lstStyle/>
          <a:p>
            <a:pPr eaLnBrk="1" hangingPunct="1"/>
            <a:r>
              <a:rPr lang="en-US" altLang="en-US" dirty="0"/>
              <a:t>Pros</a:t>
            </a:r>
          </a:p>
          <a:p>
            <a:pPr lvl="1" eaLnBrk="1" hangingPunct="1"/>
            <a:r>
              <a:rPr lang="en-US" altLang="en-US" dirty="0"/>
              <a:t>Accurate over time</a:t>
            </a:r>
          </a:p>
          <a:p>
            <a:pPr lvl="1" eaLnBrk="1" hangingPunct="1"/>
            <a:r>
              <a:rPr lang="en-US" altLang="en-US" dirty="0"/>
              <a:t>Good for resting metabolic measurements</a:t>
            </a:r>
          </a:p>
          <a:p>
            <a:pPr lvl="1" eaLnBrk="1" hangingPunct="1"/>
            <a:endParaRPr lang="en-US" altLang="en-US" sz="800" dirty="0"/>
          </a:p>
          <a:p>
            <a:pPr eaLnBrk="1" hangingPunct="1"/>
            <a:r>
              <a:rPr lang="en-US" altLang="en-US" dirty="0"/>
              <a:t>Cons</a:t>
            </a:r>
          </a:p>
          <a:p>
            <a:pPr lvl="1" eaLnBrk="1" hangingPunct="1"/>
            <a:r>
              <a:rPr lang="en-US" altLang="en-US" dirty="0"/>
              <a:t>Expensive, slow</a:t>
            </a:r>
          </a:p>
          <a:p>
            <a:pPr lvl="1" eaLnBrk="1" hangingPunct="1"/>
            <a:r>
              <a:rPr lang="en-US" altLang="en-US" dirty="0"/>
              <a:t>Exercise equipment adds extra heat</a:t>
            </a:r>
          </a:p>
          <a:p>
            <a:pPr lvl="1" eaLnBrk="1" hangingPunct="1"/>
            <a:r>
              <a:rPr lang="en-US" altLang="en-US" dirty="0"/>
              <a:t>Sweat creates errors in measurements</a:t>
            </a:r>
          </a:p>
          <a:p>
            <a:pPr lvl="1" eaLnBrk="1" hangingPunct="1"/>
            <a:r>
              <a:rPr lang="en-US" altLang="en-US" dirty="0"/>
              <a:t>Not practical or accurate for exercise</a:t>
            </a:r>
          </a:p>
          <a:p>
            <a:pPr lvl="1" eaLnBrk="1" hangingPunct="1"/>
            <a:endParaRPr lang="en-US" altLang="en-US" dirty="0"/>
          </a:p>
        </p:txBody>
      </p:sp>
    </p:spTree>
  </p:cSld>
  <p:clrMapOvr>
    <a:masterClrMapping/>
  </p:clrMapOvr>
  <p:transition>
    <p:split orient="vert" dir="in"/>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2"/>
          <p:cNvSpPr>
            <a:spLocks noGrp="1"/>
          </p:cNvSpPr>
          <p:nvPr>
            <p:ph type="title"/>
          </p:nvPr>
        </p:nvSpPr>
        <p:spPr/>
        <p:txBody>
          <a:bodyPr>
            <a:normAutofit fontScale="90000"/>
          </a:bodyPr>
          <a:lstStyle/>
          <a:p>
            <a:pPr eaLnBrk="1" hangingPunct="1"/>
            <a:r>
              <a:rPr lang="en-US" altLang="en-US">
                <a:effectLst/>
              </a:rPr>
              <a:t>Measuring Energy Expenditure:</a:t>
            </a:r>
            <a:br>
              <a:rPr lang="en-US" altLang="en-US">
                <a:effectLst/>
              </a:rPr>
            </a:br>
            <a:r>
              <a:rPr lang="en-US" altLang="en-US">
                <a:effectLst/>
              </a:rPr>
              <a:t>Indirect Calorimetry</a:t>
            </a:r>
          </a:p>
        </p:txBody>
      </p:sp>
      <p:sp>
        <p:nvSpPr>
          <p:cNvPr id="16387" name="Content Placeholder 13"/>
          <p:cNvSpPr>
            <a:spLocks noGrp="1"/>
          </p:cNvSpPr>
          <p:nvPr>
            <p:ph idx="1"/>
          </p:nvPr>
        </p:nvSpPr>
        <p:spPr>
          <a:xfrm>
            <a:off x="546100" y="1534370"/>
            <a:ext cx="8051800" cy="4273550"/>
          </a:xfrm>
        </p:spPr>
        <p:txBody>
          <a:bodyPr>
            <a:normAutofit lnSpcReduction="10000"/>
          </a:bodyPr>
          <a:lstStyle/>
          <a:p>
            <a:pPr eaLnBrk="1" hangingPunct="1"/>
            <a:r>
              <a:rPr lang="en-US" altLang="en-US" dirty="0"/>
              <a:t>Estimates total body energy expenditure based on O</a:t>
            </a:r>
            <a:r>
              <a:rPr lang="en-US" altLang="en-US" baseline="-25000" dirty="0"/>
              <a:t>2</a:t>
            </a:r>
            <a:r>
              <a:rPr lang="en-US" altLang="en-US" dirty="0"/>
              <a:t> used, CO</a:t>
            </a:r>
            <a:r>
              <a:rPr lang="en-US" altLang="en-US" baseline="-25000" dirty="0"/>
              <a:t>2</a:t>
            </a:r>
            <a:r>
              <a:rPr lang="en-US" altLang="en-US" dirty="0"/>
              <a:t> produced</a:t>
            </a:r>
          </a:p>
          <a:p>
            <a:pPr lvl="1" eaLnBrk="1" hangingPunct="1"/>
            <a:r>
              <a:rPr lang="en-US" altLang="en-US" dirty="0"/>
              <a:t>Measures respiratory gas concentrations</a:t>
            </a:r>
          </a:p>
          <a:p>
            <a:pPr lvl="1" eaLnBrk="1" hangingPunct="1"/>
            <a:r>
              <a:rPr lang="en-US" altLang="en-US" dirty="0"/>
              <a:t>Only accurate for steady-state oxidative metabolism</a:t>
            </a:r>
          </a:p>
          <a:p>
            <a:pPr lvl="1" eaLnBrk="1" hangingPunct="1"/>
            <a:endParaRPr lang="en-US" altLang="en-US" sz="800" dirty="0"/>
          </a:p>
          <a:p>
            <a:pPr eaLnBrk="1" hangingPunct="1"/>
            <a:r>
              <a:rPr lang="en-US" altLang="en-US" dirty="0"/>
              <a:t>Older methods of analysis accurate but slow</a:t>
            </a:r>
          </a:p>
          <a:p>
            <a:pPr eaLnBrk="1" hangingPunct="1"/>
            <a:endParaRPr lang="en-US" altLang="en-US" sz="800" dirty="0"/>
          </a:p>
          <a:p>
            <a:pPr eaLnBrk="1" hangingPunct="1"/>
            <a:r>
              <a:rPr lang="en-US" altLang="en-US" dirty="0"/>
              <a:t>New methods faster but expensive</a:t>
            </a:r>
          </a:p>
        </p:txBody>
      </p:sp>
    </p:spTree>
  </p:cSld>
  <p:clrMapOvr>
    <a:masterClrMapping/>
  </p:clrMapOvr>
  <p:transition>
    <p:split orient="vert" dir="in"/>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2"/>
          <p:cNvSpPr>
            <a:spLocks noGrp="1"/>
          </p:cNvSpPr>
          <p:nvPr>
            <p:ph type="title"/>
          </p:nvPr>
        </p:nvSpPr>
        <p:spPr/>
        <p:txBody>
          <a:bodyPr>
            <a:normAutofit fontScale="90000"/>
          </a:bodyPr>
          <a:lstStyle/>
          <a:p>
            <a:pPr eaLnBrk="1" hangingPunct="1"/>
            <a:r>
              <a:rPr lang="en-US" altLang="en-US">
                <a:effectLst/>
              </a:rPr>
              <a:t>Measuring Energy Expenditure:</a:t>
            </a:r>
            <a:br>
              <a:rPr lang="en-US" altLang="en-US">
                <a:effectLst/>
              </a:rPr>
            </a:br>
            <a:r>
              <a:rPr lang="en-US" altLang="en-US">
                <a:effectLst/>
              </a:rPr>
              <a:t>O</a:t>
            </a:r>
            <a:r>
              <a:rPr lang="en-US" altLang="en-US" baseline="-25000">
                <a:effectLst/>
              </a:rPr>
              <a:t>2</a:t>
            </a:r>
            <a:r>
              <a:rPr lang="en-US" altLang="en-US">
                <a:effectLst/>
              </a:rPr>
              <a:t> and CO</a:t>
            </a:r>
            <a:r>
              <a:rPr lang="en-US" altLang="en-US" baseline="-25000">
                <a:effectLst/>
              </a:rPr>
              <a:t>2</a:t>
            </a:r>
            <a:r>
              <a:rPr lang="en-US" altLang="en-US">
                <a:effectLst/>
              </a:rPr>
              <a:t> Measurements</a:t>
            </a:r>
          </a:p>
        </p:txBody>
      </p:sp>
      <p:sp>
        <p:nvSpPr>
          <p:cNvPr id="17411" name="Content Placeholder 13"/>
          <p:cNvSpPr>
            <a:spLocks noGrp="1"/>
          </p:cNvSpPr>
          <p:nvPr>
            <p:ph idx="1"/>
          </p:nvPr>
        </p:nvSpPr>
        <p:spPr>
          <a:xfrm>
            <a:off x="571500" y="1874838"/>
            <a:ext cx="8051800" cy="4273550"/>
          </a:xfrm>
        </p:spPr>
        <p:txBody>
          <a:bodyPr>
            <a:normAutofit fontScale="92500"/>
          </a:bodyPr>
          <a:lstStyle/>
          <a:p>
            <a:pPr eaLnBrk="1" hangingPunct="1">
              <a:defRPr/>
            </a:pP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volume of O</a:t>
            </a:r>
            <a:r>
              <a:rPr lang="en-US" altLang="en-US" baseline="-25000" dirty="0"/>
              <a:t>2</a:t>
            </a:r>
            <a:r>
              <a:rPr lang="en-US" altLang="en-US" dirty="0"/>
              <a:t> consumed per minute</a:t>
            </a:r>
          </a:p>
          <a:p>
            <a:pPr lvl="1" eaLnBrk="1" hangingPunct="1">
              <a:defRPr/>
            </a:pPr>
            <a:r>
              <a:rPr lang="en-US" altLang="en-US" dirty="0"/>
              <a:t>Rate of O</a:t>
            </a:r>
            <a:r>
              <a:rPr lang="en-US" altLang="en-US" baseline="-25000" dirty="0"/>
              <a:t>2</a:t>
            </a:r>
            <a:r>
              <a:rPr lang="en-US" altLang="en-US" dirty="0"/>
              <a:t> consumption</a:t>
            </a:r>
          </a:p>
          <a:p>
            <a:pPr lvl="1" eaLnBrk="1" hangingPunct="1">
              <a:defRPr/>
            </a:pPr>
            <a:r>
              <a:rPr lang="en-US" altLang="en-US" dirty="0"/>
              <a:t>Volume of inspired O</a:t>
            </a:r>
            <a:r>
              <a:rPr lang="en-US" altLang="en-US" baseline="-25000" dirty="0"/>
              <a:t>2</a:t>
            </a:r>
            <a:r>
              <a:rPr lang="en-US" altLang="en-US" dirty="0"/>
              <a:t> </a:t>
            </a:r>
            <a:r>
              <a:rPr lang="en-US" altLang="en-US" dirty="0">
                <a:sym typeface="Wingdings" panose="05000000000000000000" pitchFamily="2" charset="2"/>
              </a:rPr>
              <a:t>−</a:t>
            </a:r>
            <a:r>
              <a:rPr lang="en-US" altLang="en-US" dirty="0"/>
              <a:t> volume of expired O</a:t>
            </a:r>
            <a:r>
              <a:rPr lang="en-US" altLang="en-US" baseline="-25000" dirty="0"/>
              <a:t>2</a:t>
            </a:r>
          </a:p>
          <a:p>
            <a:pPr lvl="1" eaLnBrk="1" hangingPunct="1">
              <a:defRPr/>
            </a:pPr>
            <a:endParaRPr lang="en-US" altLang="en-US" sz="800" dirty="0"/>
          </a:p>
          <a:p>
            <a:pPr eaLnBrk="1" hangingPunct="1">
              <a:defRPr/>
            </a:pPr>
            <a:r>
              <a:rPr lang="en-US" altLang="en-US" spc="-1200" dirty="0"/>
              <a:t>V</a:t>
            </a:r>
            <a:r>
              <a:rPr lang="en-US" altLang="en-US" spc="600" baseline="60000" dirty="0">
                <a:cs typeface="Arial" panose="020B0604020202020204" pitchFamily="34" charset="0"/>
              </a:rPr>
              <a:t>•</a:t>
            </a:r>
            <a:r>
              <a:rPr lang="en-US" altLang="en-US" dirty="0"/>
              <a:t>CO</a:t>
            </a:r>
            <a:r>
              <a:rPr lang="en-US" altLang="en-US" baseline="-25000" dirty="0"/>
              <a:t>2</a:t>
            </a:r>
            <a:r>
              <a:rPr lang="en-US" altLang="en-US" dirty="0"/>
              <a:t>: volume of CO</a:t>
            </a:r>
            <a:r>
              <a:rPr lang="en-US" altLang="en-US" baseline="-25000" dirty="0"/>
              <a:t>2</a:t>
            </a:r>
            <a:r>
              <a:rPr lang="en-US" altLang="en-US" dirty="0"/>
              <a:t> produced per minute</a:t>
            </a:r>
          </a:p>
          <a:p>
            <a:pPr lvl="1" eaLnBrk="1" hangingPunct="1">
              <a:defRPr/>
            </a:pPr>
            <a:r>
              <a:rPr lang="en-US" altLang="en-US" dirty="0"/>
              <a:t>Rate of CO</a:t>
            </a:r>
            <a:r>
              <a:rPr lang="en-US" altLang="en-US" baseline="-25000" dirty="0"/>
              <a:t>2</a:t>
            </a:r>
            <a:r>
              <a:rPr lang="en-US" altLang="en-US" dirty="0"/>
              <a:t> production</a:t>
            </a:r>
          </a:p>
          <a:p>
            <a:pPr lvl="1" eaLnBrk="1" hangingPunct="1">
              <a:defRPr/>
            </a:pPr>
            <a:r>
              <a:rPr lang="en-US" altLang="en-US" dirty="0"/>
              <a:t>Volume of expired CO</a:t>
            </a:r>
            <a:r>
              <a:rPr lang="en-US" altLang="en-US" baseline="-25000" dirty="0"/>
              <a:t>2</a:t>
            </a:r>
            <a:r>
              <a:rPr lang="en-US" altLang="en-US" dirty="0"/>
              <a:t> </a:t>
            </a:r>
            <a:r>
              <a:rPr lang="en-US" altLang="en-US" dirty="0">
                <a:sym typeface="Wingdings" panose="05000000000000000000" pitchFamily="2" charset="2"/>
              </a:rPr>
              <a:t>−</a:t>
            </a:r>
            <a:r>
              <a:rPr lang="en-US" altLang="en-US" dirty="0"/>
              <a:t> volume of inspired CO</a:t>
            </a:r>
            <a:r>
              <a:rPr lang="en-US" altLang="en-US" baseline="-25000" dirty="0"/>
              <a:t>2</a:t>
            </a:r>
          </a:p>
          <a:p>
            <a:pPr lvl="1" eaLnBrk="1" hangingPunct="1">
              <a:defRPr/>
            </a:pPr>
            <a:endParaRPr lang="en-US" altLang="en-US" dirty="0"/>
          </a:p>
        </p:txBody>
      </p:sp>
    </p:spTree>
  </p:cSld>
  <p:clrMapOvr>
    <a:masterClrMapping/>
  </p:clrMapOvr>
  <p:transition>
    <p:split orient="vert" dir="in"/>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2"/>
          <p:cNvSpPr>
            <a:spLocks noGrp="1"/>
          </p:cNvSpPr>
          <p:nvPr>
            <p:ph type="title"/>
          </p:nvPr>
        </p:nvSpPr>
        <p:spPr/>
        <p:txBody>
          <a:bodyPr/>
          <a:lstStyle/>
          <a:p>
            <a:pPr eaLnBrk="1" hangingPunct="1"/>
            <a:endParaRPr lang="en-US" altLang="en-US" i="1" dirty="0">
              <a:effectLst/>
            </a:endParaRPr>
          </a:p>
        </p:txBody>
      </p:sp>
      <p:pic>
        <p:nvPicPr>
          <p:cNvPr id="19459"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19072" y="121705"/>
            <a:ext cx="5753540" cy="5444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plit orient="vert" dir="in"/>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Title 12"/>
          <p:cNvSpPr>
            <a:spLocks noGrp="1"/>
          </p:cNvSpPr>
          <p:nvPr>
            <p:ph type="title"/>
          </p:nvPr>
        </p:nvSpPr>
        <p:spPr>
          <a:xfrm>
            <a:off x="482600" y="80085"/>
            <a:ext cx="8229600" cy="1143000"/>
          </a:xfrm>
        </p:spPr>
        <p:txBody>
          <a:bodyPr>
            <a:normAutofit fontScale="90000"/>
          </a:bodyPr>
          <a:lstStyle/>
          <a:p>
            <a:pPr eaLnBrk="1" hangingPunct="1"/>
            <a:r>
              <a:rPr lang="en-US" altLang="en-US" dirty="0">
                <a:effectLst/>
              </a:rPr>
              <a:t>Measuring Energy Expenditure:</a:t>
            </a:r>
            <a:br>
              <a:rPr lang="en-US" altLang="en-US" dirty="0">
                <a:effectLst/>
              </a:rPr>
            </a:br>
            <a:r>
              <a:rPr lang="en-US" altLang="en-US" dirty="0">
                <a:effectLst/>
              </a:rPr>
              <a:t>Haldane Transformation</a:t>
            </a:r>
          </a:p>
        </p:txBody>
      </p:sp>
      <p:sp>
        <p:nvSpPr>
          <p:cNvPr id="20482" name="Content Placeholder 13"/>
          <p:cNvSpPr>
            <a:spLocks noGrp="1"/>
          </p:cNvSpPr>
          <p:nvPr>
            <p:ph idx="1"/>
          </p:nvPr>
        </p:nvSpPr>
        <p:spPr>
          <a:xfrm>
            <a:off x="571500" y="1223085"/>
            <a:ext cx="8051800" cy="4765675"/>
          </a:xfrm>
        </p:spPr>
        <p:txBody>
          <a:bodyPr>
            <a:normAutofit fontScale="92500"/>
          </a:bodyPr>
          <a:lstStyle/>
          <a:p>
            <a:pPr eaLnBrk="1" hangingPunct="1">
              <a:defRPr/>
            </a:pPr>
            <a:r>
              <a:rPr lang="en-US" altLang="en-US" spc="-1200" dirty="0"/>
              <a:t>V</a:t>
            </a:r>
            <a:r>
              <a:rPr lang="en-US" altLang="en-US" spc="600" baseline="60000" dirty="0">
                <a:cs typeface="Arial" panose="020B0604020202020204" pitchFamily="34" charset="0"/>
              </a:rPr>
              <a:t>•</a:t>
            </a:r>
            <a:r>
              <a:rPr lang="en-US" altLang="en-US" dirty="0"/>
              <a:t> of inspired O</a:t>
            </a:r>
            <a:r>
              <a:rPr lang="en-US" altLang="en-US" baseline="-25000" dirty="0"/>
              <a:t>2</a:t>
            </a:r>
            <a:r>
              <a:rPr lang="en-US" altLang="en-US" dirty="0"/>
              <a:t> </a:t>
            </a:r>
            <a:r>
              <a:rPr lang="en-US" altLang="en-US" i="1" dirty="0"/>
              <a:t>may not</a:t>
            </a:r>
            <a:r>
              <a:rPr lang="en-US" altLang="en-US" dirty="0"/>
              <a:t> = </a:t>
            </a:r>
            <a:r>
              <a:rPr lang="en-US" altLang="en-US" spc="-1200" dirty="0"/>
              <a:t>V</a:t>
            </a:r>
            <a:r>
              <a:rPr lang="en-US" altLang="en-US" spc="600" baseline="60000" dirty="0">
                <a:cs typeface="Arial" panose="020B0604020202020204" pitchFamily="34" charset="0"/>
              </a:rPr>
              <a:t>•</a:t>
            </a:r>
            <a:r>
              <a:rPr lang="en-US" altLang="en-US" dirty="0"/>
              <a:t> of expired CO</a:t>
            </a:r>
            <a:r>
              <a:rPr lang="en-US" altLang="en-US" baseline="-25000" dirty="0"/>
              <a:t>2</a:t>
            </a:r>
            <a:endParaRPr lang="en-US" altLang="en-US" dirty="0"/>
          </a:p>
          <a:p>
            <a:pPr eaLnBrk="1" hangingPunct="1">
              <a:defRPr/>
            </a:pPr>
            <a:endParaRPr lang="en-US" altLang="en-US" sz="800" dirty="0"/>
          </a:p>
          <a:p>
            <a:pPr eaLnBrk="1" hangingPunct="1">
              <a:defRPr/>
            </a:pPr>
            <a:r>
              <a:rPr lang="en-US" altLang="en-US" spc="-1200" dirty="0"/>
              <a:t>V</a:t>
            </a:r>
            <a:r>
              <a:rPr lang="en-US" altLang="en-US" spc="600" baseline="60000" dirty="0">
                <a:cs typeface="Arial" panose="020B0604020202020204" pitchFamily="34" charset="0"/>
              </a:rPr>
              <a:t>•</a:t>
            </a:r>
            <a:r>
              <a:rPr lang="en-US" altLang="en-US" dirty="0"/>
              <a:t> of inspired N</a:t>
            </a:r>
            <a:r>
              <a:rPr lang="en-US" altLang="en-US" baseline="-25000" dirty="0"/>
              <a:t>2</a:t>
            </a:r>
            <a:r>
              <a:rPr lang="en-US" altLang="en-US" dirty="0"/>
              <a:t> = </a:t>
            </a:r>
            <a:r>
              <a:rPr lang="en-US" altLang="en-US" spc="-1200" dirty="0"/>
              <a:t>V</a:t>
            </a:r>
            <a:r>
              <a:rPr lang="en-US" altLang="en-US" spc="600" baseline="60000" dirty="0">
                <a:cs typeface="Arial" panose="020B0604020202020204" pitchFamily="34" charset="0"/>
              </a:rPr>
              <a:t>•</a:t>
            </a:r>
            <a:r>
              <a:rPr lang="en-US" altLang="en-US" dirty="0"/>
              <a:t> of expired N</a:t>
            </a:r>
            <a:r>
              <a:rPr lang="en-US" altLang="en-US" baseline="-25000" dirty="0"/>
              <a:t>2</a:t>
            </a:r>
            <a:r>
              <a:rPr lang="en-US" altLang="en-US" dirty="0"/>
              <a:t> </a:t>
            </a:r>
          </a:p>
          <a:p>
            <a:pPr eaLnBrk="1" hangingPunct="1">
              <a:defRPr/>
            </a:pPr>
            <a:endParaRPr lang="en-US" altLang="en-US" sz="800" dirty="0"/>
          </a:p>
          <a:p>
            <a:pPr eaLnBrk="1" hangingPunct="1">
              <a:defRPr/>
            </a:pPr>
            <a:r>
              <a:rPr lang="en-US" altLang="en-US" dirty="0"/>
              <a:t>Haldane transformation </a:t>
            </a:r>
          </a:p>
          <a:p>
            <a:pPr lvl="1" eaLnBrk="1" hangingPunct="1">
              <a:defRPr/>
            </a:pPr>
            <a:r>
              <a:rPr lang="en-US" altLang="en-US" dirty="0"/>
              <a:t>Allows </a:t>
            </a:r>
            <a:r>
              <a:rPr lang="en-US" altLang="en-US" spc="-1200" dirty="0"/>
              <a:t>V</a:t>
            </a:r>
            <a:r>
              <a:rPr lang="en-US" altLang="en-US" spc="600" baseline="60000" dirty="0">
                <a:cs typeface="Arial" panose="020B0604020202020204" pitchFamily="34" charset="0"/>
              </a:rPr>
              <a:t>•</a:t>
            </a:r>
            <a:r>
              <a:rPr lang="en-US" altLang="en-US" dirty="0"/>
              <a:t> of inspired air (unknown) to be directly calculated from </a:t>
            </a:r>
            <a:r>
              <a:rPr lang="en-US" altLang="en-US" spc="-1200" dirty="0"/>
              <a:t>V</a:t>
            </a:r>
            <a:r>
              <a:rPr lang="en-US" altLang="en-US" spc="600" baseline="60000" dirty="0">
                <a:cs typeface="Arial" panose="020B0604020202020204" pitchFamily="34" charset="0"/>
              </a:rPr>
              <a:t>•</a:t>
            </a:r>
            <a:r>
              <a:rPr lang="en-US" altLang="en-US" dirty="0"/>
              <a:t> of expired air (known)</a:t>
            </a:r>
          </a:p>
          <a:p>
            <a:pPr lvl="1" eaLnBrk="1" hangingPunct="1">
              <a:defRPr/>
            </a:pPr>
            <a:r>
              <a:rPr lang="en-US" altLang="en-US" dirty="0"/>
              <a:t>Based on constancy of N</a:t>
            </a:r>
            <a:r>
              <a:rPr lang="en-US" altLang="en-US" baseline="-25000" dirty="0"/>
              <a:t>2</a:t>
            </a:r>
            <a:r>
              <a:rPr lang="en-US" altLang="en-US" dirty="0"/>
              <a:t> volumes</a:t>
            </a:r>
          </a:p>
          <a:p>
            <a:pPr lvl="1" eaLnBrk="1" hangingPunct="1">
              <a:defRPr/>
            </a:pPr>
            <a:r>
              <a:rPr lang="en-US" altLang="en-US" spc="-1200" dirty="0"/>
              <a:t>V</a:t>
            </a:r>
            <a:r>
              <a:rPr lang="en-US" altLang="en-US" spc="600" baseline="60000" dirty="0">
                <a:cs typeface="Arial" panose="020B0604020202020204" pitchFamily="34" charset="0"/>
              </a:rPr>
              <a:t>•</a:t>
            </a:r>
            <a:r>
              <a:rPr lang="en-US" altLang="en-US" i="1" baseline="-25000" dirty="0">
                <a:latin typeface="Lucida Grande" charset="0"/>
              </a:rPr>
              <a:t>I</a:t>
            </a:r>
            <a:r>
              <a:rPr lang="en-US" altLang="en-US" dirty="0"/>
              <a:t> = (</a:t>
            </a:r>
            <a:r>
              <a:rPr lang="en-US" altLang="en-US" spc="-1200" dirty="0"/>
              <a:t>V</a:t>
            </a:r>
            <a:r>
              <a:rPr lang="en-US" altLang="en-US" spc="600" baseline="60000" dirty="0">
                <a:cs typeface="Arial" panose="020B0604020202020204" pitchFamily="34" charset="0"/>
              </a:rPr>
              <a:t>•</a:t>
            </a:r>
            <a:r>
              <a:rPr lang="en-US" altLang="en-US" i="1" baseline="-25000" dirty="0"/>
              <a:t>E</a:t>
            </a:r>
            <a:r>
              <a:rPr lang="en-US" altLang="en-US" dirty="0"/>
              <a:t> x F</a:t>
            </a:r>
            <a:r>
              <a:rPr lang="en-US" altLang="en-US" i="1" baseline="-25000" dirty="0"/>
              <a:t>E</a:t>
            </a:r>
            <a:r>
              <a:rPr lang="en-US" altLang="en-US" dirty="0"/>
              <a:t>N</a:t>
            </a:r>
            <a:r>
              <a:rPr lang="en-US" altLang="en-US" baseline="-25000" dirty="0"/>
              <a:t>2</a:t>
            </a:r>
            <a:r>
              <a:rPr lang="en-US" altLang="en-US" dirty="0"/>
              <a:t>)/F</a:t>
            </a:r>
            <a:r>
              <a:rPr lang="en-US" altLang="en-US" i="1" baseline="-25000" dirty="0"/>
              <a:t>I</a:t>
            </a:r>
            <a:r>
              <a:rPr lang="en-US" altLang="en-US" dirty="0"/>
              <a:t>N</a:t>
            </a:r>
            <a:r>
              <a:rPr lang="en-US" altLang="en-US" baseline="-25000" dirty="0"/>
              <a:t>2</a:t>
            </a:r>
          </a:p>
          <a:p>
            <a:pPr lvl="1" eaLnBrk="1" hangingPunct="1">
              <a:defRPr/>
            </a:pP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 (</a:t>
            </a:r>
            <a:r>
              <a:rPr lang="en-US" altLang="en-US" spc="-1200" dirty="0"/>
              <a:t>V</a:t>
            </a:r>
            <a:r>
              <a:rPr lang="en-US" altLang="en-US" spc="600" baseline="60000" dirty="0">
                <a:cs typeface="Arial" panose="020B0604020202020204" pitchFamily="34" charset="0"/>
              </a:rPr>
              <a:t>•</a:t>
            </a:r>
            <a:r>
              <a:rPr lang="en-US" altLang="en-US" i="1" baseline="-25000" dirty="0"/>
              <a:t>E</a:t>
            </a:r>
            <a:r>
              <a:rPr lang="en-US" altLang="en-US" dirty="0"/>
              <a:t>) x {[1-(F</a:t>
            </a:r>
            <a:r>
              <a:rPr lang="en-US" altLang="en-US" i="1" baseline="-25000" dirty="0"/>
              <a:t>E</a:t>
            </a:r>
            <a:r>
              <a:rPr lang="en-US" altLang="en-US" dirty="0"/>
              <a:t>O</a:t>
            </a:r>
            <a:r>
              <a:rPr lang="en-US" altLang="en-US" baseline="-25000" dirty="0"/>
              <a:t>2</a:t>
            </a:r>
            <a:r>
              <a:rPr lang="en-US" altLang="en-US" dirty="0"/>
              <a:t> + F</a:t>
            </a:r>
            <a:r>
              <a:rPr lang="en-US" altLang="en-US" i="1" baseline="-25000" dirty="0"/>
              <a:t>E</a:t>
            </a:r>
            <a:r>
              <a:rPr lang="en-US" altLang="en-US" dirty="0"/>
              <a:t>CO</a:t>
            </a:r>
            <a:r>
              <a:rPr lang="en-US" altLang="en-US" baseline="-25000" dirty="0"/>
              <a:t>2</a:t>
            </a:r>
            <a:r>
              <a:rPr lang="en-US" altLang="en-US" dirty="0"/>
              <a:t>) x (0.265)] </a:t>
            </a:r>
            <a:r>
              <a:rPr lang="en-US" altLang="en-US" dirty="0">
                <a:sym typeface="Wingdings" panose="05000000000000000000" pitchFamily="2" charset="2"/>
              </a:rPr>
              <a:t>−</a:t>
            </a:r>
            <a:r>
              <a:rPr lang="en-US" altLang="en-US" dirty="0"/>
              <a:t> (F</a:t>
            </a:r>
            <a:r>
              <a:rPr lang="en-US" altLang="en-US" i="1" baseline="-25000" dirty="0"/>
              <a:t>E</a:t>
            </a:r>
            <a:r>
              <a:rPr lang="en-US" altLang="en-US" dirty="0"/>
              <a:t>O</a:t>
            </a:r>
            <a:r>
              <a:rPr lang="en-US" altLang="en-US" baseline="-25000" dirty="0"/>
              <a:t>2</a:t>
            </a:r>
            <a:r>
              <a:rPr lang="en-US" altLang="en-US" dirty="0"/>
              <a:t>)}</a:t>
            </a:r>
          </a:p>
          <a:p>
            <a:pPr eaLnBrk="1" hangingPunct="1">
              <a:defRPr/>
            </a:pPr>
            <a:endParaRPr lang="en-US" altLang="en-US" dirty="0"/>
          </a:p>
        </p:txBody>
      </p:sp>
    </p:spTree>
  </p:cSld>
  <p:clrMapOvr>
    <a:masterClrMapping/>
  </p:clrMapOvr>
  <p:transition>
    <p:split orient="vert" dir="in"/>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2"/>
          <p:cNvSpPr>
            <a:spLocks noGrp="1"/>
          </p:cNvSpPr>
          <p:nvPr>
            <p:ph type="title"/>
          </p:nvPr>
        </p:nvSpPr>
        <p:spPr/>
        <p:txBody>
          <a:bodyPr>
            <a:normAutofit fontScale="90000"/>
          </a:bodyPr>
          <a:lstStyle/>
          <a:p>
            <a:pPr eaLnBrk="1" hangingPunct="1"/>
            <a:r>
              <a:rPr lang="en-US" altLang="en-US">
                <a:effectLst/>
              </a:rPr>
              <a:t>Measuring Energy Expenditure:</a:t>
            </a:r>
            <a:br>
              <a:rPr lang="en-US" altLang="en-US">
                <a:effectLst/>
              </a:rPr>
            </a:br>
            <a:r>
              <a:rPr lang="en-US" altLang="en-US">
                <a:effectLst/>
              </a:rPr>
              <a:t>Respiratory Exchange Ratio</a:t>
            </a:r>
          </a:p>
        </p:txBody>
      </p:sp>
      <p:sp>
        <p:nvSpPr>
          <p:cNvPr id="21507" name="Content Placeholder 13"/>
          <p:cNvSpPr>
            <a:spLocks noGrp="1"/>
          </p:cNvSpPr>
          <p:nvPr>
            <p:ph idx="1"/>
          </p:nvPr>
        </p:nvSpPr>
        <p:spPr>
          <a:xfrm>
            <a:off x="546100" y="1495460"/>
            <a:ext cx="8051800" cy="4273550"/>
          </a:xfrm>
        </p:spPr>
        <p:txBody>
          <a:bodyPr>
            <a:normAutofit fontScale="92500" lnSpcReduction="10000"/>
          </a:bodyPr>
          <a:lstStyle/>
          <a:p>
            <a:pPr eaLnBrk="1" hangingPunct="1">
              <a:defRPr/>
            </a:pPr>
            <a:r>
              <a:rPr lang="en-US" altLang="en-US" dirty="0"/>
              <a:t>O</a:t>
            </a:r>
            <a:r>
              <a:rPr lang="en-US" altLang="en-US" baseline="-25000" dirty="0"/>
              <a:t>2</a:t>
            </a:r>
            <a:r>
              <a:rPr lang="en-US" altLang="en-US" dirty="0"/>
              <a:t> usage during metabolism depends on type of fuel being oxidized</a:t>
            </a:r>
          </a:p>
          <a:p>
            <a:pPr lvl="1" eaLnBrk="1" hangingPunct="1">
              <a:defRPr/>
            </a:pPr>
            <a:r>
              <a:rPr lang="en-US" altLang="en-US" dirty="0"/>
              <a:t>More carbon atoms in molecule = more O</a:t>
            </a:r>
            <a:r>
              <a:rPr lang="en-US" altLang="en-US" baseline="-25000" dirty="0"/>
              <a:t>2</a:t>
            </a:r>
            <a:r>
              <a:rPr lang="en-US" altLang="en-US" dirty="0"/>
              <a:t> needed</a:t>
            </a:r>
          </a:p>
          <a:p>
            <a:pPr lvl="1" eaLnBrk="1" hangingPunct="1">
              <a:defRPr/>
            </a:pPr>
            <a:r>
              <a:rPr lang="en-US" altLang="en-US" dirty="0"/>
              <a:t>Glucose (C</a:t>
            </a:r>
            <a:r>
              <a:rPr lang="en-US" altLang="en-US" baseline="-25000" dirty="0"/>
              <a:t>6</a:t>
            </a:r>
            <a:r>
              <a:rPr lang="en-US" altLang="en-US" dirty="0"/>
              <a:t>H</a:t>
            </a:r>
            <a:r>
              <a:rPr lang="en-US" altLang="en-US" baseline="-25000" dirty="0"/>
              <a:t>12</a:t>
            </a:r>
            <a:r>
              <a:rPr lang="en-US" altLang="en-US" dirty="0"/>
              <a:t>O</a:t>
            </a:r>
            <a:r>
              <a:rPr lang="en-US" altLang="en-US" baseline="-25000" dirty="0"/>
              <a:t>6</a:t>
            </a:r>
            <a:r>
              <a:rPr lang="en-US" altLang="en-US" dirty="0"/>
              <a:t>) &lt; </a:t>
            </a:r>
            <a:r>
              <a:rPr lang="en-US" altLang="en-US" dirty="0" err="1"/>
              <a:t>palmitic</a:t>
            </a:r>
            <a:r>
              <a:rPr lang="en-US" altLang="en-US" dirty="0"/>
              <a:t> acid (C</a:t>
            </a:r>
            <a:r>
              <a:rPr lang="en-US" altLang="en-US" baseline="-25000" dirty="0"/>
              <a:t>16</a:t>
            </a:r>
            <a:r>
              <a:rPr lang="en-US" altLang="en-US" dirty="0"/>
              <a:t>H</a:t>
            </a:r>
            <a:r>
              <a:rPr lang="en-US" altLang="en-US" baseline="-25000" dirty="0"/>
              <a:t>32</a:t>
            </a:r>
            <a:r>
              <a:rPr lang="en-US" altLang="en-US" dirty="0"/>
              <a:t>O</a:t>
            </a:r>
            <a:r>
              <a:rPr lang="en-US" altLang="en-US" baseline="-25000" dirty="0"/>
              <a:t>2</a:t>
            </a:r>
            <a:r>
              <a:rPr lang="en-US" altLang="en-US" dirty="0"/>
              <a:t>)</a:t>
            </a:r>
          </a:p>
          <a:p>
            <a:pPr lvl="1" eaLnBrk="1" hangingPunct="1">
              <a:defRPr/>
            </a:pPr>
            <a:endParaRPr lang="en-US" altLang="en-US" sz="800" dirty="0"/>
          </a:p>
          <a:p>
            <a:pPr eaLnBrk="1" hangingPunct="1">
              <a:defRPr/>
            </a:pPr>
            <a:r>
              <a:rPr lang="en-US" altLang="en-US" dirty="0"/>
              <a:t>Respiratory exchange ratio (RER)</a:t>
            </a:r>
          </a:p>
          <a:p>
            <a:pPr lvl="1" eaLnBrk="1" hangingPunct="1">
              <a:defRPr/>
            </a:pPr>
            <a:r>
              <a:rPr lang="en-US" altLang="en-US" dirty="0"/>
              <a:t>Ratio between rates of CO</a:t>
            </a:r>
            <a:r>
              <a:rPr lang="en-US" altLang="en-US" baseline="-25000" dirty="0"/>
              <a:t>2</a:t>
            </a:r>
            <a:r>
              <a:rPr lang="en-US" altLang="en-US" dirty="0"/>
              <a:t> production, O</a:t>
            </a:r>
            <a:r>
              <a:rPr lang="en-US" altLang="en-US" baseline="-25000" dirty="0"/>
              <a:t>2</a:t>
            </a:r>
            <a:r>
              <a:rPr lang="en-US" altLang="en-US" dirty="0"/>
              <a:t> usage</a:t>
            </a:r>
          </a:p>
          <a:p>
            <a:pPr lvl="1" eaLnBrk="1" hangingPunct="1">
              <a:defRPr/>
            </a:pPr>
            <a:r>
              <a:rPr lang="en-US" altLang="en-US" dirty="0"/>
              <a:t>RER = </a:t>
            </a:r>
            <a:r>
              <a:rPr lang="en-US" altLang="en-US" spc="-1200" dirty="0"/>
              <a:t>V</a:t>
            </a:r>
            <a:r>
              <a:rPr lang="en-US" altLang="en-US" spc="800" baseline="60000" dirty="0">
                <a:cs typeface="Arial" panose="020B0604020202020204" pitchFamily="34" charset="0"/>
              </a:rPr>
              <a:t>•</a:t>
            </a:r>
            <a:r>
              <a:rPr lang="en-US" altLang="en-US" dirty="0"/>
              <a:t>CO</a:t>
            </a:r>
            <a:r>
              <a:rPr lang="en-US" altLang="en-US" baseline="-25000" dirty="0"/>
              <a:t>2</a:t>
            </a:r>
            <a:r>
              <a:rPr lang="en-US" altLang="en-US" dirty="0">
                <a:latin typeface="Lucida Grande" charset="0"/>
              </a:rPr>
              <a:t> / </a:t>
            </a:r>
            <a:r>
              <a:rPr lang="en-US" altLang="en-US" spc="-1200" dirty="0"/>
              <a:t>V</a:t>
            </a:r>
            <a:r>
              <a:rPr lang="en-US" altLang="en-US" spc="800" baseline="60000" dirty="0">
                <a:cs typeface="Arial" panose="020B0604020202020204" pitchFamily="34" charset="0"/>
              </a:rPr>
              <a:t>•</a:t>
            </a:r>
            <a:r>
              <a:rPr lang="en-US" altLang="en-US" dirty="0"/>
              <a:t>O</a:t>
            </a:r>
            <a:r>
              <a:rPr lang="en-US" altLang="en-US" baseline="-25000" dirty="0"/>
              <a:t>2</a:t>
            </a:r>
          </a:p>
          <a:p>
            <a:pPr lvl="1" algn="r" eaLnBrk="1" hangingPunct="1">
              <a:buFontTx/>
              <a:buNone/>
              <a:defRPr/>
            </a:pPr>
            <a:r>
              <a:rPr lang="en-US" altLang="en-US" sz="1400" i="1" dirty="0"/>
              <a:t>(continued)</a:t>
            </a:r>
            <a:endParaRPr lang="en-US" altLang="en-US" sz="1400" baseline="-25000" dirty="0"/>
          </a:p>
        </p:txBody>
      </p:sp>
    </p:spTree>
  </p:cSld>
  <p:clrMapOvr>
    <a:masterClrMapping/>
  </p:clrMapOvr>
  <p:transition>
    <p:split orient="vert" dir="in"/>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2"/>
          <p:cNvSpPr>
            <a:spLocks noGrp="1"/>
          </p:cNvSpPr>
          <p:nvPr>
            <p:ph type="title"/>
          </p:nvPr>
        </p:nvSpPr>
        <p:spPr/>
        <p:txBody>
          <a:bodyPr>
            <a:normAutofit fontScale="90000"/>
          </a:bodyPr>
          <a:lstStyle/>
          <a:p>
            <a:pPr eaLnBrk="1" hangingPunct="1"/>
            <a:r>
              <a:rPr lang="en-US" altLang="en-US">
                <a:effectLst/>
              </a:rPr>
              <a:t>Measuring Energy Expenditure:</a:t>
            </a:r>
            <a:br>
              <a:rPr lang="en-US" altLang="en-US">
                <a:effectLst/>
              </a:rPr>
            </a:br>
            <a:r>
              <a:rPr lang="en-US" altLang="en-US">
                <a:effectLst/>
              </a:rPr>
              <a:t> Respiratory Exchange Ratio</a:t>
            </a:r>
            <a:r>
              <a:rPr lang="en-US" altLang="en-US" sz="2400" i="1">
                <a:effectLst/>
              </a:rPr>
              <a:t> (continued)</a:t>
            </a:r>
          </a:p>
        </p:txBody>
      </p:sp>
      <p:sp>
        <p:nvSpPr>
          <p:cNvPr id="22531" name="Content Placeholder 13"/>
          <p:cNvSpPr>
            <a:spLocks noGrp="1"/>
          </p:cNvSpPr>
          <p:nvPr>
            <p:ph idx="1"/>
          </p:nvPr>
        </p:nvSpPr>
        <p:spPr>
          <a:xfrm>
            <a:off x="635000" y="1417638"/>
            <a:ext cx="8051800" cy="4273550"/>
          </a:xfrm>
        </p:spPr>
        <p:txBody>
          <a:bodyPr>
            <a:normAutofit fontScale="92500" lnSpcReduction="10000"/>
          </a:bodyPr>
          <a:lstStyle/>
          <a:p>
            <a:pPr eaLnBrk="1" hangingPunct="1">
              <a:defRPr/>
            </a:pPr>
            <a:r>
              <a:rPr lang="en-US" altLang="en-US" dirty="0"/>
              <a:t>RER for 1 molecule glucose = 1.0</a:t>
            </a:r>
          </a:p>
          <a:p>
            <a:pPr lvl="1" eaLnBrk="1" hangingPunct="1">
              <a:defRPr/>
            </a:pPr>
            <a:r>
              <a:rPr lang="en-US" altLang="en-US" dirty="0"/>
              <a:t>6 O</a:t>
            </a:r>
            <a:r>
              <a:rPr lang="en-US" altLang="en-US" baseline="-25000" dirty="0"/>
              <a:t>2</a:t>
            </a:r>
            <a:r>
              <a:rPr lang="en-US" altLang="en-US" dirty="0"/>
              <a:t> + C</a:t>
            </a:r>
            <a:r>
              <a:rPr lang="en-US" altLang="en-US" baseline="-25000" dirty="0"/>
              <a:t>6</a:t>
            </a:r>
            <a:r>
              <a:rPr lang="en-US" altLang="en-US" dirty="0"/>
              <a:t>H</a:t>
            </a:r>
            <a:r>
              <a:rPr lang="en-US" altLang="en-US" baseline="-25000" dirty="0"/>
              <a:t>12</a:t>
            </a:r>
            <a:r>
              <a:rPr lang="en-US" altLang="en-US" dirty="0"/>
              <a:t>O</a:t>
            </a:r>
            <a:r>
              <a:rPr lang="en-US" altLang="en-US" baseline="-25000" dirty="0"/>
              <a:t>6</a:t>
            </a:r>
            <a:r>
              <a:rPr lang="en-US" altLang="en-US" dirty="0"/>
              <a:t> </a:t>
            </a:r>
            <a:r>
              <a:rPr lang="en-US" altLang="en-US" dirty="0">
                <a:sym typeface="Wingdings" panose="05000000000000000000" pitchFamily="2" charset="2"/>
              </a:rPr>
              <a:t> 6 CO</a:t>
            </a:r>
            <a:r>
              <a:rPr lang="en-US" altLang="en-US" baseline="-25000" dirty="0">
                <a:sym typeface="Wingdings" panose="05000000000000000000" pitchFamily="2" charset="2"/>
              </a:rPr>
              <a:t>2</a:t>
            </a:r>
            <a:r>
              <a:rPr lang="en-US" altLang="en-US" dirty="0">
                <a:sym typeface="Wingdings" panose="05000000000000000000" pitchFamily="2" charset="2"/>
              </a:rPr>
              <a:t> + 6 H</a:t>
            </a:r>
            <a:r>
              <a:rPr lang="en-US" altLang="en-US" baseline="-25000" dirty="0">
                <a:sym typeface="Wingdings" panose="05000000000000000000" pitchFamily="2" charset="2"/>
              </a:rPr>
              <a:t>2</a:t>
            </a:r>
            <a:r>
              <a:rPr lang="en-US" altLang="en-US" dirty="0">
                <a:sym typeface="Wingdings" panose="05000000000000000000" pitchFamily="2" charset="2"/>
              </a:rPr>
              <a:t>O + 32 ATP</a:t>
            </a:r>
          </a:p>
          <a:p>
            <a:pPr lvl="1" eaLnBrk="1" hangingPunct="1">
              <a:defRPr/>
            </a:pPr>
            <a:r>
              <a:rPr lang="en-US" altLang="en-US" dirty="0">
                <a:sym typeface="Wingdings" panose="05000000000000000000" pitchFamily="2" charset="2"/>
              </a:rPr>
              <a:t>RER = </a:t>
            </a:r>
            <a:r>
              <a:rPr lang="en-US" altLang="en-US" spc="-1200" dirty="0"/>
              <a:t>V</a:t>
            </a:r>
            <a:r>
              <a:rPr lang="en-US" altLang="en-US" spc="800" baseline="60000" dirty="0">
                <a:cs typeface="Arial" panose="020B0604020202020204" pitchFamily="34" charset="0"/>
              </a:rPr>
              <a:t>•</a:t>
            </a:r>
            <a:r>
              <a:rPr lang="en-US" altLang="en-US" dirty="0"/>
              <a:t>CO</a:t>
            </a:r>
            <a:r>
              <a:rPr lang="en-US" altLang="en-US" baseline="-25000" dirty="0"/>
              <a:t>2</a:t>
            </a:r>
            <a:r>
              <a:rPr lang="en-US" altLang="en-US" dirty="0">
                <a:latin typeface="Lucida Grande" charset="0"/>
              </a:rPr>
              <a:t> / </a:t>
            </a:r>
            <a:r>
              <a:rPr lang="en-US" altLang="en-US" spc="-1200" dirty="0"/>
              <a:t>V</a:t>
            </a:r>
            <a:r>
              <a:rPr lang="en-US" altLang="en-US" spc="800" baseline="60000" dirty="0">
                <a:cs typeface="Arial" panose="020B0604020202020204" pitchFamily="34" charset="0"/>
              </a:rPr>
              <a:t>•</a:t>
            </a:r>
            <a:r>
              <a:rPr lang="en-US" altLang="en-US" dirty="0"/>
              <a:t>O</a:t>
            </a:r>
            <a:r>
              <a:rPr lang="en-US" altLang="en-US" baseline="-25000" dirty="0"/>
              <a:t>2</a:t>
            </a:r>
            <a:r>
              <a:rPr lang="en-US" altLang="en-US" dirty="0">
                <a:sym typeface="Wingdings" panose="05000000000000000000" pitchFamily="2" charset="2"/>
              </a:rPr>
              <a:t> = 6 CO</a:t>
            </a:r>
            <a:r>
              <a:rPr lang="en-US" altLang="en-US" baseline="-25000" dirty="0">
                <a:sym typeface="Wingdings" panose="05000000000000000000" pitchFamily="2" charset="2"/>
              </a:rPr>
              <a:t>2</a:t>
            </a:r>
            <a:r>
              <a:rPr lang="en-US" altLang="en-US" dirty="0">
                <a:sym typeface="Wingdings" panose="05000000000000000000" pitchFamily="2" charset="2"/>
              </a:rPr>
              <a:t>/6 O</a:t>
            </a:r>
            <a:r>
              <a:rPr lang="en-US" altLang="en-US" baseline="-25000" dirty="0">
                <a:sym typeface="Wingdings" panose="05000000000000000000" pitchFamily="2" charset="2"/>
              </a:rPr>
              <a:t>2</a:t>
            </a:r>
            <a:r>
              <a:rPr lang="en-US" altLang="en-US" dirty="0">
                <a:sym typeface="Wingdings" panose="05000000000000000000" pitchFamily="2" charset="2"/>
              </a:rPr>
              <a:t> = 1.0</a:t>
            </a:r>
          </a:p>
          <a:p>
            <a:pPr lvl="1" eaLnBrk="1" hangingPunct="1">
              <a:defRPr/>
            </a:pPr>
            <a:endParaRPr lang="en-US" altLang="en-US" sz="800" dirty="0"/>
          </a:p>
          <a:p>
            <a:pPr eaLnBrk="1" hangingPunct="1">
              <a:defRPr/>
            </a:pPr>
            <a:r>
              <a:rPr lang="en-US" altLang="en-US" dirty="0"/>
              <a:t>RER for 1 molecule </a:t>
            </a:r>
            <a:r>
              <a:rPr lang="en-US" altLang="en-US" dirty="0" err="1"/>
              <a:t>palmitic</a:t>
            </a:r>
            <a:r>
              <a:rPr lang="en-US" altLang="en-US" dirty="0"/>
              <a:t> acid = 0.70</a:t>
            </a:r>
          </a:p>
          <a:p>
            <a:pPr lvl="1" eaLnBrk="1" hangingPunct="1">
              <a:defRPr/>
            </a:pPr>
            <a:r>
              <a:rPr lang="en-US" altLang="en-US" dirty="0"/>
              <a:t>23 O</a:t>
            </a:r>
            <a:r>
              <a:rPr lang="en-US" altLang="en-US" baseline="-25000" dirty="0"/>
              <a:t>2</a:t>
            </a:r>
            <a:r>
              <a:rPr lang="en-US" altLang="en-US" dirty="0"/>
              <a:t> + C</a:t>
            </a:r>
            <a:r>
              <a:rPr lang="en-US" altLang="en-US" baseline="-25000" dirty="0"/>
              <a:t>16</a:t>
            </a:r>
            <a:r>
              <a:rPr lang="en-US" altLang="en-US" dirty="0"/>
              <a:t>H</a:t>
            </a:r>
            <a:r>
              <a:rPr lang="en-US" altLang="en-US" baseline="-25000" dirty="0"/>
              <a:t>32</a:t>
            </a:r>
            <a:r>
              <a:rPr lang="en-US" altLang="en-US" dirty="0"/>
              <a:t>O</a:t>
            </a:r>
            <a:r>
              <a:rPr lang="en-US" altLang="en-US" baseline="-25000" dirty="0"/>
              <a:t>2</a:t>
            </a:r>
            <a:r>
              <a:rPr lang="en-US" altLang="en-US" dirty="0"/>
              <a:t> </a:t>
            </a:r>
            <a:r>
              <a:rPr lang="en-US" altLang="en-US" dirty="0">
                <a:sym typeface="Wingdings" panose="05000000000000000000" pitchFamily="2" charset="2"/>
              </a:rPr>
              <a:t> 16 CO</a:t>
            </a:r>
            <a:r>
              <a:rPr lang="en-US" altLang="en-US" baseline="-25000" dirty="0">
                <a:sym typeface="Wingdings" panose="05000000000000000000" pitchFamily="2" charset="2"/>
              </a:rPr>
              <a:t>2</a:t>
            </a:r>
            <a:r>
              <a:rPr lang="en-US" altLang="en-US" dirty="0">
                <a:sym typeface="Wingdings" panose="05000000000000000000" pitchFamily="2" charset="2"/>
              </a:rPr>
              <a:t> + 16 H</a:t>
            </a:r>
            <a:r>
              <a:rPr lang="en-US" altLang="en-US" baseline="-25000" dirty="0">
                <a:sym typeface="Wingdings" panose="05000000000000000000" pitchFamily="2" charset="2"/>
              </a:rPr>
              <a:t>2</a:t>
            </a:r>
            <a:r>
              <a:rPr lang="en-US" altLang="en-US" dirty="0">
                <a:sym typeface="Wingdings" panose="05000000000000000000" pitchFamily="2" charset="2"/>
              </a:rPr>
              <a:t>O + 129 ATP</a:t>
            </a:r>
          </a:p>
          <a:p>
            <a:pPr lvl="1" eaLnBrk="1" hangingPunct="1">
              <a:defRPr/>
            </a:pPr>
            <a:r>
              <a:rPr lang="en-US" altLang="en-US" dirty="0">
                <a:sym typeface="Wingdings" panose="05000000000000000000" pitchFamily="2" charset="2"/>
              </a:rPr>
              <a:t>RER = </a:t>
            </a:r>
            <a:r>
              <a:rPr lang="en-US" altLang="en-US" spc="-1200" dirty="0"/>
              <a:t>V</a:t>
            </a:r>
            <a:r>
              <a:rPr lang="en-US" altLang="en-US" spc="800" baseline="60000" dirty="0">
                <a:cs typeface="Arial" panose="020B0604020202020204" pitchFamily="34" charset="0"/>
              </a:rPr>
              <a:t>•</a:t>
            </a:r>
            <a:r>
              <a:rPr lang="en-US" altLang="en-US" dirty="0"/>
              <a:t>CO</a:t>
            </a:r>
            <a:r>
              <a:rPr lang="en-US" altLang="en-US" baseline="-25000" dirty="0"/>
              <a:t>2</a:t>
            </a:r>
            <a:r>
              <a:rPr lang="en-US" altLang="en-US" dirty="0">
                <a:latin typeface="Lucida Grande" charset="0"/>
              </a:rPr>
              <a:t> / </a:t>
            </a:r>
            <a:r>
              <a:rPr lang="en-US" altLang="en-US" spc="-1200" dirty="0"/>
              <a:t>V</a:t>
            </a:r>
            <a:r>
              <a:rPr lang="en-US" altLang="en-US" spc="800" baseline="60000" dirty="0">
                <a:cs typeface="Arial" panose="020B0604020202020204" pitchFamily="34" charset="0"/>
              </a:rPr>
              <a:t>•</a:t>
            </a:r>
            <a:r>
              <a:rPr lang="en-US" altLang="en-US" dirty="0"/>
              <a:t>O</a:t>
            </a:r>
            <a:r>
              <a:rPr lang="en-US" altLang="en-US" baseline="-25000" dirty="0"/>
              <a:t>2</a:t>
            </a:r>
            <a:r>
              <a:rPr lang="en-US" altLang="en-US" dirty="0">
                <a:sym typeface="Wingdings" panose="05000000000000000000" pitchFamily="2" charset="2"/>
              </a:rPr>
              <a:t> = 16 CO</a:t>
            </a:r>
            <a:r>
              <a:rPr lang="en-US" altLang="en-US" baseline="-25000" dirty="0">
                <a:sym typeface="Wingdings" panose="05000000000000000000" pitchFamily="2" charset="2"/>
              </a:rPr>
              <a:t>2</a:t>
            </a:r>
            <a:r>
              <a:rPr lang="en-US" altLang="en-US" dirty="0">
                <a:sym typeface="Wingdings" panose="05000000000000000000" pitchFamily="2" charset="2"/>
              </a:rPr>
              <a:t>/23 O</a:t>
            </a:r>
            <a:r>
              <a:rPr lang="en-US" altLang="en-US" baseline="-25000" dirty="0">
                <a:sym typeface="Wingdings" panose="05000000000000000000" pitchFamily="2" charset="2"/>
              </a:rPr>
              <a:t>2</a:t>
            </a:r>
            <a:r>
              <a:rPr lang="en-US" altLang="en-US" dirty="0">
                <a:sym typeface="Wingdings" panose="05000000000000000000" pitchFamily="2" charset="2"/>
              </a:rPr>
              <a:t> = 0.70</a:t>
            </a:r>
            <a:endParaRPr lang="en-US" altLang="en-US" dirty="0"/>
          </a:p>
          <a:p>
            <a:pPr eaLnBrk="1" hangingPunct="1">
              <a:defRPr/>
            </a:pPr>
            <a:endParaRPr lang="en-US" altLang="en-US" sz="800" dirty="0"/>
          </a:p>
          <a:p>
            <a:pPr eaLnBrk="1" hangingPunct="1">
              <a:defRPr/>
            </a:pPr>
            <a:r>
              <a:rPr lang="en-US" altLang="en-US" dirty="0"/>
              <a:t>Predicts substrate use, kilocalories / O</a:t>
            </a:r>
            <a:r>
              <a:rPr lang="en-US" altLang="en-US" baseline="-25000" dirty="0"/>
              <a:t>2</a:t>
            </a:r>
            <a:r>
              <a:rPr lang="en-US" altLang="en-US" dirty="0"/>
              <a:t> </a:t>
            </a:r>
            <a:r>
              <a:rPr lang="en-US" altLang="en-US" dirty="0">
                <a:sym typeface="Wingdings" panose="05000000000000000000" pitchFamily="2" charset="2"/>
              </a:rPr>
              <a:t>efficiency</a:t>
            </a:r>
            <a:endParaRPr lang="en-US" altLang="en-US" dirty="0"/>
          </a:p>
        </p:txBody>
      </p:sp>
    </p:spTree>
  </p:cSld>
  <p:clrMapOvr>
    <a:masterClrMapping/>
  </p:clrMapOvr>
  <p:transition>
    <p:split orient="vert" dir="in"/>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2"/>
          <p:cNvSpPr>
            <a:spLocks noGrp="1"/>
          </p:cNvSpPr>
          <p:nvPr>
            <p:ph type="title"/>
          </p:nvPr>
        </p:nvSpPr>
        <p:spPr/>
        <p:txBody>
          <a:bodyPr/>
          <a:lstStyle/>
          <a:p>
            <a:pPr eaLnBrk="1" hangingPunct="1"/>
            <a:endParaRPr lang="en-US" altLang="en-US" dirty="0">
              <a:effectLst/>
            </a:endParaRPr>
          </a:p>
        </p:txBody>
      </p:sp>
      <p:pic>
        <p:nvPicPr>
          <p:cNvPr id="2355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332937" y="524963"/>
            <a:ext cx="6195436" cy="4923741"/>
          </a:xfrm>
        </p:spPr>
      </p:pic>
    </p:spTree>
  </p:cSld>
  <p:clrMapOvr>
    <a:masterClrMapping/>
  </p:clrMapOvr>
  <p:transition>
    <p:split orient="vert" dir="in"/>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2"/>
          <p:cNvSpPr>
            <a:spLocks noGrp="1"/>
          </p:cNvSpPr>
          <p:nvPr>
            <p:ph type="title"/>
          </p:nvPr>
        </p:nvSpPr>
        <p:spPr/>
        <p:txBody>
          <a:bodyPr>
            <a:normAutofit fontScale="90000"/>
          </a:bodyPr>
          <a:lstStyle/>
          <a:p>
            <a:pPr eaLnBrk="1" hangingPunct="1"/>
            <a:r>
              <a:rPr lang="en-US" altLang="en-US">
                <a:effectLst/>
              </a:rPr>
              <a:t>Measuring Energy Expenditure:</a:t>
            </a:r>
            <a:br>
              <a:rPr lang="en-US" altLang="en-US">
                <a:effectLst/>
              </a:rPr>
            </a:br>
            <a:r>
              <a:rPr lang="en-US" altLang="en-US">
                <a:effectLst/>
              </a:rPr>
              <a:t>Indirect Calorimetry Limitations</a:t>
            </a:r>
          </a:p>
        </p:txBody>
      </p:sp>
      <p:sp>
        <p:nvSpPr>
          <p:cNvPr id="26626" name="Content Placeholder 13"/>
          <p:cNvSpPr>
            <a:spLocks noGrp="1"/>
          </p:cNvSpPr>
          <p:nvPr>
            <p:ph idx="1"/>
          </p:nvPr>
        </p:nvSpPr>
        <p:spPr>
          <a:xfrm>
            <a:off x="571500" y="1874838"/>
            <a:ext cx="8051800" cy="4273550"/>
          </a:xfrm>
        </p:spPr>
        <p:txBody>
          <a:bodyPr/>
          <a:lstStyle/>
          <a:p>
            <a:pPr eaLnBrk="1" hangingPunct="1">
              <a:defRPr/>
            </a:pPr>
            <a:r>
              <a:rPr lang="en-US" dirty="0">
                <a:ea typeface="MS PGothic" charset="0"/>
              </a:rPr>
              <a:t>CO</a:t>
            </a:r>
            <a:r>
              <a:rPr lang="en-US" baseline="-25000" dirty="0">
                <a:ea typeface="MS PGothic" charset="0"/>
              </a:rPr>
              <a:t>2</a:t>
            </a:r>
            <a:r>
              <a:rPr lang="en-US" dirty="0">
                <a:ea typeface="MS PGothic" charset="0"/>
              </a:rPr>
              <a:t> production </a:t>
            </a:r>
            <a:r>
              <a:rPr lang="en-US" i="1" dirty="0">
                <a:ea typeface="MS PGothic" charset="0"/>
              </a:rPr>
              <a:t>may not</a:t>
            </a:r>
            <a:r>
              <a:rPr lang="en-US" dirty="0">
                <a:ea typeface="MS PGothic" charset="0"/>
              </a:rPr>
              <a:t> = CO</a:t>
            </a:r>
            <a:r>
              <a:rPr lang="en-US" baseline="-25000" dirty="0">
                <a:ea typeface="MS PGothic" charset="0"/>
              </a:rPr>
              <a:t>2</a:t>
            </a:r>
            <a:r>
              <a:rPr lang="en-US" dirty="0">
                <a:ea typeface="MS PGothic" charset="0"/>
              </a:rPr>
              <a:t> exhalation</a:t>
            </a:r>
          </a:p>
          <a:p>
            <a:pPr eaLnBrk="1" hangingPunct="1">
              <a:defRPr/>
            </a:pPr>
            <a:endParaRPr lang="en-US" sz="800" dirty="0">
              <a:ea typeface="MS PGothic" charset="0"/>
            </a:endParaRPr>
          </a:p>
          <a:p>
            <a:pPr eaLnBrk="1" hangingPunct="1">
              <a:defRPr/>
            </a:pPr>
            <a:r>
              <a:rPr lang="en-US" dirty="0">
                <a:ea typeface="MS PGothic" charset="0"/>
              </a:rPr>
              <a:t>RER inaccurate for protein oxidation</a:t>
            </a:r>
          </a:p>
          <a:p>
            <a:pPr eaLnBrk="1" hangingPunct="1">
              <a:defRPr/>
            </a:pPr>
            <a:endParaRPr lang="en-US" sz="800" dirty="0">
              <a:ea typeface="MS PGothic" charset="0"/>
            </a:endParaRPr>
          </a:p>
          <a:p>
            <a:pPr eaLnBrk="1" hangingPunct="1">
              <a:defRPr/>
            </a:pPr>
            <a:r>
              <a:rPr lang="en-US" dirty="0">
                <a:ea typeface="MS PGothic" charset="0"/>
              </a:rPr>
              <a:t>RER near 1.0 may be inaccurate when lactate buildup </a:t>
            </a:r>
            <a:r>
              <a:rPr lang="en-US" altLang="ja-JP" normalizeH="1" dirty="0">
                <a:sym typeface="Wingdings" panose="05000000000000000000" pitchFamily="2" charset="2"/>
              </a:rPr>
              <a:t></a:t>
            </a:r>
            <a:r>
              <a:rPr lang="en-US" dirty="0">
                <a:ea typeface="MS PGothic" charset="0"/>
              </a:rPr>
              <a:t> CO</a:t>
            </a:r>
            <a:r>
              <a:rPr lang="en-US" baseline="-25000" dirty="0">
                <a:ea typeface="MS PGothic" charset="0"/>
              </a:rPr>
              <a:t>2</a:t>
            </a:r>
            <a:r>
              <a:rPr lang="en-US" dirty="0">
                <a:ea typeface="MS PGothic" charset="0"/>
              </a:rPr>
              <a:t> exhalation</a:t>
            </a:r>
            <a:r>
              <a:rPr lang="en-US" dirty="0">
                <a:latin typeface="Wingdings" charset="0"/>
                <a:ea typeface="MS PGothic" charset="0"/>
              </a:rPr>
              <a:t> </a:t>
            </a:r>
            <a:endParaRPr lang="en-US" dirty="0">
              <a:ea typeface="MS PGothic" charset="0"/>
            </a:endParaRPr>
          </a:p>
          <a:p>
            <a:pPr eaLnBrk="1" hangingPunct="1">
              <a:defRPr/>
            </a:pPr>
            <a:endParaRPr lang="en-US" sz="800" dirty="0">
              <a:ea typeface="MS PGothic" charset="0"/>
            </a:endParaRPr>
          </a:p>
          <a:p>
            <a:pPr eaLnBrk="1" hangingPunct="1">
              <a:defRPr/>
            </a:pPr>
            <a:r>
              <a:rPr lang="en-US" dirty="0">
                <a:ea typeface="MS PGothic" charset="0"/>
              </a:rPr>
              <a:t>Gluconeogenesis produces RER &lt;0.70</a:t>
            </a:r>
          </a:p>
        </p:txBody>
      </p:sp>
    </p:spTree>
  </p:cSld>
  <p:clrMapOvr>
    <a:masterClrMapping/>
  </p:clrMapOvr>
  <p:transition>
    <p:split orient="vert" dir="in"/>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2"/>
          <p:cNvSpPr>
            <a:spLocks noGrp="1"/>
          </p:cNvSpPr>
          <p:nvPr>
            <p:ph type="title"/>
          </p:nvPr>
        </p:nvSpPr>
        <p:spPr/>
        <p:txBody>
          <a:bodyPr>
            <a:normAutofit fontScale="90000"/>
          </a:bodyPr>
          <a:lstStyle/>
          <a:p>
            <a:pPr eaLnBrk="1" hangingPunct="1"/>
            <a:r>
              <a:rPr lang="en-US" altLang="en-US">
                <a:effectLst/>
              </a:rPr>
              <a:t>Measuring Energy Expenditure:</a:t>
            </a:r>
            <a:br>
              <a:rPr lang="en-US" altLang="en-US">
                <a:effectLst/>
              </a:rPr>
            </a:br>
            <a:r>
              <a:rPr lang="en-US" altLang="en-US">
                <a:effectLst/>
              </a:rPr>
              <a:t>Isotopic Measurements</a:t>
            </a:r>
          </a:p>
        </p:txBody>
      </p:sp>
      <p:sp>
        <p:nvSpPr>
          <p:cNvPr id="26627" name="Content Placeholder 13"/>
          <p:cNvSpPr>
            <a:spLocks noGrp="1"/>
          </p:cNvSpPr>
          <p:nvPr>
            <p:ph idx="1"/>
          </p:nvPr>
        </p:nvSpPr>
        <p:spPr>
          <a:xfrm>
            <a:off x="571500" y="1874838"/>
            <a:ext cx="8051800" cy="4273550"/>
          </a:xfrm>
        </p:spPr>
        <p:txBody>
          <a:bodyPr>
            <a:normAutofit fontScale="92500"/>
          </a:bodyPr>
          <a:lstStyle/>
          <a:p>
            <a:pPr eaLnBrk="1" hangingPunct="1"/>
            <a:r>
              <a:rPr lang="en-US" altLang="en-US"/>
              <a:t>Isotope: element with atypical atomic weight</a:t>
            </a:r>
          </a:p>
          <a:p>
            <a:pPr lvl="1" eaLnBrk="1" hangingPunct="1"/>
            <a:r>
              <a:rPr lang="en-US" altLang="en-US"/>
              <a:t>Can be radioactive or nonradioactive</a:t>
            </a:r>
          </a:p>
          <a:p>
            <a:pPr lvl="1" eaLnBrk="1" hangingPunct="1"/>
            <a:r>
              <a:rPr lang="en-US" altLang="en-US"/>
              <a:t>Can be traced throughout body</a:t>
            </a:r>
          </a:p>
          <a:p>
            <a:pPr lvl="1" eaLnBrk="1" hangingPunct="1"/>
            <a:endParaRPr lang="en-US" altLang="en-US" sz="800"/>
          </a:p>
          <a:p>
            <a:pPr eaLnBrk="1" hangingPunct="1"/>
            <a:r>
              <a:rPr lang="en-US" altLang="en-US" baseline="30000"/>
              <a:t>13</a:t>
            </a:r>
            <a:r>
              <a:rPr lang="en-US" altLang="en-US"/>
              <a:t>C, </a:t>
            </a:r>
            <a:r>
              <a:rPr lang="en-US" altLang="en-US" baseline="30000"/>
              <a:t>2</a:t>
            </a:r>
            <a:r>
              <a:rPr lang="en-US" altLang="en-US"/>
              <a:t>H (deuterium) common isotopes for studying energy metabolism</a:t>
            </a:r>
          </a:p>
          <a:p>
            <a:pPr lvl="1" eaLnBrk="1" hangingPunct="1"/>
            <a:r>
              <a:rPr lang="en-US" altLang="en-US"/>
              <a:t>Easy, accurate, low-risk study of CO</a:t>
            </a:r>
            <a:r>
              <a:rPr lang="en-US" altLang="en-US" baseline="-25000"/>
              <a:t>2</a:t>
            </a:r>
            <a:r>
              <a:rPr lang="en-US" altLang="en-US"/>
              <a:t> production</a:t>
            </a:r>
          </a:p>
          <a:p>
            <a:pPr lvl="1" eaLnBrk="1" hangingPunct="1"/>
            <a:r>
              <a:rPr lang="en-US" altLang="en-US"/>
              <a:t>Ideal for long-term measurements (weeks)</a:t>
            </a:r>
          </a:p>
        </p:txBody>
      </p:sp>
    </p:spTree>
  </p:cSld>
  <p:clrMapOvr>
    <a:masterClrMapping/>
  </p:clrMapOvr>
  <p:transition>
    <p:split orient="vert" dir="in"/>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2"/>
          <p:cNvSpPr>
            <a:spLocks noGrp="1"/>
          </p:cNvSpPr>
          <p:nvPr>
            <p:ph type="title"/>
          </p:nvPr>
        </p:nvSpPr>
        <p:spPr/>
        <p:txBody>
          <a:bodyPr>
            <a:normAutofit fontScale="90000"/>
          </a:bodyPr>
          <a:lstStyle/>
          <a:p>
            <a:pPr eaLnBrk="1" hangingPunct="1"/>
            <a:r>
              <a:rPr lang="en-US" altLang="en-US">
                <a:effectLst/>
              </a:rPr>
              <a:t>Energy Expenditure at Rest </a:t>
            </a:r>
            <a:br>
              <a:rPr lang="en-US" altLang="en-US">
                <a:effectLst/>
              </a:rPr>
            </a:br>
            <a:r>
              <a:rPr lang="en-US" altLang="en-US">
                <a:effectLst/>
              </a:rPr>
              <a:t>and During Exercise</a:t>
            </a:r>
          </a:p>
        </p:txBody>
      </p:sp>
      <p:sp>
        <p:nvSpPr>
          <p:cNvPr id="27651" name="Content Placeholder 13"/>
          <p:cNvSpPr>
            <a:spLocks noGrp="1"/>
          </p:cNvSpPr>
          <p:nvPr>
            <p:ph idx="1"/>
          </p:nvPr>
        </p:nvSpPr>
        <p:spPr>
          <a:xfrm>
            <a:off x="538163" y="1816100"/>
            <a:ext cx="8051800" cy="4273550"/>
          </a:xfrm>
        </p:spPr>
        <p:txBody>
          <a:bodyPr/>
          <a:lstStyle/>
          <a:p>
            <a:pPr eaLnBrk="1" hangingPunct="1">
              <a:defRPr/>
            </a:pPr>
            <a:r>
              <a:rPr lang="en-US" altLang="en-US" dirty="0"/>
              <a:t>Metabolic rate: rate of energy use by body</a:t>
            </a:r>
          </a:p>
          <a:p>
            <a:pPr eaLnBrk="1" hangingPunct="1">
              <a:defRPr/>
            </a:pPr>
            <a:endParaRPr lang="en-US" altLang="en-US" sz="800" dirty="0"/>
          </a:p>
          <a:p>
            <a:pPr eaLnBrk="1" hangingPunct="1">
              <a:defRPr/>
            </a:pPr>
            <a:r>
              <a:rPr lang="en-US" altLang="en-US" dirty="0"/>
              <a:t>Based on whole-body O</a:t>
            </a:r>
            <a:r>
              <a:rPr lang="en-US" altLang="en-US" baseline="-25000" dirty="0"/>
              <a:t>2</a:t>
            </a:r>
            <a:r>
              <a:rPr lang="en-US" altLang="en-US" dirty="0"/>
              <a:t> consumption and corresponding caloric equivalent</a:t>
            </a:r>
          </a:p>
          <a:p>
            <a:pPr lvl="1" eaLnBrk="1" hangingPunct="1">
              <a:defRPr/>
            </a:pPr>
            <a:r>
              <a:rPr lang="en-US" altLang="en-US" dirty="0"/>
              <a:t>At rest, RER ~0.80, </a:t>
            </a:r>
            <a:r>
              <a:rPr lang="en-US" altLang="en-US" spc="-1200" dirty="0"/>
              <a:t>V</a:t>
            </a:r>
            <a:r>
              <a:rPr lang="en-US" altLang="en-US" spc="800" baseline="60000" dirty="0">
                <a:cs typeface="Arial" panose="020B0604020202020204" pitchFamily="34" charset="0"/>
              </a:rPr>
              <a:t>•</a:t>
            </a:r>
            <a:r>
              <a:rPr lang="en-US" altLang="en-US" dirty="0"/>
              <a:t>O</a:t>
            </a:r>
            <a:r>
              <a:rPr lang="en-US" altLang="en-US" baseline="-25000" dirty="0"/>
              <a:t>2</a:t>
            </a:r>
            <a:r>
              <a:rPr lang="en-US" altLang="en-US" dirty="0"/>
              <a:t> ~0.3 L/min</a:t>
            </a:r>
          </a:p>
          <a:p>
            <a:pPr lvl="1" eaLnBrk="1" hangingPunct="1">
              <a:defRPr/>
            </a:pPr>
            <a:r>
              <a:rPr lang="en-US" altLang="en-US" dirty="0"/>
              <a:t>At rest, metabolic rate ~2,000 kcal/day  </a:t>
            </a:r>
          </a:p>
        </p:txBody>
      </p:sp>
    </p:spTree>
  </p:cSld>
  <p:clrMapOvr>
    <a:masterClrMapping/>
  </p:clrMapOvr>
  <p:transition>
    <p:split orient="vert" dir="in"/>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2"/>
          <p:cNvSpPr>
            <a:spLocks noGrp="1"/>
          </p:cNvSpPr>
          <p:nvPr>
            <p:ph type="title"/>
          </p:nvPr>
        </p:nvSpPr>
        <p:spPr/>
        <p:txBody>
          <a:bodyPr>
            <a:normAutofit fontScale="90000"/>
          </a:bodyPr>
          <a:lstStyle/>
          <a:p>
            <a:pPr eaLnBrk="1" hangingPunct="1"/>
            <a:r>
              <a:rPr lang="en-US" altLang="en-US">
                <a:effectLst/>
              </a:rPr>
              <a:t>Energy Expenditure at Rest:</a:t>
            </a:r>
            <a:br>
              <a:rPr lang="en-US" altLang="en-US">
                <a:effectLst/>
              </a:rPr>
            </a:br>
            <a:r>
              <a:rPr lang="en-US" altLang="en-US">
                <a:effectLst/>
              </a:rPr>
              <a:t>Basal Metabolic Rate</a:t>
            </a:r>
          </a:p>
        </p:txBody>
      </p:sp>
      <p:sp>
        <p:nvSpPr>
          <p:cNvPr id="28675" name="Content Placeholder 13"/>
          <p:cNvSpPr>
            <a:spLocks noGrp="1"/>
          </p:cNvSpPr>
          <p:nvPr>
            <p:ph idx="1"/>
          </p:nvPr>
        </p:nvSpPr>
        <p:spPr>
          <a:xfrm>
            <a:off x="546100" y="1514914"/>
            <a:ext cx="8051800" cy="4273550"/>
          </a:xfrm>
        </p:spPr>
        <p:txBody>
          <a:bodyPr>
            <a:normAutofit fontScale="92500" lnSpcReduction="20000"/>
          </a:bodyPr>
          <a:lstStyle/>
          <a:p>
            <a:pPr eaLnBrk="1" hangingPunct="1"/>
            <a:r>
              <a:rPr lang="en-US" altLang="en-US" dirty="0"/>
              <a:t>Basal metabolic rate (BMR): rate of energy expenditure at rest </a:t>
            </a:r>
          </a:p>
          <a:p>
            <a:pPr lvl="1" eaLnBrk="1" hangingPunct="1"/>
            <a:r>
              <a:rPr lang="en-US" altLang="en-US" dirty="0"/>
              <a:t>In supine position</a:t>
            </a:r>
          </a:p>
          <a:p>
            <a:pPr lvl="1" eaLnBrk="1" hangingPunct="1"/>
            <a:r>
              <a:rPr lang="en-US" altLang="en-US" dirty="0" err="1"/>
              <a:t>Thermoneutral</a:t>
            </a:r>
            <a:r>
              <a:rPr lang="en-US" altLang="en-US" dirty="0"/>
              <a:t> environment</a:t>
            </a:r>
          </a:p>
          <a:p>
            <a:pPr lvl="1" eaLnBrk="1" hangingPunct="1"/>
            <a:r>
              <a:rPr lang="en-US" altLang="en-US" dirty="0"/>
              <a:t>After 8 h sleep and 12 h fasting</a:t>
            </a:r>
          </a:p>
          <a:p>
            <a:pPr lvl="1" eaLnBrk="1" hangingPunct="1"/>
            <a:endParaRPr lang="en-US" altLang="en-US" sz="800" dirty="0"/>
          </a:p>
          <a:p>
            <a:pPr eaLnBrk="1" hangingPunct="1"/>
            <a:r>
              <a:rPr lang="en-US" altLang="en-US" dirty="0"/>
              <a:t>Minimum energy requirement for living</a:t>
            </a:r>
          </a:p>
          <a:p>
            <a:pPr lvl="1" eaLnBrk="1" hangingPunct="1"/>
            <a:r>
              <a:rPr lang="en-US" altLang="en-US" dirty="0"/>
              <a:t>Related to fat-free mass (kcal </a:t>
            </a:r>
            <a:r>
              <a:rPr lang="en-US" altLang="en-US" dirty="0">
                <a:latin typeface="Wingdings" panose="05000000000000000000" pitchFamily="2" charset="2"/>
              </a:rPr>
              <a:t></a:t>
            </a:r>
            <a:r>
              <a:rPr lang="en-US" altLang="en-US" dirty="0"/>
              <a:t> kg FFM</a:t>
            </a:r>
            <a:r>
              <a:rPr lang="en-US" altLang="en-US" baseline="30000" dirty="0"/>
              <a:t>-1</a:t>
            </a:r>
            <a:r>
              <a:rPr lang="en-US" altLang="en-US" dirty="0"/>
              <a:t> </a:t>
            </a:r>
            <a:r>
              <a:rPr lang="en-US" altLang="en-US" dirty="0">
                <a:latin typeface="Wingdings" panose="05000000000000000000" pitchFamily="2" charset="2"/>
              </a:rPr>
              <a:t></a:t>
            </a:r>
            <a:r>
              <a:rPr lang="en-US" altLang="en-US" dirty="0"/>
              <a:t> min</a:t>
            </a:r>
            <a:r>
              <a:rPr lang="en-US" altLang="en-US" baseline="30000" dirty="0"/>
              <a:t>-1</a:t>
            </a:r>
            <a:r>
              <a:rPr lang="en-US" altLang="en-US" dirty="0"/>
              <a:t>)</a:t>
            </a:r>
          </a:p>
          <a:p>
            <a:pPr lvl="1" eaLnBrk="1" hangingPunct="1"/>
            <a:r>
              <a:rPr lang="en-US" altLang="en-US" dirty="0"/>
              <a:t>Also affected by body surface area, age, stress, hormones, body temperature</a:t>
            </a:r>
          </a:p>
        </p:txBody>
      </p:sp>
    </p:spTree>
  </p:cSld>
  <p:clrMapOvr>
    <a:masterClrMapping/>
  </p:clrMapOvr>
  <p:transition>
    <p:split orient="vert" dir="in"/>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Title 12"/>
          <p:cNvSpPr>
            <a:spLocks noGrp="1"/>
          </p:cNvSpPr>
          <p:nvPr>
            <p:ph type="title"/>
          </p:nvPr>
        </p:nvSpPr>
        <p:spPr>
          <a:xfrm>
            <a:off x="457200" y="317500"/>
            <a:ext cx="8534400" cy="998538"/>
          </a:xfrm>
        </p:spPr>
        <p:txBody>
          <a:bodyPr>
            <a:normAutofit fontScale="90000"/>
          </a:bodyPr>
          <a:lstStyle/>
          <a:p>
            <a:r>
              <a:rPr lang="en-US" altLang="en-US">
                <a:effectLst/>
              </a:rPr>
              <a:t>Resting Metabolic Rate </a:t>
            </a:r>
            <a:br>
              <a:rPr lang="en-US" altLang="en-US">
                <a:effectLst/>
              </a:rPr>
            </a:br>
            <a:r>
              <a:rPr lang="en-US" altLang="en-US">
                <a:effectLst/>
              </a:rPr>
              <a:t>and Normal Daily Metabolic Activity</a:t>
            </a:r>
          </a:p>
        </p:txBody>
      </p:sp>
      <p:sp>
        <p:nvSpPr>
          <p:cNvPr id="29698" name="Content Placeholder 13"/>
          <p:cNvSpPr>
            <a:spLocks noGrp="1"/>
          </p:cNvSpPr>
          <p:nvPr>
            <p:ph idx="1"/>
          </p:nvPr>
        </p:nvSpPr>
        <p:spPr>
          <a:xfrm>
            <a:off x="565150" y="1863725"/>
            <a:ext cx="8051800" cy="3894138"/>
          </a:xfrm>
        </p:spPr>
        <p:txBody>
          <a:bodyPr>
            <a:normAutofit fontScale="92500" lnSpcReduction="20000"/>
          </a:bodyPr>
          <a:lstStyle/>
          <a:p>
            <a:pPr eaLnBrk="1" hangingPunct="1">
              <a:defRPr/>
            </a:pPr>
            <a:r>
              <a:rPr lang="en-US" altLang="en-US" dirty="0"/>
              <a:t>Resting metabolic rate (RMR)</a:t>
            </a:r>
          </a:p>
          <a:p>
            <a:pPr lvl="1" eaLnBrk="1" hangingPunct="1">
              <a:defRPr/>
            </a:pPr>
            <a:r>
              <a:rPr lang="en-US" altLang="en-US" dirty="0"/>
              <a:t>Similar to BMR (within 5-10% of BMR) but easier</a:t>
            </a:r>
          </a:p>
          <a:p>
            <a:pPr lvl="1" eaLnBrk="1" hangingPunct="1">
              <a:defRPr/>
            </a:pPr>
            <a:r>
              <a:rPr lang="en-US" altLang="en-US" dirty="0" err="1"/>
              <a:t>Doesn</a:t>
            </a:r>
            <a:r>
              <a:rPr lang="ja-JP" altLang="en-US" spc="-400" dirty="0"/>
              <a:t>’</a:t>
            </a:r>
            <a:r>
              <a:rPr lang="en-US" altLang="ja-JP" dirty="0"/>
              <a:t>t require stringent standardized conditions</a:t>
            </a:r>
          </a:p>
          <a:p>
            <a:pPr lvl="1" eaLnBrk="1" hangingPunct="1">
              <a:defRPr/>
            </a:pPr>
            <a:r>
              <a:rPr lang="en-US" altLang="en-US" dirty="0"/>
              <a:t>1,200 to 2,400 kcal/day</a:t>
            </a:r>
          </a:p>
          <a:p>
            <a:pPr eaLnBrk="1" hangingPunct="1">
              <a:defRPr/>
            </a:pPr>
            <a:endParaRPr lang="en-US" altLang="en-US" sz="800" dirty="0"/>
          </a:p>
          <a:p>
            <a:pPr eaLnBrk="1" hangingPunct="1">
              <a:defRPr/>
            </a:pPr>
            <a:r>
              <a:rPr lang="en-US" altLang="en-US" dirty="0"/>
              <a:t>Total daily metabolic activity</a:t>
            </a:r>
          </a:p>
          <a:p>
            <a:pPr lvl="1" eaLnBrk="1" hangingPunct="1">
              <a:defRPr/>
            </a:pPr>
            <a:r>
              <a:rPr lang="en-US" altLang="en-US" dirty="0"/>
              <a:t>Includes normal daily activities</a:t>
            </a:r>
          </a:p>
          <a:p>
            <a:pPr lvl="1" eaLnBrk="1" hangingPunct="1">
              <a:defRPr/>
            </a:pPr>
            <a:r>
              <a:rPr lang="en-US" altLang="en-US" dirty="0"/>
              <a:t>Normal range: 1,800 to 3,000 kcal/day</a:t>
            </a:r>
          </a:p>
          <a:p>
            <a:pPr lvl="1" eaLnBrk="1" hangingPunct="1">
              <a:defRPr/>
            </a:pPr>
            <a:r>
              <a:rPr lang="en-US" altLang="en-US" dirty="0"/>
              <a:t>Competitive athletes: up to 10,000 kcal/day</a:t>
            </a:r>
          </a:p>
        </p:txBody>
      </p:sp>
      <p:sp>
        <p:nvSpPr>
          <p:cNvPr id="4" name="Title 12"/>
          <p:cNvSpPr txBox="1">
            <a:spLocks/>
          </p:cNvSpPr>
          <p:nvPr/>
        </p:nvSpPr>
        <p:spPr bwMode="auto">
          <a:xfrm>
            <a:off x="304800" y="280988"/>
            <a:ext cx="8534400" cy="998537"/>
          </a:xfrm>
          <a:prstGeom prst="rect">
            <a:avLst/>
          </a:prstGeom>
          <a:noFill/>
          <a:ln w="9525">
            <a:noFill/>
            <a:miter lim="800000"/>
            <a:headEnd/>
            <a:tailEnd/>
          </a:ln>
        </p:spPr>
        <p:txBody>
          <a:bodyPr anchor="ctr"/>
          <a:lstStyle/>
          <a:p>
            <a:pPr algn="ctr" eaLnBrk="1" hangingPunct="1">
              <a:lnSpc>
                <a:spcPct val="85000"/>
              </a:lnSpc>
              <a:defRPr/>
            </a:pPr>
            <a:endParaRPr lang="en-US" kern="0" dirty="0">
              <a:solidFill>
                <a:srgbClr val="000000"/>
              </a:solidFill>
              <a:effectLst>
                <a:outerShdw blurRad="50800" dist="38100" dir="2700000">
                  <a:schemeClr val="bg1">
                    <a:alpha val="41000"/>
                  </a:schemeClr>
                </a:outerShdw>
              </a:effectLst>
              <a:latin typeface="+mj-lt"/>
              <a:ea typeface="+mj-ea"/>
              <a:cs typeface="+mj-cs"/>
            </a:endParaRPr>
          </a:p>
        </p:txBody>
      </p:sp>
    </p:spTree>
  </p:cSld>
  <p:clrMapOvr>
    <a:masterClrMapping/>
  </p:clrMapOvr>
  <p:transition>
    <p:split orient="vert" dir="in"/>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2"/>
          <p:cNvSpPr>
            <a:spLocks noGrp="1"/>
          </p:cNvSpPr>
          <p:nvPr>
            <p:ph type="title"/>
          </p:nvPr>
        </p:nvSpPr>
        <p:spPr/>
        <p:txBody>
          <a:bodyPr>
            <a:normAutofit fontScale="90000"/>
          </a:bodyPr>
          <a:lstStyle/>
          <a:p>
            <a:pPr eaLnBrk="1" hangingPunct="1"/>
            <a:r>
              <a:rPr lang="en-US" altLang="en-US">
                <a:effectLst/>
              </a:rPr>
              <a:t>Energy Expenditure During Submaximal Aerobic Exercise</a:t>
            </a:r>
          </a:p>
        </p:txBody>
      </p:sp>
      <p:sp>
        <p:nvSpPr>
          <p:cNvPr id="31747" name="Content Placeholder 13"/>
          <p:cNvSpPr>
            <a:spLocks noGrp="1"/>
          </p:cNvSpPr>
          <p:nvPr>
            <p:ph idx="1"/>
          </p:nvPr>
        </p:nvSpPr>
        <p:spPr>
          <a:xfrm>
            <a:off x="571500" y="1854200"/>
            <a:ext cx="8051800" cy="4167188"/>
          </a:xfrm>
        </p:spPr>
        <p:txBody>
          <a:bodyPr>
            <a:normAutofit fontScale="85000" lnSpcReduction="10000"/>
          </a:bodyPr>
          <a:lstStyle/>
          <a:p>
            <a:pPr eaLnBrk="1" hangingPunct="1">
              <a:defRPr/>
            </a:pPr>
            <a:r>
              <a:rPr lang="en-US" altLang="en-US" dirty="0"/>
              <a:t>Metabolic rate increases with exercise intensity</a:t>
            </a:r>
            <a:endParaRPr lang="en-US" altLang="en-US" sz="800" dirty="0"/>
          </a:p>
          <a:p>
            <a:pPr eaLnBrk="1" hangingPunct="1">
              <a:defRPr/>
            </a:pPr>
            <a:endParaRPr lang="en-US" altLang="en-US" sz="800" dirty="0"/>
          </a:p>
          <a:p>
            <a:pPr eaLnBrk="1" hangingPunct="1">
              <a:defRPr/>
            </a:pPr>
            <a:r>
              <a:rPr lang="en-US" altLang="en-US" dirty="0"/>
              <a:t>Slow component of O</a:t>
            </a:r>
            <a:r>
              <a:rPr lang="en-US" altLang="en-US" baseline="-25000" dirty="0"/>
              <a:t>2</a:t>
            </a:r>
            <a:r>
              <a:rPr lang="en-US" altLang="en-US" dirty="0"/>
              <a:t> uptake kinetics</a:t>
            </a:r>
          </a:p>
          <a:p>
            <a:pPr lvl="1" eaLnBrk="1" hangingPunct="1">
              <a:defRPr/>
            </a:pPr>
            <a:r>
              <a:rPr lang="en-US" altLang="en-US" dirty="0"/>
              <a:t>At high power outputs, </a:t>
            </a:r>
            <a:r>
              <a:rPr lang="en-US" altLang="en-US" spc="-1200" dirty="0"/>
              <a:t>V</a:t>
            </a:r>
            <a:r>
              <a:rPr lang="en-US" altLang="en-US" spc="800" baseline="60000" dirty="0">
                <a:cs typeface="Arial" panose="020B0604020202020204" pitchFamily="34" charset="0"/>
              </a:rPr>
              <a:t>•</a:t>
            </a:r>
            <a:r>
              <a:rPr lang="en-US" altLang="en-US" dirty="0"/>
              <a:t>O</a:t>
            </a:r>
            <a:r>
              <a:rPr lang="en-US" altLang="en-US" baseline="-25000" dirty="0"/>
              <a:t>2</a:t>
            </a:r>
            <a:r>
              <a:rPr lang="en-US" altLang="en-US" dirty="0"/>
              <a:t> continues to increase</a:t>
            </a:r>
          </a:p>
          <a:p>
            <a:pPr lvl="1" eaLnBrk="1" hangingPunct="1">
              <a:defRPr/>
            </a:pPr>
            <a:r>
              <a:rPr lang="en-US" altLang="en-US" dirty="0"/>
              <a:t>More type II (less efficient) fiber recruitment</a:t>
            </a:r>
            <a:r>
              <a:rPr lang="en-US" altLang="en-US" sz="800" dirty="0"/>
              <a:t> </a:t>
            </a:r>
          </a:p>
          <a:p>
            <a:pPr lvl="1" eaLnBrk="1" hangingPunct="1">
              <a:defRPr/>
            </a:pPr>
            <a:endParaRPr lang="en-US" altLang="en-US" sz="800" dirty="0"/>
          </a:p>
          <a:p>
            <a:pPr eaLnBrk="1" hangingPunct="1">
              <a:defRPr/>
            </a:pPr>
            <a:r>
              <a:rPr lang="en-US" altLang="en-US" spc="-1200" dirty="0"/>
              <a:t>V</a:t>
            </a:r>
            <a:r>
              <a:rPr lang="en-US" altLang="en-US" spc="800" baseline="60000" dirty="0">
                <a:cs typeface="Arial" panose="020B0604020202020204" pitchFamily="34" charset="0"/>
              </a:rPr>
              <a:t>•</a:t>
            </a:r>
            <a:r>
              <a:rPr lang="en-US" altLang="en-US" dirty="0"/>
              <a:t>O</a:t>
            </a:r>
            <a:r>
              <a:rPr lang="en-US" altLang="en-US" baseline="-25000" dirty="0"/>
              <a:t>2</a:t>
            </a:r>
            <a:r>
              <a:rPr lang="en-US" altLang="en-US" dirty="0"/>
              <a:t> drift</a:t>
            </a:r>
          </a:p>
          <a:p>
            <a:pPr lvl="1" eaLnBrk="1" hangingPunct="1">
              <a:defRPr/>
            </a:pPr>
            <a:r>
              <a:rPr lang="en-US" altLang="en-US" dirty="0"/>
              <a:t>Upward drift observed even at low power outputs</a:t>
            </a:r>
          </a:p>
          <a:p>
            <a:pPr lvl="1" eaLnBrk="1" hangingPunct="1">
              <a:defRPr/>
            </a:pPr>
            <a:r>
              <a:rPr lang="en-US" altLang="en-US" dirty="0"/>
              <a:t>Possibly due to </a:t>
            </a:r>
            <a:r>
              <a:rPr lang="en-US" altLang="en-US" dirty="0" err="1"/>
              <a:t>ventilatory</a:t>
            </a:r>
            <a:r>
              <a:rPr lang="en-US" altLang="en-US" dirty="0"/>
              <a:t>, hormone changes?</a:t>
            </a:r>
          </a:p>
        </p:txBody>
      </p:sp>
    </p:spTree>
  </p:cSld>
  <p:clrMapOvr>
    <a:masterClrMapping/>
  </p:clrMapOvr>
  <p:transition>
    <p:split orient="vert" dir="in"/>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2"/>
          <p:cNvSpPr>
            <a:spLocks noGrp="1"/>
          </p:cNvSpPr>
          <p:nvPr>
            <p:ph type="title"/>
          </p:nvPr>
        </p:nvSpPr>
        <p:spPr/>
        <p:txBody>
          <a:bodyPr/>
          <a:lstStyle/>
          <a:p>
            <a:pPr eaLnBrk="1" hangingPunct="1">
              <a:defRPr/>
            </a:pPr>
            <a:endParaRPr lang="en-US" altLang="en-US" dirty="0">
              <a:effectLst/>
              <a:cs typeface="+mj-cs"/>
            </a:endParaRPr>
          </a:p>
        </p:txBody>
      </p:sp>
      <p:pic>
        <p:nvPicPr>
          <p:cNvPr id="3379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83618" y="756157"/>
            <a:ext cx="7976764" cy="4098925"/>
          </a:xfrm>
        </p:spPr>
      </p:pic>
    </p:spTree>
  </p:cSld>
  <p:clrMapOvr>
    <a:masterClrMapping/>
  </p:clrMapOvr>
  <p:transition>
    <p:split orient="vert" dir="in"/>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2"/>
          <p:cNvSpPr>
            <a:spLocks noGrp="1"/>
          </p:cNvSpPr>
          <p:nvPr>
            <p:ph type="title"/>
          </p:nvPr>
        </p:nvSpPr>
        <p:spPr/>
        <p:txBody>
          <a:bodyPr/>
          <a:lstStyle/>
          <a:p>
            <a:pPr eaLnBrk="1" hangingPunct="1">
              <a:defRPr/>
            </a:pPr>
            <a:endParaRPr lang="en-US" altLang="en-US" dirty="0">
              <a:effectLst/>
              <a:cs typeface="+mj-cs"/>
            </a:endParaRPr>
          </a:p>
        </p:txBody>
      </p:sp>
      <p:pic>
        <p:nvPicPr>
          <p:cNvPr id="34819"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6466" y="476656"/>
            <a:ext cx="8691068" cy="4465976"/>
          </a:xfrm>
        </p:spPr>
      </p:pic>
    </p:spTree>
  </p:cSld>
  <p:clrMapOvr>
    <a:masterClrMapping/>
  </p:clrMapOvr>
  <p:transition>
    <p:split orient="vert" dir="in"/>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2"/>
          <p:cNvSpPr>
            <a:spLocks noGrp="1"/>
          </p:cNvSpPr>
          <p:nvPr>
            <p:ph type="title"/>
          </p:nvPr>
        </p:nvSpPr>
        <p:spPr/>
        <p:txBody>
          <a:bodyPr/>
          <a:lstStyle/>
          <a:p>
            <a:pPr eaLnBrk="1" hangingPunct="1"/>
            <a:endParaRPr lang="en-US" altLang="en-US" dirty="0">
              <a:effectLst/>
            </a:endParaRPr>
          </a:p>
        </p:txBody>
      </p:sp>
      <p:pic>
        <p:nvPicPr>
          <p:cNvPr id="4403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5370" y="538916"/>
            <a:ext cx="8667343" cy="4044760"/>
          </a:xfrm>
        </p:spPr>
      </p:pic>
    </p:spTree>
  </p:cSld>
  <p:clrMapOvr>
    <a:masterClrMapping/>
  </p:clrMapOvr>
  <p:transition>
    <p:split orient="vert" dir="in"/>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2"/>
          <p:cNvSpPr>
            <a:spLocks noGrp="1"/>
          </p:cNvSpPr>
          <p:nvPr>
            <p:ph type="title"/>
          </p:nvPr>
        </p:nvSpPr>
        <p:spPr/>
        <p:txBody>
          <a:bodyPr/>
          <a:lstStyle/>
          <a:p>
            <a:pPr eaLnBrk="1" hangingPunct="1"/>
            <a:endParaRPr lang="en-US" altLang="en-US" dirty="0">
              <a:effectLst/>
            </a:endParaRPr>
          </a:p>
        </p:txBody>
      </p:sp>
      <p:pic>
        <p:nvPicPr>
          <p:cNvPr id="45059" name="Content Placeholder 2">
            <a:hlinkClick r:id="rId3"/>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457200" y="1015571"/>
            <a:ext cx="8229600" cy="3840480"/>
          </a:xfrm>
        </p:spPr>
      </p:pic>
    </p:spTree>
  </p:cSld>
  <p:clrMapOvr>
    <a:masterClrMapping/>
  </p:clrMapOvr>
  <p:transition>
    <p:split orient="vert" dir="in"/>
  </p:transition>
</p:sld>
</file>

<file path=ppt/theme/theme1.xml><?xml version="1.0" encoding="utf-8"?>
<a:theme xmlns:a="http://schemas.openxmlformats.org/drawingml/2006/main" name="Kenney template">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Kenney">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10D972B7-BFBC-44A0-9B82-59713C03C3F3}" vid="{67678DB2-6FC2-487C-91B6-FDE91D257739}"/>
    </a:ext>
  </a:ext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542</TotalTime>
  <Words>759</Words>
  <Application>Microsoft Office PowerPoint</Application>
  <PresentationFormat>On-screen Show (4:3)</PresentationFormat>
  <Paragraphs>126</Paragraphs>
  <Slides>21</Slides>
  <Notes>6</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21</vt:i4>
      </vt:variant>
    </vt:vector>
  </HeadingPairs>
  <TitlesOfParts>
    <vt:vector size="34" baseType="lpstr">
      <vt:lpstr>MS PGothic</vt:lpstr>
      <vt:lpstr>Arial</vt:lpstr>
      <vt:lpstr>Arial (Body)</vt:lpstr>
      <vt:lpstr>Arial (Headings)</vt:lpstr>
      <vt:lpstr>Lucida Grande</vt:lpstr>
      <vt:lpstr>Myriad Pro</vt:lpstr>
      <vt:lpstr>Times New Roman</vt:lpstr>
      <vt:lpstr>Wingdings</vt:lpstr>
      <vt:lpstr>Kenney template</vt:lpstr>
      <vt:lpstr>1_Kenney</vt:lpstr>
      <vt:lpstr>Office Theme</vt:lpstr>
      <vt:lpstr>1_Office Theme</vt:lpstr>
      <vt:lpstr>UWTSD Theme</vt:lpstr>
      <vt:lpstr>Exercise Physiology Geraint Forster</vt:lpstr>
      <vt:lpstr>Measuring Energy Expenditure: Direct Calorimetry</vt:lpstr>
      <vt:lpstr>PowerPoint Presentation</vt:lpstr>
      <vt:lpstr>Measuring Energy Expenditure: Direct Calorimetry (continued)</vt:lpstr>
      <vt:lpstr>Measuring Energy Expenditure: Indirect Calorimetry</vt:lpstr>
      <vt:lpstr>Measuring Energy Expenditure: O2 and CO2 Measurements</vt:lpstr>
      <vt:lpstr>PowerPoint Presentation</vt:lpstr>
      <vt:lpstr>Measuring Energy Expenditure: Haldane Transformation</vt:lpstr>
      <vt:lpstr>Measuring Energy Expenditure: Respiratory Exchange Ratio</vt:lpstr>
      <vt:lpstr>Measuring Energy Expenditure:  Respiratory Exchange Ratio (continued)</vt:lpstr>
      <vt:lpstr>PowerPoint Presentation</vt:lpstr>
      <vt:lpstr>Measuring Energy Expenditure: Indirect Calorimetry Limitations</vt:lpstr>
      <vt:lpstr>Measuring Energy Expenditure: Isotopic Measurements</vt:lpstr>
      <vt:lpstr>Energy Expenditure at Rest  and During Exercise</vt:lpstr>
      <vt:lpstr>Energy Expenditure at Rest: Basal Metabolic Rate</vt:lpstr>
      <vt:lpstr>Resting Metabolic Rate  and Normal Daily Metabolic Activity</vt:lpstr>
      <vt:lpstr>Energy Expenditure During Submaximal Aerobic Exercise</vt:lpstr>
      <vt:lpstr>PowerPoint Presentation</vt:lpstr>
      <vt:lpstr>PowerPoint Presentation</vt:lpstr>
      <vt:lpstr>PowerPoint Presentation</vt:lpstr>
      <vt:lpstr>PowerPoint Presentation</vt:lpstr>
    </vt:vector>
  </TitlesOfParts>
  <Company>Human Kinetics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Nancy Rasmus</dc:creator>
  <cp:lastModifiedBy>Geraint Forster</cp:lastModifiedBy>
  <cp:revision>83</cp:revision>
  <dcterms:created xsi:type="dcterms:W3CDTF">2011-09-08T15:45:31Z</dcterms:created>
  <dcterms:modified xsi:type="dcterms:W3CDTF">2017-10-10T13:02:16Z</dcterms:modified>
</cp:coreProperties>
</file>