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2" r:id="rId5"/>
    <p:sldId id="263" r:id="rId6"/>
    <p:sldId id="264" r:id="rId7"/>
    <p:sldId id="265" r:id="rId8"/>
    <p:sldId id="266" r:id="rId9"/>
    <p:sldId id="267" r:id="rId10"/>
    <p:sldId id="268" r:id="rId11"/>
    <p:sldId id="269"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7" autoAdjust="0"/>
    <p:restoredTop sz="94660"/>
  </p:normalViewPr>
  <p:slideViewPr>
    <p:cSldViewPr>
      <p:cViewPr>
        <p:scale>
          <a:sx n="118" d="100"/>
          <a:sy n="118" d="100"/>
        </p:scale>
        <p:origin x="-1434"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1D4AA83-C16C-4753-ADFB-E4E00EACCF56}" type="datetimeFigureOut">
              <a:rPr lang="en-GB" smtClean="0"/>
              <a:pPr/>
              <a:t>12/01/2016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1E07BB7-BECF-49E5-A311-BAB30B78EC2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1D4AA83-C16C-4753-ADFB-E4E00EACCF56}" type="datetimeFigureOut">
              <a:rPr lang="en-GB" smtClean="0"/>
              <a:pPr/>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1D4AA83-C16C-4753-ADFB-E4E00EACCF56}" type="datetimeFigureOut">
              <a:rPr lang="en-GB" smtClean="0"/>
              <a:pPr/>
              <a:t>12/01/2016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1E07BB7-BECF-49E5-A311-BAB30B78EC2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1D4AA83-C16C-4753-ADFB-E4E00EACCF56}" type="datetimeFigureOut">
              <a:rPr lang="en-GB" smtClean="0"/>
              <a:pPr/>
              <a:t>12/01/2016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1E07BB7-BECF-49E5-A311-BAB30B78EC2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55576" y="2060848"/>
            <a:ext cx="7772400" cy="945450"/>
          </a:xfrm>
        </p:spPr>
        <p:txBody>
          <a:bodyPr/>
          <a:lstStyle/>
          <a:p>
            <a:pPr algn="l"/>
            <a:r>
              <a:rPr lang="en-GB" dirty="0" smtClean="0"/>
              <a:t>Tutorial: Learning Styles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14282" y="1428736"/>
            <a:ext cx="8929718" cy="4572032"/>
          </a:xfrm>
        </p:spPr>
        <p:txBody>
          <a:bodyPr>
            <a:normAutofit fontScale="92500" lnSpcReduction="20000"/>
          </a:bodyPr>
          <a:lstStyle/>
          <a:p>
            <a:r>
              <a:rPr lang="en-GB" dirty="0" smtClean="0"/>
              <a:t>You learning style is </a:t>
            </a:r>
            <a:r>
              <a:rPr lang="en-GB" b="1" dirty="0" smtClean="0"/>
              <a:t>the way you learn;</a:t>
            </a:r>
            <a:r>
              <a:rPr lang="en-GB" dirty="0" smtClean="0"/>
              <a:t> </a:t>
            </a:r>
          </a:p>
          <a:p>
            <a:r>
              <a:rPr lang="en-GB" dirty="0" smtClean="0"/>
              <a:t>And can help you to select learning activities that will help you learn more effectively;</a:t>
            </a:r>
          </a:p>
          <a:p>
            <a:r>
              <a:rPr lang="en-GB" dirty="0" smtClean="0"/>
              <a:t>This does not mean that you cannot learn from activities that are not your strongest learning style/method; </a:t>
            </a:r>
          </a:p>
          <a:p>
            <a:r>
              <a:rPr lang="en-GB" dirty="0" smtClean="0"/>
              <a:t>In fact selecting activities outside your normal style can help to develop other learning styles;</a:t>
            </a:r>
          </a:p>
          <a:p>
            <a:r>
              <a:rPr lang="en-GB" dirty="0" smtClean="0"/>
              <a:t>Understanding your learning style helps you to </a:t>
            </a:r>
            <a:r>
              <a:rPr lang="en-GB" b="1" dirty="0" smtClean="0"/>
              <a:t>understand yourself </a:t>
            </a:r>
            <a:r>
              <a:rPr lang="en-GB" dirty="0" smtClean="0"/>
              <a:t>more.</a:t>
            </a:r>
          </a:p>
          <a:p>
            <a:r>
              <a:rPr lang="en-GB" dirty="0" smtClean="0"/>
              <a:t>Your preferred style demonstrates to you the most effective way to learn for you and also gives insights into our personal </a:t>
            </a:r>
            <a:r>
              <a:rPr lang="en-GB" b="1" dirty="0" smtClean="0"/>
              <a:t>positive qualities and behaviour</a:t>
            </a:r>
            <a:r>
              <a:rPr lang="en-GB" dirty="0" smtClean="0"/>
              <a:t>.</a:t>
            </a:r>
          </a:p>
          <a:p>
            <a:endParaRPr lang="en-GB" dirty="0" smtClean="0"/>
          </a:p>
        </p:txBody>
      </p:sp>
      <p:sp>
        <p:nvSpPr>
          <p:cNvPr id="20482" name="Rectangle 2"/>
          <p:cNvSpPr>
            <a:spLocks noGrp="1" noChangeArrowheads="1"/>
          </p:cNvSpPr>
          <p:nvPr>
            <p:ph type="title"/>
          </p:nvPr>
        </p:nvSpPr>
        <p:spPr/>
        <p:txBody>
          <a:bodyPr/>
          <a:lstStyle/>
          <a:p>
            <a:r>
              <a:rPr lang="en-GB" dirty="0" smtClean="0"/>
              <a:t>Learning Styles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3" name="Rectangle 3"/>
          <p:cNvSpPr>
            <a:spLocks noGrp="1" noChangeArrowheads="1"/>
          </p:cNvSpPr>
          <p:nvPr>
            <p:ph idx="1"/>
          </p:nvPr>
        </p:nvSpPr>
        <p:spPr>
          <a:xfrm>
            <a:off x="0" y="1285860"/>
            <a:ext cx="9144000" cy="4929222"/>
          </a:xfrm>
        </p:spPr>
        <p:txBody>
          <a:bodyPr>
            <a:normAutofit fontScale="92500" lnSpcReduction="10000"/>
          </a:bodyPr>
          <a:lstStyle/>
          <a:p>
            <a:r>
              <a:rPr lang="en-GB" dirty="0" smtClean="0"/>
              <a:t>Learning styles were developed by Peter Honey and Alan Mumford, based upon the work of Kolb, and they identified four distinct learning styles or learning preferences:</a:t>
            </a:r>
          </a:p>
          <a:p>
            <a:pPr lvl="1"/>
            <a:r>
              <a:rPr lang="en-GB" b="1" dirty="0" smtClean="0">
                <a:effectLst/>
              </a:rPr>
              <a:t>Activist</a:t>
            </a:r>
            <a:endParaRPr lang="en-GB" b="1" dirty="0" smtClean="0">
              <a:effectLst/>
            </a:endParaRPr>
          </a:p>
          <a:p>
            <a:pPr lvl="1"/>
            <a:r>
              <a:rPr lang="en-GB" b="1" dirty="0" smtClean="0">
                <a:effectLst/>
              </a:rPr>
              <a:t>Reflector</a:t>
            </a:r>
            <a:endParaRPr lang="en-GB" b="1" dirty="0" smtClean="0">
              <a:effectLst/>
            </a:endParaRPr>
          </a:p>
          <a:p>
            <a:pPr lvl="1"/>
            <a:r>
              <a:rPr lang="en-GB" b="1" dirty="0" smtClean="0">
                <a:effectLst/>
              </a:rPr>
              <a:t>Theorist</a:t>
            </a:r>
            <a:endParaRPr lang="en-GB" b="1" dirty="0" smtClean="0">
              <a:effectLst/>
            </a:endParaRPr>
          </a:p>
          <a:p>
            <a:pPr lvl="1"/>
            <a:r>
              <a:rPr lang="en-GB" b="1" dirty="0" smtClean="0">
                <a:effectLst/>
              </a:rPr>
              <a:t>Pragmatist</a:t>
            </a:r>
            <a:endParaRPr lang="en-GB" b="1" dirty="0" smtClean="0">
              <a:effectLst/>
            </a:endParaRPr>
          </a:p>
          <a:p>
            <a:r>
              <a:rPr lang="en-GB" dirty="0" smtClean="0"/>
              <a:t>Individuals </a:t>
            </a:r>
            <a:r>
              <a:rPr lang="en-GB" b="1" dirty="0"/>
              <a:t>naturally prefer </a:t>
            </a:r>
            <a:r>
              <a:rPr lang="en-GB" dirty="0" smtClean="0"/>
              <a:t>certain </a:t>
            </a:r>
            <a:r>
              <a:rPr lang="en-GB" dirty="0" smtClean="0"/>
              <a:t>learning approaches</a:t>
            </a:r>
          </a:p>
          <a:p>
            <a:r>
              <a:rPr lang="en-GB" dirty="0" smtClean="0"/>
              <a:t>To </a:t>
            </a:r>
            <a:r>
              <a:rPr lang="en-GB" b="1" dirty="0" smtClean="0"/>
              <a:t>maximise one's own personal learning </a:t>
            </a:r>
            <a:r>
              <a:rPr lang="en-GB" dirty="0" smtClean="0"/>
              <a:t>each learner </a:t>
            </a:r>
            <a:r>
              <a:rPr lang="en-GB" dirty="0" smtClean="0"/>
              <a:t>should:</a:t>
            </a:r>
            <a:endParaRPr lang="en-GB" dirty="0" smtClean="0"/>
          </a:p>
          <a:p>
            <a:pPr lvl="1"/>
            <a:r>
              <a:rPr lang="en-GB" b="1" dirty="0" smtClean="0"/>
              <a:t>Understand their </a:t>
            </a:r>
            <a:r>
              <a:rPr lang="en-GB" b="1" dirty="0" smtClean="0"/>
              <a:t>preferred learning style</a:t>
            </a:r>
            <a:endParaRPr lang="en-GB" b="1" dirty="0" smtClean="0"/>
          </a:p>
          <a:p>
            <a:pPr lvl="1"/>
            <a:r>
              <a:rPr lang="en-GB" b="1" dirty="0" smtClean="0"/>
              <a:t>Seek out opportunities to learn using that </a:t>
            </a:r>
            <a:r>
              <a:rPr lang="en-GB" b="1" dirty="0" smtClean="0"/>
              <a:t>style</a:t>
            </a:r>
            <a:endParaRPr lang="en-GB" b="1" dirty="0" smtClean="0"/>
          </a:p>
          <a:p>
            <a:endParaRPr lang="en-GB" b="1" dirty="0" smtClean="0"/>
          </a:p>
        </p:txBody>
      </p:sp>
      <p:sp>
        <p:nvSpPr>
          <p:cNvPr id="5122" name="Rectangle 2"/>
          <p:cNvSpPr>
            <a:spLocks noGrp="1" noChangeArrowheads="1"/>
          </p:cNvSpPr>
          <p:nvPr>
            <p:ph type="title"/>
          </p:nvPr>
        </p:nvSpPr>
        <p:spPr/>
        <p:txBody>
          <a:bodyPr/>
          <a:lstStyle/>
          <a:p>
            <a:r>
              <a:rPr lang="en-GB" dirty="0"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6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68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168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16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smtClean="0"/>
              <a:t>Questionnaire</a:t>
            </a:r>
          </a:p>
        </p:txBody>
      </p:sp>
      <p:pic>
        <p:nvPicPr>
          <p:cNvPr id="6147" name="Picture 6"/>
          <p:cNvPicPr>
            <a:picLocks noChangeAspect="1" noChangeArrowheads="1"/>
          </p:cNvPicPr>
          <p:nvPr/>
        </p:nvPicPr>
        <p:blipFill>
          <a:blip r:embed="rId2" cstate="print"/>
          <a:srcRect l="22328" t="29210" r="22328" b="17513"/>
          <a:stretch>
            <a:fillRect/>
          </a:stretch>
        </p:blipFill>
        <p:spPr bwMode="auto">
          <a:xfrm>
            <a:off x="971600" y="1889141"/>
            <a:ext cx="7200900" cy="3897313"/>
          </a:xfrm>
          <a:prstGeom prst="rect">
            <a:avLst/>
          </a:prstGeom>
          <a:noFill/>
          <a:ln w="9525">
            <a:noFill/>
            <a:miter lim="800000"/>
            <a:headEnd/>
            <a:tailEnd/>
          </a:ln>
        </p:spPr>
      </p:pic>
      <p:sp>
        <p:nvSpPr>
          <p:cNvPr id="12" name="TextBox 11"/>
          <p:cNvSpPr txBox="1"/>
          <p:nvPr/>
        </p:nvSpPr>
        <p:spPr>
          <a:xfrm>
            <a:off x="6929454" y="2617796"/>
            <a:ext cx="357190" cy="369332"/>
          </a:xfrm>
          <a:prstGeom prst="rect">
            <a:avLst/>
          </a:prstGeom>
          <a:noFill/>
          <a:ln>
            <a:noFill/>
          </a:ln>
        </p:spPr>
        <p:txBody>
          <a:bodyPr wrap="square" rtlCol="0">
            <a:spAutoFit/>
          </a:bodyPr>
          <a:lstStyle/>
          <a:p>
            <a:r>
              <a:rPr lang="en-GB" dirty="0" smtClean="0"/>
              <a:t>/</a:t>
            </a:r>
            <a:endParaRPr lang="en-GB" dirty="0"/>
          </a:p>
        </p:txBody>
      </p:sp>
      <p:sp>
        <p:nvSpPr>
          <p:cNvPr id="13" name="TextBox 12"/>
          <p:cNvSpPr txBox="1"/>
          <p:nvPr/>
        </p:nvSpPr>
        <p:spPr>
          <a:xfrm>
            <a:off x="7572396" y="2962844"/>
            <a:ext cx="357190" cy="369332"/>
          </a:xfrm>
          <a:prstGeom prst="rect">
            <a:avLst/>
          </a:prstGeom>
          <a:noFill/>
          <a:ln>
            <a:noFill/>
          </a:ln>
        </p:spPr>
        <p:txBody>
          <a:bodyPr wrap="square" rtlCol="0">
            <a:spAutoFit/>
          </a:bodyPr>
          <a:lstStyle/>
          <a:p>
            <a:r>
              <a:rPr lang="en-GB" dirty="0" smtClean="0"/>
              <a:t>/</a:t>
            </a:r>
            <a:endParaRPr lang="en-GB" dirty="0"/>
          </a:p>
        </p:txBody>
      </p:sp>
      <p:sp>
        <p:nvSpPr>
          <p:cNvPr id="14" name="TextBox 13"/>
          <p:cNvSpPr txBox="1"/>
          <p:nvPr/>
        </p:nvSpPr>
        <p:spPr>
          <a:xfrm>
            <a:off x="7572396" y="3320034"/>
            <a:ext cx="357190" cy="369332"/>
          </a:xfrm>
          <a:prstGeom prst="rect">
            <a:avLst/>
          </a:prstGeom>
          <a:noFill/>
          <a:ln>
            <a:noFill/>
          </a:ln>
        </p:spPr>
        <p:txBody>
          <a:bodyPr wrap="square" rtlCol="0">
            <a:spAutoFit/>
          </a:bodyPr>
          <a:lstStyle/>
          <a:p>
            <a:r>
              <a:rPr lang="en-GB" dirty="0" smtClean="0"/>
              <a:t>/</a:t>
            </a:r>
            <a:endParaRPr lang="en-GB" dirty="0"/>
          </a:p>
        </p:txBody>
      </p:sp>
      <p:sp>
        <p:nvSpPr>
          <p:cNvPr id="15" name="TextBox 14"/>
          <p:cNvSpPr txBox="1"/>
          <p:nvPr/>
        </p:nvSpPr>
        <p:spPr>
          <a:xfrm>
            <a:off x="7000892" y="3617928"/>
            <a:ext cx="357190" cy="369332"/>
          </a:xfrm>
          <a:prstGeom prst="rect">
            <a:avLst/>
          </a:prstGeom>
          <a:noFill/>
          <a:ln>
            <a:noFill/>
          </a:ln>
        </p:spPr>
        <p:txBody>
          <a:bodyPr wrap="square" rtlCol="0">
            <a:spAutoFit/>
          </a:bodyPr>
          <a:lstStyle/>
          <a:p>
            <a:r>
              <a:rPr lang="en-GB" dirty="0" smtClean="0"/>
              <a:t>/</a:t>
            </a:r>
            <a:endParaRPr lang="en-GB" dirty="0"/>
          </a:p>
        </p:txBody>
      </p:sp>
      <p:sp>
        <p:nvSpPr>
          <p:cNvPr id="16" name="TextBox 15"/>
          <p:cNvSpPr txBox="1"/>
          <p:nvPr/>
        </p:nvSpPr>
        <p:spPr>
          <a:xfrm>
            <a:off x="7572396" y="3975118"/>
            <a:ext cx="357190" cy="369332"/>
          </a:xfrm>
          <a:prstGeom prst="rect">
            <a:avLst/>
          </a:prstGeom>
          <a:noFill/>
          <a:ln>
            <a:noFill/>
          </a:ln>
        </p:spPr>
        <p:txBody>
          <a:bodyPr wrap="square" rtlCol="0">
            <a:spAutoFit/>
          </a:bodyPr>
          <a:lstStyle/>
          <a:p>
            <a:r>
              <a:rPr lang="en-GB" dirty="0" smtClean="0"/>
              <a:t>/</a:t>
            </a:r>
            <a:endParaRPr lang="en-GB" dirty="0"/>
          </a:p>
        </p:txBody>
      </p:sp>
      <p:sp>
        <p:nvSpPr>
          <p:cNvPr id="17" name="TextBox 16"/>
          <p:cNvSpPr txBox="1"/>
          <p:nvPr/>
        </p:nvSpPr>
        <p:spPr>
          <a:xfrm>
            <a:off x="7000892" y="4475184"/>
            <a:ext cx="357190" cy="369332"/>
          </a:xfrm>
          <a:prstGeom prst="rect">
            <a:avLst/>
          </a:prstGeom>
          <a:noFill/>
          <a:ln>
            <a:noFill/>
          </a:ln>
        </p:spPr>
        <p:txBody>
          <a:bodyPr wrap="square" rtlCol="0">
            <a:spAutoFit/>
          </a:bodyPr>
          <a:lstStyle/>
          <a:p>
            <a:r>
              <a:rPr lang="en-GB" dirty="0" smtClean="0"/>
              <a:t>/</a:t>
            </a:r>
            <a:endParaRPr lang="en-GB" dirty="0"/>
          </a:p>
        </p:txBody>
      </p:sp>
      <p:sp>
        <p:nvSpPr>
          <p:cNvPr id="18" name="TextBox 17"/>
          <p:cNvSpPr txBox="1"/>
          <p:nvPr/>
        </p:nvSpPr>
        <p:spPr>
          <a:xfrm>
            <a:off x="7000892" y="4903812"/>
            <a:ext cx="357190" cy="369332"/>
          </a:xfrm>
          <a:prstGeom prst="rect">
            <a:avLst/>
          </a:prstGeom>
          <a:noFill/>
          <a:ln>
            <a:noFill/>
          </a:ln>
        </p:spPr>
        <p:txBody>
          <a:bodyPr wrap="square" rtlCol="0">
            <a:spAutoFit/>
          </a:bodyPr>
          <a:lstStyle/>
          <a:p>
            <a:r>
              <a:rPr lang="en-GB" dirty="0" smtClean="0"/>
              <a:t>/</a:t>
            </a:r>
            <a:endParaRPr lang="en-GB" dirty="0"/>
          </a:p>
        </p:txBody>
      </p:sp>
      <p:sp>
        <p:nvSpPr>
          <p:cNvPr id="19" name="TextBox 18"/>
          <p:cNvSpPr txBox="1"/>
          <p:nvPr/>
        </p:nvSpPr>
        <p:spPr>
          <a:xfrm>
            <a:off x="7572396" y="5391736"/>
            <a:ext cx="357190" cy="369332"/>
          </a:xfrm>
          <a:prstGeom prst="rect">
            <a:avLst/>
          </a:prstGeom>
          <a:noFill/>
          <a:ln>
            <a:noFill/>
          </a:ln>
        </p:spPr>
        <p:txBody>
          <a:bodyPr wrap="square" rtlCol="0">
            <a:spAutoFit/>
          </a:bodyPr>
          <a:lstStyle/>
          <a:p>
            <a:r>
              <a:rPr lang="en-GB" dirty="0" smtClean="0"/>
              <a:t>/</a:t>
            </a:r>
            <a:endParaRPr lang="en-GB" dirty="0"/>
          </a:p>
        </p:txBody>
      </p:sp>
      <p:sp>
        <p:nvSpPr>
          <p:cNvPr id="20" name="TextBox 19"/>
          <p:cNvSpPr txBox="1"/>
          <p:nvPr/>
        </p:nvSpPr>
        <p:spPr>
          <a:xfrm>
            <a:off x="0" y="1214422"/>
            <a:ext cx="9144000" cy="707886"/>
          </a:xfrm>
          <a:prstGeom prst="rect">
            <a:avLst/>
          </a:prstGeom>
          <a:noFill/>
        </p:spPr>
        <p:txBody>
          <a:bodyPr wrap="square" rtlCol="0">
            <a:spAutoFit/>
          </a:bodyPr>
          <a:lstStyle/>
          <a:p>
            <a:r>
              <a:rPr lang="en-GB" sz="2000" dirty="0" smtClean="0"/>
              <a:t>To understand your particular learning style Honey and Mumford have developed a Learning Style Questionnaire:</a:t>
            </a:r>
            <a:endParaRPr lang="en-GB" sz="2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r>
              <a:rPr lang="en-GB" dirty="0" smtClean="0"/>
              <a:t>Calculating your Answers</a:t>
            </a:r>
          </a:p>
        </p:txBody>
      </p:sp>
      <p:pic>
        <p:nvPicPr>
          <p:cNvPr id="7172" name="Picture 5"/>
          <p:cNvPicPr>
            <a:picLocks noChangeAspect="1" noChangeArrowheads="1"/>
          </p:cNvPicPr>
          <p:nvPr/>
        </p:nvPicPr>
        <p:blipFill>
          <a:blip r:embed="rId2" cstate="print"/>
          <a:srcRect l="31540" t="18707" r="30844" b="41298"/>
          <a:stretch>
            <a:fillRect/>
          </a:stretch>
        </p:blipFill>
        <p:spPr bwMode="auto">
          <a:xfrm>
            <a:off x="971600" y="1680865"/>
            <a:ext cx="7200900" cy="4305300"/>
          </a:xfrm>
          <a:prstGeom prst="rect">
            <a:avLst/>
          </a:prstGeom>
          <a:noFill/>
          <a:ln w="9525">
            <a:noFill/>
            <a:miter lim="800000"/>
            <a:headEnd/>
            <a:tailEnd/>
          </a:ln>
        </p:spPr>
      </p:pic>
      <p:sp>
        <p:nvSpPr>
          <p:cNvPr id="73734" name="Oval 6"/>
          <p:cNvSpPr>
            <a:spLocks noChangeArrowheads="1"/>
          </p:cNvSpPr>
          <p:nvPr/>
        </p:nvSpPr>
        <p:spPr bwMode="auto">
          <a:xfrm>
            <a:off x="5176887"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5" name="Oval 7"/>
          <p:cNvSpPr>
            <a:spLocks noChangeArrowheads="1"/>
          </p:cNvSpPr>
          <p:nvPr/>
        </p:nvSpPr>
        <p:spPr bwMode="auto">
          <a:xfrm>
            <a:off x="5162600"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6" name="Oval 8"/>
          <p:cNvSpPr>
            <a:spLocks noChangeArrowheads="1"/>
          </p:cNvSpPr>
          <p:nvPr/>
        </p:nvSpPr>
        <p:spPr bwMode="auto">
          <a:xfrm>
            <a:off x="1779637"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7" name="Oval 9"/>
          <p:cNvSpPr>
            <a:spLocks noChangeArrowheads="1"/>
          </p:cNvSpPr>
          <p:nvPr/>
        </p:nvSpPr>
        <p:spPr bwMode="auto">
          <a:xfrm>
            <a:off x="6932662"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8" name="Oval 10"/>
          <p:cNvSpPr>
            <a:spLocks noChangeArrowheads="1"/>
          </p:cNvSpPr>
          <p:nvPr/>
        </p:nvSpPr>
        <p:spPr bwMode="auto">
          <a:xfrm>
            <a:off x="5162600" y="3092152"/>
            <a:ext cx="285750" cy="330200"/>
          </a:xfrm>
          <a:prstGeom prst="ellipse">
            <a:avLst/>
          </a:prstGeom>
          <a:noFill/>
          <a:ln w="38100">
            <a:solidFill>
              <a:srgbClr val="FF0000"/>
            </a:solidFill>
            <a:round/>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7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4" grpId="0" animBg="1"/>
      <p:bldP spid="73735" grpId="0" animBg="1"/>
      <p:bldP spid="73736" grpId="0" animBg="1"/>
      <p:bldP spid="73737" grpId="0" animBg="1"/>
      <p:bldP spid="73738"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 name="Rectangle 21"/>
          <p:cNvSpPr/>
          <p:nvPr/>
        </p:nvSpPr>
        <p:spPr>
          <a:xfrm>
            <a:off x="6444208" y="5805264"/>
            <a:ext cx="2699792" cy="10527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4"/>
          <p:cNvPicPr>
            <a:picLocks noChangeAspect="1" noChangeArrowheads="1"/>
          </p:cNvPicPr>
          <p:nvPr/>
        </p:nvPicPr>
        <p:blipFill>
          <a:blip r:embed="rId2" cstate="print"/>
          <a:srcRect l="22328" t="29210" r="22328" b="17513"/>
          <a:stretch>
            <a:fillRect/>
          </a:stretch>
        </p:blipFill>
        <p:spPr bwMode="auto">
          <a:xfrm>
            <a:off x="971550" y="115888"/>
            <a:ext cx="7200900" cy="3897312"/>
          </a:xfrm>
          <a:prstGeom prst="rect">
            <a:avLst/>
          </a:prstGeom>
          <a:noFill/>
          <a:ln w="9525">
            <a:noFill/>
            <a:miter lim="800000"/>
            <a:headEnd/>
            <a:tailEnd/>
          </a:ln>
        </p:spPr>
      </p:pic>
      <p:sp>
        <p:nvSpPr>
          <p:cNvPr id="8195" name="Text Box 5"/>
          <p:cNvSpPr txBox="1">
            <a:spLocks noChangeArrowheads="1"/>
          </p:cNvSpPr>
          <p:nvPr/>
        </p:nvSpPr>
        <p:spPr bwMode="auto">
          <a:xfrm>
            <a:off x="6877050" y="720725"/>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6" name="Text Box 6"/>
          <p:cNvSpPr txBox="1">
            <a:spLocks noChangeArrowheads="1"/>
          </p:cNvSpPr>
          <p:nvPr/>
        </p:nvSpPr>
        <p:spPr bwMode="auto">
          <a:xfrm>
            <a:off x="7491413" y="1068388"/>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7" name="Text Box 7"/>
          <p:cNvSpPr txBox="1">
            <a:spLocks noChangeArrowheads="1"/>
          </p:cNvSpPr>
          <p:nvPr/>
        </p:nvSpPr>
        <p:spPr bwMode="auto">
          <a:xfrm>
            <a:off x="6877050" y="1428750"/>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8" name="Text Box 8"/>
          <p:cNvSpPr txBox="1">
            <a:spLocks noChangeArrowheads="1"/>
          </p:cNvSpPr>
          <p:nvPr/>
        </p:nvSpPr>
        <p:spPr bwMode="auto">
          <a:xfrm>
            <a:off x="6877050" y="17637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9" name="Text Box 9"/>
          <p:cNvSpPr txBox="1">
            <a:spLocks noChangeArrowheads="1"/>
          </p:cNvSpPr>
          <p:nvPr/>
        </p:nvSpPr>
        <p:spPr bwMode="auto">
          <a:xfrm>
            <a:off x="6877050" y="21193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0" name="Text Box 10"/>
          <p:cNvSpPr txBox="1">
            <a:spLocks noChangeArrowheads="1"/>
          </p:cNvSpPr>
          <p:nvPr/>
        </p:nvSpPr>
        <p:spPr bwMode="auto">
          <a:xfrm>
            <a:off x="7491413" y="2536825"/>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1" name="Text Box 11"/>
          <p:cNvSpPr txBox="1">
            <a:spLocks noChangeArrowheads="1"/>
          </p:cNvSpPr>
          <p:nvPr/>
        </p:nvSpPr>
        <p:spPr bwMode="auto">
          <a:xfrm>
            <a:off x="7491413" y="3074988"/>
            <a:ext cx="446087" cy="584200"/>
          </a:xfrm>
          <a:prstGeom prst="rect">
            <a:avLst/>
          </a:prstGeom>
          <a:noFill/>
          <a:ln w="9525">
            <a:noFill/>
            <a:miter lim="800000"/>
            <a:headEnd/>
            <a:tailEnd/>
          </a:ln>
        </p:spPr>
        <p:txBody>
          <a:bodyPr wrap="none">
            <a:spAutoFit/>
          </a:bodyPr>
          <a:lstStyle/>
          <a:p>
            <a:pPr algn="ctr"/>
            <a:r>
              <a:rPr lang="en-GB" sz="3200">
                <a:solidFill>
                  <a:srgbClr val="0000FF"/>
                </a:solidFill>
                <a:sym typeface="Wingdings" pitchFamily="2" charset="2"/>
              </a:rPr>
              <a:t></a:t>
            </a:r>
          </a:p>
        </p:txBody>
      </p:sp>
      <p:sp>
        <p:nvSpPr>
          <p:cNvPr id="8202" name="Text Box 12"/>
          <p:cNvSpPr txBox="1">
            <a:spLocks noChangeArrowheads="1"/>
          </p:cNvSpPr>
          <p:nvPr/>
        </p:nvSpPr>
        <p:spPr bwMode="auto">
          <a:xfrm>
            <a:off x="6877050" y="3513138"/>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pic>
        <p:nvPicPr>
          <p:cNvPr id="8203" name="Picture 13"/>
          <p:cNvPicPr>
            <a:picLocks noChangeAspect="1" noChangeArrowheads="1"/>
          </p:cNvPicPr>
          <p:nvPr/>
        </p:nvPicPr>
        <p:blipFill>
          <a:blip r:embed="rId3" cstate="print"/>
          <a:srcRect l="31540" t="18707" r="30844" b="56546"/>
          <a:stretch>
            <a:fillRect/>
          </a:stretch>
        </p:blipFill>
        <p:spPr bwMode="auto">
          <a:xfrm>
            <a:off x="971550" y="4106863"/>
            <a:ext cx="7200900" cy="2663825"/>
          </a:xfrm>
          <a:prstGeom prst="rect">
            <a:avLst/>
          </a:prstGeom>
          <a:noFill/>
          <a:ln w="9525">
            <a:noFill/>
            <a:miter lim="800000"/>
            <a:headEnd/>
            <a:tailEnd/>
          </a:ln>
        </p:spPr>
      </p:pic>
      <p:sp>
        <p:nvSpPr>
          <p:cNvPr id="74766" name="Oval 14"/>
          <p:cNvSpPr>
            <a:spLocks noChangeArrowheads="1"/>
          </p:cNvSpPr>
          <p:nvPr/>
        </p:nvSpPr>
        <p:spPr bwMode="auto">
          <a:xfrm>
            <a:off x="5176838"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67" name="Oval 15"/>
          <p:cNvSpPr>
            <a:spLocks noChangeArrowheads="1"/>
          </p:cNvSpPr>
          <p:nvPr/>
        </p:nvSpPr>
        <p:spPr bwMode="auto">
          <a:xfrm>
            <a:off x="5162550"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8" name="Oval 16"/>
          <p:cNvSpPr>
            <a:spLocks noChangeArrowheads="1"/>
          </p:cNvSpPr>
          <p:nvPr/>
        </p:nvSpPr>
        <p:spPr bwMode="auto">
          <a:xfrm>
            <a:off x="1779588"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9" name="Oval 17"/>
          <p:cNvSpPr>
            <a:spLocks noChangeArrowheads="1"/>
          </p:cNvSpPr>
          <p:nvPr/>
        </p:nvSpPr>
        <p:spPr bwMode="auto">
          <a:xfrm>
            <a:off x="6932613"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70" name="Oval 18"/>
          <p:cNvSpPr>
            <a:spLocks noChangeArrowheads="1"/>
          </p:cNvSpPr>
          <p:nvPr/>
        </p:nvSpPr>
        <p:spPr bwMode="auto">
          <a:xfrm>
            <a:off x="5173663" y="5516563"/>
            <a:ext cx="285750" cy="330200"/>
          </a:xfrm>
          <a:prstGeom prst="ellipse">
            <a:avLst/>
          </a:prstGeom>
          <a:noFill/>
          <a:ln w="38100">
            <a:solidFill>
              <a:srgbClr val="FF0000"/>
            </a:solidFill>
            <a:round/>
            <a:headEnd/>
            <a:tailEnd/>
          </a:ln>
        </p:spPr>
        <p:txBody>
          <a:bodyPr wrap="none" anchor="ctr"/>
          <a:lstStyle/>
          <a:p>
            <a:endParaRPr lang="en-US"/>
          </a:p>
        </p:txBody>
      </p:sp>
      <p:sp>
        <p:nvSpPr>
          <p:cNvPr id="74771" name="Line 19"/>
          <p:cNvSpPr>
            <a:spLocks noChangeShapeType="1"/>
          </p:cNvSpPr>
          <p:nvPr/>
        </p:nvSpPr>
        <p:spPr bwMode="auto">
          <a:xfrm flipH="1">
            <a:off x="5329238" y="1052513"/>
            <a:ext cx="1763712" cy="3600450"/>
          </a:xfrm>
          <a:prstGeom prst="line">
            <a:avLst/>
          </a:prstGeom>
          <a:noFill/>
          <a:ln w="76200">
            <a:solidFill>
              <a:srgbClr val="33CC33"/>
            </a:solidFill>
            <a:round/>
            <a:headEnd/>
            <a:tailEnd type="triangle" w="med" len="med"/>
          </a:ln>
        </p:spPr>
        <p:txBody>
          <a:bodyPr/>
          <a:lstStyle/>
          <a:p>
            <a:endParaRPr lang="en-GB"/>
          </a:p>
        </p:txBody>
      </p:sp>
      <p:sp>
        <p:nvSpPr>
          <p:cNvPr id="74772" name="Line 20"/>
          <p:cNvSpPr>
            <a:spLocks noChangeShapeType="1"/>
          </p:cNvSpPr>
          <p:nvPr/>
        </p:nvSpPr>
        <p:spPr bwMode="auto">
          <a:xfrm flipH="1">
            <a:off x="5473700" y="1773238"/>
            <a:ext cx="1690688" cy="3467100"/>
          </a:xfrm>
          <a:prstGeom prst="line">
            <a:avLst/>
          </a:prstGeom>
          <a:noFill/>
          <a:ln w="76200">
            <a:solidFill>
              <a:srgbClr val="33CC33"/>
            </a:solidFill>
            <a:round/>
            <a:headEnd/>
            <a:tailEnd type="triangle" w="med" len="med"/>
          </a:ln>
        </p:spPr>
        <p:txBody>
          <a:bodyPr/>
          <a:lstStyle/>
          <a:p>
            <a:endParaRPr lang="en-GB"/>
          </a:p>
        </p:txBody>
      </p:sp>
      <p:sp>
        <p:nvSpPr>
          <p:cNvPr id="74773" name="Line 21"/>
          <p:cNvSpPr>
            <a:spLocks noChangeShapeType="1"/>
          </p:cNvSpPr>
          <p:nvPr/>
        </p:nvSpPr>
        <p:spPr bwMode="auto">
          <a:xfrm flipH="1">
            <a:off x="2089150" y="2060575"/>
            <a:ext cx="5003800" cy="3097213"/>
          </a:xfrm>
          <a:prstGeom prst="line">
            <a:avLst/>
          </a:prstGeom>
          <a:noFill/>
          <a:ln w="76200">
            <a:solidFill>
              <a:srgbClr val="33CC33"/>
            </a:solidFill>
            <a:round/>
            <a:headEnd/>
            <a:tailEnd type="triangle" w="med" len="med"/>
          </a:ln>
        </p:spPr>
        <p:txBody>
          <a:bodyPr/>
          <a:lstStyle/>
          <a:p>
            <a:endParaRPr lang="en-GB"/>
          </a:p>
        </p:txBody>
      </p:sp>
      <p:sp>
        <p:nvSpPr>
          <p:cNvPr id="74774" name="Line 22"/>
          <p:cNvSpPr>
            <a:spLocks noChangeShapeType="1"/>
          </p:cNvSpPr>
          <p:nvPr/>
        </p:nvSpPr>
        <p:spPr bwMode="auto">
          <a:xfrm flipH="1">
            <a:off x="7077075" y="2420938"/>
            <a:ext cx="15875" cy="2252662"/>
          </a:xfrm>
          <a:prstGeom prst="line">
            <a:avLst/>
          </a:prstGeom>
          <a:noFill/>
          <a:ln w="76200">
            <a:solidFill>
              <a:srgbClr val="33CC33"/>
            </a:solidFill>
            <a:round/>
            <a:headEnd/>
            <a:tailEnd type="triangle" w="med" len="med"/>
          </a:ln>
        </p:spPr>
        <p:txBody>
          <a:bodyPr/>
          <a:lstStyle/>
          <a:p>
            <a:endParaRPr lang="en-GB"/>
          </a:p>
        </p:txBody>
      </p:sp>
      <p:sp>
        <p:nvSpPr>
          <p:cNvPr id="74775" name="Line 23"/>
          <p:cNvSpPr>
            <a:spLocks noChangeShapeType="1"/>
          </p:cNvSpPr>
          <p:nvPr/>
        </p:nvSpPr>
        <p:spPr bwMode="auto">
          <a:xfrm flipH="1">
            <a:off x="5473700" y="3789363"/>
            <a:ext cx="1546225" cy="1773237"/>
          </a:xfrm>
          <a:prstGeom prst="line">
            <a:avLst/>
          </a:prstGeom>
          <a:noFill/>
          <a:ln w="76200">
            <a:solidFill>
              <a:srgbClr val="33CC33"/>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74771"/>
                                        </p:tgtEl>
                                        <p:attrNameLst>
                                          <p:attrName>style.visibility</p:attrName>
                                        </p:attrNameLst>
                                      </p:cBhvr>
                                      <p:to>
                                        <p:strVal val="visible"/>
                                      </p:to>
                                    </p:set>
                                    <p:animEffect transition="in" filter="checkerboard(down)">
                                      <p:cBhvr>
                                        <p:cTn id="7" dur="500"/>
                                        <p:tgtEl>
                                          <p:spTgt spid="747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476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0"/>
                                          </p:stCondLst>
                                        </p:cTn>
                                        <p:tgtEl>
                                          <p:spTgt spid="74771"/>
                                        </p:tgtEl>
                                        <p:attrNameLst>
                                          <p:attrName>style.visibility</p:attrName>
                                        </p:attrNameLst>
                                      </p:cBhvr>
                                      <p:to>
                                        <p:strVal val="hidden"/>
                                      </p:to>
                                    </p:set>
                                  </p:childTnLst>
                                </p:cTn>
                              </p:par>
                              <p:par>
                                <p:cTn id="16" presetID="5" presetClass="entr" presetSubtype="5" fill="hold" grpId="0" nodeType="withEffect">
                                  <p:stCondLst>
                                    <p:cond delay="0"/>
                                  </p:stCondLst>
                                  <p:childTnLst>
                                    <p:set>
                                      <p:cBhvr>
                                        <p:cTn id="17" dur="1" fill="hold">
                                          <p:stCondLst>
                                            <p:cond delay="0"/>
                                          </p:stCondLst>
                                        </p:cTn>
                                        <p:tgtEl>
                                          <p:spTgt spid="74772"/>
                                        </p:tgtEl>
                                        <p:attrNameLst>
                                          <p:attrName>style.visibility</p:attrName>
                                        </p:attrNameLst>
                                      </p:cBhvr>
                                      <p:to>
                                        <p:strVal val="visible"/>
                                      </p:to>
                                    </p:set>
                                    <p:animEffect transition="in" filter="checkerboard(down)">
                                      <p:cBhvr>
                                        <p:cTn id="18" dur="500"/>
                                        <p:tgtEl>
                                          <p:spTgt spid="7477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47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4772"/>
                                        </p:tgtEl>
                                        <p:attrNameLst>
                                          <p:attrName>style.visibility</p:attrName>
                                        </p:attrNameLst>
                                      </p:cBhvr>
                                      <p:to>
                                        <p:strVal val="hidden"/>
                                      </p:to>
                                    </p:set>
                                  </p:childTnLst>
                                </p:cTn>
                              </p:par>
                              <p:par>
                                <p:cTn id="27" presetID="5" presetClass="entr" presetSubtype="5" fill="hold" grpId="0" nodeType="withEffect">
                                  <p:stCondLst>
                                    <p:cond delay="0"/>
                                  </p:stCondLst>
                                  <p:childTnLst>
                                    <p:set>
                                      <p:cBhvr>
                                        <p:cTn id="28" dur="1" fill="hold">
                                          <p:stCondLst>
                                            <p:cond delay="0"/>
                                          </p:stCondLst>
                                        </p:cTn>
                                        <p:tgtEl>
                                          <p:spTgt spid="74773"/>
                                        </p:tgtEl>
                                        <p:attrNameLst>
                                          <p:attrName>style.visibility</p:attrName>
                                        </p:attrNameLst>
                                      </p:cBhvr>
                                      <p:to>
                                        <p:strVal val="visible"/>
                                      </p:to>
                                    </p:set>
                                    <p:animEffect transition="in" filter="checkerboard(down)">
                                      <p:cBhvr>
                                        <p:cTn id="29" dur="500"/>
                                        <p:tgtEl>
                                          <p:spTgt spid="74773"/>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7476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xit" presetSubtype="0" fill="hold" grpId="1" nodeType="clickEffect">
                                  <p:stCondLst>
                                    <p:cond delay="0"/>
                                  </p:stCondLst>
                                  <p:childTnLst>
                                    <p:set>
                                      <p:cBhvr>
                                        <p:cTn id="37" dur="1" fill="hold">
                                          <p:stCondLst>
                                            <p:cond delay="0"/>
                                          </p:stCondLst>
                                        </p:cTn>
                                        <p:tgtEl>
                                          <p:spTgt spid="74773"/>
                                        </p:tgtEl>
                                        <p:attrNameLst>
                                          <p:attrName>style.visibility</p:attrName>
                                        </p:attrNameLst>
                                      </p:cBhvr>
                                      <p:to>
                                        <p:strVal val="hidden"/>
                                      </p:to>
                                    </p:set>
                                  </p:childTnLst>
                                </p:cTn>
                              </p:par>
                              <p:par>
                                <p:cTn id="38" presetID="5" presetClass="entr" presetSubtype="5" fill="hold" grpId="0" nodeType="withEffect">
                                  <p:stCondLst>
                                    <p:cond delay="0"/>
                                  </p:stCondLst>
                                  <p:childTnLst>
                                    <p:set>
                                      <p:cBhvr>
                                        <p:cTn id="39" dur="1" fill="hold">
                                          <p:stCondLst>
                                            <p:cond delay="0"/>
                                          </p:stCondLst>
                                        </p:cTn>
                                        <p:tgtEl>
                                          <p:spTgt spid="74774"/>
                                        </p:tgtEl>
                                        <p:attrNameLst>
                                          <p:attrName>style.visibility</p:attrName>
                                        </p:attrNameLst>
                                      </p:cBhvr>
                                      <p:to>
                                        <p:strVal val="visible"/>
                                      </p:to>
                                    </p:set>
                                    <p:animEffect transition="in" filter="checkerboard(down)">
                                      <p:cBhvr>
                                        <p:cTn id="40" dur="500"/>
                                        <p:tgtEl>
                                          <p:spTgt spid="74774"/>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476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1" nodeType="clickEffect">
                                  <p:stCondLst>
                                    <p:cond delay="0"/>
                                  </p:stCondLst>
                                  <p:childTnLst>
                                    <p:set>
                                      <p:cBhvr>
                                        <p:cTn id="48" dur="1" fill="hold">
                                          <p:stCondLst>
                                            <p:cond delay="0"/>
                                          </p:stCondLst>
                                        </p:cTn>
                                        <p:tgtEl>
                                          <p:spTgt spid="74774"/>
                                        </p:tgtEl>
                                        <p:attrNameLst>
                                          <p:attrName>style.visibility</p:attrName>
                                        </p:attrNameLst>
                                      </p:cBhvr>
                                      <p:to>
                                        <p:strVal val="hidden"/>
                                      </p:to>
                                    </p:set>
                                  </p:childTnLst>
                                </p:cTn>
                              </p:par>
                              <p:par>
                                <p:cTn id="49" presetID="5" presetClass="entr" presetSubtype="5" fill="hold" grpId="0" nodeType="withEffect">
                                  <p:stCondLst>
                                    <p:cond delay="0"/>
                                  </p:stCondLst>
                                  <p:childTnLst>
                                    <p:set>
                                      <p:cBhvr>
                                        <p:cTn id="50" dur="1" fill="hold">
                                          <p:stCondLst>
                                            <p:cond delay="0"/>
                                          </p:stCondLst>
                                        </p:cTn>
                                        <p:tgtEl>
                                          <p:spTgt spid="74775"/>
                                        </p:tgtEl>
                                        <p:attrNameLst>
                                          <p:attrName>style.visibility</p:attrName>
                                        </p:attrNameLst>
                                      </p:cBhvr>
                                      <p:to>
                                        <p:strVal val="visible"/>
                                      </p:to>
                                    </p:set>
                                    <p:animEffect transition="in" filter="checkerboard(down)">
                                      <p:cBhvr>
                                        <p:cTn id="51" dur="500"/>
                                        <p:tgtEl>
                                          <p:spTgt spid="74775"/>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74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66" grpId="0" animBg="1"/>
      <p:bldP spid="74767" grpId="0" animBg="1"/>
      <p:bldP spid="74768" grpId="0" animBg="1"/>
      <p:bldP spid="74769" grpId="0" animBg="1"/>
      <p:bldP spid="74770" grpId="0" animBg="1"/>
      <p:bldP spid="74771" grpId="0" animBg="1"/>
      <p:bldP spid="74771" grpId="1" animBg="1"/>
      <p:bldP spid="74772" grpId="0" animBg="1"/>
      <p:bldP spid="74772" grpId="1" animBg="1"/>
      <p:bldP spid="74773" grpId="0" animBg="1"/>
      <p:bldP spid="74773" grpId="1" animBg="1"/>
      <p:bldP spid="74774" grpId="0" animBg="1"/>
      <p:bldP spid="74774" grpId="1" animBg="1"/>
      <p:bldP spid="7477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p:txBody>
          <a:bodyPr/>
          <a:lstStyle/>
          <a:p>
            <a:r>
              <a:rPr lang="en-GB" dirty="0" smtClean="0"/>
              <a:t>Your highest scores are your preferred learning styles.</a:t>
            </a:r>
          </a:p>
        </p:txBody>
      </p:sp>
      <p:sp>
        <p:nvSpPr>
          <p:cNvPr id="9218" name="Rectangle 2"/>
          <p:cNvSpPr>
            <a:spLocks noGrp="1" noChangeArrowheads="1"/>
          </p:cNvSpPr>
          <p:nvPr>
            <p:ph type="title"/>
          </p:nvPr>
        </p:nvSpPr>
        <p:spPr/>
        <p:txBody>
          <a:bodyPr/>
          <a:lstStyle/>
          <a:p>
            <a:r>
              <a:rPr lang="en-GB" smtClean="0"/>
              <a:t>Understand your score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p:nvPr/>
        </p:nvSpPr>
        <p:spPr>
          <a:xfrm>
            <a:off x="5292080" y="5733256"/>
            <a:ext cx="3851920" cy="11247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4"/>
          <p:cNvSpPr>
            <a:spLocks noGrp="1" noChangeArrowheads="1"/>
          </p:cNvSpPr>
          <p:nvPr>
            <p:ph type="title"/>
          </p:nvPr>
        </p:nvSpPr>
        <p:spPr/>
        <p:txBody>
          <a:bodyPr/>
          <a:lstStyle/>
          <a:p>
            <a:pPr eaLnBrk="1" hangingPunct="1"/>
            <a:r>
              <a:rPr lang="en-GB" smtClean="0"/>
              <a:t>Understand your score</a:t>
            </a:r>
          </a:p>
        </p:txBody>
      </p:sp>
      <p:pic>
        <p:nvPicPr>
          <p:cNvPr id="87248" name="Picture 208"/>
          <p:cNvPicPr>
            <a:picLocks noChangeAspect="1" noChangeArrowheads="1"/>
          </p:cNvPicPr>
          <p:nvPr/>
        </p:nvPicPr>
        <p:blipFill>
          <a:blip r:embed="rId2" cstate="print"/>
          <a:srcRect/>
          <a:stretch>
            <a:fillRect/>
          </a:stretch>
        </p:blipFill>
        <p:spPr bwMode="auto">
          <a:xfrm>
            <a:off x="179388" y="1644749"/>
            <a:ext cx="8785225" cy="3800475"/>
          </a:xfrm>
          <a:prstGeom prst="rect">
            <a:avLst/>
          </a:prstGeom>
          <a:noFill/>
          <a:ln w="76200">
            <a:solidFill>
              <a:schemeClr val="tx2"/>
            </a:solidFill>
            <a:miter lim="800000"/>
            <a:headEnd/>
            <a:tailEnd/>
          </a:ln>
        </p:spPr>
      </p:pic>
      <p:pic>
        <p:nvPicPr>
          <p:cNvPr id="87281" name="Picture 241"/>
          <p:cNvPicPr>
            <a:picLocks noChangeAspect="1" noChangeArrowheads="1"/>
          </p:cNvPicPr>
          <p:nvPr/>
        </p:nvPicPr>
        <p:blipFill>
          <a:blip r:embed="rId3" cstate="print"/>
          <a:srcRect/>
          <a:stretch>
            <a:fillRect/>
          </a:stretch>
        </p:blipFill>
        <p:spPr bwMode="auto">
          <a:xfrm>
            <a:off x="539750" y="5805488"/>
            <a:ext cx="8039100" cy="652462"/>
          </a:xfrm>
          <a:prstGeom prst="rect">
            <a:avLst/>
          </a:prstGeom>
          <a:noFill/>
          <a:ln w="76200">
            <a:solidFill>
              <a:schemeClr val="tx2"/>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24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7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9" name="Rectangle 3"/>
          <p:cNvSpPr>
            <a:spLocks noGrp="1" noChangeArrowheads="1"/>
          </p:cNvSpPr>
          <p:nvPr>
            <p:ph idx="1"/>
          </p:nvPr>
        </p:nvSpPr>
        <p:spPr>
          <a:xfrm>
            <a:off x="171480" y="1285860"/>
            <a:ext cx="8686800" cy="5019506"/>
          </a:xfrm>
        </p:spPr>
        <p:txBody>
          <a:bodyPr>
            <a:normAutofit fontScale="77500" lnSpcReduction="20000"/>
          </a:bodyPr>
          <a:lstStyle/>
          <a:p>
            <a:r>
              <a:rPr lang="en-GB" b="1" dirty="0" smtClean="0"/>
              <a:t>Reflector</a:t>
            </a:r>
          </a:p>
          <a:p>
            <a:pPr lvl="1"/>
            <a:r>
              <a:rPr lang="en-GB" sz="2600" dirty="0" smtClean="0"/>
              <a:t>These people learn by observing and thinking about what happened. They may avoid leaping in and prefer to watch from the sidelines.  Prefer to stand back and view experiences from a number of different perspectives, collecting data and taking the time to work towards an appropriate conclusion.</a:t>
            </a:r>
          </a:p>
          <a:p>
            <a:pPr lvl="1"/>
            <a:endParaRPr lang="en-GB" dirty="0" smtClean="0"/>
          </a:p>
          <a:p>
            <a:r>
              <a:rPr lang="en-GB" dirty="0" smtClean="0"/>
              <a:t>Learn best by:</a:t>
            </a:r>
          </a:p>
          <a:p>
            <a:pPr lvl="1"/>
            <a:r>
              <a:rPr lang="fr-FR" dirty="0" smtClean="0"/>
              <a:t>Time out</a:t>
            </a:r>
          </a:p>
          <a:p>
            <a:pPr lvl="1"/>
            <a:r>
              <a:rPr lang="fr-FR" dirty="0" smtClean="0"/>
              <a:t>Observing activities</a:t>
            </a:r>
            <a:endParaRPr lang="en-GB" dirty="0" smtClean="0"/>
          </a:p>
          <a:p>
            <a:pPr lvl="1"/>
            <a:r>
              <a:rPr lang="fr-FR" dirty="0" smtClean="0"/>
              <a:t>Self-</a:t>
            </a:r>
            <a:r>
              <a:rPr lang="fr-FR" dirty="0" err="1" smtClean="0"/>
              <a:t>analysis</a:t>
            </a:r>
            <a:endParaRPr lang="fr-FR" dirty="0" smtClean="0"/>
          </a:p>
          <a:p>
            <a:pPr lvl="1"/>
            <a:r>
              <a:rPr lang="en-GB" dirty="0" smtClean="0"/>
              <a:t>B</a:t>
            </a:r>
            <a:r>
              <a:rPr lang="en-GB" dirty="0" smtClean="0"/>
              <a:t>rainstorming</a:t>
            </a:r>
            <a:endParaRPr lang="en-GB" dirty="0" smtClean="0"/>
          </a:p>
          <a:p>
            <a:pPr lvl="1"/>
            <a:r>
              <a:rPr lang="en-GB" dirty="0" smtClean="0"/>
              <a:t>Problem solving</a:t>
            </a:r>
            <a:endParaRPr lang="en-GB" dirty="0" smtClean="0"/>
          </a:p>
          <a:p>
            <a:pPr lvl="1"/>
            <a:r>
              <a:rPr lang="en-GB" dirty="0" smtClean="0"/>
              <a:t>Group discussion</a:t>
            </a:r>
          </a:p>
          <a:p>
            <a:pPr lvl="1"/>
            <a:r>
              <a:rPr lang="en-GB" dirty="0" smtClean="0"/>
              <a:t>Puzzles</a:t>
            </a:r>
          </a:p>
          <a:p>
            <a:pPr lvl="1"/>
            <a:r>
              <a:rPr lang="en-GB" dirty="0" smtClean="0"/>
              <a:t>Feedback from others</a:t>
            </a:r>
          </a:p>
          <a:p>
            <a:pPr lvl="1"/>
            <a:r>
              <a:rPr lang="en-GB" dirty="0" smtClean="0"/>
              <a:t>Role play</a:t>
            </a:r>
            <a:endParaRPr lang="en-GB" dirty="0" smtClean="0"/>
          </a:p>
        </p:txBody>
      </p:sp>
      <p:sp>
        <p:nvSpPr>
          <p:cNvPr id="11266" name="Rectangle 2"/>
          <p:cNvSpPr>
            <a:spLocks noGrp="1" noChangeArrowheads="1"/>
          </p:cNvSpPr>
          <p:nvPr>
            <p:ph type="title"/>
          </p:nvPr>
        </p:nvSpPr>
        <p:spPr>
          <a:xfrm>
            <a:off x="457200" y="346076"/>
            <a:ext cx="8229600" cy="939784"/>
          </a:xfrm>
        </p:spPr>
        <p:txBody>
          <a:bodyPr/>
          <a:lstStyle/>
          <a:p>
            <a:r>
              <a:rPr lang="en-GB" dirty="0"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57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577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577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577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577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5779">
                                            <p:txEl>
                                              <p:pRg st="7" end="7"/>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5779">
                                            <p:txEl>
                                              <p:pRg st="8" end="8"/>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5779">
                                            <p:txEl>
                                              <p:pRg st="9" end="9"/>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5779">
                                            <p:txEl>
                                              <p:pRg st="10" end="10"/>
                                            </p:txEl>
                                          </p:spTgt>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75779">
                                            <p:txEl>
                                              <p:pRg st="11" end="11"/>
                                            </p:txEl>
                                          </p:spTgt>
                                        </p:tgtEl>
                                        <p:attrNameLst>
                                          <p:attrName>style.visibility</p:attrName>
                                        </p:attrNameLst>
                                      </p:cBhvr>
                                      <p:to>
                                        <p:strVal val="visible"/>
                                      </p:to>
                                    </p:set>
                                  </p:childTnLst>
                                </p:cTn>
                              </p:par>
                            </p:childTnLst>
                          </p:cTn>
                        </p:par>
                        <p:par>
                          <p:cTn id="32" fill="hold">
                            <p:stCondLst>
                              <p:cond delay="1500"/>
                            </p:stCondLst>
                            <p:childTnLst>
                              <p:par>
                                <p:cTn id="33" presetID="1" presetClass="entr" presetSubtype="0" fill="hold" grpId="0" nodeType="afterEffect">
                                  <p:stCondLst>
                                    <p:cond delay="500"/>
                                  </p:stCondLst>
                                  <p:childTnLst>
                                    <p:set>
                                      <p:cBhvr>
                                        <p:cTn id="34" dur="1" fill="hold">
                                          <p:stCondLst>
                                            <p:cond delay="0"/>
                                          </p:stCondLst>
                                        </p:cTn>
                                        <p:tgtEl>
                                          <p:spTgt spid="7577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3" name="Rectangle 3"/>
          <p:cNvSpPr>
            <a:spLocks noGrp="1" noChangeArrowheads="1"/>
          </p:cNvSpPr>
          <p:nvPr>
            <p:ph idx="1"/>
          </p:nvPr>
        </p:nvSpPr>
        <p:spPr/>
        <p:txBody>
          <a:bodyPr>
            <a:normAutofit fontScale="77500" lnSpcReduction="20000"/>
          </a:bodyPr>
          <a:lstStyle/>
          <a:p>
            <a:r>
              <a:rPr lang="en-GB" b="1" dirty="0" smtClean="0"/>
              <a:t>Theorist</a:t>
            </a:r>
          </a:p>
          <a:p>
            <a:pPr lvl="1"/>
            <a:r>
              <a:rPr lang="en-GB" dirty="0" smtClean="0"/>
              <a:t>These learners like to understand the theory behind the actions. They need models, concepts and facts in order to engage in the learning process. Prefer to analyse and synthesise, drawing new information into a systematic and logical 'theory‘.</a:t>
            </a:r>
          </a:p>
          <a:p>
            <a:pPr lvl="1"/>
            <a:r>
              <a:rPr lang="en-GB" dirty="0" smtClean="0"/>
              <a:t>Prefer to think problems through in a step-by-step manner. Likes lectures, analogies, systems, case studies, models, and readings. </a:t>
            </a:r>
          </a:p>
          <a:p>
            <a:pPr lvl="1"/>
            <a:endParaRPr lang="en-GB" dirty="0" smtClean="0"/>
          </a:p>
          <a:p>
            <a:r>
              <a:rPr lang="en-GB" dirty="0" smtClean="0"/>
              <a:t>Learn best by:</a:t>
            </a:r>
          </a:p>
          <a:p>
            <a:pPr lvl="1"/>
            <a:r>
              <a:rPr lang="en-GB" dirty="0" smtClean="0"/>
              <a:t>Models </a:t>
            </a:r>
            <a:endParaRPr lang="en-GB" dirty="0" smtClean="0"/>
          </a:p>
          <a:p>
            <a:pPr lvl="1"/>
            <a:r>
              <a:rPr lang="en-GB" dirty="0" smtClean="0"/>
              <a:t>Statistics </a:t>
            </a:r>
            <a:endParaRPr lang="en-GB" dirty="0" smtClean="0"/>
          </a:p>
          <a:p>
            <a:pPr lvl="1"/>
            <a:r>
              <a:rPr lang="en-GB" dirty="0" smtClean="0"/>
              <a:t>Stories </a:t>
            </a:r>
            <a:endParaRPr lang="en-GB" dirty="0" smtClean="0"/>
          </a:p>
          <a:p>
            <a:pPr lvl="1"/>
            <a:r>
              <a:rPr lang="en-GB" dirty="0" smtClean="0"/>
              <a:t>Quotes </a:t>
            </a:r>
            <a:endParaRPr lang="en-GB" dirty="0" smtClean="0"/>
          </a:p>
          <a:p>
            <a:pPr lvl="1"/>
            <a:r>
              <a:rPr lang="en-GB" dirty="0" smtClean="0"/>
              <a:t>Background information </a:t>
            </a:r>
            <a:endParaRPr lang="en-GB" dirty="0" smtClean="0"/>
          </a:p>
          <a:p>
            <a:pPr lvl="1"/>
            <a:r>
              <a:rPr lang="en-GB" dirty="0" smtClean="0"/>
              <a:t>Applying theories </a:t>
            </a:r>
            <a:endParaRPr lang="en-GB" dirty="0" smtClean="0"/>
          </a:p>
        </p:txBody>
      </p:sp>
      <p:sp>
        <p:nvSpPr>
          <p:cNvPr id="12290"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2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192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192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192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8192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8192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81923">
                                            <p:txEl>
                                              <p:pRg st="8" end="8"/>
                                            </p:txEl>
                                          </p:spTgt>
                                        </p:tgtEl>
                                        <p:attrNameLst>
                                          <p:attrName>style.visibility</p:attrName>
                                        </p:attrNameLst>
                                      </p:cBhvr>
                                      <p:to>
                                        <p:strVal val="visible"/>
                                      </p:to>
                                    </p:set>
                                  </p:childTnLst>
                                </p:cTn>
                              </p:par>
                            </p:childTnLst>
                          </p:cTn>
                        </p:par>
                        <p:par>
                          <p:cTn id="30" fill="hold">
                            <p:stCondLst>
                              <p:cond delay="1500"/>
                            </p:stCondLst>
                            <p:childTnLst>
                              <p:par>
                                <p:cTn id="31" presetID="1" presetClass="entr" presetSubtype="0" fill="hold" grpId="0" nodeType="afterEffect">
                                  <p:stCondLst>
                                    <p:cond delay="500"/>
                                  </p:stCondLst>
                                  <p:childTnLst>
                                    <p:set>
                                      <p:cBhvr>
                                        <p:cTn id="32" dur="1" fill="hold">
                                          <p:stCondLst>
                                            <p:cond delay="0"/>
                                          </p:stCondLst>
                                        </p:cTn>
                                        <p:tgtEl>
                                          <p:spTgt spid="81923">
                                            <p:txEl>
                                              <p:pRg st="9" end="9"/>
                                            </p:txEl>
                                          </p:spTgt>
                                        </p:tgtEl>
                                        <p:attrNameLst>
                                          <p:attrName>style.visibility</p:attrName>
                                        </p:attrNameLst>
                                      </p:cBhvr>
                                      <p:to>
                                        <p:strVal val="visible"/>
                                      </p:to>
                                    </p:set>
                                  </p:childTnLst>
                                </p:cTn>
                              </p:par>
                            </p:childTnLst>
                          </p:cTn>
                        </p:par>
                        <p:par>
                          <p:cTn id="33" fill="hold">
                            <p:stCondLst>
                              <p:cond delay="2000"/>
                            </p:stCondLst>
                            <p:childTnLst>
                              <p:par>
                                <p:cTn id="34" presetID="1" presetClass="entr" presetSubtype="0" fill="hold" grpId="0" nodeType="afterEffect">
                                  <p:stCondLst>
                                    <p:cond delay="500"/>
                                  </p:stCondLst>
                                  <p:childTnLst>
                                    <p:set>
                                      <p:cBhvr>
                                        <p:cTn id="35" dur="1" fill="hold">
                                          <p:stCondLst>
                                            <p:cond delay="0"/>
                                          </p:stCondLst>
                                        </p:cTn>
                                        <p:tgtEl>
                                          <p:spTgt spid="819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3" name="Rectangle 3"/>
          <p:cNvSpPr>
            <a:spLocks noGrp="1" noChangeArrowheads="1"/>
          </p:cNvSpPr>
          <p:nvPr>
            <p:ph idx="1"/>
          </p:nvPr>
        </p:nvSpPr>
        <p:spPr>
          <a:xfrm>
            <a:off x="214282" y="1285860"/>
            <a:ext cx="8686800" cy="4876630"/>
          </a:xfrm>
        </p:spPr>
        <p:txBody>
          <a:bodyPr>
            <a:normAutofit fontScale="85000" lnSpcReduction="20000"/>
          </a:bodyPr>
          <a:lstStyle/>
          <a:p>
            <a:r>
              <a:rPr lang="en-GB" dirty="0" smtClean="0"/>
              <a:t>Pragmatist</a:t>
            </a:r>
          </a:p>
          <a:p>
            <a:pPr lvl="1"/>
            <a:r>
              <a:rPr lang="en-GB" dirty="0" smtClean="0"/>
              <a:t>These people need to be able to see how to put the learning into practice in the real world. Abstract concepts and games are of limited use unless they can see a way to put the ideas into action in their lives. Experimenters, trying out new ideas, theories and techniques to see if they work.</a:t>
            </a:r>
          </a:p>
          <a:p>
            <a:pPr lvl="1"/>
            <a:r>
              <a:rPr lang="en-GB" dirty="0" smtClean="0"/>
              <a:t>Prefers to apply new </a:t>
            </a:r>
            <a:r>
              <a:rPr lang="en-GB" dirty="0" err="1" smtClean="0"/>
              <a:t>learnings</a:t>
            </a:r>
            <a:r>
              <a:rPr lang="en-GB" dirty="0" smtClean="0"/>
              <a:t> to actual practice to see if they work. Likes laboratories, field work, and observations. Likes feedback, coaching, and obvious links between the task-on-hand and a problem. </a:t>
            </a:r>
          </a:p>
          <a:p>
            <a:pPr lvl="1"/>
            <a:endParaRPr lang="en-GB" dirty="0" smtClean="0"/>
          </a:p>
          <a:p>
            <a:r>
              <a:rPr lang="en-GB" dirty="0" smtClean="0"/>
              <a:t>Learn best by:</a:t>
            </a:r>
          </a:p>
          <a:p>
            <a:pPr lvl="1"/>
            <a:r>
              <a:rPr lang="en-GB" dirty="0" smtClean="0"/>
              <a:t>Time to </a:t>
            </a:r>
            <a:r>
              <a:rPr lang="en-GB" dirty="0" smtClean="0"/>
              <a:t>think about how to apply learning in reality</a:t>
            </a:r>
          </a:p>
          <a:p>
            <a:pPr lvl="1"/>
            <a:r>
              <a:rPr lang="en-GB" dirty="0" smtClean="0"/>
              <a:t>Case studies</a:t>
            </a:r>
            <a:endParaRPr lang="en-GB" dirty="0" smtClean="0"/>
          </a:p>
          <a:p>
            <a:pPr lvl="1"/>
            <a:r>
              <a:rPr lang="en-GB" dirty="0" smtClean="0"/>
              <a:t>Problem solving</a:t>
            </a:r>
            <a:endParaRPr lang="en-GB" dirty="0" smtClean="0"/>
          </a:p>
          <a:p>
            <a:pPr lvl="1"/>
            <a:r>
              <a:rPr lang="en-GB" dirty="0" smtClean="0"/>
              <a:t>Discussion </a:t>
            </a:r>
            <a:endParaRPr lang="en-GB" dirty="0" smtClean="0"/>
          </a:p>
        </p:txBody>
      </p:sp>
      <p:sp>
        <p:nvSpPr>
          <p:cNvPr id="13314"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680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680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68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680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680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680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68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7" name="Rectangle 3"/>
          <p:cNvSpPr>
            <a:spLocks noGrp="1" noChangeArrowheads="1"/>
          </p:cNvSpPr>
          <p:nvPr>
            <p:ph idx="1"/>
          </p:nvPr>
        </p:nvSpPr>
        <p:spPr>
          <a:xfrm>
            <a:off x="395536" y="1268760"/>
            <a:ext cx="8605620" cy="5082809"/>
          </a:xfrm>
        </p:spPr>
        <p:txBody>
          <a:bodyPr>
            <a:normAutofit fontScale="92500" lnSpcReduction="20000"/>
          </a:bodyPr>
          <a:lstStyle/>
          <a:p>
            <a:r>
              <a:rPr lang="en-GB" dirty="0" smtClean="0"/>
              <a:t>Activist</a:t>
            </a:r>
          </a:p>
          <a:p>
            <a:pPr lvl="1"/>
            <a:r>
              <a:rPr lang="en-GB" dirty="0" smtClean="0"/>
              <a:t>Activists are those people who learn by doing. Activists need to get their hands dirty, to dive in with both feet first. Have an open-minded approach to learning, involving themselves fully and without bias in new experiences.</a:t>
            </a:r>
          </a:p>
          <a:p>
            <a:pPr lvl="1"/>
            <a:r>
              <a:rPr lang="en-GB" dirty="0" smtClean="0"/>
              <a:t>Prefers the challenges of new experiences, involvement with others, assimilations and role-playing. Likes anything new, problem solving, and small group discussions.</a:t>
            </a:r>
          </a:p>
          <a:p>
            <a:pPr lvl="1"/>
            <a:endParaRPr lang="en-GB" dirty="0" smtClean="0"/>
          </a:p>
          <a:p>
            <a:r>
              <a:rPr lang="en-GB" dirty="0" smtClean="0"/>
              <a:t>Learn best by:</a:t>
            </a:r>
          </a:p>
          <a:p>
            <a:pPr lvl="1"/>
            <a:r>
              <a:rPr lang="en-GB" dirty="0" smtClean="0"/>
              <a:t>Brainstorming </a:t>
            </a:r>
            <a:endParaRPr lang="en-GB" dirty="0" smtClean="0"/>
          </a:p>
          <a:p>
            <a:pPr lvl="1"/>
            <a:r>
              <a:rPr lang="en-GB" dirty="0" smtClean="0"/>
              <a:t>Problem solving</a:t>
            </a:r>
            <a:endParaRPr lang="en-GB" dirty="0" smtClean="0"/>
          </a:p>
          <a:p>
            <a:pPr lvl="1"/>
            <a:r>
              <a:rPr lang="en-GB" dirty="0" smtClean="0"/>
              <a:t>Group discussion</a:t>
            </a:r>
            <a:endParaRPr lang="en-GB" dirty="0" smtClean="0"/>
          </a:p>
          <a:p>
            <a:pPr lvl="1"/>
            <a:r>
              <a:rPr lang="en-GB" dirty="0" smtClean="0"/>
              <a:t>Puzzles </a:t>
            </a:r>
            <a:endParaRPr lang="en-GB" dirty="0" smtClean="0"/>
          </a:p>
          <a:p>
            <a:pPr lvl="1"/>
            <a:r>
              <a:rPr lang="en-GB" dirty="0" smtClean="0"/>
              <a:t>Competitions </a:t>
            </a:r>
            <a:endParaRPr lang="en-GB" dirty="0" smtClean="0"/>
          </a:p>
          <a:p>
            <a:pPr lvl="1"/>
            <a:r>
              <a:rPr lang="en-GB" dirty="0" smtClean="0"/>
              <a:t>Role-play</a:t>
            </a:r>
            <a:endParaRPr lang="en-GB" dirty="0" smtClean="0"/>
          </a:p>
          <a:p>
            <a:pPr lvl="1"/>
            <a:endParaRPr lang="en-GB" dirty="0" smtClean="0"/>
          </a:p>
        </p:txBody>
      </p:sp>
      <p:sp>
        <p:nvSpPr>
          <p:cNvPr id="14338"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294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2947">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2947">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2947">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2947">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29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69</TotalTime>
  <Words>531</Words>
  <Application>Microsoft Office PowerPoint</Application>
  <PresentationFormat>On-screen Show (4:3)</PresentationFormat>
  <Paragraphs>88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Tutorial: Learning Styles</vt:lpstr>
      <vt:lpstr>Learning Styles</vt:lpstr>
      <vt:lpstr>Learning Styles</vt:lpstr>
      <vt:lpstr>Questionnaire</vt:lpstr>
      <vt:lpstr>Calculating your Answers</vt:lpstr>
      <vt:lpstr>PowerPoint Presentation</vt:lpstr>
      <vt:lpstr>Understand your score</vt:lpstr>
      <vt:lpstr>Understand your score</vt:lpstr>
      <vt:lpstr>Learning Styles</vt:lpstr>
      <vt:lpstr>Learning Styles</vt:lpstr>
      <vt:lpstr>Learning Styles</vt:lpstr>
      <vt:lpstr>Learning Styles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Learning Styles</dc:title>
  <dc:creator>James Williams</dc:creator>
  <cp:lastModifiedBy>Rees, John</cp:lastModifiedBy>
  <cp:revision>10</cp:revision>
  <dcterms:created xsi:type="dcterms:W3CDTF">2012-10-04T14:55:26Z</dcterms:created>
  <dcterms:modified xsi:type="dcterms:W3CDTF">2016-01-12T13:45:22Z</dcterms:modified>
</cp:coreProperties>
</file>