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80" r:id="rId4"/>
    <p:sldId id="279" r:id="rId5"/>
    <p:sldId id="323" r:id="rId6"/>
    <p:sldId id="351" r:id="rId7"/>
    <p:sldId id="341" r:id="rId8"/>
    <p:sldId id="344" r:id="rId9"/>
    <p:sldId id="348" r:id="rId10"/>
    <p:sldId id="343" r:id="rId11"/>
    <p:sldId id="353" r:id="rId12"/>
    <p:sldId id="355" r:id="rId13"/>
    <p:sldId id="356" r:id="rId14"/>
    <p:sldId id="357" r:id="rId15"/>
    <p:sldId id="354" r:id="rId16"/>
    <p:sldId id="352" r:id="rId17"/>
    <p:sldId id="349" r:id="rId18"/>
    <p:sldId id="340" r:id="rId19"/>
    <p:sldId id="350" r:id="rId20"/>
    <p:sldId id="265" r:id="rId21"/>
    <p:sldId id="345" r:id="rId22"/>
    <p:sldId id="346" r:id="rId23"/>
    <p:sldId id="358" r:id="rId24"/>
    <p:sldId id="335" r:id="rId25"/>
    <p:sldId id="34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20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81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2126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4111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2287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3215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3834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4402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69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0345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0860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682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0554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2360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5066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71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1318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7938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3230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937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2417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201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8802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8428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371601"/>
            <a:ext cx="104648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505200"/>
            <a:ext cx="85344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B9F80-D60D-44E8-98D9-4FC045D59F5F}" type="datetime1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914400" y="3398520"/>
            <a:ext cx="104648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04090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13A0D-F23E-41F2-AA40-D9209ED819D4}" type="datetime1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89559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2362201"/>
            <a:ext cx="103632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4626865"/>
            <a:ext cx="103632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5E42-1B6D-4383-AFC9-31775DF38264}" type="datetime1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975360" y="4599432"/>
            <a:ext cx="104648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45547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73352"/>
            <a:ext cx="53848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73352"/>
            <a:ext cx="53848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A46D0-5A52-4668-82DE-6775727E61B3}" type="datetime1">
              <a:rPr lang="en-GB" smtClean="0"/>
              <a:t>29/09/2024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08851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764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38400"/>
            <a:ext cx="524256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39840" y="16764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9840" y="2438400"/>
            <a:ext cx="524256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AA6C8-0C98-475D-93C9-C3A41EE272ED}" type="datetime1">
              <a:rPr lang="en-GB" smtClean="0"/>
              <a:t>29/09/2024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3741949" y="4045691"/>
            <a:ext cx="4709160" cy="1059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56577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4321C-6AAB-409A-9E10-0E919D3E5B7E}" type="datetime1">
              <a:rPr lang="en-GB" smtClean="0"/>
              <a:t>29/09/2024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54970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4C430-F36A-4483-AC41-902CBAA74A57}" type="datetime1">
              <a:rPr lang="en-GB" smtClean="0"/>
              <a:t>29/09/2024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92439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92080"/>
            <a:ext cx="2852928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0" y="792080"/>
            <a:ext cx="7620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2130553"/>
            <a:ext cx="2852928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C0228-80E5-41DE-8A44-677B7D445228}" type="datetime1">
              <a:rPr lang="en-GB" smtClean="0"/>
              <a:t>29/09/2024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912152" y="3579942"/>
            <a:ext cx="5577840" cy="211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59184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92480"/>
            <a:ext cx="2856907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11480" y="838201"/>
            <a:ext cx="787252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133600"/>
            <a:ext cx="2852928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4F039-53A9-439C-90BF-CF9A1CE97E9D}" type="datetime1">
              <a:rPr lang="en-GB" smtClean="0"/>
              <a:t>29/09/2024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1171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243C9-27EE-4C9F-B5A4-792D1FDAB223}" type="datetime1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34576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609600"/>
            <a:ext cx="27432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80264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58F18-A385-4837-8EA7-996EFE6115DA}" type="datetime1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288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123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29/09/2024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23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12192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12192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18288"/>
            <a:ext cx="3860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578BB4E5-C65C-4D02-9C42-1B01C22B0132}" type="datetime1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0" y="18288"/>
            <a:ext cx="5486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0000" y="18288"/>
            <a:ext cx="1422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367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h8OJ3X_k5AQ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democracy.swansea.gov.uk/mgUserInfo.aspx?UID=392&amp;LLL=-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7459" y="1245870"/>
            <a:ext cx="9468181" cy="3646170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BMPL5013</a:t>
            </a: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1. Introduction to the module</a:t>
            </a:r>
            <a:br>
              <a:rPr lang="en-GB" sz="5400" b="1" dirty="0">
                <a:solidFill>
                  <a:schemeClr val="bg1"/>
                </a:solidFill>
              </a:rPr>
            </a:b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Community and Neighbourhood Policing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921698" y="5072070"/>
            <a:ext cx="3744416" cy="1080120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2024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2209800" y="2132857"/>
            <a:ext cx="7848600" cy="116596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C72A9F1-FB59-4E97-06DB-2BCDE9EE5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/>
              <a:t>Contents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sz="half" idx="1"/>
          </p:nvPr>
        </p:nvSpPr>
        <p:spPr>
          <a:xfrm>
            <a:off x="438150" y="1614314"/>
            <a:ext cx="4038600" cy="41867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1. </a:t>
            </a:r>
            <a:r>
              <a:rPr lang="en-GB" b="1" dirty="0"/>
              <a:t>Overview</a:t>
            </a:r>
          </a:p>
          <a:p>
            <a:pPr lvl="1"/>
            <a:r>
              <a:rPr lang="en-GB" dirty="0"/>
              <a:t>Welcome</a:t>
            </a:r>
          </a:p>
          <a:p>
            <a:pPr lvl="1"/>
            <a:r>
              <a:rPr lang="en-GB" dirty="0"/>
              <a:t>Level of Study </a:t>
            </a:r>
          </a:p>
          <a:p>
            <a:pPr lvl="1"/>
            <a:r>
              <a:rPr lang="en-GB" dirty="0"/>
              <a:t>Aims of Module</a:t>
            </a:r>
          </a:p>
          <a:p>
            <a:pPr lvl="1"/>
            <a:r>
              <a:rPr lang="en-GB" dirty="0"/>
              <a:t>Learning Outcomes</a:t>
            </a:r>
          </a:p>
          <a:p>
            <a:pPr lvl="1"/>
            <a:r>
              <a:rPr lang="en-GB" dirty="0"/>
              <a:t>Lesson Content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B5C264DF-FEDE-86C4-BD1E-5358900E5E11}"/>
              </a:ext>
            </a:extLst>
          </p:cNvPr>
          <p:cNvSpPr txBox="1">
            <a:spLocks/>
          </p:cNvSpPr>
          <p:nvPr/>
        </p:nvSpPr>
        <p:spPr>
          <a:xfrm>
            <a:off x="5548512" y="1027113"/>
            <a:ext cx="6033888" cy="431203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b="1"/>
              <a:t>2. Assessments</a:t>
            </a:r>
          </a:p>
          <a:p>
            <a:pPr lvl="1"/>
            <a:r>
              <a:rPr lang="en-GB"/>
              <a:t>Deadline Dates</a:t>
            </a:r>
          </a:p>
          <a:p>
            <a:pPr lvl="1"/>
            <a:r>
              <a:rPr lang="en-GB"/>
              <a:t>Referencing </a:t>
            </a:r>
          </a:p>
          <a:p>
            <a:pPr lvl="1"/>
            <a:r>
              <a:rPr lang="en-GB"/>
              <a:t>Reading List </a:t>
            </a:r>
          </a:p>
          <a:p>
            <a:pPr marL="274320" lvl="1" indent="0">
              <a:buFont typeface="Arial" pitchFamily="34" charset="0"/>
              <a:buNone/>
            </a:pPr>
            <a:endParaRPr lang="en-GB"/>
          </a:p>
          <a:p>
            <a:r>
              <a:rPr lang="en-GB" b="1"/>
              <a:t>3. What success looks like</a:t>
            </a:r>
          </a:p>
          <a:p>
            <a:pPr lvl="1"/>
            <a:r>
              <a:rPr lang="en-GB"/>
              <a:t>You Will Need …</a:t>
            </a:r>
          </a:p>
          <a:p>
            <a:pPr lvl="1"/>
            <a:r>
              <a:rPr lang="en-GB"/>
              <a:t>VLE</a:t>
            </a:r>
          </a:p>
          <a:p>
            <a:pPr lvl="1"/>
            <a:r>
              <a:rPr lang="en-GB"/>
              <a:t>Your Next Steps 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08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213F0-8B51-4C52-936B-8F99C4A51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292" y="274638"/>
            <a:ext cx="9625508" cy="1143000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Welcome!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6D08A-7203-4C77-BD32-0C95A01ADC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2178" y="1324994"/>
            <a:ext cx="7486997" cy="4116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Mike Durke </a:t>
            </a:r>
          </a:p>
          <a:p>
            <a:pPr>
              <a:lnSpc>
                <a:spcPct val="90000"/>
              </a:lnSpc>
            </a:pPr>
            <a:r>
              <a:rPr lang="en-GB" dirty="0"/>
              <a:t>Senior Lecturer</a:t>
            </a:r>
          </a:p>
          <a:p>
            <a:pPr>
              <a:lnSpc>
                <a:spcPct val="90000"/>
              </a:lnSpc>
            </a:pPr>
            <a:r>
              <a:rPr lang="en-GB" dirty="0"/>
              <a:t>Programme Management for Policing</a:t>
            </a:r>
          </a:p>
          <a:p>
            <a:pPr>
              <a:lnSpc>
                <a:spcPct val="90000"/>
              </a:lnSpc>
            </a:pPr>
            <a:r>
              <a:rPr lang="en-GB" dirty="0"/>
              <a:t>Postgraduate: MA (Child Welfare), MBA, PGCE (PCET)</a:t>
            </a:r>
          </a:p>
          <a:p>
            <a:pPr>
              <a:lnSpc>
                <a:spcPct val="90000"/>
              </a:lnSpc>
            </a:pPr>
            <a:r>
              <a:rPr lang="en-GB" dirty="0"/>
              <a:t>Undergraduate: BA (Hons) Philosophy </a:t>
            </a:r>
          </a:p>
          <a:p>
            <a:pPr>
              <a:lnSpc>
                <a:spcPct val="90000"/>
              </a:lnSpc>
            </a:pPr>
            <a:r>
              <a:rPr lang="en-GB" dirty="0" err="1"/>
              <a:t>CMgr</a:t>
            </a:r>
            <a:r>
              <a:rPr lang="en-GB" dirty="0"/>
              <a:t>, FCMI, FHEA</a:t>
            </a:r>
          </a:p>
          <a:p>
            <a:pPr>
              <a:lnSpc>
                <a:spcPct val="90000"/>
              </a:lnSpc>
            </a:pPr>
            <a:r>
              <a:rPr lang="en-GB" dirty="0"/>
              <a:t>See also, ’56+ years in 2 minutes’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6" name="Picture 5" descr="A picture containing person, person, indoor, shelf&#10;&#10;Description automatically generated">
            <a:extLst>
              <a:ext uri="{FF2B5EF4-FFF2-40B4-BE49-F238E27FC236}">
                <a16:creationId xmlns:a16="http://schemas.microsoft.com/office/drawing/2014/main" id="{D16603F3-8EEB-4C52-9FF0-E3DC8B599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03" b="9318"/>
          <a:stretch/>
        </p:blipFill>
        <p:spPr>
          <a:xfrm>
            <a:off x="8658572" y="1349524"/>
            <a:ext cx="2948136" cy="2911958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D60AD8-5049-4F3E-A5C0-A310B94AC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80376" y="6380973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spcAft>
                  <a:spcPts val="600"/>
                </a:spcAft>
              </a:pPr>
              <a:t>3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620161-3F96-45C7-9503-769A4D836C96}"/>
              </a:ext>
            </a:extLst>
          </p:cNvPr>
          <p:cNvSpPr txBox="1"/>
          <p:nvPr/>
        </p:nvSpPr>
        <p:spPr>
          <a:xfrm>
            <a:off x="8239175" y="5072254"/>
            <a:ext cx="360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  <a:hlinkClick r:id="rId3"/>
              </a:rPr>
              <a:t>https://youtu.be/h8OJ3X_k5AQ</a:t>
            </a:r>
            <a:r>
              <a:rPr lang="en-GB" dirty="0">
                <a:solidFill>
                  <a:prstClr val="black"/>
                </a:solidFill>
                <a:latin typeface="Myriad Pro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56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E97A15B-C16F-4452-B221-04BA6B05B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108412"/>
            <a:ext cx="10972800" cy="1808604"/>
          </a:xfrm>
        </p:spPr>
        <p:txBody>
          <a:bodyPr>
            <a:normAutofit/>
          </a:bodyPr>
          <a:lstStyle/>
          <a:p>
            <a:pPr algn="l"/>
            <a:r>
              <a:rPr lang="en-GB" sz="6000" dirty="0"/>
              <a:t>Contact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C8EDE2F-0CE9-4B4C-B963-3690864D1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7426" y="4577873"/>
            <a:ext cx="6212619" cy="117582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Clr>
                <a:srgbClr val="93A299"/>
              </a:buClr>
              <a:buNone/>
              <a:defRPr/>
            </a:pPr>
            <a:r>
              <a:rPr lang="en-GB" dirty="0">
                <a:solidFill>
                  <a:prstClr val="black"/>
                </a:solidFill>
                <a:latin typeface="Arial"/>
              </a:rPr>
              <a:t>Email - </a:t>
            </a:r>
            <a:r>
              <a:rPr lang="en-GB" dirty="0">
                <a:solidFill>
                  <a:prstClr val="black"/>
                </a:solidFill>
                <a:latin typeface="Arial"/>
                <a:hlinkClick r:id="rId2"/>
              </a:rPr>
              <a:t>Mike.durke@uwtsd.ac.uk</a:t>
            </a:r>
            <a:endParaRPr lang="en-GB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8E02B7-2867-4552-A661-B3645825A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6DAEE7-860F-454A-80B4-CB4F2C8B4251}"/>
              </a:ext>
            </a:extLst>
          </p:cNvPr>
          <p:cNvSpPr txBox="1"/>
          <p:nvPr/>
        </p:nvSpPr>
        <p:spPr>
          <a:xfrm>
            <a:off x="1698951" y="1566842"/>
            <a:ext cx="899292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Speak up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Engage fully in your studies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Asking questions face-to-face is always the best approach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Before or after class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Room 203</a:t>
            </a:r>
          </a:p>
        </p:txBody>
      </p:sp>
    </p:spTree>
    <p:extLst>
      <p:ext uri="{BB962C8B-B14F-4D97-AF65-F5344CB8AC3E}">
        <p14:creationId xmlns:p14="http://schemas.microsoft.com/office/powerpoint/2010/main" val="249464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32D3D-09F2-47FB-ABFD-73914422C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525" y="266133"/>
            <a:ext cx="11410950" cy="1143000"/>
          </a:xfrm>
        </p:spPr>
        <p:txBody>
          <a:bodyPr/>
          <a:lstStyle/>
          <a:p>
            <a:pPr algn="l"/>
            <a:r>
              <a:rPr lang="en-GB" dirty="0"/>
              <a:t>Swansea Councillor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A06936-2F16-4A29-BD72-C05A081C4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5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7596DA-3EA5-4257-B7F4-BAB07A9A57D4}"/>
              </a:ext>
            </a:extLst>
          </p:cNvPr>
          <p:cNvSpPr txBox="1"/>
          <p:nvPr/>
        </p:nvSpPr>
        <p:spPr>
          <a:xfrm>
            <a:off x="3927261" y="5101079"/>
            <a:ext cx="883994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  <a:latin typeface="Myriad Pro"/>
                <a:hlinkClick r:id="rId2"/>
              </a:rPr>
              <a:t>https://democracy.swansea.gov.uk/mgUserInfo.aspx?UID=392&amp;LLL=-1</a:t>
            </a:r>
            <a:r>
              <a:rPr lang="en-GB" sz="2000" dirty="0">
                <a:solidFill>
                  <a:prstClr val="black"/>
                </a:solidFill>
                <a:latin typeface="Myriad Pro"/>
              </a:rPr>
              <a:t>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2FF94-5224-4640-9F7C-828844A67B41}"/>
              </a:ext>
            </a:extLst>
          </p:cNvPr>
          <p:cNvSpPr txBox="1"/>
          <p:nvPr/>
        </p:nvSpPr>
        <p:spPr>
          <a:xfrm>
            <a:off x="536079" y="1556866"/>
            <a:ext cx="953452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prstClr val="black"/>
                </a:solidFill>
                <a:latin typeface="Myriad Pro"/>
              </a:rPr>
              <a:t>The Swansea Council website contains a huge amount of information relating to a very wide range of public service provision</a:t>
            </a:r>
          </a:p>
          <a:p>
            <a:endParaRPr lang="en-GB" sz="2400" dirty="0">
              <a:solidFill>
                <a:prstClr val="black"/>
              </a:solidFill>
              <a:latin typeface="Myriad Pr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Lists of councillors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Lists of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Agenda packs and reports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Videos of public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‘Scrutiny’ of what the council does and why it does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We are accountable to the 245,000 people who live here</a:t>
            </a:r>
            <a:r>
              <a:rPr lang="en-GB" sz="2800" dirty="0">
                <a:solidFill>
                  <a:prstClr val="black"/>
                </a:solidFill>
                <a:latin typeface="Myriad Pro"/>
              </a:rPr>
              <a:t>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01453D7-2DAF-4AAF-BDDE-B68DAC3948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5292" y="1902364"/>
            <a:ext cx="1990629" cy="27868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5F87492-CF13-4705-ACB7-725F276B2F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7233" y="222659"/>
            <a:ext cx="3308688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83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DD49B-8CA7-3126-0FF1-ABDFC4BC2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919922"/>
          </a:xfrm>
        </p:spPr>
        <p:txBody>
          <a:bodyPr>
            <a:normAutofit/>
          </a:bodyPr>
          <a:lstStyle/>
          <a:p>
            <a:pPr algn="l"/>
            <a:r>
              <a:rPr lang="en-GB" sz="6000" dirty="0"/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9DB21-1B74-668E-F602-54F2E9EF8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594609"/>
            <a:ext cx="10972800" cy="2922623"/>
          </a:xfrm>
        </p:spPr>
        <p:txBody>
          <a:bodyPr>
            <a:normAutofit/>
          </a:bodyPr>
          <a:lstStyle/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introduce the student to the main functions and key issues relating to community and neighbourhood policing.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D55EF4-E73A-F2B9-0EB5-B8F5844A7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278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F310-2490-D80E-11D7-3BBE7BDB5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0" y="-268287"/>
            <a:ext cx="4953000" cy="2430462"/>
          </a:xfrm>
        </p:spPr>
        <p:txBody>
          <a:bodyPr>
            <a:normAutofit/>
          </a:bodyPr>
          <a:lstStyle/>
          <a:p>
            <a:pPr algn="l"/>
            <a:r>
              <a:rPr lang="en-GB" sz="6000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27A3F6-54E1-CA43-CF89-388528201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525" y="400050"/>
            <a:ext cx="6410325" cy="5200650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None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knowledge, and a critical understanding, of the main aims of community and neighbourhood policing;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evaluate how crime and anti-social </a:t>
            </a:r>
            <a:r>
              <a:rPr lang="en-US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behaviour</a:t>
            </a:r>
            <a:r>
              <a:rPr lang="en-US" sz="2400" dirty="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affects local communities, and what constitutes effective and appropriate police actions;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analyse in-depth the purpose and value of community engagement and cohesion.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C3E00D-E6F7-8D27-F09C-5B5A8B5DE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C6534D-D0C0-E6B5-B8F2-61D7ABC561FA}"/>
              </a:ext>
            </a:extLst>
          </p:cNvPr>
          <p:cNvSpPr/>
          <p:nvPr/>
        </p:nvSpPr>
        <p:spPr>
          <a:xfrm>
            <a:off x="7124701" y="1981200"/>
            <a:ext cx="4591050" cy="36195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Remember Buzz Words and Phrases</a:t>
            </a:r>
          </a:p>
          <a:p>
            <a:pPr algn="ctr"/>
            <a:r>
              <a:rPr lang="en-GB" dirty="0"/>
              <a:t>Critical understanding</a:t>
            </a:r>
          </a:p>
          <a:p>
            <a:pPr algn="ctr"/>
            <a:r>
              <a:rPr lang="en-GB" dirty="0"/>
              <a:t>Main aims of …</a:t>
            </a:r>
          </a:p>
          <a:p>
            <a:pPr algn="ctr"/>
            <a:r>
              <a:rPr lang="en-GB" dirty="0"/>
              <a:t>Critical evaluation</a:t>
            </a:r>
          </a:p>
          <a:p>
            <a:pPr algn="ctr"/>
            <a:r>
              <a:rPr lang="en-GB" dirty="0"/>
              <a:t>Crime and antisocial behaviour</a:t>
            </a:r>
          </a:p>
          <a:p>
            <a:pPr algn="ctr"/>
            <a:r>
              <a:rPr lang="en-GB" dirty="0"/>
              <a:t>Local communities</a:t>
            </a:r>
          </a:p>
          <a:p>
            <a:pPr algn="ctr"/>
            <a:r>
              <a:rPr lang="en-GB" dirty="0"/>
              <a:t>Effective &amp; appropriate police action</a:t>
            </a:r>
          </a:p>
          <a:p>
            <a:pPr algn="ctr"/>
            <a:r>
              <a:rPr lang="en-GB" dirty="0"/>
              <a:t>Purpose and value</a:t>
            </a:r>
          </a:p>
          <a:p>
            <a:pPr algn="ctr"/>
            <a:r>
              <a:rPr lang="en-GB" dirty="0"/>
              <a:t>Community engagement</a:t>
            </a:r>
          </a:p>
          <a:p>
            <a:pPr algn="ctr"/>
            <a:r>
              <a:rPr lang="en-GB" dirty="0"/>
              <a:t>Community cohesion</a:t>
            </a:r>
          </a:p>
        </p:txBody>
      </p:sp>
    </p:spTree>
    <p:extLst>
      <p:ext uri="{BB962C8B-B14F-4D97-AF65-F5344CB8AC3E}">
        <p14:creationId xmlns:p14="http://schemas.microsoft.com/office/powerpoint/2010/main" val="2545099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1A333-2A77-8198-AE04-54C3E029E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/>
              <a:t>Curriculum v1.0 (April 2024)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73188-9FA5-D706-10F8-E9B3ABDC7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1"/>
            <a:ext cx="6926981" cy="3917032"/>
          </a:xfrm>
        </p:spPr>
        <p:txBody>
          <a:bodyPr>
            <a:normAutofit/>
          </a:bodyPr>
          <a:lstStyle/>
          <a:p>
            <a:r>
              <a:rPr lang="en-US" sz="2400" dirty="0"/>
              <a:t>Policing Curriculum Guidance from the College of Policing</a:t>
            </a:r>
          </a:p>
          <a:p>
            <a:r>
              <a:rPr lang="en-US" sz="2400" dirty="0"/>
              <a:t>New shape and structure for September 2024</a:t>
            </a:r>
          </a:p>
          <a:p>
            <a:r>
              <a:rPr lang="en-US" sz="2400" dirty="0"/>
              <a:t>All UK Professional Policing Degree (PPD) </a:t>
            </a:r>
            <a:r>
              <a:rPr lang="en-US" sz="2400" dirty="0" err="1"/>
              <a:t>programmes</a:t>
            </a:r>
            <a:r>
              <a:rPr lang="en-US" sz="2400" dirty="0"/>
              <a:t> are shaped by this important guidance</a:t>
            </a:r>
          </a:p>
          <a:p>
            <a:r>
              <a:rPr lang="en-US" sz="2400" dirty="0"/>
              <a:t>We map our content to the CoP requirements</a:t>
            </a:r>
          </a:p>
          <a:p>
            <a:r>
              <a:rPr lang="en-US" sz="2400" dirty="0"/>
              <a:t>We are licensed by the CoP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44A995-8A04-F74F-AC62-E5A49C510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2D6941-CD64-3E69-3C76-828AFF1357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0499">
            <a:off x="8012831" y="1398451"/>
            <a:ext cx="3702920" cy="498252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9088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1A333-2A77-8198-AE04-54C3E029E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73188-9FA5-D706-10F8-E9B3ABDC7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040555"/>
            <a:ext cx="6926981" cy="3476677"/>
          </a:xfrm>
        </p:spPr>
        <p:txBody>
          <a:bodyPr>
            <a:normAutofit/>
          </a:bodyPr>
          <a:lstStyle/>
          <a:p>
            <a:r>
              <a:rPr lang="en-US" sz="2400" dirty="0"/>
              <a:t>The ‘Bridging’ Curriculum</a:t>
            </a:r>
          </a:p>
          <a:p>
            <a:r>
              <a:rPr lang="en-US" sz="2400" dirty="0"/>
              <a:t>Different routes into policing but you all end up in the same place with Independent Patrol Status. What key learning should you all have?</a:t>
            </a:r>
          </a:p>
          <a:p>
            <a:r>
              <a:rPr lang="en-US" sz="2400" dirty="0"/>
              <a:t>What does the modern Police Officer need?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44A995-8A04-F74F-AC62-E5A49C510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2D6941-CD64-3E69-3C76-828AFF1357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6580" y="439901"/>
            <a:ext cx="4324952" cy="56603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4295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9998339-D0F5-96F8-780C-5914BC9CB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/>
              <a:t>Police Constable Entry Routes (PCER)</a:t>
            </a:r>
            <a:br>
              <a:rPr lang="en-GB" dirty="0"/>
            </a:br>
            <a:r>
              <a:rPr lang="en-GB" sz="2200" dirty="0"/>
              <a:t>New curriculum enables PPD graduates to ‘bridge’ their learning into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DC083-05F7-E938-6A56-1021E261D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74" y="2313355"/>
            <a:ext cx="2200275" cy="2850233"/>
          </a:xfrm>
        </p:spPr>
        <p:txBody>
          <a:bodyPr>
            <a:normAutofit/>
          </a:bodyPr>
          <a:lstStyle/>
          <a:p>
            <a:r>
              <a:rPr lang="en-US" dirty="0"/>
              <a:t>PCDA </a:t>
            </a:r>
          </a:p>
          <a:p>
            <a:r>
              <a:rPr lang="en-US" dirty="0"/>
              <a:t>PPD </a:t>
            </a:r>
          </a:p>
          <a:p>
            <a:r>
              <a:rPr lang="en-US" dirty="0"/>
              <a:t>DHEP</a:t>
            </a:r>
          </a:p>
          <a:p>
            <a:r>
              <a:rPr lang="en-US" dirty="0"/>
              <a:t>PCEP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E66551-8D65-8192-746B-D561659B6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D7802A-9E90-DA6B-F63D-A148A5E68F90}"/>
              </a:ext>
            </a:extLst>
          </p:cNvPr>
          <p:cNvSpPr txBox="1"/>
          <p:nvPr/>
        </p:nvSpPr>
        <p:spPr>
          <a:xfrm>
            <a:off x="447674" y="5600520"/>
            <a:ext cx="10868026" cy="1200329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en-US" dirty="0"/>
              <a:t>The </a:t>
            </a:r>
            <a:r>
              <a:rPr lang="en-US" b="1" dirty="0"/>
              <a:t>PC Degree Apprenticeship </a:t>
            </a:r>
            <a:r>
              <a:rPr lang="en-US" dirty="0"/>
              <a:t>leads to a Degree in Professional Policing Practice</a:t>
            </a:r>
          </a:p>
          <a:p>
            <a:r>
              <a:rPr lang="en-US" dirty="0"/>
              <a:t>College-licensed </a:t>
            </a:r>
            <a:r>
              <a:rPr lang="en-US" b="1" dirty="0"/>
              <a:t>Professional Policing Degree </a:t>
            </a:r>
            <a:r>
              <a:rPr lang="en-US" dirty="0"/>
              <a:t>achieved before joining</a:t>
            </a:r>
          </a:p>
          <a:p>
            <a:r>
              <a:rPr lang="en-US" dirty="0"/>
              <a:t>The </a:t>
            </a:r>
            <a:r>
              <a:rPr lang="en-US" b="1" dirty="0"/>
              <a:t>Degree-holder Entry </a:t>
            </a:r>
            <a:r>
              <a:rPr lang="en-US" b="1" dirty="0" err="1"/>
              <a:t>Programme</a:t>
            </a:r>
            <a:r>
              <a:rPr lang="en-US" b="1" dirty="0"/>
              <a:t> </a:t>
            </a:r>
            <a:r>
              <a:rPr lang="en-US" dirty="0" err="1"/>
              <a:t>leds</a:t>
            </a:r>
            <a:r>
              <a:rPr lang="en-US" dirty="0"/>
              <a:t> to Graduate Diploma in Professional Policing Practice</a:t>
            </a:r>
          </a:p>
          <a:p>
            <a:r>
              <a:rPr lang="en-US" b="1" dirty="0"/>
              <a:t>PC Entry </a:t>
            </a:r>
            <a:r>
              <a:rPr lang="en-US" b="1" dirty="0" err="1"/>
              <a:t>Programme</a:t>
            </a:r>
            <a:r>
              <a:rPr lang="en-US" b="1" dirty="0"/>
              <a:t> </a:t>
            </a:r>
            <a:r>
              <a:rPr lang="en-US" dirty="0"/>
              <a:t>does not require the learner to achieve a formal qualification</a:t>
            </a:r>
          </a:p>
        </p:txBody>
      </p:sp>
      <p:sp>
        <p:nvSpPr>
          <p:cNvPr id="8" name="Right Brace 7">
            <a:extLst>
              <a:ext uri="{FF2B5EF4-FFF2-40B4-BE49-F238E27FC236}">
                <a16:creationId xmlns:a16="http://schemas.microsoft.com/office/drawing/2014/main" id="{88D3CF76-606C-CBDE-B86B-62710701936E}"/>
              </a:ext>
            </a:extLst>
          </p:cNvPr>
          <p:cNvSpPr/>
          <p:nvPr/>
        </p:nvSpPr>
        <p:spPr>
          <a:xfrm>
            <a:off x="2324100" y="2364456"/>
            <a:ext cx="1133475" cy="2362201"/>
          </a:xfrm>
          <a:prstGeom prst="rightBrac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1E1888C-1260-96FE-7477-91CBEF26DD71}"/>
              </a:ext>
            </a:extLst>
          </p:cNvPr>
          <p:cNvSpPr/>
          <p:nvPr/>
        </p:nvSpPr>
        <p:spPr>
          <a:xfrm>
            <a:off x="3590927" y="1613886"/>
            <a:ext cx="2362198" cy="38633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Practice-based learning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PPD 2-year probation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Confirmation of knowledge &amp; understanding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RPL for Specials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4EFC2C5-9730-A479-5560-F75920FE8676}"/>
              </a:ext>
            </a:extLst>
          </p:cNvPr>
          <p:cNvSpPr/>
          <p:nvPr/>
        </p:nvSpPr>
        <p:spPr>
          <a:xfrm>
            <a:off x="6534152" y="1613886"/>
            <a:ext cx="2362198" cy="38633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Progression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Qualified Special Constable Status (QSCS)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Directed Patrol Status (DPS)</a:t>
            </a:r>
          </a:p>
          <a:p>
            <a:pPr algn="ctr"/>
            <a:endParaRPr lang="en-GB" sz="2000" dirty="0"/>
          </a:p>
          <a:p>
            <a:pPr algn="ctr"/>
            <a:endParaRPr lang="en-GB" sz="2000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B653E22-61C6-6CCF-20E3-E9C0CBCACA4F}"/>
              </a:ext>
            </a:extLst>
          </p:cNvPr>
          <p:cNvSpPr/>
          <p:nvPr/>
        </p:nvSpPr>
        <p:spPr>
          <a:xfrm>
            <a:off x="9296402" y="1577409"/>
            <a:ext cx="2362198" cy="38633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Progression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Independent Patrol Status (IPS)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Full Operational Competence (FOC)</a:t>
            </a:r>
          </a:p>
          <a:p>
            <a:pPr algn="ctr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908037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B8D5C-5AAA-6F59-F6B8-321CA19DD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549" y="361950"/>
            <a:ext cx="11496676" cy="522922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4000" b="1" dirty="0"/>
              <a:t>Directed learning inputs (statutory training for all PCs)</a:t>
            </a:r>
          </a:p>
          <a:p>
            <a:r>
              <a:rPr lang="en-US" dirty="0"/>
              <a:t>Public and personal safety training (PPST)</a:t>
            </a:r>
          </a:p>
          <a:p>
            <a:r>
              <a:rPr lang="en-US" dirty="0"/>
              <a:t>First aid training</a:t>
            </a:r>
          </a:p>
          <a:p>
            <a:r>
              <a:rPr lang="en-US" dirty="0"/>
              <a:t>Health and safety at work training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4000" b="1" dirty="0"/>
              <a:t>Directed or independent learning inputs</a:t>
            </a:r>
          </a:p>
          <a:p>
            <a:r>
              <a:rPr lang="en-US" dirty="0"/>
              <a:t>Valuing diversity and inclusion</a:t>
            </a:r>
          </a:p>
          <a:p>
            <a:r>
              <a:rPr lang="en-US" dirty="0"/>
              <a:t>Communication skills</a:t>
            </a:r>
          </a:p>
          <a:p>
            <a:r>
              <a:rPr lang="en-US" dirty="0"/>
              <a:t>Wellbeing and resilience</a:t>
            </a:r>
          </a:p>
          <a:p>
            <a:r>
              <a:rPr lang="en-US" dirty="0"/>
              <a:t>Leadership and team working</a:t>
            </a:r>
          </a:p>
          <a:p>
            <a:r>
              <a:rPr lang="en-US" dirty="0"/>
              <a:t>Introduction to coaching, mentoring and assessment</a:t>
            </a:r>
          </a:p>
          <a:p>
            <a:r>
              <a:rPr lang="en-US" dirty="0" err="1"/>
              <a:t>Familiarisation</a:t>
            </a:r>
            <a:r>
              <a:rPr lang="en-US" dirty="0"/>
              <a:t> with local communities and force orientation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E806E1-C96C-2AC5-48A3-1380CFA52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442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FB0BD-9C4C-FA67-74B1-1A7C98FFF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563687"/>
          </a:xfrm>
        </p:spPr>
        <p:txBody>
          <a:bodyPr>
            <a:noAutofit/>
          </a:bodyPr>
          <a:lstStyle/>
          <a:p>
            <a:r>
              <a:rPr lang="en-US" sz="4800" dirty="0"/>
              <a:t>Assessment of operational competence</a:t>
            </a:r>
            <a:endParaRPr lang="en-GB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5CC0F-7B4A-412F-E09D-81772177A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38325"/>
            <a:ext cx="10972800" cy="3678908"/>
          </a:xfrm>
        </p:spPr>
        <p:txBody>
          <a:bodyPr/>
          <a:lstStyle/>
          <a:p>
            <a:r>
              <a:rPr lang="en-US" dirty="0"/>
              <a:t>Assessment of applied skills, </a:t>
            </a:r>
            <a:r>
              <a:rPr lang="en-US" dirty="0" err="1"/>
              <a:t>behaviours</a:t>
            </a:r>
            <a:r>
              <a:rPr lang="en-US" dirty="0"/>
              <a:t>, knowledge and understanding relating to achievement of Independent Patrol Status (IPS) </a:t>
            </a:r>
          </a:p>
          <a:p>
            <a:r>
              <a:rPr lang="en-US" dirty="0"/>
              <a:t>Assessment of applied skills, </a:t>
            </a:r>
            <a:r>
              <a:rPr lang="en-US" dirty="0" err="1"/>
              <a:t>behaviours</a:t>
            </a:r>
            <a:r>
              <a:rPr lang="en-US" dirty="0"/>
              <a:t>, knowledge and understanding relating to Full Operational Competence (FOC).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E1B853-4379-99CD-575E-43DF6FCA2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861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1A333-2A77-8198-AE04-54C3E029E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5743"/>
            <a:ext cx="10972800" cy="1143000"/>
          </a:xfrm>
        </p:spPr>
        <p:txBody>
          <a:bodyPr>
            <a:normAutofit/>
          </a:bodyPr>
          <a:lstStyle/>
          <a:p>
            <a:pPr algn="l"/>
            <a:r>
              <a:rPr lang="en-GB" sz="4800" dirty="0"/>
              <a:t>New Curriculum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44A995-8A04-F74F-AC62-E5A49C510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1134026-8933-584F-8D1B-30B1ED0CC8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988" y="1196257"/>
            <a:ext cx="6033558" cy="489653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2C5FAA7-E659-48FE-1F1D-EA94C7AB11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1997" y="537143"/>
            <a:ext cx="5382912" cy="24627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303ED9F-A349-2DAD-364B-75EA7D356C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1588" y="2891740"/>
            <a:ext cx="4520580" cy="2787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708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1A333-2A77-8198-AE04-54C3E029E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73188-9FA5-D706-10F8-E9B3ABDC7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1"/>
            <a:ext cx="6934201" cy="3917032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Definitions of ‘community’ and ‘</a:t>
            </a:r>
            <a:r>
              <a:rPr lang="en-GB" sz="2800" dirty="0"/>
              <a:t>neighbourhood</a:t>
            </a:r>
            <a:r>
              <a:rPr lang="en-US" sz="2800" dirty="0"/>
              <a:t>’.</a:t>
            </a:r>
          </a:p>
          <a:p>
            <a:r>
              <a:rPr lang="en-US" sz="2800" dirty="0"/>
              <a:t>Problem solving &amp; Preventative policing.  </a:t>
            </a:r>
          </a:p>
          <a:p>
            <a:r>
              <a:rPr lang="en-US" sz="2800" dirty="0"/>
              <a:t>Definition of ASB.</a:t>
            </a:r>
          </a:p>
          <a:p>
            <a:r>
              <a:rPr lang="en-US" sz="2800" dirty="0"/>
              <a:t>Preventing and responding to ASB.</a:t>
            </a:r>
          </a:p>
          <a:p>
            <a:r>
              <a:rPr lang="en-US" sz="2800" dirty="0"/>
              <a:t>Impacts of ASB and relevant case studies.</a:t>
            </a:r>
          </a:p>
          <a:p>
            <a:r>
              <a:rPr lang="en-US" sz="2800" dirty="0"/>
              <a:t>Importance of partnership working.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44A995-8A04-F74F-AC62-E5A49C510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2D6941-CD64-3E69-3C76-828AFF1357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9550" y="644581"/>
            <a:ext cx="3574782" cy="48290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2587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1A333-2A77-8198-AE04-54C3E029E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73188-9FA5-D706-10F8-E9B3ABDC79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Historical events that have created community trauma. </a:t>
            </a:r>
          </a:p>
          <a:p>
            <a:r>
              <a:rPr lang="en-US" dirty="0"/>
              <a:t>Effective communication and its benefits within community policing.</a:t>
            </a:r>
          </a:p>
          <a:p>
            <a:r>
              <a:rPr lang="en-US" dirty="0"/>
              <a:t>Options to improve relationship with Black communities. </a:t>
            </a:r>
          </a:p>
          <a:p>
            <a:r>
              <a:rPr lang="en-US" dirty="0"/>
              <a:t>Fostering and maintenance of community cohesion.</a:t>
            </a:r>
          </a:p>
          <a:p>
            <a:r>
              <a:rPr lang="en-US" dirty="0"/>
              <a:t>Impacts of potential challenges to community policing.</a:t>
            </a:r>
          </a:p>
          <a:p>
            <a:r>
              <a:rPr lang="en-US" dirty="0"/>
              <a:t>Future role of the community constables.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44A995-8A04-F74F-AC62-E5A49C510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099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534602" y="198660"/>
            <a:ext cx="9520361" cy="2496763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b="1" dirty="0">
                <a:solidFill>
                  <a:srgbClr val="292934"/>
                </a:solidFill>
                <a:latin typeface="Arial"/>
              </a:rPr>
              <a:t>Weeks 1 – 6 (w/b)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dirty="0">
                <a:solidFill>
                  <a:srgbClr val="292934"/>
                </a:solidFill>
                <a:latin typeface="Arial"/>
              </a:rPr>
              <a:t>30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September – 4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November 2024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b="1" dirty="0">
                <a:solidFill>
                  <a:srgbClr val="292934"/>
                </a:solidFill>
                <a:latin typeface="Arial"/>
              </a:rPr>
              <a:t>Assignment 1 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– Friday 8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November 11.59pm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dirty="0">
                <a:solidFill>
                  <a:srgbClr val="292934"/>
                </a:solidFill>
                <a:latin typeface="Arial"/>
              </a:rPr>
              <a:t>11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November – Progression Week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2250" dirty="0">
              <a:solidFill>
                <a:srgbClr val="292934"/>
              </a:solidFill>
              <a:latin typeface="Arial"/>
            </a:endParaRP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2250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534602" y="2708884"/>
            <a:ext cx="9520360" cy="3539430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Weeks 7 - 10 (w/b)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18</a:t>
            </a:r>
            <a:r>
              <a:rPr kumimoji="0" lang="en-GB" sz="3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November – 9</a:t>
            </a:r>
            <a:r>
              <a:rPr kumimoji="0" lang="en-GB" sz="3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December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Xmas break 16</a:t>
            </a:r>
            <a:r>
              <a:rPr kumimoji="0" lang="en-GB" sz="3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December – 3</a:t>
            </a:r>
            <a:r>
              <a:rPr kumimoji="0" lang="en-GB" sz="3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rd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January 2025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Week 11 (w/b)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6th January 2025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Assignment 2 –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Friday 10</a:t>
            </a:r>
            <a:r>
              <a:rPr kumimoji="0" lang="en-GB" sz="3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January 11.59pm</a:t>
            </a:r>
          </a:p>
        </p:txBody>
      </p:sp>
      <p:sp>
        <p:nvSpPr>
          <p:cNvPr id="4" name="Rectangle 3"/>
          <p:cNvSpPr/>
          <p:nvPr/>
        </p:nvSpPr>
        <p:spPr>
          <a:xfrm>
            <a:off x="140884" y="2708884"/>
            <a:ext cx="1324402" cy="104028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20 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179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6C81B-2B27-0E39-3F86-86A9C4E76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F4631-A301-C42E-355D-036F42481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52625"/>
            <a:ext cx="10972800" cy="3564608"/>
          </a:xfrm>
        </p:spPr>
        <p:txBody>
          <a:bodyPr>
            <a:normAutofit/>
          </a:bodyPr>
          <a:lstStyle/>
          <a:p>
            <a:r>
              <a:rPr lang="en-GB" sz="4000" dirty="0"/>
              <a:t>Mondays 9-11am in AS502</a:t>
            </a:r>
          </a:p>
          <a:p>
            <a:endParaRPr lang="en-GB" sz="4000" dirty="0"/>
          </a:p>
          <a:p>
            <a:r>
              <a:rPr lang="en-GB" sz="4000" dirty="0"/>
              <a:t>Tuesdays 9-11am in AS501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B286FC-772C-C4C2-2A30-B74C75810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3133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61748"/>
            <a:ext cx="109728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Level of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3874" y="2149642"/>
            <a:ext cx="10499558" cy="4327358"/>
          </a:xfrm>
        </p:spPr>
        <p:txBody>
          <a:bodyPr>
            <a:noAutofit/>
          </a:bodyPr>
          <a:lstStyle/>
          <a:p>
            <a:pPr lvl="0">
              <a:buClr>
                <a:srgbClr val="93A299"/>
              </a:buClr>
            </a:pPr>
            <a:r>
              <a:rPr lang="en-US" sz="2800" dirty="0">
                <a:solidFill>
                  <a:srgbClr val="292934"/>
                </a:solidFill>
              </a:rPr>
              <a:t>Level 5 reflects the ability </a:t>
            </a:r>
            <a:r>
              <a:rPr lang="en-US" sz="2800" b="1" dirty="0">
                <a:solidFill>
                  <a:srgbClr val="292934"/>
                </a:solidFill>
              </a:rPr>
              <a:t>to identify and use relevant understanding, methods and skills </a:t>
            </a:r>
            <a:r>
              <a:rPr lang="en-US" sz="2800" dirty="0">
                <a:solidFill>
                  <a:srgbClr val="292934"/>
                </a:solidFill>
              </a:rPr>
              <a:t>to address broadly-defined, complex problems. </a:t>
            </a:r>
          </a:p>
          <a:p>
            <a:pPr lvl="0">
              <a:buClr>
                <a:srgbClr val="93A299"/>
              </a:buClr>
            </a:pPr>
            <a:r>
              <a:rPr lang="en-US" sz="2800" b="1" dirty="0">
                <a:solidFill>
                  <a:srgbClr val="292934"/>
                </a:solidFill>
              </a:rPr>
              <a:t>Taking responsibility </a:t>
            </a:r>
            <a:r>
              <a:rPr lang="en-US" sz="2800" dirty="0">
                <a:solidFill>
                  <a:srgbClr val="292934"/>
                </a:solidFill>
              </a:rPr>
              <a:t>for planning and developing courses of action as well as exercising autonomy and judgement within broad parameters. </a:t>
            </a:r>
          </a:p>
          <a:p>
            <a:pPr lvl="0">
              <a:buClr>
                <a:srgbClr val="93A299"/>
              </a:buClr>
            </a:pPr>
            <a:r>
              <a:rPr lang="en-US" sz="2800" dirty="0">
                <a:solidFill>
                  <a:srgbClr val="292934"/>
                </a:solidFill>
              </a:rPr>
              <a:t>Reflects understanding of </a:t>
            </a:r>
            <a:r>
              <a:rPr lang="en-US" sz="2800" b="1" dirty="0">
                <a:solidFill>
                  <a:srgbClr val="292934"/>
                </a:solidFill>
              </a:rPr>
              <a:t>different perspectives</a:t>
            </a:r>
            <a:r>
              <a:rPr lang="en-US" sz="2800" dirty="0">
                <a:solidFill>
                  <a:srgbClr val="292934"/>
                </a:solidFill>
              </a:rPr>
              <a:t>, approaches or schools of thought and the reasoning behind them. </a:t>
            </a:r>
          </a:p>
          <a:p>
            <a:endParaRPr lang="en-US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8993392" y="788799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1A333-2A77-8198-AE04-54C3E029E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73188-9FA5-D706-10F8-E9B3ABDC7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191750" cy="391703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600" dirty="0"/>
              <a:t>Group Presentation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sz="3200" dirty="0"/>
              <a:t>10-minutes per person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sz="3200" dirty="0"/>
              <a:t>A1 by 11.59pm on Friday 8</a:t>
            </a:r>
            <a:r>
              <a:rPr lang="en-GB" sz="3200" baseline="30000" dirty="0"/>
              <a:t>th</a:t>
            </a:r>
            <a:r>
              <a:rPr lang="en-GB" sz="3200" dirty="0"/>
              <a:t> November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sz="3200" dirty="0"/>
              <a:t>Agree a presentation day</a:t>
            </a:r>
          </a:p>
          <a:p>
            <a:pPr marL="400050" lvl="1" indent="0">
              <a:buNone/>
            </a:pPr>
            <a:endParaRPr lang="en-GB" sz="3200" dirty="0"/>
          </a:p>
          <a:p>
            <a:pPr marL="514350" indent="-514350">
              <a:buFont typeface="+mj-lt"/>
              <a:buAutoNum type="arabicPeriod"/>
            </a:pPr>
            <a:r>
              <a:rPr lang="en-GB" sz="3600" dirty="0"/>
              <a:t>2000-word Written Assessment</a:t>
            </a:r>
          </a:p>
          <a:p>
            <a:r>
              <a:rPr lang="en-GB" dirty="0"/>
              <a:t>Due by 11.59pm on 10</a:t>
            </a:r>
            <a:r>
              <a:rPr lang="en-GB" baseline="30000" dirty="0"/>
              <a:t>th</a:t>
            </a:r>
            <a:r>
              <a:rPr lang="en-GB" dirty="0"/>
              <a:t> January 2025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44A995-8A04-F74F-AC62-E5A49C510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4894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5D20A-F66C-40AA-509B-DCE030B55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70" y="503238"/>
            <a:ext cx="3467100" cy="4792662"/>
          </a:xfrm>
        </p:spPr>
        <p:txBody>
          <a:bodyPr>
            <a:normAutofit/>
          </a:bodyPr>
          <a:lstStyle/>
          <a:p>
            <a:pPr algn="l"/>
            <a:r>
              <a:rPr lang="en-GB" sz="6000" dirty="0"/>
              <a:t>Reading List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05B705-2380-8083-2950-41E5D5B0D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833702-D276-27E1-E654-576CE8453F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8610" y="274638"/>
            <a:ext cx="7463790" cy="20664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465D465-2411-9EE0-86DC-12243FA770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8610" y="2366197"/>
            <a:ext cx="7341870" cy="4185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5329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7E7CF-4A50-9960-B626-3FFC40F57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D7FD1C-BAED-0C70-F9A5-AF4994DC0D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-1"/>
            <a:ext cx="5199297" cy="693239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721490-3EBC-E35B-3CC3-2E77324DB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F67A1F-5496-9FA8-214D-5A534673D5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8897" y="32980"/>
            <a:ext cx="5094029" cy="6792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0133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528" y="2036457"/>
            <a:ext cx="1903887" cy="1903887"/>
          </a:xfrm>
          <a:prstGeom prst="rect">
            <a:avLst/>
          </a:prstGeom>
        </p:spPr>
      </p:pic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5921" y="191113"/>
            <a:ext cx="4015358" cy="2539490"/>
          </a:xfrm>
        </p:spPr>
        <p:txBody>
          <a:bodyPr>
            <a:noAutofit/>
          </a:bodyPr>
          <a:lstStyle/>
          <a:p>
            <a:r>
              <a:rPr lang="en-GB" sz="6000" dirty="0"/>
              <a:t>Essential building blocks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D9A97C-9405-4FAA-93BF-390E86D5E43C}" type="slidenum">
              <a:rPr lang="en-GB" sz="90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defRPr/>
              </a:pPr>
              <a:t>22</a:t>
            </a:fld>
            <a:endParaRPr lang="en-GB" sz="9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798611" y="3713738"/>
            <a:ext cx="7983353" cy="95811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GB" sz="4800" dirty="0">
                <a:solidFill>
                  <a:prstClr val="white"/>
                </a:solidFill>
                <a:latin typeface="Calibri" panose="020F0502020204030204"/>
              </a:rPr>
              <a:t>Engage</a:t>
            </a:r>
          </a:p>
        </p:txBody>
      </p:sp>
      <p:sp>
        <p:nvSpPr>
          <p:cNvPr id="5" name="Rectangle 4"/>
          <p:cNvSpPr/>
          <p:nvPr/>
        </p:nvSpPr>
        <p:spPr>
          <a:xfrm>
            <a:off x="4620068" y="1833387"/>
            <a:ext cx="5161896" cy="98313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GB" sz="4800" dirty="0">
                <a:solidFill>
                  <a:prstClr val="white"/>
                </a:solidFill>
                <a:latin typeface="Calibri" panose="020F0502020204030204"/>
              </a:rPr>
              <a:t>Reference correctly</a:t>
            </a:r>
          </a:p>
        </p:txBody>
      </p:sp>
      <p:sp>
        <p:nvSpPr>
          <p:cNvPr id="6" name="Rectangle 5"/>
          <p:cNvSpPr/>
          <p:nvPr/>
        </p:nvSpPr>
        <p:spPr>
          <a:xfrm>
            <a:off x="488153" y="4688176"/>
            <a:ext cx="9293811" cy="983135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GB" sz="4800" dirty="0">
                <a:solidFill>
                  <a:prstClr val="white"/>
                </a:solidFill>
                <a:latin typeface="Calibri" panose="020F0502020204030204"/>
              </a:rPr>
              <a:t>Attend</a:t>
            </a:r>
          </a:p>
        </p:txBody>
      </p:sp>
      <p:sp>
        <p:nvSpPr>
          <p:cNvPr id="7" name="Rectangle 6"/>
          <p:cNvSpPr/>
          <p:nvPr/>
        </p:nvSpPr>
        <p:spPr>
          <a:xfrm>
            <a:off x="5766606" y="969291"/>
            <a:ext cx="4015358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GB" sz="4800" dirty="0">
                <a:solidFill>
                  <a:prstClr val="white"/>
                </a:solidFill>
                <a:latin typeface="Calibri" panose="020F0502020204030204"/>
              </a:rPr>
              <a:t>Be tenacious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621A6ED-1C53-BCB4-D15E-576F1709EFDD}"/>
              </a:ext>
            </a:extLst>
          </p:cNvPr>
          <p:cNvSpPr/>
          <p:nvPr/>
        </p:nvSpPr>
        <p:spPr>
          <a:xfrm>
            <a:off x="2628780" y="2720396"/>
            <a:ext cx="7153184" cy="95811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GB" sz="4800" dirty="0">
                <a:solidFill>
                  <a:prstClr val="white"/>
                </a:solidFill>
                <a:latin typeface="Calibri" panose="020F0502020204030204"/>
              </a:rPr>
              <a:t>Research skills &amp; reading</a:t>
            </a:r>
          </a:p>
        </p:txBody>
      </p:sp>
    </p:spTree>
    <p:extLst>
      <p:ext uri="{BB962C8B-B14F-4D97-AF65-F5344CB8AC3E}">
        <p14:creationId xmlns:p14="http://schemas.microsoft.com/office/powerpoint/2010/main" val="123892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F894A-49A3-4640-4AB2-30CD3FF86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4172"/>
            <a:ext cx="10972800" cy="1636077"/>
          </a:xfrm>
        </p:spPr>
        <p:txBody>
          <a:bodyPr>
            <a:normAutofit/>
          </a:bodyPr>
          <a:lstStyle/>
          <a:p>
            <a:r>
              <a:rPr lang="en-GB" sz="6000" dirty="0"/>
              <a:t>First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E25D4-BBEA-B284-C400-4831B9F0D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48839"/>
            <a:ext cx="10972800" cy="3368393"/>
          </a:xfrm>
        </p:spPr>
        <p:txBody>
          <a:bodyPr/>
          <a:lstStyle/>
          <a:p>
            <a:r>
              <a:rPr lang="en-GB" dirty="0"/>
              <a:t>Who are you and what do you hope to get out of the programme you are enrolled on?</a:t>
            </a:r>
          </a:p>
          <a:p>
            <a:r>
              <a:rPr lang="en-GB" dirty="0"/>
              <a:t>What can you tell me about the history of policing in England and Wales?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9080FE-FF18-A05F-F9AD-10E817D9B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903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970</Words>
  <Application>Microsoft Office PowerPoint</Application>
  <PresentationFormat>Widescreen</PresentationFormat>
  <Paragraphs>190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Myriad Pro</vt:lpstr>
      <vt:lpstr>Symbol</vt:lpstr>
      <vt:lpstr>Times New Roman</vt:lpstr>
      <vt:lpstr>20140311PresentationUWTSDTemplate</vt:lpstr>
      <vt:lpstr>1_20140311PresentationUWTSDTemplate</vt:lpstr>
      <vt:lpstr>Clarity</vt:lpstr>
      <vt:lpstr>BMPL5013 1. Introduction to the module  Community and Neighbourhood Policing</vt:lpstr>
      <vt:lpstr>Contents</vt:lpstr>
      <vt:lpstr>Welcome!</vt:lpstr>
      <vt:lpstr>Contact</vt:lpstr>
      <vt:lpstr>Swansea Councillor</vt:lpstr>
      <vt:lpstr>Aim</vt:lpstr>
      <vt:lpstr>Learning Outcomes</vt:lpstr>
      <vt:lpstr>Curriculum v1.0 (April 2024)</vt:lpstr>
      <vt:lpstr>Indicative Content</vt:lpstr>
      <vt:lpstr>Police Constable Entry Routes (PCER) New curriculum enables PPD graduates to ‘bridge’ their learning into practice</vt:lpstr>
      <vt:lpstr>PowerPoint Presentation</vt:lpstr>
      <vt:lpstr>Assessment of operational competence</vt:lpstr>
      <vt:lpstr>New Curriculum</vt:lpstr>
      <vt:lpstr>Indicative Content</vt:lpstr>
      <vt:lpstr>Indicative Content</vt:lpstr>
      <vt:lpstr>PowerPoint Presentation</vt:lpstr>
      <vt:lpstr>Timetable</vt:lpstr>
      <vt:lpstr>Level of Study</vt:lpstr>
      <vt:lpstr>Assessment</vt:lpstr>
      <vt:lpstr>Reading List</vt:lpstr>
      <vt:lpstr>PowerPoint Presentation</vt:lpstr>
      <vt:lpstr>Essential building blocks</vt:lpstr>
      <vt:lpstr>First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BMCP 5001 Police, Policing and Society</dc:title>
  <dc:creator>Mike Durke</dc:creator>
  <cp:lastModifiedBy>Mike Durke</cp:lastModifiedBy>
  <cp:revision>13</cp:revision>
  <dcterms:created xsi:type="dcterms:W3CDTF">2024-07-10T13:02:33Z</dcterms:created>
  <dcterms:modified xsi:type="dcterms:W3CDTF">2024-09-29T13:12:45Z</dcterms:modified>
</cp:coreProperties>
</file>