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269" r:id="rId4"/>
    <p:sldId id="267" r:id="rId5"/>
    <p:sldId id="259" r:id="rId6"/>
    <p:sldId id="261" r:id="rId7"/>
    <p:sldId id="268" r:id="rId8"/>
    <p:sldId id="262" r:id="rId9"/>
    <p:sldId id="263" r:id="rId10"/>
    <p:sldId id="264" r:id="rId11"/>
    <p:sldId id="271" r:id="rId12"/>
    <p:sldId id="260" r:id="rId13"/>
    <p:sldId id="273" r:id="rId14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B5D916-6DB2-2FA9-876E-5AE7D01F79E3}" v="490" dt="2023-11-27T00:34:46.771"/>
    <p1510:client id="{23B504DC-4643-DCF5-89F9-7AAC40F043DF}" v="1461" dt="2023-11-27T23:47:23.589"/>
    <p1510:client id="{4A9B3746-0801-4A65-A0D9-FFC672D1A9C9}" v="592" dt="2023-11-24T23:28:54.195"/>
    <p1510:client id="{8A5937B0-CFF5-4CAF-A291-BCD2DF7B9BD8}" v="435" dt="2023-11-26T22:23:04.8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viewProps" Target="viewProps.xml" Id="rId18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presProps" Target="presProps.xml" Id="rId17" /><Relationship Type="http://schemas.openxmlformats.org/officeDocument/2006/relationships/slide" Target="slides/slide1.xml" Id="rId2" /><Relationship Type="http://schemas.openxmlformats.org/officeDocument/2006/relationships/handoutMaster" Target="handoutMasters/handoutMaster1.xml" Id="rId16" /><Relationship Type="http://schemas.openxmlformats.org/officeDocument/2006/relationships/tableStyles" Target="tableStyles.xml" Id="rId20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notesMaster" Target="notesMasters/notesMaster1.xml" Id="rId15" /><Relationship Type="http://schemas.openxmlformats.org/officeDocument/2006/relationships/slide" Target="slides/slide9.xml" Id="rId10" /><Relationship Type="http://schemas.openxmlformats.org/officeDocument/2006/relationships/theme" Target="theme/theme1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Relationship Type="http://schemas.microsoft.com/office/2015/10/relationships/revisionInfo" Target="revisionInfo.xml" Id="rId22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F8507B-4255-41FE-B4A4-A812A2B95F6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BFCC5E7-2B6D-4C8F-9BAF-46CE6B5B63E7}">
      <dgm:prSet phldrT="[Text]" phldr="0"/>
      <dgm:spPr/>
      <dgm:t>
        <a:bodyPr/>
        <a:lstStyle/>
        <a:p>
          <a:pPr rtl="0"/>
          <a:r>
            <a:rPr lang="en-US" dirty="0">
              <a:latin typeface="Gill Sans MT" panose="020B0502020104020203"/>
            </a:rPr>
            <a:t>Skills required </a:t>
          </a:r>
          <a:endParaRPr lang="en-US" dirty="0"/>
        </a:p>
      </dgm:t>
    </dgm:pt>
    <dgm:pt modelId="{F53DE716-30AF-4834-AA40-AD8A8AB70625}" type="parTrans" cxnId="{DCA9FEFE-61D9-4118-91F3-AB2C997C6843}">
      <dgm:prSet/>
      <dgm:spPr/>
      <dgm:t>
        <a:bodyPr/>
        <a:lstStyle/>
        <a:p>
          <a:endParaRPr lang="en-US"/>
        </a:p>
      </dgm:t>
    </dgm:pt>
    <dgm:pt modelId="{2F0BEC28-80FD-47F1-BC30-35C06AC4DBED}" type="sibTrans" cxnId="{DCA9FEFE-61D9-4118-91F3-AB2C997C6843}">
      <dgm:prSet/>
      <dgm:spPr/>
      <dgm:t>
        <a:bodyPr/>
        <a:lstStyle/>
        <a:p>
          <a:endParaRPr lang="en-US"/>
        </a:p>
      </dgm:t>
    </dgm:pt>
    <dgm:pt modelId="{7227B9F9-CFCD-4D75-898D-24040A0A38DE}">
      <dgm:prSet phldrT="[Text]" phldr="0"/>
      <dgm:spPr/>
      <dgm:t>
        <a:bodyPr/>
        <a:lstStyle/>
        <a:p>
          <a:pPr rtl="0"/>
          <a:r>
            <a:rPr lang="en-US" dirty="0">
              <a:latin typeface="Gill Sans MT" panose="020B0502020104020203"/>
            </a:rPr>
            <a:t>The benefits</a:t>
          </a:r>
          <a:endParaRPr lang="en-US" dirty="0"/>
        </a:p>
      </dgm:t>
    </dgm:pt>
    <dgm:pt modelId="{AA80EC60-718B-452B-BD2E-A39799D9065E}" type="parTrans" cxnId="{2C5B0ADA-71CA-4B88-BD3C-E7428F872ABC}">
      <dgm:prSet/>
      <dgm:spPr/>
      <dgm:t>
        <a:bodyPr/>
        <a:lstStyle/>
        <a:p>
          <a:endParaRPr lang="en-US"/>
        </a:p>
      </dgm:t>
    </dgm:pt>
    <dgm:pt modelId="{A254D061-BF80-4BC8-A169-46779C82C915}" type="sibTrans" cxnId="{2C5B0ADA-71CA-4B88-BD3C-E7428F872ABC}">
      <dgm:prSet/>
      <dgm:spPr/>
      <dgm:t>
        <a:bodyPr/>
        <a:lstStyle/>
        <a:p>
          <a:endParaRPr lang="en-US"/>
        </a:p>
      </dgm:t>
    </dgm:pt>
    <dgm:pt modelId="{1D4690AE-7ED2-4C9B-A555-1300A70C0DE2}">
      <dgm:prSet phldrT="[Text]" phldr="0"/>
      <dgm:spPr/>
      <dgm:t>
        <a:bodyPr/>
        <a:lstStyle/>
        <a:p>
          <a:pPr rtl="0"/>
          <a:r>
            <a:rPr lang="en-US" dirty="0">
              <a:latin typeface="Gill Sans MT" panose="020B0502020104020203"/>
            </a:rPr>
            <a:t>Personal values</a:t>
          </a:r>
          <a:endParaRPr lang="en-US" dirty="0"/>
        </a:p>
      </dgm:t>
    </dgm:pt>
    <dgm:pt modelId="{A499180D-FB77-44C7-A0C0-B825E16AEFEC}" type="parTrans" cxnId="{1DAA2B98-D1B6-4817-9DB5-C00AB39056D4}">
      <dgm:prSet/>
      <dgm:spPr/>
      <dgm:t>
        <a:bodyPr/>
        <a:lstStyle/>
        <a:p>
          <a:endParaRPr lang="en-US"/>
        </a:p>
      </dgm:t>
    </dgm:pt>
    <dgm:pt modelId="{F6F00EB7-47E0-439D-91E3-8B3E2053F7A3}" type="sibTrans" cxnId="{1DAA2B98-D1B6-4817-9DB5-C00AB39056D4}">
      <dgm:prSet/>
      <dgm:spPr/>
      <dgm:t>
        <a:bodyPr/>
        <a:lstStyle/>
        <a:p>
          <a:endParaRPr lang="en-US"/>
        </a:p>
      </dgm:t>
    </dgm:pt>
    <dgm:pt modelId="{861F8414-C107-4A50-BB39-06AECD33A9DF}">
      <dgm:prSet phldrT="[Text]" phldr="0"/>
      <dgm:spPr/>
      <dgm:t>
        <a:bodyPr/>
        <a:lstStyle/>
        <a:p>
          <a:pPr rtl="0"/>
          <a:r>
            <a:rPr lang="en-US" dirty="0">
              <a:latin typeface="Gill Sans MT" panose="020B0502020104020203"/>
            </a:rPr>
            <a:t>Commitment </a:t>
          </a:r>
          <a:endParaRPr lang="en-US" dirty="0"/>
        </a:p>
      </dgm:t>
    </dgm:pt>
    <dgm:pt modelId="{029FB24C-AFEB-42BA-8738-213884337519}" type="parTrans" cxnId="{9974A13A-5400-44FE-B6B2-EC5557A44E9C}">
      <dgm:prSet/>
      <dgm:spPr/>
      <dgm:t>
        <a:bodyPr/>
        <a:lstStyle/>
        <a:p>
          <a:endParaRPr lang="en-US"/>
        </a:p>
      </dgm:t>
    </dgm:pt>
    <dgm:pt modelId="{B55A7281-FC96-4CF3-BFC8-C034A1EEEE37}" type="sibTrans" cxnId="{9974A13A-5400-44FE-B6B2-EC5557A44E9C}">
      <dgm:prSet/>
      <dgm:spPr/>
      <dgm:t>
        <a:bodyPr/>
        <a:lstStyle/>
        <a:p>
          <a:endParaRPr lang="en-US"/>
        </a:p>
      </dgm:t>
    </dgm:pt>
    <dgm:pt modelId="{25C1B2BA-F0B7-46CC-8E8B-E03906206378}">
      <dgm:prSet phldrT="[Text]" phldr="0"/>
      <dgm:spPr/>
      <dgm:t>
        <a:bodyPr/>
        <a:lstStyle/>
        <a:p>
          <a:pPr rtl="0"/>
          <a:r>
            <a:rPr lang="en-US" dirty="0">
              <a:latin typeface="Gill Sans MT" panose="020B0502020104020203"/>
            </a:rPr>
            <a:t>NMC</a:t>
          </a:r>
          <a:endParaRPr lang="en-US" dirty="0"/>
        </a:p>
      </dgm:t>
    </dgm:pt>
    <dgm:pt modelId="{A0876962-FC43-4542-9742-0B628ADB5A76}" type="parTrans" cxnId="{62A0A799-CFF8-42F9-987A-5EF498AB01C4}">
      <dgm:prSet/>
      <dgm:spPr/>
      <dgm:t>
        <a:bodyPr/>
        <a:lstStyle/>
        <a:p>
          <a:endParaRPr lang="en-US"/>
        </a:p>
      </dgm:t>
    </dgm:pt>
    <dgm:pt modelId="{B7E92AFD-CAEF-4B2A-9477-D55DC5583BD8}" type="sibTrans" cxnId="{62A0A799-CFF8-42F9-987A-5EF498AB01C4}">
      <dgm:prSet/>
      <dgm:spPr/>
      <dgm:t>
        <a:bodyPr/>
        <a:lstStyle/>
        <a:p>
          <a:endParaRPr lang="en-US"/>
        </a:p>
      </dgm:t>
    </dgm:pt>
    <dgm:pt modelId="{DAF9B240-472F-4BFF-AA04-8323020284C7}">
      <dgm:prSet phldr="0"/>
      <dgm:spPr/>
      <dgm:t>
        <a:bodyPr/>
        <a:lstStyle/>
        <a:p>
          <a:pPr rtl="0"/>
          <a:r>
            <a:rPr lang="en-US" dirty="0">
              <a:latin typeface="Gill Sans MT" panose="020B0502020104020203"/>
            </a:rPr>
            <a:t>Academic skills</a:t>
          </a:r>
        </a:p>
      </dgm:t>
    </dgm:pt>
    <dgm:pt modelId="{38CEB2E6-FB3B-43A3-A2CB-A75F02EF6B7E}" type="parTrans" cxnId="{C5213431-2022-422C-B9FA-6AEF4AFBA33A}">
      <dgm:prSet/>
      <dgm:spPr/>
    </dgm:pt>
    <dgm:pt modelId="{E1A152D8-3EAC-46A7-AF8A-819E7A4FA2D6}" type="sibTrans" cxnId="{C5213431-2022-422C-B9FA-6AEF4AFBA33A}">
      <dgm:prSet/>
      <dgm:spPr/>
    </dgm:pt>
    <dgm:pt modelId="{FAF807C9-7F45-4B1D-87C4-251CDD51EB08}" type="pres">
      <dgm:prSet presAssocID="{B5F8507B-4255-41FE-B4A4-A812A2B95F6F}" presName="diagram" presStyleCnt="0">
        <dgm:presLayoutVars>
          <dgm:dir/>
          <dgm:resizeHandles val="exact"/>
        </dgm:presLayoutVars>
      </dgm:prSet>
      <dgm:spPr/>
    </dgm:pt>
    <dgm:pt modelId="{83F316D3-6E5E-4B8B-911A-7F3EDA077EF6}" type="pres">
      <dgm:prSet presAssocID="{5BFCC5E7-2B6D-4C8F-9BAF-46CE6B5B63E7}" presName="node" presStyleLbl="node1" presStyleIdx="0" presStyleCnt="6">
        <dgm:presLayoutVars>
          <dgm:bulletEnabled val="1"/>
        </dgm:presLayoutVars>
      </dgm:prSet>
      <dgm:spPr/>
    </dgm:pt>
    <dgm:pt modelId="{FF998272-743A-4B7E-9C3C-C0408BF1B29F}" type="pres">
      <dgm:prSet presAssocID="{2F0BEC28-80FD-47F1-BC30-35C06AC4DBED}" presName="sibTrans" presStyleCnt="0"/>
      <dgm:spPr/>
    </dgm:pt>
    <dgm:pt modelId="{A6F32FA8-EF55-48F9-B6FC-9A47D26D4A1B}" type="pres">
      <dgm:prSet presAssocID="{7227B9F9-CFCD-4D75-898D-24040A0A38DE}" presName="node" presStyleLbl="node1" presStyleIdx="1" presStyleCnt="6">
        <dgm:presLayoutVars>
          <dgm:bulletEnabled val="1"/>
        </dgm:presLayoutVars>
      </dgm:prSet>
      <dgm:spPr/>
    </dgm:pt>
    <dgm:pt modelId="{72831482-C2AB-4837-A015-706B7D0A08AD}" type="pres">
      <dgm:prSet presAssocID="{A254D061-BF80-4BC8-A169-46779C82C915}" presName="sibTrans" presStyleCnt="0"/>
      <dgm:spPr/>
    </dgm:pt>
    <dgm:pt modelId="{CB80346D-3F09-467C-BDB6-2E11236B33FF}" type="pres">
      <dgm:prSet presAssocID="{1D4690AE-7ED2-4C9B-A555-1300A70C0DE2}" presName="node" presStyleLbl="node1" presStyleIdx="2" presStyleCnt="6">
        <dgm:presLayoutVars>
          <dgm:bulletEnabled val="1"/>
        </dgm:presLayoutVars>
      </dgm:prSet>
      <dgm:spPr/>
    </dgm:pt>
    <dgm:pt modelId="{1EDD72A5-CC74-4FB3-9FDC-FCBA8160B47B}" type="pres">
      <dgm:prSet presAssocID="{F6F00EB7-47E0-439D-91E3-8B3E2053F7A3}" presName="sibTrans" presStyleCnt="0"/>
      <dgm:spPr/>
    </dgm:pt>
    <dgm:pt modelId="{7B485522-FC6C-49C1-84A6-0F47B0E9DB0A}" type="pres">
      <dgm:prSet presAssocID="{861F8414-C107-4A50-BB39-06AECD33A9DF}" presName="node" presStyleLbl="node1" presStyleIdx="3" presStyleCnt="6">
        <dgm:presLayoutVars>
          <dgm:bulletEnabled val="1"/>
        </dgm:presLayoutVars>
      </dgm:prSet>
      <dgm:spPr/>
    </dgm:pt>
    <dgm:pt modelId="{5E27D145-635C-40C1-8B3A-A5E00BAD9CD2}" type="pres">
      <dgm:prSet presAssocID="{B55A7281-FC96-4CF3-BFC8-C034A1EEEE37}" presName="sibTrans" presStyleCnt="0"/>
      <dgm:spPr/>
    </dgm:pt>
    <dgm:pt modelId="{44CF39B0-C07B-4DA1-A8CE-C677519F66B6}" type="pres">
      <dgm:prSet presAssocID="{25C1B2BA-F0B7-46CC-8E8B-E03906206378}" presName="node" presStyleLbl="node1" presStyleIdx="4" presStyleCnt="6">
        <dgm:presLayoutVars>
          <dgm:bulletEnabled val="1"/>
        </dgm:presLayoutVars>
      </dgm:prSet>
      <dgm:spPr/>
    </dgm:pt>
    <dgm:pt modelId="{1D5A3ECD-1F70-475F-9951-F279ECC9F663}" type="pres">
      <dgm:prSet presAssocID="{B7E92AFD-CAEF-4B2A-9477-D55DC5583BD8}" presName="sibTrans" presStyleCnt="0"/>
      <dgm:spPr/>
    </dgm:pt>
    <dgm:pt modelId="{D29C64F6-E9EC-49E4-8CE6-FA54307CCAA8}" type="pres">
      <dgm:prSet presAssocID="{DAF9B240-472F-4BFF-AA04-8323020284C7}" presName="node" presStyleLbl="node1" presStyleIdx="5" presStyleCnt="6">
        <dgm:presLayoutVars>
          <dgm:bulletEnabled val="1"/>
        </dgm:presLayoutVars>
      </dgm:prSet>
      <dgm:spPr/>
    </dgm:pt>
  </dgm:ptLst>
  <dgm:cxnLst>
    <dgm:cxn modelId="{AD258029-CA73-461D-B654-62E9AAD8258A}" type="presOf" srcId="{7227B9F9-CFCD-4D75-898D-24040A0A38DE}" destId="{A6F32FA8-EF55-48F9-B6FC-9A47D26D4A1B}" srcOrd="0" destOrd="0" presId="urn:microsoft.com/office/officeart/2005/8/layout/default"/>
    <dgm:cxn modelId="{C5213431-2022-422C-B9FA-6AEF4AFBA33A}" srcId="{B5F8507B-4255-41FE-B4A4-A812A2B95F6F}" destId="{DAF9B240-472F-4BFF-AA04-8323020284C7}" srcOrd="5" destOrd="0" parTransId="{38CEB2E6-FB3B-43A3-A2CB-A75F02EF6B7E}" sibTransId="{E1A152D8-3EAC-46A7-AF8A-819E7A4FA2D6}"/>
    <dgm:cxn modelId="{207EDF35-6ABA-4C8D-B4C0-EADA16FBFF3A}" type="presOf" srcId="{861F8414-C107-4A50-BB39-06AECD33A9DF}" destId="{7B485522-FC6C-49C1-84A6-0F47B0E9DB0A}" srcOrd="0" destOrd="0" presId="urn:microsoft.com/office/officeart/2005/8/layout/default"/>
    <dgm:cxn modelId="{9974A13A-5400-44FE-B6B2-EC5557A44E9C}" srcId="{B5F8507B-4255-41FE-B4A4-A812A2B95F6F}" destId="{861F8414-C107-4A50-BB39-06AECD33A9DF}" srcOrd="3" destOrd="0" parTransId="{029FB24C-AFEB-42BA-8738-213884337519}" sibTransId="{B55A7281-FC96-4CF3-BFC8-C034A1EEEE37}"/>
    <dgm:cxn modelId="{842D1152-FCBA-47E0-8EE4-D0B1B018FCB5}" type="presOf" srcId="{25C1B2BA-F0B7-46CC-8E8B-E03906206378}" destId="{44CF39B0-C07B-4DA1-A8CE-C677519F66B6}" srcOrd="0" destOrd="0" presId="urn:microsoft.com/office/officeart/2005/8/layout/default"/>
    <dgm:cxn modelId="{DCEF9759-E9B2-413B-AE0A-53B5EB5906E4}" type="presOf" srcId="{DAF9B240-472F-4BFF-AA04-8323020284C7}" destId="{D29C64F6-E9EC-49E4-8CE6-FA54307CCAA8}" srcOrd="0" destOrd="0" presId="urn:microsoft.com/office/officeart/2005/8/layout/default"/>
    <dgm:cxn modelId="{1DAA2B98-D1B6-4817-9DB5-C00AB39056D4}" srcId="{B5F8507B-4255-41FE-B4A4-A812A2B95F6F}" destId="{1D4690AE-7ED2-4C9B-A555-1300A70C0DE2}" srcOrd="2" destOrd="0" parTransId="{A499180D-FB77-44C7-A0C0-B825E16AEFEC}" sibTransId="{F6F00EB7-47E0-439D-91E3-8B3E2053F7A3}"/>
    <dgm:cxn modelId="{62A0A799-CFF8-42F9-987A-5EF498AB01C4}" srcId="{B5F8507B-4255-41FE-B4A4-A812A2B95F6F}" destId="{25C1B2BA-F0B7-46CC-8E8B-E03906206378}" srcOrd="4" destOrd="0" parTransId="{A0876962-FC43-4542-9742-0B628ADB5A76}" sibTransId="{B7E92AFD-CAEF-4B2A-9477-D55DC5583BD8}"/>
    <dgm:cxn modelId="{480E86A8-A1B2-4B74-8F56-A2768EA7B2E4}" type="presOf" srcId="{1D4690AE-7ED2-4C9B-A555-1300A70C0DE2}" destId="{CB80346D-3F09-467C-BDB6-2E11236B33FF}" srcOrd="0" destOrd="0" presId="urn:microsoft.com/office/officeart/2005/8/layout/default"/>
    <dgm:cxn modelId="{AAD6E0BB-0A0B-4AC1-9E53-6554F637ACB7}" type="presOf" srcId="{B5F8507B-4255-41FE-B4A4-A812A2B95F6F}" destId="{FAF807C9-7F45-4B1D-87C4-251CDD51EB08}" srcOrd="0" destOrd="0" presId="urn:microsoft.com/office/officeart/2005/8/layout/default"/>
    <dgm:cxn modelId="{6C880ED8-B169-4ED4-8893-FC775E4FD66B}" type="presOf" srcId="{5BFCC5E7-2B6D-4C8F-9BAF-46CE6B5B63E7}" destId="{83F316D3-6E5E-4B8B-911A-7F3EDA077EF6}" srcOrd="0" destOrd="0" presId="urn:microsoft.com/office/officeart/2005/8/layout/default"/>
    <dgm:cxn modelId="{2C5B0ADA-71CA-4B88-BD3C-E7428F872ABC}" srcId="{B5F8507B-4255-41FE-B4A4-A812A2B95F6F}" destId="{7227B9F9-CFCD-4D75-898D-24040A0A38DE}" srcOrd="1" destOrd="0" parTransId="{AA80EC60-718B-452B-BD2E-A39799D9065E}" sibTransId="{A254D061-BF80-4BC8-A169-46779C82C915}"/>
    <dgm:cxn modelId="{DCA9FEFE-61D9-4118-91F3-AB2C997C6843}" srcId="{B5F8507B-4255-41FE-B4A4-A812A2B95F6F}" destId="{5BFCC5E7-2B6D-4C8F-9BAF-46CE6B5B63E7}" srcOrd="0" destOrd="0" parTransId="{F53DE716-30AF-4834-AA40-AD8A8AB70625}" sibTransId="{2F0BEC28-80FD-47F1-BC30-35C06AC4DBED}"/>
    <dgm:cxn modelId="{27AB1556-A963-47F0-A54E-FCA07E5BCC64}" type="presParOf" srcId="{FAF807C9-7F45-4B1D-87C4-251CDD51EB08}" destId="{83F316D3-6E5E-4B8B-911A-7F3EDA077EF6}" srcOrd="0" destOrd="0" presId="urn:microsoft.com/office/officeart/2005/8/layout/default"/>
    <dgm:cxn modelId="{7483A1EA-4E93-4F36-A3F5-4CAB14D807FE}" type="presParOf" srcId="{FAF807C9-7F45-4B1D-87C4-251CDD51EB08}" destId="{FF998272-743A-4B7E-9C3C-C0408BF1B29F}" srcOrd="1" destOrd="0" presId="urn:microsoft.com/office/officeart/2005/8/layout/default"/>
    <dgm:cxn modelId="{4ED57FBA-0D71-41C0-B97C-2D4DFD3245E6}" type="presParOf" srcId="{FAF807C9-7F45-4B1D-87C4-251CDD51EB08}" destId="{A6F32FA8-EF55-48F9-B6FC-9A47D26D4A1B}" srcOrd="2" destOrd="0" presId="urn:microsoft.com/office/officeart/2005/8/layout/default"/>
    <dgm:cxn modelId="{BD2516E0-9D96-4282-BFAD-5BA529BCC28C}" type="presParOf" srcId="{FAF807C9-7F45-4B1D-87C4-251CDD51EB08}" destId="{72831482-C2AB-4837-A015-706B7D0A08AD}" srcOrd="3" destOrd="0" presId="urn:microsoft.com/office/officeart/2005/8/layout/default"/>
    <dgm:cxn modelId="{522EFBE6-49BD-4689-B693-BD49B4B177F7}" type="presParOf" srcId="{FAF807C9-7F45-4B1D-87C4-251CDD51EB08}" destId="{CB80346D-3F09-467C-BDB6-2E11236B33FF}" srcOrd="4" destOrd="0" presId="urn:microsoft.com/office/officeart/2005/8/layout/default"/>
    <dgm:cxn modelId="{108A7654-5228-451B-A0FF-7EEB2BA7A4FB}" type="presParOf" srcId="{FAF807C9-7F45-4B1D-87C4-251CDD51EB08}" destId="{1EDD72A5-CC74-4FB3-9FDC-FCBA8160B47B}" srcOrd="5" destOrd="0" presId="urn:microsoft.com/office/officeart/2005/8/layout/default"/>
    <dgm:cxn modelId="{CBE308CB-C336-425A-B866-56C05C4524A9}" type="presParOf" srcId="{FAF807C9-7F45-4B1D-87C4-251CDD51EB08}" destId="{7B485522-FC6C-49C1-84A6-0F47B0E9DB0A}" srcOrd="6" destOrd="0" presId="urn:microsoft.com/office/officeart/2005/8/layout/default"/>
    <dgm:cxn modelId="{D749C2EE-C8F7-48DC-B117-94E98FB90021}" type="presParOf" srcId="{FAF807C9-7F45-4B1D-87C4-251CDD51EB08}" destId="{5E27D145-635C-40C1-8B3A-A5E00BAD9CD2}" srcOrd="7" destOrd="0" presId="urn:microsoft.com/office/officeart/2005/8/layout/default"/>
    <dgm:cxn modelId="{06E19C80-FCA4-4FD2-AB0C-B319C612E1DE}" type="presParOf" srcId="{FAF807C9-7F45-4B1D-87C4-251CDD51EB08}" destId="{44CF39B0-C07B-4DA1-A8CE-C677519F66B6}" srcOrd="8" destOrd="0" presId="urn:microsoft.com/office/officeart/2005/8/layout/default"/>
    <dgm:cxn modelId="{A7387762-30E1-4ABC-AC35-4E48E1ABE27B}" type="presParOf" srcId="{FAF807C9-7F45-4B1D-87C4-251CDD51EB08}" destId="{1D5A3ECD-1F70-475F-9951-F279ECC9F663}" srcOrd="9" destOrd="0" presId="urn:microsoft.com/office/officeart/2005/8/layout/default"/>
    <dgm:cxn modelId="{E49F77C7-92F6-42FA-AEBE-FEE9B5763223}" type="presParOf" srcId="{FAF807C9-7F45-4B1D-87C4-251CDD51EB08}" destId="{D29C64F6-E9EC-49E4-8CE6-FA54307CCAA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F316D3-6E5E-4B8B-911A-7F3EDA077EF6}">
      <dsp:nvSpPr>
        <dsp:cNvPr id="0" name=""/>
        <dsp:cNvSpPr/>
      </dsp:nvSpPr>
      <dsp:spPr>
        <a:xfrm>
          <a:off x="562756" y="2550"/>
          <a:ext cx="2649644" cy="15897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>
              <a:latin typeface="Gill Sans MT" panose="020B0502020104020203"/>
            </a:rPr>
            <a:t>Skills required </a:t>
          </a:r>
          <a:endParaRPr lang="en-US" sz="3300" kern="1200" dirty="0"/>
        </a:p>
      </dsp:txBody>
      <dsp:txXfrm>
        <a:off x="562756" y="2550"/>
        <a:ext cx="2649644" cy="1589786"/>
      </dsp:txXfrm>
    </dsp:sp>
    <dsp:sp modelId="{A6F32FA8-EF55-48F9-B6FC-9A47D26D4A1B}">
      <dsp:nvSpPr>
        <dsp:cNvPr id="0" name=""/>
        <dsp:cNvSpPr/>
      </dsp:nvSpPr>
      <dsp:spPr>
        <a:xfrm>
          <a:off x="3477365" y="2550"/>
          <a:ext cx="2649644" cy="15897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>
              <a:latin typeface="Gill Sans MT" panose="020B0502020104020203"/>
            </a:rPr>
            <a:t>The benefits</a:t>
          </a:r>
          <a:endParaRPr lang="en-US" sz="3300" kern="1200" dirty="0"/>
        </a:p>
      </dsp:txBody>
      <dsp:txXfrm>
        <a:off x="3477365" y="2550"/>
        <a:ext cx="2649644" cy="1589786"/>
      </dsp:txXfrm>
    </dsp:sp>
    <dsp:sp modelId="{CB80346D-3F09-467C-BDB6-2E11236B33FF}">
      <dsp:nvSpPr>
        <dsp:cNvPr id="0" name=""/>
        <dsp:cNvSpPr/>
      </dsp:nvSpPr>
      <dsp:spPr>
        <a:xfrm>
          <a:off x="6391974" y="2550"/>
          <a:ext cx="2649644" cy="15897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>
              <a:latin typeface="Gill Sans MT" panose="020B0502020104020203"/>
            </a:rPr>
            <a:t>Personal values</a:t>
          </a:r>
          <a:endParaRPr lang="en-US" sz="3300" kern="1200" dirty="0"/>
        </a:p>
      </dsp:txBody>
      <dsp:txXfrm>
        <a:off x="6391974" y="2550"/>
        <a:ext cx="2649644" cy="1589786"/>
      </dsp:txXfrm>
    </dsp:sp>
    <dsp:sp modelId="{7B485522-FC6C-49C1-84A6-0F47B0E9DB0A}">
      <dsp:nvSpPr>
        <dsp:cNvPr id="0" name=""/>
        <dsp:cNvSpPr/>
      </dsp:nvSpPr>
      <dsp:spPr>
        <a:xfrm>
          <a:off x="562756" y="1857301"/>
          <a:ext cx="2649644" cy="15897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>
              <a:latin typeface="Gill Sans MT" panose="020B0502020104020203"/>
            </a:rPr>
            <a:t>Commitment </a:t>
          </a:r>
          <a:endParaRPr lang="en-US" sz="3300" kern="1200" dirty="0"/>
        </a:p>
      </dsp:txBody>
      <dsp:txXfrm>
        <a:off x="562756" y="1857301"/>
        <a:ext cx="2649644" cy="1589786"/>
      </dsp:txXfrm>
    </dsp:sp>
    <dsp:sp modelId="{44CF39B0-C07B-4DA1-A8CE-C677519F66B6}">
      <dsp:nvSpPr>
        <dsp:cNvPr id="0" name=""/>
        <dsp:cNvSpPr/>
      </dsp:nvSpPr>
      <dsp:spPr>
        <a:xfrm>
          <a:off x="3477365" y="1857301"/>
          <a:ext cx="2649644" cy="15897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>
              <a:latin typeface="Gill Sans MT" panose="020B0502020104020203"/>
            </a:rPr>
            <a:t>NMC</a:t>
          </a:r>
          <a:endParaRPr lang="en-US" sz="3300" kern="1200" dirty="0"/>
        </a:p>
      </dsp:txBody>
      <dsp:txXfrm>
        <a:off x="3477365" y="1857301"/>
        <a:ext cx="2649644" cy="1589786"/>
      </dsp:txXfrm>
    </dsp:sp>
    <dsp:sp modelId="{D29C64F6-E9EC-49E4-8CE6-FA54307CCAA8}">
      <dsp:nvSpPr>
        <dsp:cNvPr id="0" name=""/>
        <dsp:cNvSpPr/>
      </dsp:nvSpPr>
      <dsp:spPr>
        <a:xfrm>
          <a:off x="6391974" y="1857301"/>
          <a:ext cx="2649644" cy="15897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>
              <a:latin typeface="Gill Sans MT" panose="020B0502020104020203"/>
            </a:rPr>
            <a:t>Academic skills</a:t>
          </a:r>
        </a:p>
      </dsp:txBody>
      <dsp:txXfrm>
        <a:off x="6391974" y="1857301"/>
        <a:ext cx="2649644" cy="15897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B6CD91-6055-4BA8-803A-BE019916FEA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348C43-6703-4B62-B127-17C78C08B4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08E63D-6FE9-403D-8E39-68FE971BAC76}" type="datetime1">
              <a:rPr lang="en-GB" smtClean="0"/>
              <a:t>27/11/2023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94B0BC-D758-4808-81A5-75FE72727CE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4C0294-AD44-45E1-AAD0-0F71A65A563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BDD069-5B99-44A5-9C53-893C00A1B8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95763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DF03DA-E8C9-45D1-B38B-0154ED478CCA}" type="datetime1">
              <a:rPr lang="en-GB" smtClean="0"/>
              <a:pPr/>
              <a:t>27/11/2023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2A64AD-2530-4DFF-8FAA-D42BF483CF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4802122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2A64AD-2530-4DFF-8FAA-D42BF483CF8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096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rtlCol="0" anchor="b">
            <a:normAutofit/>
          </a:bodyPr>
          <a:lstStyle>
            <a:lvl1pPr algn="l">
              <a:defRPr sz="6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 rtlCol="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090987D-47D0-402B-96DE-E0A32AD146E1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6A3F2DC-9CE6-45BB-9AC5-30D691C62390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rtlCol="0" anchor="b">
            <a:normAutofit/>
          </a:bodyPr>
          <a:lstStyle>
            <a:lvl1pPr algn="l"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 rtlCol="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9407FBD-926E-4B82-9753-B2AD707AA8ED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13BE98E-D2F1-46E8-89C1-2BB0E688BA5E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23CE2EB-862E-41BC-802E-5F3949C067FC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352E18-C2BE-4273-99D2-FF7AA1B877AB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760473D-06DF-4867-85F6-D662C30DFA13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rtlCol="0" anchor="b">
            <a:normAutofit/>
          </a:bodyPr>
          <a:lstStyle>
            <a:lvl1pPr algn="l">
              <a:defRPr sz="2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rtlCol="0" anchor="ctr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 rtlCol="0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7B9F554-D3AC-491F-8843-7DE46496AEF3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rtlCol="0" anchor="b">
            <a:normAutofit/>
          </a:bodyPr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rtlCol="0"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 rtlCol="0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fld id="{BE449E18-83F2-4430-AFCD-43CA933C8070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52FF86A-4C07-466A-9036-3E493E72145F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5421C4C-E19D-4219-A804-0FB628A9D745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C955BE79-A457-4079-B8A4-ED2BED4AAC17}" type="datetime1">
              <a:rPr lang="en-GB" noProof="0" smtClean="0"/>
              <a:t>27/11/2023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nationalcareers.service.gov.uk/job-profiles/childrens-nurse#:~:text=work%20with%20doctors%20to%20assess,well%20their%20treatment%20is%20working" TargetMode="External"/><Relationship Id="rId3" Type="http://schemas.openxmlformats.org/officeDocument/2006/relationships/hyperlink" Target="https://www.medgen.co.uk/blog/2020/05/what-does-a-paediatric-nurse-do?source=google.co.uk#:~:text=Becoming%20a%20paediatric%20nurse%20can,no%20two%20days%20the%20same" TargetMode="External"/><Relationship Id="rId7" Type="http://schemas.openxmlformats.org/officeDocument/2006/relationships/hyperlink" Target="https://www.medgen.co.uk/blog/2020/05/what-does-a-paediatric-nurse-do?source=google.co.uk#:~:text=%E2%80%8BAs%20a%20Paediatric%20nurse,their%20concerns%2C%20problems%20and%20options" TargetMode="External"/><Relationship Id="rId2" Type="http://schemas.openxmlformats.org/officeDocument/2006/relationships/hyperlink" Target="https://nationalcareers.service.gov.uk/job-profiles/childrens-nurs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althcareers.nhs.uk/explore-roles/nursing/roles-nursing/childrens-nurse/personal-characteristics-and-skills-required-child-nursing#:~:text=Respect%2C%20sensitivity%20and%20empathy%20are,characteristics%20for%20a%20child%20nurse" TargetMode="External"/><Relationship Id="rId5" Type="http://schemas.openxmlformats.org/officeDocument/2006/relationships/hyperlink" Target="https://blog.fusionmedstaff.com/benefits-of-being-a-pediatric-nurse" TargetMode="External"/><Relationship Id="rId10" Type="http://schemas.openxmlformats.org/officeDocument/2006/relationships/hyperlink" Target="https://www.gov.uk/government/publications/code-of-conduct/code-of-conduct" TargetMode="External"/><Relationship Id="rId4" Type="http://schemas.openxmlformats.org/officeDocument/2006/relationships/hyperlink" Target="https://www.healthcareers.nhs.uk/explore-roles/nursing/roles-nursing/childrens-nurse/personal-characteristics-and-skills-required-child-nursing" TargetMode="External"/><Relationship Id="rId9" Type="http://schemas.openxmlformats.org/officeDocument/2006/relationships/hyperlink" Target="https://www.gov.uk/government/publications/code-of-conduct/code-of-conduct#:~:text=Everyone%20must%20be%20treated%20equally,with%20courtesy%2C%20patience%20and%20understandin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mc.org.uk/standards/code/read-the-code-online/" TargetMode="External"/><Relationship Id="rId2" Type="http://schemas.openxmlformats.org/officeDocument/2006/relationships/hyperlink" Target="https://online.norwich.edu/importance-empathy-nursing-5-patient-care-tips#:~:text=Empathetic%20nurses%20better%20understand%20their,nurses%20negatively%20impacts%20patient%20car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urses.co.uk/blog/how-to-gain-respect-in-the-workplace-as-a-nurse/#:~:text=your%20job%20effectively.-,Respect%20is%20important%20as%20it%20helps%20to%20build%20trust%2C%20which,are%20respected%20by%20their%20colleagues" TargetMode="External"/><Relationship Id="rId4" Type="http://schemas.openxmlformats.org/officeDocument/2006/relationships/hyperlink" Target="https://www.indeed.com/career-advice/career-development/professionalism-in-nurs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hat Does a Pediatric Nurse Do?">
            <a:extLst>
              <a:ext uri="{FF2B5EF4-FFF2-40B4-BE49-F238E27FC236}">
                <a16:creationId xmlns:a16="http://schemas.microsoft.com/office/drawing/2014/main" id="{8C2D072E-4C27-3519-0ADD-BFB4C022682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560" r="8452" b="19269"/>
          <a:stretch/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4092ECB-D375-4A85-AD6E-85644D2A9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7" y="3064931"/>
            <a:ext cx="8293042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00526" y="3236470"/>
            <a:ext cx="6829044" cy="1252601"/>
          </a:xfrm>
        </p:spPr>
        <p:txBody>
          <a:bodyPr rtlCol="0">
            <a:normAutofit/>
          </a:bodyPr>
          <a:lstStyle/>
          <a:p>
            <a:pPr algn="r"/>
            <a:r>
              <a:rPr lang="en-GB" sz="5400" dirty="0">
                <a:solidFill>
                  <a:srgbClr val="FFFFFE"/>
                </a:solidFill>
              </a:rPr>
              <a:t>Paediatric nurse</a:t>
            </a:r>
            <a:r>
              <a:rPr lang="en-GB" sz="4400" dirty="0">
                <a:solidFill>
                  <a:srgbClr val="FFFFFE"/>
                </a:solidFill>
              </a:rPr>
              <a:t> 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00525" y="4669144"/>
            <a:ext cx="6829043" cy="716529"/>
          </a:xfrm>
        </p:spPr>
        <p:txBody>
          <a:bodyPr vert="horz" lIns="91440" tIns="91440" rIns="91440" bIns="91440" rtlCol="0" anchor="t">
            <a:normAutofit/>
          </a:bodyPr>
          <a:lstStyle/>
          <a:p>
            <a:pPr algn="r"/>
            <a:r>
              <a:rPr lang="en-GB" sz="1600">
                <a:solidFill>
                  <a:srgbClr val="FFFFFE"/>
                </a:solidFill>
              </a:rPr>
              <a:t>By Paige </a:t>
            </a:r>
            <a:r>
              <a:rPr lang="en-GB" sz="1600" err="1">
                <a:solidFill>
                  <a:srgbClr val="FFFFFE"/>
                </a:solidFill>
              </a:rPr>
              <a:t>lenahan</a:t>
            </a:r>
            <a:endParaRPr lang="en-GB" sz="1600">
              <a:solidFill>
                <a:srgbClr val="FFFFFE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6C1711D-6DAC-4FE1-B7B6-AC8A81B84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0525" y="4666480"/>
            <a:ext cx="6829043" cy="0"/>
          </a:xfrm>
          <a:prstGeom prst="line">
            <a:avLst/>
          </a:prstGeom>
          <a:ln w="31750">
            <a:solidFill>
              <a:srgbClr val="F39D13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632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8BC6C-55FB-17EE-9076-7DF96E4A0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1419" y="591159"/>
            <a:ext cx="9613435" cy="1272755"/>
          </a:xfrm>
        </p:spPr>
        <p:txBody>
          <a:bodyPr>
            <a:normAutofit/>
          </a:bodyPr>
          <a:lstStyle/>
          <a:p>
            <a:r>
              <a:rPr lang="en-US" sz="3600"/>
              <a:t>Introduction 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5652F2A-BEB4-0586-9B33-F97DCAE260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8365485"/>
              </p:ext>
            </p:extLst>
          </p:nvPr>
        </p:nvGraphicFramePr>
        <p:xfrm>
          <a:off x="1511935" y="231076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0793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1D8E7-22B2-83D8-94FA-441597E5B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the role of </a:t>
            </a:r>
            <a:r>
              <a:rPr lang="en-US" dirty="0" err="1"/>
              <a:t>Paediatric</a:t>
            </a:r>
            <a:r>
              <a:rPr lang="en-US" dirty="0"/>
              <a:t> nurse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80764-FA02-7EAD-BF78-C82A7EDFFE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A </a:t>
            </a:r>
            <a:r>
              <a:rPr lang="en-US" dirty="0" err="1"/>
              <a:t>Paediatric</a:t>
            </a:r>
            <a:r>
              <a:rPr lang="en-US" dirty="0"/>
              <a:t> nurse is also known as a child's nurse </a:t>
            </a:r>
          </a:p>
          <a:p>
            <a:r>
              <a:rPr lang="en-US" dirty="0"/>
              <a:t>They look after children and teenagers when unwell or any injuries</a:t>
            </a:r>
          </a:p>
          <a:p>
            <a:r>
              <a:rPr lang="en-US" dirty="0"/>
              <a:t>Is qualified to give injections or medication </a:t>
            </a:r>
          </a:p>
          <a:p>
            <a:r>
              <a:rPr lang="en-US" dirty="0"/>
              <a:t>They don’t only care for you but for your Family members 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342900" indent="-342900"/>
            <a:r>
              <a:rPr lang="en-US" dirty="0"/>
              <a:t>National carers service (2023)</a:t>
            </a:r>
          </a:p>
        </p:txBody>
      </p:sp>
    </p:spTree>
    <p:extLst>
      <p:ext uri="{BB962C8B-B14F-4D97-AF65-F5344CB8AC3E}">
        <p14:creationId xmlns:p14="http://schemas.microsoft.com/office/powerpoint/2010/main" val="1878786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B2F06-040A-2577-26DB-F4A40560E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Academic skills of a </a:t>
            </a:r>
            <a:r>
              <a:rPr lang="en-US" dirty="0" err="1"/>
              <a:t>Paediatric</a:t>
            </a:r>
            <a:r>
              <a:rPr lang="en-US" dirty="0"/>
              <a:t> nurse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67C6B-872D-4857-6FD3-F132ADA246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Good Communication skills</a:t>
            </a:r>
          </a:p>
          <a:p>
            <a:r>
              <a:rPr lang="en-US" dirty="0"/>
              <a:t>Able to lead and work across all areas</a:t>
            </a:r>
          </a:p>
          <a:p>
            <a:r>
              <a:rPr lang="en-US" dirty="0"/>
              <a:t>use sensitivity but informative to the child and parents </a:t>
            </a:r>
          </a:p>
          <a:p>
            <a:r>
              <a:rPr lang="en-US" dirty="0" err="1"/>
              <a:t>Organising</a:t>
            </a:r>
            <a:r>
              <a:rPr lang="en-US" dirty="0"/>
              <a:t> children's nursing care requirements </a:t>
            </a:r>
          </a:p>
          <a:p>
            <a:r>
              <a:rPr lang="en-US" dirty="0"/>
              <a:t>Be able to give injections and medication 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NHS(2023)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54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C846D-A249-5068-43AD-237CEB942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Autofit/>
          </a:bodyPr>
          <a:lstStyle/>
          <a:p>
            <a:r>
              <a:rPr lang="en-US" sz="3600" dirty="0"/>
              <a:t>The professional skills required for a </a:t>
            </a:r>
            <a:r>
              <a:rPr lang="en-US" sz="3600" dirty="0" err="1"/>
              <a:t>Paediatric</a:t>
            </a:r>
            <a:r>
              <a:rPr lang="en-US" sz="3600" dirty="0"/>
              <a:t> nurse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DCA38-A43B-FB79-5290-2DEE971AF8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2379" y="2046214"/>
            <a:ext cx="4158849" cy="3450613"/>
          </a:xfrm>
        </p:spPr>
        <p:txBody>
          <a:bodyPr>
            <a:normAutofit fontScale="85000" lnSpcReduction="20000"/>
          </a:bodyPr>
          <a:lstStyle/>
          <a:p>
            <a:r>
              <a:rPr lang="en-US" sz="2400" dirty="0"/>
              <a:t>Leadership skills </a:t>
            </a:r>
          </a:p>
          <a:p>
            <a:r>
              <a:rPr lang="en-US" sz="2400" dirty="0"/>
              <a:t>The knowledge of medication </a:t>
            </a:r>
          </a:p>
          <a:p>
            <a:r>
              <a:rPr lang="en-US" sz="2400" dirty="0"/>
              <a:t>To work well with others</a:t>
            </a:r>
          </a:p>
          <a:p>
            <a:r>
              <a:rPr lang="en-US" sz="2400" dirty="0"/>
              <a:t>Communication skills</a:t>
            </a:r>
          </a:p>
          <a:p>
            <a:r>
              <a:rPr lang="en-US" sz="2400" dirty="0"/>
              <a:t>Problem-solving skills </a:t>
            </a:r>
          </a:p>
          <a:p>
            <a:r>
              <a:rPr lang="en-US" sz="2400" dirty="0"/>
              <a:t>Being </a:t>
            </a:r>
            <a:r>
              <a:rPr lang="en-US" sz="2400" dirty="0" err="1"/>
              <a:t>organised</a:t>
            </a:r>
            <a:r>
              <a:rPr lang="en-US" sz="2400" dirty="0"/>
              <a:t> </a:t>
            </a:r>
          </a:p>
          <a:p>
            <a:r>
              <a:rPr lang="en-US" sz="2400" dirty="0"/>
              <a:t>Good judgement </a:t>
            </a:r>
          </a:p>
          <a:p>
            <a:pPr marL="0" indent="0">
              <a:buNone/>
            </a:pPr>
            <a:r>
              <a:rPr lang="en-US" sz="1600" dirty="0"/>
              <a:t>NHS(2023)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F7C65FA4-631C-444F-89AA-F891363CC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9823" y="2012810"/>
            <a:ext cx="4948659" cy="3453535"/>
            <a:chOff x="7807230" y="2012810"/>
            <a:chExt cx="3251252" cy="3459865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53C58CC-6818-48FD-9CE0-B43BF88B7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B2694E9-2175-4647-803A-3AD63554C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solidFill>
              <a:schemeClr val="bg1"/>
            </a:soli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The Skills You Need to Work in Pediatric Nursing | Opinion | Creative  Loafing Charlotte">
            <a:extLst>
              <a:ext uri="{FF2B5EF4-FFF2-40B4-BE49-F238E27FC236}">
                <a16:creationId xmlns:a16="http://schemas.microsoft.com/office/drawing/2014/main" id="{99E009BE-EBBD-7E62-30B6-0EFD4C8F9B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6171" y="2174242"/>
            <a:ext cx="4416043" cy="3124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8363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9F032-F6FC-C421-90D3-F4F2CFF17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 fontScale="90000"/>
          </a:bodyPr>
          <a:lstStyle/>
          <a:p>
            <a:r>
              <a:rPr lang="en-US" sz="4000" dirty="0"/>
              <a:t>Benefits of a </a:t>
            </a:r>
            <a:r>
              <a:rPr lang="en-US" sz="4000" dirty="0" err="1"/>
              <a:t>Paediatric</a:t>
            </a:r>
            <a:r>
              <a:rPr lang="en-US" sz="4000" dirty="0"/>
              <a:t> nurse </a:t>
            </a:r>
            <a:br>
              <a:rPr lang="en-US" sz="4000" dirty="0"/>
            </a:br>
            <a:br>
              <a:rPr lang="en-US" sz="2200" dirty="0"/>
            </a:br>
            <a:endParaRPr lang="en-US" sz="2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364EF7-0F4B-5304-CD46-9CD813E336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4158849" cy="3450613"/>
          </a:xfrm>
        </p:spPr>
        <p:txBody>
          <a:bodyPr>
            <a:normAutofit/>
          </a:bodyPr>
          <a:lstStyle/>
          <a:p>
            <a:r>
              <a:rPr lang="en-US" sz="2400" dirty="0"/>
              <a:t>close relationships with your colleagues and patience making them happy.</a:t>
            </a:r>
          </a:p>
          <a:p>
            <a:r>
              <a:rPr lang="en-US" sz="2400" dirty="0"/>
              <a:t>career enjoyment </a:t>
            </a:r>
          </a:p>
          <a:p>
            <a:r>
              <a:rPr lang="en-US" sz="2400" dirty="0"/>
              <a:t>Working with children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sz="1400" dirty="0" err="1"/>
              <a:t>Jezard</a:t>
            </a:r>
            <a:r>
              <a:rPr lang="en-US" sz="1400" dirty="0"/>
              <a:t> (2020) and Bebout (2023)</a:t>
            </a:r>
          </a:p>
          <a:p>
            <a:endParaRPr lang="en-US"/>
          </a:p>
          <a:p>
            <a:pPr marL="0" indent="0">
              <a:buNone/>
            </a:pPr>
            <a:endParaRPr lang="en-US"/>
          </a:p>
          <a:p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3401815-9C3D-43EE-B4E4-2504090CE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9823" y="2012810"/>
            <a:ext cx="4948659" cy="3453535"/>
            <a:chOff x="7807230" y="2012810"/>
            <a:chExt cx="3251252" cy="3459865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CDC52205-72B7-41BE-99DF-6B24F25ED6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98BFFC9-C8B3-41FE-B9CC-C492B0794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Planit : Job Profiles : Nurse - Child Nursing and Auxiliary Work">
            <a:extLst>
              <a:ext uri="{FF2B5EF4-FFF2-40B4-BE49-F238E27FC236}">
                <a16:creationId xmlns:a16="http://schemas.microsoft.com/office/drawing/2014/main" id="{EDC7FFFE-6D35-F05C-5CF7-2590C246B8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5" r="26299"/>
          <a:stretch/>
        </p:blipFill>
        <p:spPr>
          <a:xfrm>
            <a:off x="6277257" y="2174242"/>
            <a:ext cx="4613872" cy="3124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9757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FC7BD-5E88-8147-5357-B7139A82C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 What is the meaning of </a:t>
            </a:r>
            <a:r>
              <a:rPr lang="en-US" dirty="0" err="1"/>
              <a:t>paersonal</a:t>
            </a:r>
            <a:r>
              <a:rPr lang="en-US" dirty="0"/>
              <a:t> values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92BD56-8488-7B70-337F-80FEF311B9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what you believe in will help you decide what is right or wrong </a:t>
            </a:r>
          </a:p>
          <a:p>
            <a:pPr marL="342900" indent="-342900"/>
            <a:r>
              <a:rPr lang="en-US" sz="2400" dirty="0"/>
              <a:t>impact your relationships and day to day life</a:t>
            </a:r>
          </a:p>
          <a:p>
            <a:r>
              <a:rPr lang="en-US" sz="2400" dirty="0"/>
              <a:t>Help you through making your own decisions 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5237879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EFDA1A-2A01-4C29-A5D0-AE6F050D0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Stethoscope">
            <a:extLst>
              <a:ext uri="{FF2B5EF4-FFF2-40B4-BE49-F238E27FC236}">
                <a16:creationId xmlns:a16="http://schemas.microsoft.com/office/drawing/2014/main" id="{6C3AF050-6728-328C-8120-D5BB35B8F6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t="15602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7FD20E5-30AF-47B9-9256-2E8E904CB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F932D2D-0FF1-1A3B-5E5F-121AC52A4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The personal values of a  </a:t>
            </a:r>
            <a:r>
              <a:rPr lang="en-US" dirty="0" err="1"/>
              <a:t>PAediatric</a:t>
            </a:r>
            <a:r>
              <a:rPr lang="en-US" dirty="0"/>
              <a:t> nurse 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79D3810-B86F-4009-84EC-DE0FEABD6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A820C-0A4D-6CEF-6B9C-9D5B9B7586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2517" y="1818571"/>
            <a:ext cx="10423889" cy="4074067"/>
          </a:xfrm>
        </p:spPr>
        <p:txBody>
          <a:bodyPr>
            <a:normAutofit fontScale="92500" lnSpcReduction="10000"/>
          </a:bodyPr>
          <a:lstStyle/>
          <a:p>
            <a:pPr marL="342900" indent="-342900"/>
            <a:r>
              <a:rPr lang="en-US" dirty="0"/>
              <a:t>Empathy- Norwich University (2023) suggests Showing empathy is respectful especially as a </a:t>
            </a:r>
            <a:r>
              <a:rPr lang="en-US" dirty="0" err="1"/>
              <a:t>paediatric</a:t>
            </a:r>
            <a:r>
              <a:rPr lang="en-US" dirty="0"/>
              <a:t> nurse.</a:t>
            </a:r>
          </a:p>
          <a:p>
            <a:pPr marL="342900" indent="-342900"/>
            <a:endParaRPr lang="en-US" dirty="0"/>
          </a:p>
          <a:p>
            <a:r>
              <a:rPr lang="en-US" dirty="0"/>
              <a:t>Respect- nurses.co.uk(2023) suggests all patience's should be treated with dignity and respect this can help build trust </a:t>
            </a:r>
          </a:p>
          <a:p>
            <a:endParaRPr lang="en-US" dirty="0"/>
          </a:p>
          <a:p>
            <a:r>
              <a:rPr lang="en-US" dirty="0"/>
              <a:t>Sensitivity- </a:t>
            </a:r>
            <a:r>
              <a:rPr lang="en-US" dirty="0" err="1"/>
              <a:t>Jezard</a:t>
            </a:r>
            <a:r>
              <a:rPr lang="en-US" dirty="0"/>
              <a:t>(2020)suggests working with young children is one of the main areas that requires sensitivity </a:t>
            </a:r>
          </a:p>
          <a:p>
            <a:endParaRPr lang="en-US" dirty="0"/>
          </a:p>
          <a:p>
            <a:r>
              <a:rPr lang="en-US" dirty="0"/>
              <a:t>NHS(2023)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33612A4-0B77-4479-B2AA-F17859955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78A367A-3E83-4B48-A0F7-43FBE3332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20259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E8866-AD15-B0F6-BD42-75E688804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9659" y="438759"/>
            <a:ext cx="9725195" cy="1628355"/>
          </a:xfrm>
        </p:spPr>
        <p:txBody>
          <a:bodyPr>
            <a:normAutofit/>
          </a:bodyPr>
          <a:lstStyle/>
          <a:p>
            <a:r>
              <a:rPr lang="en-US" dirty="0"/>
              <a:t>The commitment of professional practice  of a </a:t>
            </a:r>
            <a:r>
              <a:rPr lang="en-US" dirty="0" err="1"/>
              <a:t>Paediatric</a:t>
            </a:r>
            <a:r>
              <a:rPr lang="en-US" dirty="0"/>
              <a:t> nurse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5981A-C0F9-03CE-8F9B-288FCE464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23746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Responsibility</a:t>
            </a:r>
            <a:endParaRPr lang="en-US"/>
          </a:p>
          <a:p>
            <a:r>
              <a:rPr lang="en-US" dirty="0"/>
              <a:t>Advocacy</a:t>
            </a:r>
            <a:endParaRPr lang="en-US"/>
          </a:p>
          <a:p>
            <a:r>
              <a:rPr lang="en-US" dirty="0"/>
              <a:t>Accountability</a:t>
            </a:r>
            <a:endParaRPr lang="en-US"/>
          </a:p>
          <a:p>
            <a:r>
              <a:rPr lang="en-US" dirty="0"/>
              <a:t>The main commitment is the child and the family 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1400" dirty="0"/>
              <a:t>Monteiro(2023)</a:t>
            </a:r>
          </a:p>
        </p:txBody>
      </p:sp>
    </p:spTree>
    <p:extLst>
      <p:ext uri="{BB962C8B-B14F-4D97-AF65-F5344CB8AC3E}">
        <p14:creationId xmlns:p14="http://schemas.microsoft.com/office/powerpoint/2010/main" val="8507823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DC57B-6610-CB67-6794-99642375A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NMC competencies for a </a:t>
            </a:r>
            <a:r>
              <a:rPr lang="en-US" dirty="0" err="1"/>
              <a:t>Paediatric</a:t>
            </a:r>
            <a:r>
              <a:rPr lang="en-US" dirty="0"/>
              <a:t> nurse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211C23-5BE5-E00E-84E1-9493D729C0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NMC(2018) suggests that NMC stands for nursing and midwifery Council which is the professional standards of a practice and the </a:t>
            </a:r>
            <a:r>
              <a:rPr lang="en-US" dirty="0" err="1"/>
              <a:t>behaviour</a:t>
            </a:r>
            <a:r>
              <a:rPr lang="en-US" dirty="0"/>
              <a:t> of a nurse and midwife.</a:t>
            </a:r>
          </a:p>
          <a:p>
            <a:r>
              <a:rPr lang="en-US" dirty="0"/>
              <a:t>You must do this weather you are providing direct care to an  individual or as a group of people </a:t>
            </a:r>
          </a:p>
          <a:p>
            <a:r>
              <a:rPr lang="en-US" dirty="0"/>
              <a:t>This will apply to a </a:t>
            </a:r>
            <a:r>
              <a:rPr lang="en-US" dirty="0" err="1"/>
              <a:t>paediatric</a:t>
            </a:r>
            <a:r>
              <a:rPr lang="en-US" dirty="0"/>
              <a:t> nurse </a:t>
            </a:r>
          </a:p>
        </p:txBody>
      </p:sp>
    </p:spTree>
    <p:extLst>
      <p:ext uri="{BB962C8B-B14F-4D97-AF65-F5344CB8AC3E}">
        <p14:creationId xmlns:p14="http://schemas.microsoft.com/office/powerpoint/2010/main" val="40960083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A4AAA-110C-5DC1-DC42-2983DA931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458B4-634C-4091-9FB0-B45A2FC24B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6195784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What is another name for a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paediatric</a:t>
            </a:r>
            <a:r>
              <a:rPr lang="en-US" dirty="0">
                <a:ea typeface="+mn-lt"/>
                <a:cs typeface="+mn-lt"/>
              </a:rPr>
              <a:t> nurse?</a:t>
            </a:r>
            <a:endParaRPr lang="en-US" dirty="0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What are the professional skills needed?</a:t>
            </a:r>
          </a:p>
          <a:p>
            <a:pPr marL="0" indent="0">
              <a:buNone/>
            </a:pPr>
            <a:r>
              <a:rPr lang="en-US" dirty="0"/>
              <a:t>Why do </a:t>
            </a:r>
            <a:r>
              <a:rPr lang="en-US" dirty="0" err="1"/>
              <a:t>paediatric</a:t>
            </a:r>
            <a:r>
              <a:rPr lang="en-US" dirty="0"/>
              <a:t> nurses need to be patient?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51" name="Graphic 50" descr="Doctor">
            <a:extLst>
              <a:ext uri="{FF2B5EF4-FFF2-40B4-BE49-F238E27FC236}">
                <a16:creationId xmlns:a16="http://schemas.microsoft.com/office/drawing/2014/main" id="{8CA95C11-34F5-1F68-58CA-67F9E40F6C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8756" y="2277991"/>
            <a:ext cx="2926098" cy="2926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5600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4E829-3280-8860-04B3-F438E4C7C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54A26-107A-8230-21EB-57A0F843C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6213" y="1775680"/>
            <a:ext cx="9791093" cy="4346803"/>
          </a:xfrm>
        </p:spPr>
        <p:txBody>
          <a:bodyPr>
            <a:normAutofit/>
          </a:bodyPr>
          <a:lstStyle/>
          <a:p>
            <a:r>
              <a:rPr lang="en-US" sz="1200" dirty="0">
                <a:ea typeface="+mn-lt"/>
                <a:cs typeface="+mn-lt"/>
                <a:hlinkClick r:id="rId2"/>
              </a:rPr>
              <a:t>https://nationalcareers.service.gov.uk/job-profiles/childrens-nurse</a:t>
            </a:r>
            <a:endParaRPr lang="en-US" sz="1200" dirty="0">
              <a:ea typeface="+mn-lt"/>
              <a:cs typeface="+mn-lt"/>
            </a:endParaRPr>
          </a:p>
          <a:p>
            <a:r>
              <a:rPr lang="en-US" sz="1200" dirty="0">
                <a:ea typeface="+mn-lt"/>
                <a:cs typeface="+mn-lt"/>
                <a:hlinkClick r:id="rId3"/>
              </a:rPr>
              <a:t>https://www.medgen.co.uk/blog/2020/05/what-does-a-paediatric-nurse-do?source=google.co.uk#:~:text=Becoming%20a%20paediatric%20nurse%20can,no%20two%20days%20the%20same</a:t>
            </a:r>
            <a:endParaRPr lang="en-US" sz="1200" dirty="0">
              <a:ea typeface="+mn-lt"/>
              <a:cs typeface="+mn-lt"/>
            </a:endParaRPr>
          </a:p>
          <a:p>
            <a:r>
              <a:rPr lang="en-US" sz="1200" dirty="0">
                <a:ea typeface="+mn-lt"/>
                <a:cs typeface="+mn-lt"/>
                <a:hlinkClick r:id="rId4"/>
              </a:rPr>
              <a:t>https://www.healthcareers.nhs.uk/explore-roles/nursing/roles-nursing/childrens-nurse/personal-characteristics-and-skills-required-child-nursing</a:t>
            </a:r>
          </a:p>
          <a:p>
            <a:r>
              <a:rPr lang="en-US" sz="1200" dirty="0">
                <a:ea typeface="+mn-lt"/>
                <a:cs typeface="+mn-lt"/>
                <a:hlinkClick r:id="rId5"/>
              </a:rPr>
              <a:t>https://blog.fusionmedstaff.com/benefits-of-being-a-pediatric-nurse</a:t>
            </a:r>
            <a:endParaRPr lang="en-US" sz="1200" dirty="0">
              <a:ea typeface="+mn-lt"/>
              <a:cs typeface="+mn-lt"/>
            </a:endParaRPr>
          </a:p>
          <a:p>
            <a:r>
              <a:rPr lang="en-US" sz="1200" dirty="0">
                <a:ea typeface="+mn-lt"/>
                <a:cs typeface="+mn-lt"/>
                <a:hlinkClick r:id="rId6"/>
              </a:rPr>
              <a:t>https://www.healthcareers.nhs.uk/explore-roles/nursing/roles-nursing/childrens-nurse/personal-characteristics-and-skills-required-child-nursing#:~:text=Respect%2C%20sensitivity%20and%20empathy%20are,characteristics%20for%20a%20child%20nurse</a:t>
            </a:r>
            <a:r>
              <a:rPr lang="en-US" sz="1200" dirty="0">
                <a:ea typeface="+mn-lt"/>
                <a:cs typeface="+mn-lt"/>
              </a:rPr>
              <a:t>.</a:t>
            </a:r>
            <a:endParaRPr lang="en-US" sz="1200" dirty="0"/>
          </a:p>
          <a:p>
            <a:r>
              <a:rPr lang="en-US" sz="1200" dirty="0">
                <a:ea typeface="+mn-lt"/>
                <a:cs typeface="+mn-lt"/>
                <a:hlinkClick r:id="rId7"/>
              </a:rPr>
              <a:t>https://www.medgen.co.uk/blog/2020/05/what-does-a-paediatric-nurse-do?source=google.co.uk#:~:text=%E2%80%8BAs%20a%20Paediatric%20nurse,their%20concerns%2C%20problems%20and%20options</a:t>
            </a:r>
            <a:r>
              <a:rPr lang="en-US" sz="1200" dirty="0">
                <a:ea typeface="+mn-lt"/>
                <a:cs typeface="+mn-lt"/>
              </a:rPr>
              <a:t>.</a:t>
            </a:r>
            <a:endParaRPr lang="en-US" sz="1200" dirty="0"/>
          </a:p>
          <a:p>
            <a:r>
              <a:rPr lang="en-US" sz="1200" dirty="0">
                <a:ea typeface="+mn-lt"/>
                <a:cs typeface="+mn-lt"/>
                <a:hlinkClick r:id="rId8"/>
              </a:rPr>
              <a:t>https://nationalcareers.service.gov.uk/job-profiles/childrens-nurse#:~:text=work%20with%20doctors%20to%20assess,well%20their%20treatment%20is%20working</a:t>
            </a:r>
            <a:endParaRPr lang="en-US" sz="1200" dirty="0"/>
          </a:p>
          <a:p>
            <a:r>
              <a:rPr lang="en-US" sz="1200" dirty="0">
                <a:ea typeface="+mn-lt"/>
                <a:cs typeface="+mn-lt"/>
                <a:hlinkClick r:id="rId9"/>
              </a:rPr>
              <a:t>https://www.gov.uk/government/publications/code-of-conduct/code-of-conduct#:~:text=Everyone%20must%20be%20treated%20equally,with%20courtesy%2C%20patience%20and%20understanding</a:t>
            </a:r>
            <a:r>
              <a:rPr lang="en-US" sz="1200" dirty="0">
                <a:ea typeface="+mn-lt"/>
                <a:cs typeface="+mn-lt"/>
              </a:rPr>
              <a:t>.</a:t>
            </a:r>
            <a:endParaRPr lang="en-US" sz="1200" dirty="0"/>
          </a:p>
          <a:p>
            <a:r>
              <a:rPr lang="en-US" sz="1100" b="1" dirty="0">
                <a:solidFill>
                  <a:srgbClr val="00799E"/>
                </a:solidFill>
                <a:ea typeface="+mn-lt"/>
                <a:cs typeface="+mn-lt"/>
                <a:hlinkClick r:id="rId10"/>
              </a:rPr>
              <a:t>https://www.gov.uk/government/publications/code-of-conduct/code-of-conduct</a:t>
            </a:r>
            <a:endParaRPr lang="en-US" sz="1200" dirty="0"/>
          </a:p>
          <a:p>
            <a:endParaRPr lang="en-US" sz="1500" b="1" dirty="0">
              <a:solidFill>
                <a:srgbClr val="FFFFFF"/>
              </a:solidFill>
            </a:endParaRPr>
          </a:p>
          <a:p>
            <a:endParaRPr lang="en-US" sz="1200" dirty="0"/>
          </a:p>
          <a:p>
            <a:endParaRPr lang="en-US" sz="1400"/>
          </a:p>
          <a:p>
            <a:endParaRPr lang="en-US" sz="1400"/>
          </a:p>
          <a:p>
            <a:endParaRPr lang="en-US" sz="1400"/>
          </a:p>
          <a:p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8460310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99495-959C-B287-2AC1-4D40B5437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More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CF2E1-8149-4B5D-A842-AA6A36B096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200" dirty="0">
                <a:ea typeface="+mn-lt"/>
                <a:cs typeface="+mn-lt"/>
                <a:hlinkClick r:id="rId2"/>
              </a:rPr>
              <a:t>https://online.norwich.edu/importance-empathy-nursing-5-patient-care-tips#:~:text=Empathetic%20nurses%20better%20understand%20their,nurses%20negatively%20impacts%20patient%20care</a:t>
            </a:r>
            <a:r>
              <a:rPr lang="en-US" sz="1200" dirty="0">
                <a:ea typeface="+mn-lt"/>
                <a:cs typeface="+mn-lt"/>
              </a:rPr>
              <a:t>.</a:t>
            </a:r>
          </a:p>
          <a:p>
            <a:r>
              <a:rPr lang="en-US" sz="1200" dirty="0">
                <a:ea typeface="+mn-lt"/>
                <a:cs typeface="+mn-lt"/>
                <a:hlinkClick r:id="rId3"/>
              </a:rPr>
              <a:t>https://www.nmc.org.uk/standards/code/read-the-code-online/</a:t>
            </a:r>
            <a:endParaRPr lang="en-US" sz="1200">
              <a:ea typeface="+mn-lt"/>
              <a:cs typeface="+mn-lt"/>
            </a:endParaRPr>
          </a:p>
          <a:p>
            <a:r>
              <a:rPr lang="en-US" sz="1200" dirty="0">
                <a:ea typeface="+mn-lt"/>
                <a:cs typeface="+mn-lt"/>
                <a:hlinkClick r:id="rId4"/>
              </a:rPr>
              <a:t>https://www.indeed.com/career-advice/career-development/professionalism-in-nursing</a:t>
            </a:r>
            <a:endParaRPr lang="en-US" sz="1200">
              <a:ea typeface="+mn-lt"/>
              <a:cs typeface="+mn-lt"/>
            </a:endParaRPr>
          </a:p>
          <a:p>
            <a:r>
              <a:rPr lang="en-US" sz="1200" dirty="0">
                <a:ea typeface="+mn-lt"/>
                <a:cs typeface="+mn-lt"/>
                <a:hlinkClick r:id="rId5"/>
              </a:rPr>
              <a:t>https://www.nurses.co.uk/blog/how-to-gain-respect-in-the-workplace-as-a-nurse/#:~:text=your%20job%20effectively.-,Respect%20is%20important%20as%20it%20helps%20to%20build%20trust%2C%20which,are%20respected%20by%20their%20colleagues</a:t>
            </a:r>
            <a:r>
              <a:rPr lang="en-US" sz="1200" dirty="0">
                <a:ea typeface="+mn-lt"/>
                <a:cs typeface="+mn-lt"/>
              </a:rPr>
              <a:t>.</a:t>
            </a:r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88081499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TF10001119</Template>
  <Application>Microsoft Office PowerPoint</Application>
  <PresentationFormat>Widescreen</PresentationFormat>
  <Slides>13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Gallery</vt:lpstr>
      <vt:lpstr>Paediatric nurse  </vt:lpstr>
      <vt:lpstr>Introduction </vt:lpstr>
      <vt:lpstr>What is the role of Paediatric nurse </vt:lpstr>
      <vt:lpstr>Academic skills of a Paediatric nurse </vt:lpstr>
      <vt:lpstr>The professional skills required for a Paediatric nurse </vt:lpstr>
      <vt:lpstr>Benefits of a Paediatric nurse   </vt:lpstr>
      <vt:lpstr> What is the meaning of paersonal values </vt:lpstr>
      <vt:lpstr>The personal values of a  PAediatric nurse </vt:lpstr>
      <vt:lpstr>The commitment of professional practice  of a Paediatric nurse </vt:lpstr>
      <vt:lpstr>NMC competencies for a Paediatric nurse </vt:lpstr>
      <vt:lpstr>Questions</vt:lpstr>
      <vt:lpstr>Reference list </vt:lpstr>
      <vt:lpstr>More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651</cp:revision>
  <dcterms:created xsi:type="dcterms:W3CDTF">2023-11-24T17:23:32Z</dcterms:created>
  <dcterms:modified xsi:type="dcterms:W3CDTF">2023-11-27T23:47:26Z</dcterms:modified>
</cp:coreProperties>
</file>