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2" r:id="rId7"/>
    <p:sldId id="263" r:id="rId8"/>
    <p:sldId id="264" r:id="rId9"/>
    <p:sldId id="265" r:id="rId10"/>
    <p:sldId id="261" r:id="rId11"/>
    <p:sldId id="267" r:id="rId12"/>
    <p:sldId id="268"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4683A7-16DC-4A91-8BA3-A4122779285C}" type="datetimeFigureOut">
              <a:rPr lang="en-IN" smtClean="0"/>
              <a:t>28-06-2024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5C8BAE-2AD8-483E-8D10-20D1B938E706}" type="slidenum">
              <a:rPr lang="en-IN" smtClean="0"/>
              <a:t>‹#›</a:t>
            </a:fld>
            <a:endParaRPr lang="en-IN"/>
          </a:p>
        </p:txBody>
      </p:sp>
    </p:spTree>
    <p:extLst>
      <p:ext uri="{BB962C8B-B14F-4D97-AF65-F5344CB8AC3E}">
        <p14:creationId xmlns:p14="http://schemas.microsoft.com/office/powerpoint/2010/main" val="3365218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sciencedirect.com/science/article/abs/pii/S2212571X20300755" TargetMode="External"/><Relationship Id="rId3" Type="http://schemas.openxmlformats.org/officeDocument/2006/relationships/hyperlink" Target="http://www.acas.org/" TargetMode="External"/><Relationship Id="rId7" Type="http://schemas.openxmlformats.org/officeDocument/2006/relationships/hyperlink" Target="https://www.emerald.com/insight/content/doi/10.1108/QRFM-04-2020-0060/full/html"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www.researchgate.net/profile/Zurabi-Shamugia/publication/354340744_Role_of_Marketing_Mix_4Ps_in_Building_Brand_Equity_Case_Study_of_Shell_Petrol_UK/links/61324eb32b40ec7d8be36baf/Role-of-Marketing-Mix-4Ps-in-Building-Brand-Equity-Case-Study-of-Shell-Petrol-UK.pdf" TargetMode="External"/><Relationship Id="rId5" Type="http://schemas.openxmlformats.org/officeDocument/2006/relationships/hyperlink" Target="https://link.springer.com/article/10.1007/s40888-022-00263-x" TargetMode="External"/><Relationship Id="rId4" Type="http://schemas.openxmlformats.org/officeDocument/2006/relationships/hyperlink" Target="http://businesswales.gov.wales/" TargetMode="External"/><Relationship Id="rId9" Type="http://schemas.openxmlformats.org/officeDocument/2006/relationships/hyperlink" Target="https://journals.sagepub.com/doi/abs/10.1177/0047287523116862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Speaker Notes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proposed plan of the business is to provide vegan plants to customers by collecting the same from different locations by demand of people through the mobile app. Based on the mobile tracking system the management would focus on the area and from there delivery boy would provide service to the doorstep of customers. Based on the view of Business Wales (2021), in the case of a new business plan, customer growth is a crucial matter and this is why the owner has to focus on the same. The plan of the business is new in the market and the business expects less competition level.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2</a:t>
            </a:fld>
            <a:endParaRPr lang="en-IN"/>
          </a:p>
        </p:txBody>
      </p:sp>
    </p:spTree>
    <p:extLst>
      <p:ext uri="{BB962C8B-B14F-4D97-AF65-F5344CB8AC3E}">
        <p14:creationId xmlns:p14="http://schemas.microsoft.com/office/powerpoint/2010/main" val="705609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Speaker Notes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To enhance the sales revenue by 10%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Specific</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Measurable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Attainable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Relevant</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Timeliness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This objective is specific as it would develop the profit growth of the entity.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objective is measurable through the growth standards of the same business in the market.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It is attainable based on the application of a target costing system.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It is relevant in the market to ensure stability in the long run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9 months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3</a:t>
            </a:fld>
            <a:endParaRPr lang="en-IN"/>
          </a:p>
        </p:txBody>
      </p:sp>
    </p:spTree>
    <p:extLst>
      <p:ext uri="{BB962C8B-B14F-4D97-AF65-F5344CB8AC3E}">
        <p14:creationId xmlns:p14="http://schemas.microsoft.com/office/powerpoint/2010/main" val="2182127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Speaker Notes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In the case of new business development, the physical location is an important matter as it focuses on full control over the business (ACAS, 2021). In the proposed business plan, the owner has decided to consider London to set up the new registered office. From this main location, the entity online business, the entrepreneur would control. In this case, the owner would focus on the management people to ensure the on-time delivery of products and ensuring competitive performance in the market. The entrepreneur would consider reliable and experienced persons in the management to ensure growth.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4</a:t>
            </a:fld>
            <a:endParaRPr lang="en-IN"/>
          </a:p>
        </p:txBody>
      </p:sp>
    </p:spTree>
    <p:extLst>
      <p:ext uri="{BB962C8B-B14F-4D97-AF65-F5344CB8AC3E}">
        <p14:creationId xmlns:p14="http://schemas.microsoft.com/office/powerpoint/2010/main" val="38466759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Speaker Notes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An effective human resource management strategy can help the entity to get success in the competition (</a:t>
            </a:r>
            <a:r>
              <a:rPr lang="en-GB" sz="18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Pattanayak</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2020</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This is because it enhances productivity levels and ensures long-term growth in the market. Here, it is vital to say that effective staff training is essential in the market to ensure the success of the new start-up in the competition. The owner of the new business would consider the experienced persons within the entity so that it can provide fruitful results to achieve success in the market. In addition to that, the business entity has considered the benefits to the employees so that it can provide success in the long run. In the case of the staff training process, quality training is important so that it can increase the success of the business. The experienced human resources can ensure their quality knowledge which would improve the success of the new business in the competition.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5</a:t>
            </a:fld>
            <a:endParaRPr lang="en-IN"/>
          </a:p>
        </p:txBody>
      </p:sp>
    </p:spTree>
    <p:extLst>
      <p:ext uri="{BB962C8B-B14F-4D97-AF65-F5344CB8AC3E}">
        <p14:creationId xmlns:p14="http://schemas.microsoft.com/office/powerpoint/2010/main" val="586730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Speaker Notes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Based on the above discussion, it is clear that the business organisation has the aim to enhance sales by 10% from 2</a:t>
            </a:r>
            <a:r>
              <a:rPr lang="en-GB" sz="1800" kern="1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year onwards. The cash flow analysis based on 12 months depicts that the proposed plan would generate 192.966 GBP cash revenue in the first year and subsequently, the entity would increase it based on cost control technique. As depicted by </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Richards and Safari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(2021, p.689), financial resources are vital in the case of business growth in the long run. Hence, the business entity needs to ensure the optimum utilisation of resources in the market so that it can provide maximum return. The initial investment of the business in the market is not so high and the only thing is effective budget preparation.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6</a:t>
            </a:fld>
            <a:endParaRPr lang="en-IN"/>
          </a:p>
        </p:txBody>
      </p:sp>
    </p:spTree>
    <p:extLst>
      <p:ext uri="{BB962C8B-B14F-4D97-AF65-F5344CB8AC3E}">
        <p14:creationId xmlns:p14="http://schemas.microsoft.com/office/powerpoint/2010/main" val="1301361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Speaker Notes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analysis unique selling point is the key matter in the new business plan as it attracts new customers in the high-level competition (</a:t>
            </a:r>
            <a:r>
              <a:rPr lang="en-GB" sz="18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Caravella</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and </a:t>
            </a:r>
            <a:r>
              <a:rPr lang="en-GB" sz="18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Crespi</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2022, p.681</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In the case of the proposed plan also the business needs to consider USP properly so that the customers can evaluate the value of USP. Furthermore, quality control is a crucial part of the proposed plan. Hence, it is essential to state that the business can ensure easy growth in the market if the marketing strategy is effective.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7</a:t>
            </a:fld>
            <a:endParaRPr lang="en-IN"/>
          </a:p>
        </p:txBody>
      </p:sp>
    </p:spTree>
    <p:extLst>
      <p:ext uri="{BB962C8B-B14F-4D97-AF65-F5344CB8AC3E}">
        <p14:creationId xmlns:p14="http://schemas.microsoft.com/office/powerpoint/2010/main" val="19441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Speaker Notes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Branding strategy is the most important strategy in the case of business development and the current proposed plan, brand extension strategy, the proposed business would consider to ensure growth initially. In the case of digital marketing strategy, Facebook posts as well as video content can provide fruitful results in business development. The reason is both strategies can help the entity reach the customers successfully (</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Swain </a:t>
            </a:r>
            <a:r>
              <a:rPr lang="en-GB" sz="18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et al.,</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2024, p.561</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The most important matter in the new business plan is the development of a branding strategy and it can ensure the success in the high-level competition in the market. In the case of video content-based marketing, quality content is essential in the growth of the entity as it would help the organisation to reach customers successfully. In addition to all effective services, the entity would ensure the delivery of business cards so that customers can contact further to the owner of the business further.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8</a:t>
            </a:fld>
            <a:endParaRPr lang="en-IN"/>
          </a:p>
        </p:txBody>
      </p:sp>
    </p:spTree>
    <p:extLst>
      <p:ext uri="{BB962C8B-B14F-4D97-AF65-F5344CB8AC3E}">
        <p14:creationId xmlns:p14="http://schemas.microsoft.com/office/powerpoint/2010/main" val="3014775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Speaker Notes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As depicted by </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Niazi</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(2021, p.2021), the application of the 4Ps of marketing is an important matter in the case of business development as it helps to identify the business strategy to start a new plan. The competitive market analysis is crucial to the business entity to ensure the appropriate 4P strategy in the market. Video content-based marketing can provide success if the same is quality content.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9</a:t>
            </a:fld>
            <a:endParaRPr lang="en-IN"/>
          </a:p>
        </p:txBody>
      </p:sp>
    </p:spTree>
    <p:extLst>
      <p:ext uri="{BB962C8B-B14F-4D97-AF65-F5344CB8AC3E}">
        <p14:creationId xmlns:p14="http://schemas.microsoft.com/office/powerpoint/2010/main" val="3863324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Speaker Notes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Market research is an important part of business growth and in the case of new business, it helps to formulate marketing strategies (Morgan, 2016). As the business is new in the market, the owner does not need to focus on more analysis. The normal competitive analysis has provided viability-related information to the owner.</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10</a:t>
            </a:fld>
            <a:endParaRPr lang="en-IN"/>
          </a:p>
        </p:txBody>
      </p:sp>
    </p:spTree>
    <p:extLst>
      <p:ext uri="{BB962C8B-B14F-4D97-AF65-F5344CB8AC3E}">
        <p14:creationId xmlns:p14="http://schemas.microsoft.com/office/powerpoint/2010/main" val="39340782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kern="100" dirty="0">
                <a:effectLst/>
                <a:latin typeface="Arial" panose="020B0604020202020204" pitchFamily="34" charset="0"/>
                <a:ea typeface="Calibri" panose="020F0502020204030204" pitchFamily="34" charset="0"/>
                <a:cs typeface="Times New Roman" panose="02020603050405020304" pitchFamily="18" charset="0"/>
              </a:rPr>
              <a:t>Speaker Notes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discussion reveals that market research can provide quality information if the owner can focus on the relevant information. The entrepreneur has experience and that would help the entity to achieve success in the market.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11</a:t>
            </a:fld>
            <a:endParaRPr lang="en-IN"/>
          </a:p>
        </p:txBody>
      </p:sp>
    </p:spTree>
    <p:extLst>
      <p:ext uri="{BB962C8B-B14F-4D97-AF65-F5344CB8AC3E}">
        <p14:creationId xmlns:p14="http://schemas.microsoft.com/office/powerpoint/2010/main" val="3942538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ACAS. (2021), Help and advice for employers and employees, [online] available at: </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http://www.acas.org</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Business Wales. (2021), Business Advice in Wales, [online] available at: </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http://businesswales.gov.wales/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Caravella</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S. and </a:t>
            </a:r>
            <a:r>
              <a:rPr lang="en-GB" sz="18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Crespi</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F., (2022). On the growth impact of different eco-innovation business strategies. </a:t>
            </a:r>
            <a:r>
              <a:rPr lang="en-GB" sz="18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Economia </a:t>
            </a:r>
            <a:r>
              <a:rPr lang="en-GB" sz="1800" i="1"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Politica</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t>
            </a:r>
            <a:r>
              <a:rPr lang="en-GB" sz="18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39</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(2), pp.657-683.</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hlinkClick r:id="rId5"/>
              </a:rPr>
              <a:t>https://link.springer.com/article/10.1007/s40888-022-00263-x</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Johnson, G., Scholes, K., Johnson, P.G. and Scholes, P.K. (2018)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Exploring corporate strategy: Text and cases.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6</a:t>
            </a:r>
            <a:r>
              <a:rPr lang="en-GB" sz="18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Harlow, England: Financial Times Prentice Hall.</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Morgan, P. (2016).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The Business Student’s Guide to Study and Employability.</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Sage Publications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Niazi, N., Rashid, M. and </a:t>
            </a:r>
            <a:r>
              <a:rPr lang="en-GB" sz="18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Shamugia</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Z., (2021). Role of marketing mix (4ps) in building brand equity: Case study of Shell Petrol, UK. </a:t>
            </a:r>
            <a:r>
              <a:rPr lang="en-GB" sz="18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International Journal of Applied Business and Management Studies</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t>
            </a:r>
            <a:r>
              <a:rPr lang="en-GB" sz="18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6</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(1), p.2021.</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hlinkClick r:id="rId6"/>
              </a:rPr>
              <a:t>www.researchgate.net/profile/Zurabi-Shamugia/publication/354340744_Role_of_Marketing_Mix_4Ps_in_Building_Brand_Equity_Case_Study_of_Shell_Petrol_UK/links/61324eb32b40ec7d8be36baf/Role-of-Marketing-Mix-4Ps-in-Building-Brand-Equity-Case-Study-of-Shell-Petrol-UK.pdf</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Pattanayak</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B., (2020). </a:t>
            </a:r>
            <a:r>
              <a:rPr lang="en-GB" sz="18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Human resource management</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PHI Learning </a:t>
            </a:r>
            <a:r>
              <a:rPr lang="en-GB" sz="18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Pvt.</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Ltd.</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Richards, D.W. and Safari, M., (2021). Disclosure effectiveness in the financial planning industry. </a:t>
            </a:r>
            <a:r>
              <a:rPr lang="en-GB" sz="18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Qualitative Research in Financial Markets</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t>
            </a:r>
            <a:r>
              <a:rPr lang="en-GB" sz="18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13</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(5), pp.672-691.</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hlinkClick r:id="rId7"/>
              </a:rPr>
              <a:t>https://www.emerald.com/insight/content/doi/10.1108/QRFM-04-2020-0060/full/html</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Ruiz-Real, J.L., Uribe-Toril, J. and </a:t>
            </a:r>
            <a:r>
              <a:rPr lang="en-GB" sz="18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Gázquez</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-Abad, J.C., (2020). Destination branding: Opportunities and new challenges. </a:t>
            </a:r>
            <a:r>
              <a:rPr lang="en-GB" sz="18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Journal of Destination Marketing &amp; Management</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t>
            </a:r>
            <a:r>
              <a:rPr lang="en-GB" sz="18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17</a:t>
            </a:r>
            <a:r>
              <a:rPr lang="en-GB" sz="18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p.100453.</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hlinkClick r:id="rId8"/>
              </a:rPr>
              <a:t>https://www.sciencedirect.com/science/article/abs/pii/S2212571X20300755</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222222"/>
                </a:solidFill>
                <a:effectLst/>
                <a:highlight>
                  <a:srgbClr val="FFFFFF"/>
                </a:highlight>
                <a:latin typeface="Arial" panose="020B0604020202020204" pitchFamily="34" charset="0"/>
                <a:ea typeface="Calibri" panose="020F0502020204030204" pitchFamily="34" charset="0"/>
              </a:rPr>
              <a:t>Swain, S., </a:t>
            </a:r>
            <a:r>
              <a:rPr lang="en-GB" sz="1800" dirty="0" err="1">
                <a:solidFill>
                  <a:srgbClr val="222222"/>
                </a:solidFill>
                <a:effectLst/>
                <a:highlight>
                  <a:srgbClr val="FFFFFF"/>
                </a:highlight>
                <a:latin typeface="Arial" panose="020B0604020202020204" pitchFamily="34" charset="0"/>
                <a:ea typeface="Calibri" panose="020F0502020204030204" pitchFamily="34" charset="0"/>
              </a:rPr>
              <a:t>Jebarajakirthy</a:t>
            </a:r>
            <a:r>
              <a:rPr lang="en-GB" sz="1800" dirty="0">
                <a:solidFill>
                  <a:srgbClr val="222222"/>
                </a:solidFill>
                <a:effectLst/>
                <a:highlight>
                  <a:srgbClr val="FFFFFF"/>
                </a:highlight>
                <a:latin typeface="Arial" panose="020B0604020202020204" pitchFamily="34" charset="0"/>
                <a:ea typeface="Calibri" panose="020F0502020204030204" pitchFamily="34" charset="0"/>
              </a:rPr>
              <a:t>, C., Sharma, B.K., Maseeh, H.I., Agrawal, A., Shah, J. and Saha, R., 2024. Place branding: A systematic literature review and future research agenda. </a:t>
            </a:r>
            <a:r>
              <a:rPr lang="en-GB" sz="1800" i="1" dirty="0">
                <a:solidFill>
                  <a:srgbClr val="222222"/>
                </a:solidFill>
                <a:effectLst/>
                <a:highlight>
                  <a:srgbClr val="FFFFFF"/>
                </a:highlight>
                <a:latin typeface="Arial" panose="020B0604020202020204" pitchFamily="34" charset="0"/>
                <a:ea typeface="Calibri" panose="020F0502020204030204" pitchFamily="34" charset="0"/>
              </a:rPr>
              <a:t>Journal of Travel Research</a:t>
            </a:r>
            <a:r>
              <a:rPr lang="en-GB" sz="1800" dirty="0">
                <a:solidFill>
                  <a:srgbClr val="222222"/>
                </a:solidFill>
                <a:effectLst/>
                <a:highlight>
                  <a:srgbClr val="FFFFFF"/>
                </a:highlight>
                <a:latin typeface="Arial" panose="020B0604020202020204" pitchFamily="34" charset="0"/>
                <a:ea typeface="Calibri" panose="020F0502020204030204" pitchFamily="34" charset="0"/>
              </a:rPr>
              <a:t>, </a:t>
            </a:r>
            <a:r>
              <a:rPr lang="en-GB" sz="1800" i="1" dirty="0">
                <a:solidFill>
                  <a:srgbClr val="222222"/>
                </a:solidFill>
                <a:effectLst/>
                <a:highlight>
                  <a:srgbClr val="FFFFFF"/>
                </a:highlight>
                <a:latin typeface="Arial" panose="020B0604020202020204" pitchFamily="34" charset="0"/>
                <a:ea typeface="Calibri" panose="020F0502020204030204" pitchFamily="34" charset="0"/>
              </a:rPr>
              <a:t>63</a:t>
            </a:r>
            <a:r>
              <a:rPr lang="en-GB" sz="1800" dirty="0">
                <a:solidFill>
                  <a:srgbClr val="222222"/>
                </a:solidFill>
                <a:effectLst/>
                <a:highlight>
                  <a:srgbClr val="FFFFFF"/>
                </a:highlight>
                <a:latin typeface="Arial" panose="020B0604020202020204" pitchFamily="34" charset="0"/>
                <a:ea typeface="Calibri" panose="020F0502020204030204" pitchFamily="34" charset="0"/>
              </a:rPr>
              <a:t>(3), pp.535-564.</a:t>
            </a:r>
            <a:r>
              <a:rPr lang="en-GB" sz="1800" dirty="0">
                <a:effectLst/>
                <a:latin typeface="Arial" panose="020B0604020202020204" pitchFamily="34" charset="0"/>
                <a:ea typeface="Calibri" panose="020F0502020204030204" pitchFamily="34" charset="0"/>
              </a:rPr>
              <a:t> </a:t>
            </a:r>
            <a:r>
              <a:rPr lang="en-GB" sz="1800" u="sng" dirty="0">
                <a:solidFill>
                  <a:srgbClr val="0563C1"/>
                </a:solidFill>
                <a:effectLst/>
                <a:highlight>
                  <a:srgbClr val="FFFFFF"/>
                </a:highlight>
                <a:latin typeface="Arial" panose="020B0604020202020204" pitchFamily="34" charset="0"/>
                <a:ea typeface="Calibri" panose="020F0502020204030204" pitchFamily="34" charset="0"/>
                <a:hlinkClick r:id="rId9"/>
              </a:rPr>
              <a:t>https://journals.sagepub.com/doi/abs/10.1177/00472875231168620</a:t>
            </a:r>
            <a:endParaRPr lang="en-IN" dirty="0"/>
          </a:p>
        </p:txBody>
      </p:sp>
      <p:sp>
        <p:nvSpPr>
          <p:cNvPr id="4" name="Slide Number Placeholder 3"/>
          <p:cNvSpPr>
            <a:spLocks noGrp="1"/>
          </p:cNvSpPr>
          <p:nvPr>
            <p:ph type="sldNum" sz="quarter" idx="5"/>
          </p:nvPr>
        </p:nvSpPr>
        <p:spPr/>
        <p:txBody>
          <a:bodyPr/>
          <a:lstStyle/>
          <a:p>
            <a:fld id="{555C8BAE-2AD8-483E-8D10-20D1B938E706}" type="slidenum">
              <a:rPr lang="en-IN" smtClean="0"/>
              <a:t>12</a:t>
            </a:fld>
            <a:endParaRPr lang="en-IN"/>
          </a:p>
        </p:txBody>
      </p:sp>
    </p:spTree>
    <p:extLst>
      <p:ext uri="{BB962C8B-B14F-4D97-AF65-F5344CB8AC3E}">
        <p14:creationId xmlns:p14="http://schemas.microsoft.com/office/powerpoint/2010/main" val="2080895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73B7-46A5-A8D9-575F-7A6F895644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226FEEE-80B5-0DE0-A06F-23A2D85F1C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91537B3-40A5-1834-CFBB-FDD6B4972178}"/>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5" name="Footer Placeholder 4">
            <a:extLst>
              <a:ext uri="{FF2B5EF4-FFF2-40B4-BE49-F238E27FC236}">
                <a16:creationId xmlns:a16="http://schemas.microsoft.com/office/drawing/2014/main" id="{1B2CB250-1214-B344-8FDD-3E8F1954FBF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A3A15B5-2A4C-7D6C-539A-8ECCB7F003F1}"/>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915577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D568C-FBC7-553A-4CF1-E5DF7CFB068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128884C-51E9-8420-AA0D-CF6F457E7E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959005B-3B3C-69D6-F989-10AF44947352}"/>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5" name="Footer Placeholder 4">
            <a:extLst>
              <a:ext uri="{FF2B5EF4-FFF2-40B4-BE49-F238E27FC236}">
                <a16:creationId xmlns:a16="http://schemas.microsoft.com/office/drawing/2014/main" id="{F29B0315-B6BD-EE2F-0640-E26BABA91FD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2A542B5-CFE5-3550-BB63-B421058763F8}"/>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2588472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3C0AB-B5F2-2A1C-C5FD-0239582AF5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0E87FC0-1296-58C2-E6F8-B63DCE253B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5900E8-9FE8-C23B-8274-D3445A934577}"/>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5" name="Footer Placeholder 4">
            <a:extLst>
              <a:ext uri="{FF2B5EF4-FFF2-40B4-BE49-F238E27FC236}">
                <a16:creationId xmlns:a16="http://schemas.microsoft.com/office/drawing/2014/main" id="{4284074E-624D-EE9C-2318-18055CFF252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E731431-A8F5-4518-D736-4EE86488E37A}"/>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691429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DFF26-434F-4C60-9CF4-87F93617512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FA9DCCD-0961-3897-F4CB-E4A81BD8F6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D921A72F-CC5B-0D34-F08F-641E928B26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12C1C638-7474-A84A-257D-4300E856B405}"/>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6" name="Footer Placeholder 5">
            <a:extLst>
              <a:ext uri="{FF2B5EF4-FFF2-40B4-BE49-F238E27FC236}">
                <a16:creationId xmlns:a16="http://schemas.microsoft.com/office/drawing/2014/main" id="{086E6D64-D1EA-A5A5-9B48-2F18D65D07D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58A3C12-91FD-4208-0C22-1BA28B4F8897}"/>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4284921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E0989-4951-D1EA-87CF-DAF6F9E8E7F5}"/>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980843CD-2CCA-E5AB-817C-DE8EE64AC1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EE8C01-5C6A-347F-0137-C2F50014D7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62E6F181-B7A0-E394-ED78-2A503E3939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47B78E-5B7B-505B-A00C-CA7E89BAF6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A9414F95-4F58-51D1-E946-A95F4AE8AA2E}"/>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8" name="Footer Placeholder 7">
            <a:extLst>
              <a:ext uri="{FF2B5EF4-FFF2-40B4-BE49-F238E27FC236}">
                <a16:creationId xmlns:a16="http://schemas.microsoft.com/office/drawing/2014/main" id="{D53E836C-ED47-5119-24D1-D7011143897F}"/>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E437518-11D2-DFED-A8F8-C73CA7444C20}"/>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2346829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1B3AB-82E1-CC99-10D0-129EB6526438}"/>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AF93979-28C1-698A-88D2-FB562BE3E3E7}"/>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4" name="Footer Placeholder 3">
            <a:extLst>
              <a:ext uri="{FF2B5EF4-FFF2-40B4-BE49-F238E27FC236}">
                <a16:creationId xmlns:a16="http://schemas.microsoft.com/office/drawing/2014/main" id="{BA2D9743-5D16-CAA4-F142-5228B3CEA0E2}"/>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DB7F623C-B07B-89CD-025B-2F65A0E8C900}"/>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2119895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278527-DCDD-BECD-F54F-81AFEAE7AF21}"/>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3" name="Footer Placeholder 2">
            <a:extLst>
              <a:ext uri="{FF2B5EF4-FFF2-40B4-BE49-F238E27FC236}">
                <a16:creationId xmlns:a16="http://schemas.microsoft.com/office/drawing/2014/main" id="{39D5CC61-F4F4-F688-54C2-2FC279AC359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BAF1D4D-049C-5CE6-D34D-9FB57B4C06AC}"/>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4035228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B5C8C-0843-AF97-BA6B-C6A92EF246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E3AD26A-F141-4F63-7B64-8B6EA4E92D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C0CCD06B-C3F6-2200-523F-0A384433D0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0FB777-B09F-E3E3-6841-24E2E29766AD}"/>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6" name="Footer Placeholder 5">
            <a:extLst>
              <a:ext uri="{FF2B5EF4-FFF2-40B4-BE49-F238E27FC236}">
                <a16:creationId xmlns:a16="http://schemas.microsoft.com/office/drawing/2014/main" id="{5FBE60FE-2B15-654A-E2F3-8E6C9CDBABE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CDD1BB5-66D2-0A9E-1CC0-5B9124D509DE}"/>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38097026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C3CB7-B3DF-2A59-8947-DDEE3778EB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4F8007E-0E87-92CC-4CA0-4FB3BBE9CE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80B0019-3EA8-6CFD-811F-CD7C3C8BBB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0473E9-2537-648D-E824-EDAA28C4DE05}"/>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6" name="Footer Placeholder 5">
            <a:extLst>
              <a:ext uri="{FF2B5EF4-FFF2-40B4-BE49-F238E27FC236}">
                <a16:creationId xmlns:a16="http://schemas.microsoft.com/office/drawing/2014/main" id="{656D8CC9-32BB-95EE-646E-80CAF5624B9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61EB68E-24B9-4878-5B38-F14912A4933E}"/>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2171739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322B9-2E04-7B9C-A141-FDD3E841CB82}"/>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C96BC900-D77B-85FD-D03C-7DE112F190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118F286-FDB5-A1EF-0029-03D90B642012}"/>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5" name="Footer Placeholder 4">
            <a:extLst>
              <a:ext uri="{FF2B5EF4-FFF2-40B4-BE49-F238E27FC236}">
                <a16:creationId xmlns:a16="http://schemas.microsoft.com/office/drawing/2014/main" id="{4C0F1A32-DDCC-0C0C-410A-24E59E3147B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3863682-7A6F-BC3A-1BEC-11818752725B}"/>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3192699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8D0D43-507B-41B4-979B-F5C02C9B0D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B6DBAD4-0DB9-DDCA-A544-E707147FB3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CAC0A9A-0C2A-6D2A-EAA4-8B60876E68E1}"/>
              </a:ext>
            </a:extLst>
          </p:cNvPr>
          <p:cNvSpPr>
            <a:spLocks noGrp="1"/>
          </p:cNvSpPr>
          <p:nvPr>
            <p:ph type="dt" sz="half" idx="10"/>
          </p:nvPr>
        </p:nvSpPr>
        <p:spPr/>
        <p:txBody>
          <a:bodyPr/>
          <a:lstStyle/>
          <a:p>
            <a:fld id="{852B23C2-12B1-440E-A172-1B23C425E54D}" type="datetimeFigureOut">
              <a:rPr lang="en-IN" smtClean="0"/>
              <a:t>28-06-2024</a:t>
            </a:fld>
            <a:endParaRPr lang="en-IN"/>
          </a:p>
        </p:txBody>
      </p:sp>
      <p:sp>
        <p:nvSpPr>
          <p:cNvPr id="5" name="Footer Placeholder 4">
            <a:extLst>
              <a:ext uri="{FF2B5EF4-FFF2-40B4-BE49-F238E27FC236}">
                <a16:creationId xmlns:a16="http://schemas.microsoft.com/office/drawing/2014/main" id="{512954D1-E74B-1242-6593-89D0449B0B2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1B4E458-041F-4F8A-F8ED-BB4CD8FDACE8}"/>
              </a:ext>
            </a:extLst>
          </p:cNvPr>
          <p:cNvSpPr>
            <a:spLocks noGrp="1"/>
          </p:cNvSpPr>
          <p:nvPr>
            <p:ph type="sldNum" sz="quarter" idx="12"/>
          </p:nvPr>
        </p:nvSpPr>
        <p:spPr/>
        <p:txBody>
          <a:bodyPr/>
          <a:lstStyle/>
          <a:p>
            <a:fld id="{9A800848-6381-430B-86DE-CFC7CCA743CC}" type="slidenum">
              <a:rPr lang="en-IN" smtClean="0"/>
              <a:t>‹#›</a:t>
            </a:fld>
            <a:endParaRPr lang="en-IN"/>
          </a:p>
        </p:txBody>
      </p:sp>
    </p:spTree>
    <p:extLst>
      <p:ext uri="{BB962C8B-B14F-4D97-AF65-F5344CB8AC3E}">
        <p14:creationId xmlns:p14="http://schemas.microsoft.com/office/powerpoint/2010/main" val="3918702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B1059A-5278-6862-092E-24C31D49F5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7F9CD9A-CA7C-3877-01C3-9FED80D901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6925AAA-7265-C1CC-44C1-BF3A9799B4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2B23C2-12B1-440E-A172-1B23C425E54D}" type="datetimeFigureOut">
              <a:rPr lang="en-IN" smtClean="0"/>
              <a:t>28-06-2024</a:t>
            </a:fld>
            <a:endParaRPr lang="en-IN"/>
          </a:p>
        </p:txBody>
      </p:sp>
      <p:sp>
        <p:nvSpPr>
          <p:cNvPr id="5" name="Footer Placeholder 4">
            <a:extLst>
              <a:ext uri="{FF2B5EF4-FFF2-40B4-BE49-F238E27FC236}">
                <a16:creationId xmlns:a16="http://schemas.microsoft.com/office/drawing/2014/main" id="{A447C613-8E7B-0F8E-5EB0-247D6AC4F9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6C2894C-35D4-0E6B-30E0-ADD2E03DEE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800848-6381-430B-86DE-CFC7CCA743CC}" type="slidenum">
              <a:rPr lang="en-IN" smtClean="0"/>
              <a:t>‹#›</a:t>
            </a:fld>
            <a:endParaRPr lang="en-IN"/>
          </a:p>
        </p:txBody>
      </p:sp>
    </p:spTree>
    <p:extLst>
      <p:ext uri="{BB962C8B-B14F-4D97-AF65-F5344CB8AC3E}">
        <p14:creationId xmlns:p14="http://schemas.microsoft.com/office/powerpoint/2010/main" val="6725406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8" Type="http://schemas.openxmlformats.org/officeDocument/2006/relationships/hyperlink" Target="https://www.sciencedirect.com/science/article/abs/pii/S2212571X20300755" TargetMode="External"/><Relationship Id="rId3" Type="http://schemas.openxmlformats.org/officeDocument/2006/relationships/hyperlink" Target="http://www.acas.org/" TargetMode="External"/><Relationship Id="rId7" Type="http://schemas.openxmlformats.org/officeDocument/2006/relationships/hyperlink" Target="https://www.emerald.com/insight/content/doi/10.1108/QRFM-04-2020-0060/full/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researchgate.net/profile/Zurabi-Shamugia/publication/354340744_Role_of_Marketing_Mix_4Ps_in_Building_Brand_Equity_Case_Study_of_Shell_Petrol_UK/links/61324eb32b40ec7d8be36baf/Role-of-Marketing-Mix-4Ps-in-Building-Brand-Equity-Case-Study-of-Shell-Petrol-UK.pdf" TargetMode="External"/><Relationship Id="rId5" Type="http://schemas.openxmlformats.org/officeDocument/2006/relationships/hyperlink" Target="https://link.springer.com/article/10.1007/s40888-022-00263-x" TargetMode="External"/><Relationship Id="rId4" Type="http://schemas.openxmlformats.org/officeDocument/2006/relationships/hyperlink" Target="http://businesswales.gov.wales/" TargetMode="External"/><Relationship Id="rId9" Type="http://schemas.openxmlformats.org/officeDocument/2006/relationships/hyperlink" Target="https://journals.sagepub.com/doi/abs/10.1177/00472875231168620"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71A76-D01E-B70C-2696-A65A3E6BFE10}"/>
              </a:ext>
            </a:extLst>
          </p:cNvPr>
          <p:cNvSpPr>
            <a:spLocks noGrp="1"/>
          </p:cNvSpPr>
          <p:nvPr>
            <p:ph type="ctrTitle"/>
          </p:nvPr>
        </p:nvSpPr>
        <p:spPr>
          <a:xfrm>
            <a:off x="1524000" y="130142"/>
            <a:ext cx="9144000" cy="2387600"/>
          </a:xfrm>
        </p:spPr>
        <p:txBody>
          <a:bodyPr/>
          <a:lstStyle/>
          <a:p>
            <a:r>
              <a:rPr lang="en-GB" sz="3600" b="1" kern="100" dirty="0">
                <a:effectLst/>
                <a:latin typeface="Arial" panose="020B0604020202020204" pitchFamily="34" charset="0"/>
                <a:ea typeface="Calibri" panose="020F0502020204030204" pitchFamily="34" charset="0"/>
                <a:cs typeface="Arial" panose="020B0604020202020204" pitchFamily="34" charset="0"/>
              </a:rPr>
              <a:t>Managing Enterprise </a:t>
            </a:r>
            <a:r>
              <a:rPr lang="en-GB" sz="3600" b="1" kern="100" dirty="0">
                <a:latin typeface="Arial" panose="020B0604020202020204" pitchFamily="34" charset="0"/>
                <a:ea typeface="Calibri" panose="020F0502020204030204" pitchFamily="34" charset="0"/>
                <a:cs typeface="Arial" panose="020B0604020202020204" pitchFamily="34" charset="0"/>
              </a:rPr>
              <a:t>/</a:t>
            </a:r>
            <a:r>
              <a:rPr lang="en-GB" sz="3600" b="1" kern="100" dirty="0">
                <a:effectLst/>
                <a:latin typeface="Arial" panose="020B0604020202020204" pitchFamily="34" charset="0"/>
                <a:ea typeface="Calibri" panose="020F0502020204030204" pitchFamily="34" charset="0"/>
                <a:cs typeface="Arial" panose="020B0604020202020204" pitchFamily="34" charset="0"/>
              </a:rPr>
              <a:t> Business Plan Presentation</a:t>
            </a:r>
            <a:br>
              <a:rPr lang="en-IN"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dirty="0"/>
          </a:p>
        </p:txBody>
      </p:sp>
      <p:sp>
        <p:nvSpPr>
          <p:cNvPr id="3" name="Subtitle 2">
            <a:extLst>
              <a:ext uri="{FF2B5EF4-FFF2-40B4-BE49-F238E27FC236}">
                <a16:creationId xmlns:a16="http://schemas.microsoft.com/office/drawing/2014/main" id="{F04B5863-A523-9E2F-F6BD-CD8C1346473B}"/>
              </a:ext>
            </a:extLst>
          </p:cNvPr>
          <p:cNvSpPr>
            <a:spLocks noGrp="1"/>
          </p:cNvSpPr>
          <p:nvPr>
            <p:ph type="subTitle" idx="1"/>
          </p:nvPr>
        </p:nvSpPr>
        <p:spPr>
          <a:xfrm>
            <a:off x="1460527" y="4964176"/>
            <a:ext cx="9144000" cy="1655762"/>
          </a:xfrm>
        </p:spPr>
        <p:txBody>
          <a:bodyPr>
            <a:normAutofit/>
          </a:bodyPr>
          <a:lstStyle/>
          <a:p>
            <a:pPr algn="ctr">
              <a:lnSpc>
                <a:spcPct val="107000"/>
              </a:lnSpc>
              <a:spcAft>
                <a:spcPts val="800"/>
              </a:spcAft>
            </a:pP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Student ID: 2312753</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800" b="1" i="1" kern="100" dirty="0">
                <a:effectLst/>
                <a:latin typeface="Arial" panose="020B0604020202020204" pitchFamily="34" charset="0"/>
                <a:ea typeface="Calibri" panose="020F0502020204030204" pitchFamily="34" charset="0"/>
                <a:cs typeface="Times New Roman" panose="02020603050405020304" pitchFamily="18" charset="0"/>
              </a:rPr>
              <a:t>Student Name: Mariana Neda</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AEDA708B-C30D-FF5B-57F8-D848BF9938C4}"/>
              </a:ext>
            </a:extLst>
          </p:cNvPr>
          <p:cNvPicPr>
            <a:picLocks noChangeAspect="1"/>
          </p:cNvPicPr>
          <p:nvPr/>
        </p:nvPicPr>
        <p:blipFill>
          <a:blip r:embed="rId2"/>
          <a:stretch>
            <a:fillRect/>
          </a:stretch>
        </p:blipFill>
        <p:spPr>
          <a:xfrm>
            <a:off x="4347872" y="2253280"/>
            <a:ext cx="3369310" cy="19392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59880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B634C-DFFE-AF91-407F-F8DEFFA26726}"/>
              </a:ext>
            </a:extLst>
          </p:cNvPr>
          <p:cNvSpPr>
            <a:spLocks noGrp="1"/>
          </p:cNvSpPr>
          <p:nvPr>
            <p:ph type="title"/>
          </p:nvPr>
        </p:nvSpPr>
        <p:spPr>
          <a:xfrm>
            <a:off x="838200" y="365125"/>
            <a:ext cx="10515600" cy="821649"/>
          </a:xfrm>
        </p:spPr>
        <p:txBody>
          <a:bodyPr>
            <a:noAutofit/>
          </a:bodyPr>
          <a:lstStyle/>
          <a:p>
            <a:pPr algn="ctr"/>
            <a:r>
              <a:rPr lang="en-GB" sz="32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Introducing the Business Proposition including the Description</a:t>
            </a:r>
            <a:br>
              <a:rPr lang="en-IN"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C954EEA3-5448-5B93-5CF7-AEDDD77034A5}"/>
              </a:ext>
            </a:extLst>
          </p:cNvPr>
          <p:cNvSpPr>
            <a:spLocks noGrp="1"/>
          </p:cNvSpPr>
          <p:nvPr>
            <p:ph idx="1"/>
          </p:nvPr>
        </p:nvSpPr>
        <p:spPr>
          <a:xfrm>
            <a:off x="321013" y="5233481"/>
            <a:ext cx="11032787" cy="1400681"/>
          </a:xfrm>
        </p:spPr>
        <p:txBody>
          <a:bodyPr>
            <a:normAutofit fontScale="92500" lnSpcReduction="20000"/>
          </a:bodyPr>
          <a:lstStyle/>
          <a:p>
            <a:pPr marL="342900" lvl="0" indent="-342900" algn="ctr">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A Vegan Plant-based Mobile tracker is the proposed business</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name of the mobile application for tracking is Healthy diet</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entire business is online and the proposed business would focus on a registered office in London</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5" name="Picture 4">
            <a:extLst>
              <a:ext uri="{FF2B5EF4-FFF2-40B4-BE49-F238E27FC236}">
                <a16:creationId xmlns:a16="http://schemas.microsoft.com/office/drawing/2014/main" id="{CD77D0D3-1212-E22E-6AA0-CDCE1F51EF47}"/>
              </a:ext>
            </a:extLst>
          </p:cNvPr>
          <p:cNvPicPr>
            <a:picLocks noChangeAspect="1"/>
          </p:cNvPicPr>
          <p:nvPr/>
        </p:nvPicPr>
        <p:blipFill>
          <a:blip r:embed="rId3"/>
          <a:stretch>
            <a:fillRect/>
          </a:stretch>
        </p:blipFill>
        <p:spPr>
          <a:xfrm>
            <a:off x="8463159" y="1940937"/>
            <a:ext cx="2386330" cy="227774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a:extLst>
              <a:ext uri="{FF2B5EF4-FFF2-40B4-BE49-F238E27FC236}">
                <a16:creationId xmlns:a16="http://schemas.microsoft.com/office/drawing/2014/main" id="{8F093677-A261-1DFA-760E-90DEF504D9BE}"/>
              </a:ext>
            </a:extLst>
          </p:cNvPr>
          <p:cNvPicPr>
            <a:picLocks noChangeAspect="1"/>
          </p:cNvPicPr>
          <p:nvPr/>
        </p:nvPicPr>
        <p:blipFill>
          <a:blip r:embed="rId4"/>
          <a:stretch>
            <a:fillRect/>
          </a:stretch>
        </p:blipFill>
        <p:spPr>
          <a:xfrm>
            <a:off x="4946015" y="2267267"/>
            <a:ext cx="2299970" cy="211990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8" name="Picture 7">
            <a:extLst>
              <a:ext uri="{FF2B5EF4-FFF2-40B4-BE49-F238E27FC236}">
                <a16:creationId xmlns:a16="http://schemas.microsoft.com/office/drawing/2014/main" id="{26DD8197-D663-B2D1-1093-ED3AD844419B}"/>
              </a:ext>
            </a:extLst>
          </p:cNvPr>
          <p:cNvPicPr>
            <a:picLocks noChangeAspect="1"/>
          </p:cNvPicPr>
          <p:nvPr/>
        </p:nvPicPr>
        <p:blipFill>
          <a:blip r:embed="rId5"/>
          <a:stretch>
            <a:fillRect/>
          </a:stretch>
        </p:blipFill>
        <p:spPr>
          <a:xfrm>
            <a:off x="1012534" y="2187985"/>
            <a:ext cx="2493788" cy="2119906"/>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215763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38547-1901-11C3-F18A-B450DCEBB6ED}"/>
              </a:ext>
            </a:extLst>
          </p:cNvPr>
          <p:cNvSpPr>
            <a:spLocks noGrp="1"/>
          </p:cNvSpPr>
          <p:nvPr>
            <p:ph type="title"/>
          </p:nvPr>
        </p:nvSpPr>
        <p:spPr>
          <a:xfrm>
            <a:off x="838200" y="0"/>
            <a:ext cx="10515600" cy="948109"/>
          </a:xfrm>
        </p:spPr>
        <p:txBody>
          <a:bodyPr>
            <a:normAutofit fontScale="90000"/>
          </a:bodyPr>
          <a:lstStyle/>
          <a:p>
            <a:pPr algn="ctr"/>
            <a:r>
              <a:rPr lang="en-GB" sz="36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Business Aims and Objectives</a:t>
            </a:r>
            <a:br>
              <a:rPr lang="en-IN"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753A8833-08AA-53EF-2490-11BD1C24E58A}"/>
              </a:ext>
            </a:extLst>
          </p:cNvPr>
          <p:cNvSpPr>
            <a:spLocks noGrp="1"/>
          </p:cNvSpPr>
          <p:nvPr>
            <p:ph idx="1"/>
          </p:nvPr>
        </p:nvSpPr>
        <p:spPr>
          <a:xfrm>
            <a:off x="838200" y="5544767"/>
            <a:ext cx="10515600" cy="1050485"/>
          </a:xfrm>
        </p:spPr>
        <p:txBody>
          <a:bodyPr>
            <a:normAutofit fontScale="77500" lnSpcReduction="20000"/>
          </a:bodyPr>
          <a:lstStyle/>
          <a:p>
            <a:pPr marL="0" indent="0" algn="ctr">
              <a:lnSpc>
                <a:spcPct val="150000"/>
              </a:lnSpc>
              <a:spcAft>
                <a:spcPts val="800"/>
              </a:spcAft>
              <a:buNone/>
            </a:pPr>
            <a:r>
              <a:rPr lang="en-GB" sz="1900" b="1" i="1" kern="100" dirty="0">
                <a:effectLst/>
                <a:latin typeface="Arial" panose="020B0604020202020204" pitchFamily="34" charset="0"/>
                <a:ea typeface="Calibri" panose="020F0502020204030204" pitchFamily="34" charset="0"/>
                <a:cs typeface="Times New Roman" panose="02020603050405020304" pitchFamily="18" charset="0"/>
              </a:rPr>
              <a:t>Aim</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900" kern="100" dirty="0">
                <a:effectLst/>
                <a:latin typeface="Arial" panose="020B0604020202020204" pitchFamily="34" charset="0"/>
                <a:ea typeface="Calibri" panose="020F0502020204030204" pitchFamily="34" charset="0"/>
                <a:cs typeface="Times New Roman" panose="02020603050405020304" pitchFamily="18" charset="0"/>
              </a:rPr>
              <a:t>The proposed plan of business aims to provide online vegan plants to customers through a mobile tracker</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5" name="TextBox 4">
            <a:extLst>
              <a:ext uri="{FF2B5EF4-FFF2-40B4-BE49-F238E27FC236}">
                <a16:creationId xmlns:a16="http://schemas.microsoft.com/office/drawing/2014/main" id="{C27F971D-2C70-EFA1-668A-5A9D86B55A06}"/>
              </a:ext>
            </a:extLst>
          </p:cNvPr>
          <p:cNvSpPr txBox="1"/>
          <p:nvPr/>
        </p:nvSpPr>
        <p:spPr>
          <a:xfrm>
            <a:off x="351817" y="3627008"/>
            <a:ext cx="11488366" cy="1263103"/>
          </a:xfrm>
          <a:prstGeom prst="rect">
            <a:avLst/>
          </a:prstGeom>
          <a:noFill/>
        </p:spPr>
        <p:txBody>
          <a:bodyPr wrap="square">
            <a:spAutoFit/>
          </a:bodyPr>
          <a:lstStyle/>
          <a:p>
            <a:pPr algn="ctr">
              <a:lnSpc>
                <a:spcPct val="150000"/>
              </a:lnSpc>
              <a:spcAft>
                <a:spcPts val="800"/>
              </a:spcAft>
            </a:pPr>
            <a:r>
              <a:rPr lang="en-GB" sz="1600" b="1" i="1" kern="100" dirty="0">
                <a:effectLst/>
                <a:latin typeface="Arial" panose="020B0604020202020204" pitchFamily="34" charset="0"/>
                <a:ea typeface="Calibri" panose="020F0502020204030204" pitchFamily="34" charset="0"/>
                <a:cs typeface="Times New Roman" panose="02020603050405020304" pitchFamily="18" charset="0"/>
              </a:rPr>
              <a:t>Objectives</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To ensure effective mobile tracking of vegan plants with location so that the proposed business can deliver the same from that location to the customers on time</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6" name="Table 5">
            <a:extLst>
              <a:ext uri="{FF2B5EF4-FFF2-40B4-BE49-F238E27FC236}">
                <a16:creationId xmlns:a16="http://schemas.microsoft.com/office/drawing/2014/main" id="{C4DDD677-1763-2548-362D-0304AE59AADC}"/>
              </a:ext>
            </a:extLst>
          </p:cNvPr>
          <p:cNvGraphicFramePr>
            <a:graphicFrameLocks noGrp="1"/>
          </p:cNvGraphicFramePr>
          <p:nvPr>
            <p:extLst>
              <p:ext uri="{D42A27DB-BD31-4B8C-83A1-F6EECF244321}">
                <p14:modId xmlns:p14="http://schemas.microsoft.com/office/powerpoint/2010/main" val="1191731583"/>
              </p:ext>
            </p:extLst>
          </p:nvPr>
        </p:nvGraphicFramePr>
        <p:xfrm>
          <a:off x="966876" y="1829558"/>
          <a:ext cx="10005925" cy="1303910"/>
        </p:xfrm>
        <a:graphic>
          <a:graphicData uri="http://schemas.openxmlformats.org/drawingml/2006/table">
            <a:tbl>
              <a:tblPr firstRow="1" firstCol="1" bandRow="1">
                <a:tableStyleId>{5C22544A-7EE6-4342-B048-85BDC9FD1C3A}</a:tableStyleId>
              </a:tblPr>
              <a:tblGrid>
                <a:gridCol w="2000963">
                  <a:extLst>
                    <a:ext uri="{9D8B030D-6E8A-4147-A177-3AD203B41FA5}">
                      <a16:colId xmlns:a16="http://schemas.microsoft.com/office/drawing/2014/main" val="1588307767"/>
                    </a:ext>
                  </a:extLst>
                </a:gridCol>
                <a:gridCol w="2000963">
                  <a:extLst>
                    <a:ext uri="{9D8B030D-6E8A-4147-A177-3AD203B41FA5}">
                      <a16:colId xmlns:a16="http://schemas.microsoft.com/office/drawing/2014/main" val="557136798"/>
                    </a:ext>
                  </a:extLst>
                </a:gridCol>
                <a:gridCol w="2000963">
                  <a:extLst>
                    <a:ext uri="{9D8B030D-6E8A-4147-A177-3AD203B41FA5}">
                      <a16:colId xmlns:a16="http://schemas.microsoft.com/office/drawing/2014/main" val="1778823831"/>
                    </a:ext>
                  </a:extLst>
                </a:gridCol>
                <a:gridCol w="2000963">
                  <a:extLst>
                    <a:ext uri="{9D8B030D-6E8A-4147-A177-3AD203B41FA5}">
                      <a16:colId xmlns:a16="http://schemas.microsoft.com/office/drawing/2014/main" val="3257434459"/>
                    </a:ext>
                  </a:extLst>
                </a:gridCol>
                <a:gridCol w="2002073">
                  <a:extLst>
                    <a:ext uri="{9D8B030D-6E8A-4147-A177-3AD203B41FA5}">
                      <a16:colId xmlns:a16="http://schemas.microsoft.com/office/drawing/2014/main" val="4082679564"/>
                    </a:ext>
                  </a:extLst>
                </a:gridCol>
              </a:tblGrid>
              <a:tr h="0">
                <a:tc>
                  <a:txBody>
                    <a:bodyPr/>
                    <a:lstStyle/>
                    <a:p>
                      <a:pPr algn="just">
                        <a:lnSpc>
                          <a:spcPct val="150000"/>
                        </a:lnSpc>
                        <a:spcAft>
                          <a:spcPts val="800"/>
                        </a:spcAft>
                      </a:pPr>
                      <a:r>
                        <a:rPr lang="en-GB" sz="1200" kern="100" dirty="0">
                          <a:solidFill>
                            <a:schemeClr val="tx1"/>
                          </a:solidFill>
                          <a:effectLst/>
                          <a:latin typeface="Arial" panose="020B0604020202020204" pitchFamily="34" charset="0"/>
                          <a:cs typeface="Arial" panose="020B0604020202020204" pitchFamily="34" charset="0"/>
                        </a:rPr>
                        <a:t>Specific</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pPr>
                      <a:r>
                        <a:rPr lang="en-GB" sz="1200" kern="100">
                          <a:solidFill>
                            <a:schemeClr val="tx1"/>
                          </a:solidFill>
                          <a:effectLst/>
                          <a:latin typeface="Arial" panose="020B0604020202020204" pitchFamily="34" charset="0"/>
                          <a:cs typeface="Arial" panose="020B0604020202020204" pitchFamily="34" charset="0"/>
                        </a:rPr>
                        <a:t>Measurable</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pPr>
                      <a:r>
                        <a:rPr lang="en-GB" sz="1200" kern="100" dirty="0">
                          <a:solidFill>
                            <a:schemeClr val="tx1"/>
                          </a:solidFill>
                          <a:effectLst/>
                          <a:latin typeface="Arial" panose="020B0604020202020204" pitchFamily="34" charset="0"/>
                          <a:cs typeface="Arial" panose="020B0604020202020204" pitchFamily="34" charset="0"/>
                        </a:rPr>
                        <a:t>Attainable</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pPr>
                      <a:r>
                        <a:rPr lang="en-GB" sz="1200" kern="100">
                          <a:solidFill>
                            <a:schemeClr val="tx1"/>
                          </a:solidFill>
                          <a:effectLst/>
                          <a:latin typeface="Arial" panose="020B0604020202020204" pitchFamily="34" charset="0"/>
                          <a:cs typeface="Arial" panose="020B0604020202020204" pitchFamily="34" charset="0"/>
                        </a:rPr>
                        <a:t>Relevant</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pPr>
                      <a:r>
                        <a:rPr lang="en-GB" sz="1200" kern="100">
                          <a:solidFill>
                            <a:schemeClr val="tx1"/>
                          </a:solidFill>
                          <a:effectLst/>
                          <a:latin typeface="Arial" panose="020B0604020202020204" pitchFamily="34" charset="0"/>
                          <a:cs typeface="Arial" panose="020B0604020202020204" pitchFamily="34" charset="0"/>
                        </a:rPr>
                        <a:t>Timeliness</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66880919"/>
                  </a:ext>
                </a:extLst>
              </a:tr>
              <a:tr h="0">
                <a:tc>
                  <a:txBody>
                    <a:bodyPr/>
                    <a:lstStyle/>
                    <a:p>
                      <a:pPr algn="just">
                        <a:lnSpc>
                          <a:spcPct val="150000"/>
                        </a:lnSpc>
                        <a:spcAft>
                          <a:spcPts val="800"/>
                        </a:spcAft>
                      </a:pPr>
                      <a:r>
                        <a:rPr lang="en-GB" sz="1200" kern="100" dirty="0">
                          <a:solidFill>
                            <a:schemeClr val="tx1"/>
                          </a:solidFill>
                          <a:effectLst/>
                          <a:latin typeface="Arial" panose="020B0604020202020204" pitchFamily="34" charset="0"/>
                          <a:cs typeface="Arial" panose="020B0604020202020204" pitchFamily="34" charset="0"/>
                        </a:rPr>
                        <a:t>It is specific as the organisation would consider the mobile app to provide service.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pPr>
                      <a:r>
                        <a:rPr lang="en-GB" sz="1200" kern="100" dirty="0">
                          <a:solidFill>
                            <a:schemeClr val="tx1"/>
                          </a:solidFill>
                          <a:effectLst/>
                          <a:latin typeface="Arial" panose="020B0604020202020204" pitchFamily="34" charset="0"/>
                          <a:cs typeface="Arial" panose="020B0604020202020204" pitchFamily="34" charset="0"/>
                        </a:rPr>
                        <a:t>Measurable through the comparison with standards in the market.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pPr>
                      <a:r>
                        <a:rPr lang="en-GB" sz="1200" kern="100" dirty="0">
                          <a:solidFill>
                            <a:schemeClr val="tx1"/>
                          </a:solidFill>
                          <a:effectLst/>
                          <a:latin typeface="Arial" panose="020B0604020202020204" pitchFamily="34" charset="0"/>
                          <a:cs typeface="Arial" panose="020B0604020202020204" pitchFamily="34" charset="0"/>
                        </a:rPr>
                        <a:t>The objective is attainable through the effective utilisation of resources.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pPr>
                      <a:r>
                        <a:rPr lang="en-GB" sz="1200" kern="100" dirty="0">
                          <a:solidFill>
                            <a:schemeClr val="tx1"/>
                          </a:solidFill>
                          <a:effectLst/>
                          <a:latin typeface="Arial" panose="020B0604020202020204" pitchFamily="34" charset="0"/>
                          <a:cs typeface="Arial" panose="020B0604020202020204" pitchFamily="34" charset="0"/>
                        </a:rPr>
                        <a:t>It is relevant in the market to ensure sales growth</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pPr>
                      <a:r>
                        <a:rPr lang="en-GB" sz="1200" kern="100" dirty="0">
                          <a:solidFill>
                            <a:schemeClr val="tx1"/>
                          </a:solidFill>
                          <a:effectLst/>
                          <a:latin typeface="Arial" panose="020B0604020202020204" pitchFamily="34" charset="0"/>
                          <a:cs typeface="Arial" panose="020B0604020202020204" pitchFamily="34" charset="0"/>
                        </a:rPr>
                        <a:t>7 months</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605096589"/>
                  </a:ext>
                </a:extLst>
              </a:tr>
            </a:tbl>
          </a:graphicData>
        </a:graphic>
      </p:graphicFrame>
    </p:spTree>
    <p:extLst>
      <p:ext uri="{BB962C8B-B14F-4D97-AF65-F5344CB8AC3E}">
        <p14:creationId xmlns:p14="http://schemas.microsoft.com/office/powerpoint/2010/main" val="3637304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A5A6-F95F-4130-02D5-A56C81E5EBB6}"/>
              </a:ext>
            </a:extLst>
          </p:cNvPr>
          <p:cNvSpPr>
            <a:spLocks noGrp="1"/>
          </p:cNvSpPr>
          <p:nvPr>
            <p:ph type="title"/>
          </p:nvPr>
        </p:nvSpPr>
        <p:spPr>
          <a:xfrm>
            <a:off x="838200" y="160845"/>
            <a:ext cx="10515600" cy="656279"/>
          </a:xfrm>
        </p:spPr>
        <p:txBody>
          <a:bodyPr>
            <a:normAutofit fontScale="90000"/>
          </a:bodyPr>
          <a:lstStyle/>
          <a:p>
            <a:pPr algn="ctr"/>
            <a:r>
              <a:rPr lang="en-GB" sz="36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Proposed Location</a:t>
            </a:r>
            <a:br>
              <a:rPr lang="en-IN"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3B75EF20-F7B3-6F97-5995-C245FECEA049}"/>
              </a:ext>
            </a:extLst>
          </p:cNvPr>
          <p:cNvSpPr>
            <a:spLocks noGrp="1"/>
          </p:cNvSpPr>
          <p:nvPr>
            <p:ph idx="1"/>
          </p:nvPr>
        </p:nvSpPr>
        <p:spPr>
          <a:xfrm>
            <a:off x="196175" y="5598030"/>
            <a:ext cx="11788302" cy="1099125"/>
          </a:xfrm>
        </p:spPr>
        <p:txBody>
          <a:bodyPr>
            <a:normAutofit/>
          </a:bodyPr>
          <a:lstStyle/>
          <a:p>
            <a:pPr marL="342900" lvl="0" indent="-342900" algn="ctr">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registered office of the new business is in London</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owner and other management would control the entire business from the registered office</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5" name="Picture 4">
            <a:extLst>
              <a:ext uri="{FF2B5EF4-FFF2-40B4-BE49-F238E27FC236}">
                <a16:creationId xmlns:a16="http://schemas.microsoft.com/office/drawing/2014/main" id="{3EFE11AB-1812-02D9-7AB2-81B1C239DD48}"/>
              </a:ext>
            </a:extLst>
          </p:cNvPr>
          <p:cNvPicPr>
            <a:picLocks noChangeAspect="1"/>
          </p:cNvPicPr>
          <p:nvPr/>
        </p:nvPicPr>
        <p:blipFill>
          <a:blip r:embed="rId3"/>
          <a:stretch>
            <a:fillRect/>
          </a:stretch>
        </p:blipFill>
        <p:spPr>
          <a:xfrm>
            <a:off x="446380" y="1653076"/>
            <a:ext cx="4021857" cy="310900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7" name="Picture 6">
            <a:extLst>
              <a:ext uri="{FF2B5EF4-FFF2-40B4-BE49-F238E27FC236}">
                <a16:creationId xmlns:a16="http://schemas.microsoft.com/office/drawing/2014/main" id="{B874D36C-6255-BAD9-DC71-32AB05B91924}"/>
              </a:ext>
            </a:extLst>
          </p:cNvPr>
          <p:cNvPicPr>
            <a:picLocks noChangeAspect="1"/>
          </p:cNvPicPr>
          <p:nvPr/>
        </p:nvPicPr>
        <p:blipFill>
          <a:blip r:embed="rId4"/>
          <a:stretch>
            <a:fillRect/>
          </a:stretch>
        </p:blipFill>
        <p:spPr>
          <a:xfrm>
            <a:off x="7723765" y="1863235"/>
            <a:ext cx="3457068" cy="289884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8">
            <a:extLst>
              <a:ext uri="{FF2B5EF4-FFF2-40B4-BE49-F238E27FC236}">
                <a16:creationId xmlns:a16="http://schemas.microsoft.com/office/drawing/2014/main" id="{C192EAE6-7091-999A-2FFC-6183846C3D68}"/>
              </a:ext>
            </a:extLst>
          </p:cNvPr>
          <p:cNvPicPr>
            <a:picLocks noChangeAspect="1"/>
          </p:cNvPicPr>
          <p:nvPr/>
        </p:nvPicPr>
        <p:blipFill>
          <a:blip r:embed="rId5"/>
          <a:stretch>
            <a:fillRect/>
          </a:stretch>
        </p:blipFill>
        <p:spPr>
          <a:xfrm>
            <a:off x="5196539" y="2407140"/>
            <a:ext cx="1787574" cy="20437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90988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C181A-E388-B5DE-B525-1030022A83AB}"/>
              </a:ext>
            </a:extLst>
          </p:cNvPr>
          <p:cNvSpPr>
            <a:spLocks noGrp="1"/>
          </p:cNvSpPr>
          <p:nvPr>
            <p:ph type="title"/>
          </p:nvPr>
        </p:nvSpPr>
        <p:spPr>
          <a:xfrm>
            <a:off x="0" y="0"/>
            <a:ext cx="12067972" cy="1094024"/>
          </a:xfrm>
        </p:spPr>
        <p:txBody>
          <a:bodyPr>
            <a:normAutofit/>
          </a:bodyPr>
          <a:lstStyle/>
          <a:p>
            <a:pPr algn="ctr"/>
            <a:r>
              <a:rPr lang="en-GB" sz="32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Human Resource Management Strategy</a:t>
            </a:r>
            <a:br>
              <a:rPr lang="en-IN"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B5973239-05D8-ECD2-096E-5268DB0D7519}"/>
              </a:ext>
            </a:extLst>
          </p:cNvPr>
          <p:cNvSpPr>
            <a:spLocks noGrp="1"/>
          </p:cNvSpPr>
          <p:nvPr>
            <p:ph idx="1"/>
          </p:nvPr>
        </p:nvSpPr>
        <p:spPr>
          <a:xfrm>
            <a:off x="124028" y="4786008"/>
            <a:ext cx="11943944" cy="1643874"/>
          </a:xfrm>
        </p:spPr>
        <p:txBody>
          <a:bodyPr>
            <a:normAutofit fontScale="25000" lnSpcReduction="20000"/>
          </a:bodyPr>
          <a:lstStyle/>
          <a:p>
            <a:pPr marL="342900" lvl="0" indent="-342900" algn="ctr">
              <a:lnSpc>
                <a:spcPct val="150000"/>
              </a:lnSpc>
              <a:buFont typeface="Symbol" panose="05050102010706020507" pitchFamily="18" charset="2"/>
              <a:buChar char=""/>
            </a:pPr>
            <a:r>
              <a:rPr lang="en-GB" sz="6400" kern="100" dirty="0">
                <a:effectLst/>
                <a:latin typeface="Arial" panose="020B0604020202020204" pitchFamily="34" charset="0"/>
                <a:ea typeface="Calibri" panose="020F0502020204030204" pitchFamily="34" charset="0"/>
                <a:cs typeface="Times New Roman" panose="02020603050405020304" pitchFamily="18" charset="0"/>
              </a:rPr>
              <a:t>Based on the view of Johnson </a:t>
            </a:r>
            <a:r>
              <a:rPr lang="en-GB" sz="64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GB" sz="6400" kern="100" dirty="0">
                <a:effectLst/>
                <a:latin typeface="Arial" panose="020B0604020202020204" pitchFamily="34" charset="0"/>
                <a:ea typeface="Calibri" panose="020F0502020204030204" pitchFamily="34" charset="0"/>
                <a:cs typeface="Times New Roman" panose="02020603050405020304" pitchFamily="18" charset="0"/>
              </a:rPr>
              <a:t> (2018), the HRM strategy of a start-up enhances competitive advantages in the market.</a:t>
            </a:r>
            <a:endParaRPr lang="en-IN"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buFont typeface="Symbol" panose="05050102010706020507" pitchFamily="18" charset="2"/>
              <a:buChar char=""/>
            </a:pPr>
            <a:r>
              <a:rPr lang="en-GB" sz="6400" kern="100" dirty="0">
                <a:effectLst/>
                <a:latin typeface="Arial" panose="020B0604020202020204" pitchFamily="34" charset="0"/>
                <a:ea typeface="Calibri" panose="020F0502020204030204" pitchFamily="34" charset="0"/>
                <a:cs typeface="Times New Roman" panose="02020603050405020304" pitchFamily="18" charset="0"/>
              </a:rPr>
              <a:t>Effective Staff Training</a:t>
            </a:r>
            <a:endParaRPr lang="en-IN"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buFont typeface="Symbol" panose="05050102010706020507" pitchFamily="18" charset="2"/>
              <a:buChar char=""/>
            </a:pPr>
            <a:r>
              <a:rPr lang="en-GB" sz="6400" kern="100" dirty="0">
                <a:effectLst/>
                <a:latin typeface="Arial" panose="020B0604020202020204" pitchFamily="34" charset="0"/>
                <a:ea typeface="Calibri" panose="020F0502020204030204" pitchFamily="34" charset="0"/>
                <a:cs typeface="Times New Roman" panose="02020603050405020304" pitchFamily="18" charset="0"/>
              </a:rPr>
              <a:t>Providing benefits to the workers</a:t>
            </a:r>
            <a:endParaRPr lang="en-IN"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Font typeface="Symbol" panose="05050102010706020507" pitchFamily="18" charset="2"/>
              <a:buChar char=""/>
            </a:pPr>
            <a:r>
              <a:rPr lang="en-GB" sz="6400" kern="100" dirty="0">
                <a:effectLst/>
                <a:latin typeface="Arial" panose="020B0604020202020204" pitchFamily="34" charset="0"/>
                <a:ea typeface="Calibri" panose="020F0502020204030204" pitchFamily="34" charset="0"/>
                <a:cs typeface="Times New Roman" panose="02020603050405020304" pitchFamily="18" charset="0"/>
              </a:rPr>
              <a:t>Focused on experienced employees to ensure competitive advantages</a:t>
            </a:r>
            <a:endParaRPr lang="en-IN"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5" name="Picture 4">
            <a:extLst>
              <a:ext uri="{FF2B5EF4-FFF2-40B4-BE49-F238E27FC236}">
                <a16:creationId xmlns:a16="http://schemas.microsoft.com/office/drawing/2014/main" id="{E244A908-20BA-2F09-62F7-1BEAA8DD2621}"/>
              </a:ext>
            </a:extLst>
          </p:cNvPr>
          <p:cNvPicPr>
            <a:picLocks noChangeAspect="1"/>
          </p:cNvPicPr>
          <p:nvPr/>
        </p:nvPicPr>
        <p:blipFill>
          <a:blip r:embed="rId3"/>
          <a:stretch>
            <a:fillRect/>
          </a:stretch>
        </p:blipFill>
        <p:spPr>
          <a:xfrm>
            <a:off x="3618689" y="1539233"/>
            <a:ext cx="5129010" cy="280156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267264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444F7-01EC-EE06-9149-5EB1D7CEBF83}"/>
              </a:ext>
            </a:extLst>
          </p:cNvPr>
          <p:cNvSpPr>
            <a:spLocks noGrp="1"/>
          </p:cNvSpPr>
          <p:nvPr>
            <p:ph type="title"/>
          </p:nvPr>
        </p:nvSpPr>
        <p:spPr>
          <a:xfrm>
            <a:off x="740924" y="0"/>
            <a:ext cx="10515600" cy="860560"/>
          </a:xfrm>
        </p:spPr>
        <p:txBody>
          <a:bodyPr>
            <a:normAutofit fontScale="90000"/>
          </a:bodyPr>
          <a:lstStyle/>
          <a:p>
            <a:pPr algn="ctr"/>
            <a:r>
              <a:rPr lang="en-GB" sz="36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Financial Overview </a:t>
            </a:r>
            <a:br>
              <a:rPr lang="en-IN"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D509E363-E938-7034-9421-8E992F1C0F45}"/>
              </a:ext>
            </a:extLst>
          </p:cNvPr>
          <p:cNvSpPr>
            <a:spLocks noGrp="1"/>
          </p:cNvSpPr>
          <p:nvPr>
            <p:ph idx="1"/>
          </p:nvPr>
        </p:nvSpPr>
        <p:spPr>
          <a:xfrm>
            <a:off x="181583" y="5107021"/>
            <a:ext cx="11634281" cy="1682784"/>
          </a:xfrm>
        </p:spPr>
        <p:txBody>
          <a:bodyPr>
            <a:normAutofit fontScale="92500" lnSpcReduction="20000"/>
          </a:bodyPr>
          <a:lstStyle/>
          <a:p>
            <a:pPr marL="342900" lvl="0" indent="-342900" algn="ctr">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Initial Investment for the new plan, the owner has estimated is 50.000 GBP.</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Entire sales will be the cash sales</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total sales value for the business in the first year is 192.966 GBP and subsequently, the entity would focus on sales growth by 10%.</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graphicFrame>
        <p:nvGraphicFramePr>
          <p:cNvPr id="4" name="Table 3">
            <a:extLst>
              <a:ext uri="{FF2B5EF4-FFF2-40B4-BE49-F238E27FC236}">
                <a16:creationId xmlns:a16="http://schemas.microsoft.com/office/drawing/2014/main" id="{8BF11B8C-737C-7007-6138-5CA8ED64ACF0}"/>
              </a:ext>
            </a:extLst>
          </p:cNvPr>
          <p:cNvGraphicFramePr>
            <a:graphicFrameLocks noGrp="1"/>
          </p:cNvGraphicFramePr>
          <p:nvPr>
            <p:extLst>
              <p:ext uri="{D42A27DB-BD31-4B8C-83A1-F6EECF244321}">
                <p14:modId xmlns:p14="http://schemas.microsoft.com/office/powerpoint/2010/main" val="2456371119"/>
              </p:ext>
            </p:extLst>
          </p:nvPr>
        </p:nvGraphicFramePr>
        <p:xfrm>
          <a:off x="838200" y="1944401"/>
          <a:ext cx="10786355" cy="2025335"/>
        </p:xfrm>
        <a:graphic>
          <a:graphicData uri="http://schemas.openxmlformats.org/drawingml/2006/table">
            <a:tbl>
              <a:tblPr firstRow="1" firstCol="1" bandRow="1">
                <a:tableStyleId>{5C22544A-7EE6-4342-B048-85BDC9FD1C3A}</a:tableStyleId>
              </a:tblPr>
              <a:tblGrid>
                <a:gridCol w="1518719">
                  <a:extLst>
                    <a:ext uri="{9D8B030D-6E8A-4147-A177-3AD203B41FA5}">
                      <a16:colId xmlns:a16="http://schemas.microsoft.com/office/drawing/2014/main" val="3081797185"/>
                    </a:ext>
                  </a:extLst>
                </a:gridCol>
                <a:gridCol w="772303">
                  <a:extLst>
                    <a:ext uri="{9D8B030D-6E8A-4147-A177-3AD203B41FA5}">
                      <a16:colId xmlns:a16="http://schemas.microsoft.com/office/drawing/2014/main" val="356279116"/>
                    </a:ext>
                  </a:extLst>
                </a:gridCol>
                <a:gridCol w="772303">
                  <a:extLst>
                    <a:ext uri="{9D8B030D-6E8A-4147-A177-3AD203B41FA5}">
                      <a16:colId xmlns:a16="http://schemas.microsoft.com/office/drawing/2014/main" val="3231324040"/>
                    </a:ext>
                  </a:extLst>
                </a:gridCol>
                <a:gridCol w="772303">
                  <a:extLst>
                    <a:ext uri="{9D8B030D-6E8A-4147-A177-3AD203B41FA5}">
                      <a16:colId xmlns:a16="http://schemas.microsoft.com/office/drawing/2014/main" val="3074170965"/>
                    </a:ext>
                  </a:extLst>
                </a:gridCol>
                <a:gridCol w="772303">
                  <a:extLst>
                    <a:ext uri="{9D8B030D-6E8A-4147-A177-3AD203B41FA5}">
                      <a16:colId xmlns:a16="http://schemas.microsoft.com/office/drawing/2014/main" val="1293656304"/>
                    </a:ext>
                  </a:extLst>
                </a:gridCol>
                <a:gridCol w="772303">
                  <a:extLst>
                    <a:ext uri="{9D8B030D-6E8A-4147-A177-3AD203B41FA5}">
                      <a16:colId xmlns:a16="http://schemas.microsoft.com/office/drawing/2014/main" val="588015142"/>
                    </a:ext>
                  </a:extLst>
                </a:gridCol>
                <a:gridCol w="772303">
                  <a:extLst>
                    <a:ext uri="{9D8B030D-6E8A-4147-A177-3AD203B41FA5}">
                      <a16:colId xmlns:a16="http://schemas.microsoft.com/office/drawing/2014/main" val="1541285033"/>
                    </a:ext>
                  </a:extLst>
                </a:gridCol>
                <a:gridCol w="772303">
                  <a:extLst>
                    <a:ext uri="{9D8B030D-6E8A-4147-A177-3AD203B41FA5}">
                      <a16:colId xmlns:a16="http://schemas.microsoft.com/office/drawing/2014/main" val="3323607890"/>
                    </a:ext>
                  </a:extLst>
                </a:gridCol>
                <a:gridCol w="772303">
                  <a:extLst>
                    <a:ext uri="{9D8B030D-6E8A-4147-A177-3AD203B41FA5}">
                      <a16:colId xmlns:a16="http://schemas.microsoft.com/office/drawing/2014/main" val="903750577"/>
                    </a:ext>
                  </a:extLst>
                </a:gridCol>
                <a:gridCol w="772303">
                  <a:extLst>
                    <a:ext uri="{9D8B030D-6E8A-4147-A177-3AD203B41FA5}">
                      <a16:colId xmlns:a16="http://schemas.microsoft.com/office/drawing/2014/main" val="854255448"/>
                    </a:ext>
                  </a:extLst>
                </a:gridCol>
                <a:gridCol w="772303">
                  <a:extLst>
                    <a:ext uri="{9D8B030D-6E8A-4147-A177-3AD203B41FA5}">
                      <a16:colId xmlns:a16="http://schemas.microsoft.com/office/drawing/2014/main" val="1699807164"/>
                    </a:ext>
                  </a:extLst>
                </a:gridCol>
                <a:gridCol w="772303">
                  <a:extLst>
                    <a:ext uri="{9D8B030D-6E8A-4147-A177-3AD203B41FA5}">
                      <a16:colId xmlns:a16="http://schemas.microsoft.com/office/drawing/2014/main" val="4253070755"/>
                    </a:ext>
                  </a:extLst>
                </a:gridCol>
                <a:gridCol w="772303">
                  <a:extLst>
                    <a:ext uri="{9D8B030D-6E8A-4147-A177-3AD203B41FA5}">
                      <a16:colId xmlns:a16="http://schemas.microsoft.com/office/drawing/2014/main" val="2694064698"/>
                    </a:ext>
                  </a:extLst>
                </a:gridCol>
              </a:tblGrid>
              <a:tr h="182880">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Month1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 2</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Month3</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Month4</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Month5</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Month6</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Month7</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Month8</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Month9</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Month10</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Month11</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gn="ct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Month12</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4288377794"/>
                  </a:ext>
                </a:extLst>
              </a:tr>
              <a:tr h="182880">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Cash sales</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16.000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16.000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16.000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16.000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16.000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16.000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16.000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16.000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16.000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16.160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16.322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16.485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813068568"/>
                  </a:ext>
                </a:extLst>
              </a:tr>
              <a:tr h="182880">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Less</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305540079"/>
                  </a:ext>
                </a:extLst>
              </a:tr>
              <a:tr h="182880">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Expected Cash Expenses</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14.000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14.000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14.000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14.000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14,000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14.000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14.000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14.000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14.000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14.000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14.000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14.000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3111613682"/>
                  </a:ext>
                </a:extLst>
              </a:tr>
              <a:tr h="182880">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Cash Profit</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2.000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2.000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2.000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2.000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2.000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2.000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a:solidFill>
                            <a:schemeClr val="tx1"/>
                          </a:solidFill>
                          <a:effectLst/>
                          <a:latin typeface="Arial" panose="020B0604020202020204" pitchFamily="34" charset="0"/>
                          <a:cs typeface="Arial" panose="020B0604020202020204" pitchFamily="34" charset="0"/>
                        </a:rPr>
                        <a:t> £         2.000 </a:t>
                      </a:r>
                      <a:endParaRPr lang="en-IN" sz="1200" kern="10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2.000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2.000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2.160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2.322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tc>
                  <a:txBody>
                    <a:bodyPr/>
                    <a:lstStyle/>
                    <a:p>
                      <a:pPr>
                        <a:lnSpc>
                          <a:spcPct val="150000"/>
                        </a:lnSpc>
                        <a:spcAft>
                          <a:spcPts val="800"/>
                        </a:spcAft>
                      </a:pPr>
                      <a:r>
                        <a:rPr lang="en-GB" sz="1200" kern="0" dirty="0">
                          <a:solidFill>
                            <a:schemeClr val="tx1"/>
                          </a:solidFill>
                          <a:effectLst/>
                          <a:latin typeface="Arial" panose="020B0604020202020204" pitchFamily="34" charset="0"/>
                          <a:cs typeface="Arial" panose="020B0604020202020204" pitchFamily="34" charset="0"/>
                        </a:rPr>
                        <a:t> £         2.485 </a:t>
                      </a:r>
                      <a:endParaRPr lang="en-IN"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81241629"/>
                  </a:ext>
                </a:extLst>
              </a:tr>
            </a:tbl>
          </a:graphicData>
        </a:graphic>
      </p:graphicFrame>
    </p:spTree>
    <p:extLst>
      <p:ext uri="{BB962C8B-B14F-4D97-AF65-F5344CB8AC3E}">
        <p14:creationId xmlns:p14="http://schemas.microsoft.com/office/powerpoint/2010/main" val="3200331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16D9-54E9-BF3E-9DC6-569D7363C516}"/>
              </a:ext>
            </a:extLst>
          </p:cNvPr>
          <p:cNvSpPr>
            <a:spLocks noGrp="1"/>
          </p:cNvSpPr>
          <p:nvPr>
            <p:ph type="title"/>
          </p:nvPr>
        </p:nvSpPr>
        <p:spPr>
          <a:xfrm>
            <a:off x="379378" y="0"/>
            <a:ext cx="11157625" cy="955474"/>
          </a:xfrm>
        </p:spPr>
        <p:txBody>
          <a:bodyPr>
            <a:normAutofit fontScale="90000"/>
          </a:bodyPr>
          <a:lstStyle/>
          <a:p>
            <a:pPr algn="ctr"/>
            <a:r>
              <a:rPr lang="en-GB" sz="32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Mission Statement and USP</a:t>
            </a:r>
            <a:br>
              <a:rPr lang="en-IN"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345351AF-6582-25BC-50C9-FE5BA9800601}"/>
              </a:ext>
            </a:extLst>
          </p:cNvPr>
          <p:cNvSpPr>
            <a:spLocks noGrp="1"/>
          </p:cNvSpPr>
          <p:nvPr>
            <p:ph idx="1"/>
          </p:nvPr>
        </p:nvSpPr>
        <p:spPr>
          <a:xfrm>
            <a:off x="453957" y="5699225"/>
            <a:ext cx="11284085" cy="955474"/>
          </a:xfrm>
        </p:spPr>
        <p:txBody>
          <a:bodyPr>
            <a:normAutofit fontScale="92500" lnSpcReduction="20000"/>
          </a:bodyPr>
          <a:lstStyle/>
          <a:p>
            <a:pPr marL="342900" lvl="0" indent="-342900" algn="ctr">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mission is to enhance the customer base through quality product as well as sales growth</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USP of the business is on-time delivery and 24-hour service</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5" name="Picture 4">
            <a:extLst>
              <a:ext uri="{FF2B5EF4-FFF2-40B4-BE49-F238E27FC236}">
                <a16:creationId xmlns:a16="http://schemas.microsoft.com/office/drawing/2014/main" id="{9810BC74-8394-BEAB-1E38-E1B4BA2133EE}"/>
              </a:ext>
            </a:extLst>
          </p:cNvPr>
          <p:cNvPicPr>
            <a:picLocks noChangeAspect="1"/>
          </p:cNvPicPr>
          <p:nvPr/>
        </p:nvPicPr>
        <p:blipFill>
          <a:blip r:embed="rId3"/>
          <a:stretch>
            <a:fillRect/>
          </a:stretch>
        </p:blipFill>
        <p:spPr>
          <a:xfrm>
            <a:off x="2636195" y="1206229"/>
            <a:ext cx="5914619" cy="371697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3889942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53FEA-E863-971D-E540-CDACE278FEC8}"/>
              </a:ext>
            </a:extLst>
          </p:cNvPr>
          <p:cNvSpPr>
            <a:spLocks noGrp="1"/>
          </p:cNvSpPr>
          <p:nvPr>
            <p:ph type="title"/>
          </p:nvPr>
        </p:nvSpPr>
        <p:spPr>
          <a:xfrm>
            <a:off x="145915" y="365125"/>
            <a:ext cx="11896928" cy="1325563"/>
          </a:xfrm>
        </p:spPr>
        <p:txBody>
          <a:bodyPr>
            <a:normAutofit fontScale="90000"/>
          </a:bodyPr>
          <a:lstStyle/>
          <a:p>
            <a:pPr algn="ctr">
              <a:lnSpc>
                <a:spcPct val="150000"/>
              </a:lnSpc>
              <a:spcBef>
                <a:spcPts val="1200"/>
              </a:spcBef>
            </a:pPr>
            <a:r>
              <a:rPr lang="en-GB" sz="36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Marketing Strategy including Branding, Facebook Posts and Business Cards</a:t>
            </a:r>
            <a:br>
              <a:rPr lang="en-IN" sz="44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6E35C873-4660-25EE-5975-2A7032A55CC9}"/>
              </a:ext>
            </a:extLst>
          </p:cNvPr>
          <p:cNvSpPr>
            <a:spLocks noGrp="1"/>
          </p:cNvSpPr>
          <p:nvPr>
            <p:ph idx="1"/>
          </p:nvPr>
        </p:nvSpPr>
        <p:spPr>
          <a:xfrm>
            <a:off x="291829" y="2003899"/>
            <a:ext cx="5505856" cy="2256716"/>
          </a:xfrm>
        </p:spPr>
        <p:txBody>
          <a:bodyPr>
            <a:normAutofit fontScale="25000" lnSpcReduction="20000"/>
          </a:bodyPr>
          <a:lstStyle/>
          <a:p>
            <a:pPr marL="342900" lvl="0" indent="-342900" algn="just">
              <a:lnSpc>
                <a:spcPct val="150000"/>
              </a:lnSpc>
              <a:buFont typeface="Symbol" panose="05050102010706020507" pitchFamily="18" charset="2"/>
              <a:buChar char=""/>
            </a:pPr>
            <a:r>
              <a:rPr lang="en-GB" sz="6400" kern="100" dirty="0">
                <a:effectLst/>
                <a:latin typeface="Arial" panose="020B0604020202020204" pitchFamily="34" charset="0"/>
                <a:ea typeface="Calibri" panose="020F0502020204030204" pitchFamily="34" charset="0"/>
                <a:cs typeface="Times New Roman" panose="02020603050405020304" pitchFamily="18" charset="0"/>
              </a:rPr>
              <a:t>Based on the view of </a:t>
            </a:r>
            <a:r>
              <a:rPr lang="en-GB" sz="64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Ruiz-Real</a:t>
            </a:r>
            <a:r>
              <a:rPr lang="en-GB" sz="64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64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GB" sz="6400" kern="100" dirty="0">
                <a:effectLst/>
                <a:latin typeface="Arial" panose="020B0604020202020204" pitchFamily="34" charset="0"/>
                <a:ea typeface="Calibri" panose="020F0502020204030204" pitchFamily="34" charset="0"/>
                <a:cs typeface="Times New Roman" panose="02020603050405020304" pitchFamily="18" charset="0"/>
              </a:rPr>
              <a:t> (2020, p.100453), branding strategy has four types including product extension, brand extension, co-branding and brand licensing</a:t>
            </a:r>
            <a:endParaRPr lang="en-IN"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6400" kern="100" dirty="0">
                <a:effectLst/>
                <a:latin typeface="Arial" panose="020B0604020202020204" pitchFamily="34" charset="0"/>
                <a:ea typeface="Calibri" panose="020F0502020204030204" pitchFamily="34" charset="0"/>
                <a:cs typeface="Times New Roman" panose="02020603050405020304" pitchFamily="18" charset="0"/>
              </a:rPr>
              <a:t>The Facebook post can provide quality results to reach new customers in the competitive market</a:t>
            </a:r>
            <a:endParaRPr lang="en-IN"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6400" kern="100" dirty="0">
                <a:effectLst/>
                <a:latin typeface="Arial" panose="020B0604020202020204" pitchFamily="34" charset="0"/>
                <a:ea typeface="Calibri" panose="020F0502020204030204" pitchFamily="34" charset="0"/>
                <a:cs typeface="Times New Roman" panose="02020603050405020304" pitchFamily="18" charset="0"/>
              </a:rPr>
              <a:t>Video content-based marketing would provide success and in this case, quality content is important. </a:t>
            </a:r>
            <a:endParaRPr lang="en-IN"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6400" kern="100" dirty="0">
                <a:effectLst/>
                <a:latin typeface="Arial" panose="020B0604020202020204" pitchFamily="34" charset="0"/>
                <a:ea typeface="Calibri" panose="020F0502020204030204" pitchFamily="34" charset="0"/>
                <a:cs typeface="Times New Roman" panose="02020603050405020304" pitchFamily="18" charset="0"/>
              </a:rPr>
              <a:t>Business card delivery is the additional service with products to the customers as it would provide information to contact further</a:t>
            </a:r>
            <a:endParaRPr lang="en-IN"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sz="2900" dirty="0"/>
          </a:p>
        </p:txBody>
      </p:sp>
      <p:pic>
        <p:nvPicPr>
          <p:cNvPr id="5" name="Picture 4">
            <a:extLst>
              <a:ext uri="{FF2B5EF4-FFF2-40B4-BE49-F238E27FC236}">
                <a16:creationId xmlns:a16="http://schemas.microsoft.com/office/drawing/2014/main" id="{F9C0F72B-3D90-631C-6677-5B1C7DCDBA5F}"/>
              </a:ext>
            </a:extLst>
          </p:cNvPr>
          <p:cNvPicPr>
            <a:picLocks noChangeAspect="1"/>
          </p:cNvPicPr>
          <p:nvPr/>
        </p:nvPicPr>
        <p:blipFill>
          <a:blip r:embed="rId3"/>
          <a:stretch>
            <a:fillRect/>
          </a:stretch>
        </p:blipFill>
        <p:spPr>
          <a:xfrm>
            <a:off x="7400992" y="1690688"/>
            <a:ext cx="3553466" cy="390514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40122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CDAD5-CB8D-47A5-E444-D0D683CC5E88}"/>
              </a:ext>
            </a:extLst>
          </p:cNvPr>
          <p:cNvSpPr>
            <a:spLocks noGrp="1"/>
          </p:cNvSpPr>
          <p:nvPr>
            <p:ph type="title"/>
          </p:nvPr>
        </p:nvSpPr>
        <p:spPr>
          <a:xfrm>
            <a:off x="838200" y="0"/>
            <a:ext cx="10515600" cy="1094024"/>
          </a:xfrm>
        </p:spPr>
        <p:txBody>
          <a:bodyPr>
            <a:normAutofit/>
          </a:bodyPr>
          <a:lstStyle/>
          <a:p>
            <a:pPr algn="ctr"/>
            <a:r>
              <a:rPr lang="en-GB" sz="3200" b="1" dirty="0">
                <a:effectLst/>
                <a:latin typeface="Arial" panose="020B0604020202020204" pitchFamily="34" charset="0"/>
                <a:ea typeface="Calibri" panose="020F0502020204030204" pitchFamily="34" charset="0"/>
              </a:rPr>
              <a:t>Application of the 4Ps of Marketing</a:t>
            </a:r>
            <a:endParaRPr lang="en-IN" sz="3200" b="1" dirty="0"/>
          </a:p>
        </p:txBody>
      </p:sp>
      <p:sp>
        <p:nvSpPr>
          <p:cNvPr id="3" name="Content Placeholder 2">
            <a:extLst>
              <a:ext uri="{FF2B5EF4-FFF2-40B4-BE49-F238E27FC236}">
                <a16:creationId xmlns:a16="http://schemas.microsoft.com/office/drawing/2014/main" id="{E8FBBC98-D999-9A63-1B21-F7EB0B697BCA}"/>
              </a:ext>
            </a:extLst>
          </p:cNvPr>
          <p:cNvSpPr>
            <a:spLocks noGrp="1"/>
          </p:cNvSpPr>
          <p:nvPr>
            <p:ph idx="1"/>
          </p:nvPr>
        </p:nvSpPr>
        <p:spPr>
          <a:xfrm>
            <a:off x="5885234" y="1825625"/>
            <a:ext cx="5468566" cy="4351338"/>
          </a:xfrm>
        </p:spPr>
        <p:txBody>
          <a:bodyPr/>
          <a:lstStyle/>
          <a:p>
            <a:pPr marL="342900" lvl="0" indent="-342900" algn="just">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Product Strategy is mobile application it would track the location of demanded vegan plant</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business would consider a competitive pricing strategy to survive in the market </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Place strategy reveals that the entire business is online-based</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Times New Roman" panose="02020603050405020304" pitchFamily="18" charset="0"/>
              </a:rPr>
              <a:t>Video content and Facebook Posts are key promotional digital marketing strategies of the proposed plan</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5" name="Picture 4">
            <a:extLst>
              <a:ext uri="{FF2B5EF4-FFF2-40B4-BE49-F238E27FC236}">
                <a16:creationId xmlns:a16="http://schemas.microsoft.com/office/drawing/2014/main" id="{70072F4B-2AA0-314A-C073-8EFCF0936007}"/>
              </a:ext>
            </a:extLst>
          </p:cNvPr>
          <p:cNvPicPr>
            <a:picLocks noChangeAspect="1"/>
          </p:cNvPicPr>
          <p:nvPr/>
        </p:nvPicPr>
        <p:blipFill>
          <a:blip r:embed="rId3"/>
          <a:stretch>
            <a:fillRect/>
          </a:stretch>
        </p:blipFill>
        <p:spPr>
          <a:xfrm>
            <a:off x="987287" y="2120630"/>
            <a:ext cx="3599406" cy="3334256"/>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119267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0986D-D32A-D82F-E5DB-901922400301}"/>
              </a:ext>
            </a:extLst>
          </p:cNvPr>
          <p:cNvSpPr>
            <a:spLocks noGrp="1"/>
          </p:cNvSpPr>
          <p:nvPr>
            <p:ph type="title"/>
          </p:nvPr>
        </p:nvSpPr>
        <p:spPr>
          <a:xfrm>
            <a:off x="175098" y="27021"/>
            <a:ext cx="11945566" cy="1247302"/>
          </a:xfrm>
        </p:spPr>
        <p:txBody>
          <a:bodyPr>
            <a:noAutofit/>
          </a:bodyPr>
          <a:lstStyle/>
          <a:p>
            <a:pPr algn="ctr"/>
            <a:r>
              <a:rPr lang="en-GB" sz="32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Market Research of the Business Plan and How it Has Informed to the Growth</a:t>
            </a:r>
            <a:br>
              <a:rPr lang="en-IN"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FA633875-2303-D29E-257B-CB6BE472B9AB}"/>
              </a:ext>
            </a:extLst>
          </p:cNvPr>
          <p:cNvSpPr>
            <a:spLocks noGrp="1"/>
          </p:cNvSpPr>
          <p:nvPr>
            <p:ph idx="1"/>
          </p:nvPr>
        </p:nvSpPr>
        <p:spPr>
          <a:xfrm>
            <a:off x="740923" y="6021421"/>
            <a:ext cx="10515600" cy="612742"/>
          </a:xfrm>
        </p:spPr>
        <p:txBody>
          <a:bodyPr/>
          <a:lstStyle/>
          <a:p>
            <a:pPr algn="ctr"/>
            <a:r>
              <a:rPr lang="en-GB" sz="1600" kern="100" dirty="0">
                <a:effectLst/>
                <a:latin typeface="Arial" panose="020B0604020202020204" pitchFamily="34" charset="0"/>
                <a:ea typeface="Calibri" panose="020F0502020204030204" pitchFamily="34" charset="0"/>
                <a:cs typeface="Times New Roman" panose="02020603050405020304" pitchFamily="18" charset="0"/>
              </a:rPr>
              <a:t>Based on local market analysis, the owner has focused on the new planning </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5" name="Picture 4">
            <a:extLst>
              <a:ext uri="{FF2B5EF4-FFF2-40B4-BE49-F238E27FC236}">
                <a16:creationId xmlns:a16="http://schemas.microsoft.com/office/drawing/2014/main" id="{C4BC3EED-0302-E71C-6530-0EA3B07946C3}"/>
              </a:ext>
            </a:extLst>
          </p:cNvPr>
          <p:cNvPicPr>
            <a:picLocks noChangeAspect="1"/>
          </p:cNvPicPr>
          <p:nvPr/>
        </p:nvPicPr>
        <p:blipFill>
          <a:blip r:embed="rId3"/>
          <a:stretch>
            <a:fillRect/>
          </a:stretch>
        </p:blipFill>
        <p:spPr>
          <a:xfrm>
            <a:off x="924128" y="1551269"/>
            <a:ext cx="3570051" cy="3392534"/>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pic>
        <p:nvPicPr>
          <p:cNvPr id="7" name="Picture 6">
            <a:extLst>
              <a:ext uri="{FF2B5EF4-FFF2-40B4-BE49-F238E27FC236}">
                <a16:creationId xmlns:a16="http://schemas.microsoft.com/office/drawing/2014/main" id="{47BC09B1-BF34-04F3-078F-C7F95B3C91F8}"/>
              </a:ext>
            </a:extLst>
          </p:cNvPr>
          <p:cNvPicPr>
            <a:picLocks noChangeAspect="1"/>
          </p:cNvPicPr>
          <p:nvPr/>
        </p:nvPicPr>
        <p:blipFill>
          <a:blip r:embed="rId4"/>
          <a:stretch>
            <a:fillRect/>
          </a:stretch>
        </p:blipFill>
        <p:spPr>
          <a:xfrm>
            <a:off x="7342615" y="1853219"/>
            <a:ext cx="2990488" cy="300635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593354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3C1C8-0AFE-4E44-D4DD-6D2674D3BAD0}"/>
              </a:ext>
            </a:extLst>
          </p:cNvPr>
          <p:cNvSpPr>
            <a:spLocks noGrp="1"/>
          </p:cNvSpPr>
          <p:nvPr>
            <p:ph type="title"/>
          </p:nvPr>
        </p:nvSpPr>
        <p:spPr>
          <a:xfrm>
            <a:off x="692285" y="168072"/>
            <a:ext cx="10515600" cy="1025930"/>
          </a:xfrm>
        </p:spPr>
        <p:txBody>
          <a:bodyPr>
            <a:normAutofit/>
          </a:bodyPr>
          <a:lstStyle/>
          <a:p>
            <a:pPr algn="ctr"/>
            <a:r>
              <a:rPr lang="en-GB" sz="32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Conclusion</a:t>
            </a:r>
            <a:br>
              <a:rPr lang="en-IN" sz="32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3B0ABA07-6206-8A8C-650D-40CFAD488E33}"/>
              </a:ext>
            </a:extLst>
          </p:cNvPr>
          <p:cNvSpPr>
            <a:spLocks noGrp="1"/>
          </p:cNvSpPr>
          <p:nvPr>
            <p:ph idx="1"/>
          </p:nvPr>
        </p:nvSpPr>
        <p:spPr>
          <a:xfrm>
            <a:off x="273995" y="5700408"/>
            <a:ext cx="11644009" cy="778112"/>
          </a:xfrm>
        </p:spPr>
        <p:txBody>
          <a:bodyPr/>
          <a:lstStyle/>
          <a:p>
            <a:pPr algn="ctr"/>
            <a:r>
              <a:rPr lang="en-GB" sz="1600" kern="100" dirty="0">
                <a:effectLst/>
                <a:latin typeface="Arial" panose="020B0604020202020204" pitchFamily="34" charset="0"/>
                <a:ea typeface="Calibri" panose="020F0502020204030204" pitchFamily="34" charset="0"/>
                <a:cs typeface="Times New Roman" panose="02020603050405020304" pitchFamily="18" charset="0"/>
              </a:rPr>
              <a:t>The overall discussion depicts that a business plan needs optimum utilisation of resources to achieve success</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5" name="Picture 4">
            <a:extLst>
              <a:ext uri="{FF2B5EF4-FFF2-40B4-BE49-F238E27FC236}">
                <a16:creationId xmlns:a16="http://schemas.microsoft.com/office/drawing/2014/main" id="{AC6656EA-E034-F7C0-D3B1-5CAF16858DD6}"/>
              </a:ext>
            </a:extLst>
          </p:cNvPr>
          <p:cNvPicPr>
            <a:picLocks noChangeAspect="1"/>
          </p:cNvPicPr>
          <p:nvPr/>
        </p:nvPicPr>
        <p:blipFill>
          <a:blip r:embed="rId3"/>
          <a:stretch>
            <a:fillRect/>
          </a:stretch>
        </p:blipFill>
        <p:spPr>
          <a:xfrm>
            <a:off x="1194096" y="1498059"/>
            <a:ext cx="2863351" cy="321499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7" name="Picture 6">
            <a:extLst>
              <a:ext uri="{FF2B5EF4-FFF2-40B4-BE49-F238E27FC236}">
                <a16:creationId xmlns:a16="http://schemas.microsoft.com/office/drawing/2014/main" id="{82D29C21-A0D6-030C-DF81-C132BD8EE0C7}"/>
              </a:ext>
            </a:extLst>
          </p:cNvPr>
          <p:cNvPicPr>
            <a:picLocks noChangeAspect="1"/>
          </p:cNvPicPr>
          <p:nvPr/>
        </p:nvPicPr>
        <p:blipFill>
          <a:blip r:embed="rId4"/>
          <a:stretch>
            <a:fillRect/>
          </a:stretch>
        </p:blipFill>
        <p:spPr>
          <a:xfrm>
            <a:off x="6614809" y="2110902"/>
            <a:ext cx="3574812" cy="2590163"/>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1016621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EEC3D-7E38-3BD2-648B-8DEFA3DFF744}"/>
              </a:ext>
            </a:extLst>
          </p:cNvPr>
          <p:cNvSpPr>
            <a:spLocks noGrp="1"/>
          </p:cNvSpPr>
          <p:nvPr>
            <p:ph type="title"/>
          </p:nvPr>
        </p:nvSpPr>
        <p:spPr>
          <a:xfrm>
            <a:off x="838200" y="0"/>
            <a:ext cx="10515600" cy="989621"/>
          </a:xfrm>
        </p:spPr>
        <p:txBody>
          <a:bodyPr>
            <a:normAutofit/>
          </a:bodyPr>
          <a:lstStyle/>
          <a:p>
            <a:pPr algn="ctr"/>
            <a:r>
              <a:rPr lang="en-GB" sz="3200" b="1" dirty="0">
                <a:effectLst/>
                <a:latin typeface="Arial" panose="020B0604020202020204" pitchFamily="34" charset="0"/>
                <a:ea typeface="Calibri" panose="020F0502020204030204" pitchFamily="34" charset="0"/>
              </a:rPr>
              <a:t>References</a:t>
            </a:r>
            <a:endParaRPr lang="en-IN" sz="3200" b="1" dirty="0"/>
          </a:p>
        </p:txBody>
      </p:sp>
      <p:sp>
        <p:nvSpPr>
          <p:cNvPr id="3" name="Content Placeholder 2">
            <a:extLst>
              <a:ext uri="{FF2B5EF4-FFF2-40B4-BE49-F238E27FC236}">
                <a16:creationId xmlns:a16="http://schemas.microsoft.com/office/drawing/2014/main" id="{34573B5A-5FEB-1906-6C7B-41A67A2935EB}"/>
              </a:ext>
            </a:extLst>
          </p:cNvPr>
          <p:cNvSpPr>
            <a:spLocks noGrp="1"/>
          </p:cNvSpPr>
          <p:nvPr>
            <p:ph idx="1"/>
          </p:nvPr>
        </p:nvSpPr>
        <p:spPr>
          <a:xfrm>
            <a:off x="838199" y="1115506"/>
            <a:ext cx="11146277" cy="4351338"/>
          </a:xfrm>
        </p:spPr>
        <p:txBody>
          <a:bodyPr>
            <a:noAutofit/>
          </a:bodyPr>
          <a:lstStyle/>
          <a:p>
            <a:pPr algn="just">
              <a:lnSpc>
                <a:spcPct val="150000"/>
              </a:lnSpc>
              <a:spcAft>
                <a:spcPts val="800"/>
              </a:spcAft>
            </a:pPr>
            <a:r>
              <a:rPr lang="en-GB" sz="900" kern="100" dirty="0">
                <a:effectLst/>
                <a:latin typeface="Arial" panose="020B0604020202020204" pitchFamily="34" charset="0"/>
                <a:ea typeface="Calibri" panose="020F0502020204030204" pitchFamily="34" charset="0"/>
                <a:cs typeface="Times New Roman" panose="02020603050405020304" pitchFamily="18" charset="0"/>
              </a:rPr>
              <a:t>ACAS. (2021), Help and advice for employers and employees, [online] available at: </a:t>
            </a:r>
            <a:r>
              <a:rPr lang="en-GB" sz="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http://www.acas.org</a:t>
            </a:r>
            <a:endParaRPr lang="en-IN"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900" kern="100" dirty="0">
                <a:effectLst/>
                <a:latin typeface="Arial" panose="020B0604020202020204" pitchFamily="34" charset="0"/>
                <a:ea typeface="Calibri" panose="020F0502020204030204" pitchFamily="34" charset="0"/>
                <a:cs typeface="Times New Roman" panose="02020603050405020304" pitchFamily="18" charset="0"/>
              </a:rPr>
              <a:t>Business Wales. (2021), Business Advice in Wales, [online] available at: </a:t>
            </a:r>
            <a:r>
              <a:rPr lang="en-GB" sz="9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http://businesswales.gov.wales/</a:t>
            </a:r>
            <a:endParaRPr lang="en-IN"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9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Caravella</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S. and </a:t>
            </a:r>
            <a:r>
              <a:rPr lang="en-GB" sz="9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Crespi</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F., (2022). On the growth impact of different eco-innovation business strategies. </a:t>
            </a:r>
            <a:r>
              <a:rPr lang="en-GB" sz="9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Economia </a:t>
            </a:r>
            <a:r>
              <a:rPr lang="en-GB" sz="900" i="1"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Politica</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t>
            </a:r>
            <a:r>
              <a:rPr lang="en-GB" sz="9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39</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(2), pp.657-683.</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900" u="sng" kern="100" dirty="0">
                <a:solidFill>
                  <a:srgbClr val="0563C1"/>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hlinkClick r:id="rId5"/>
              </a:rPr>
              <a:t>https://link.springer.com/article/10.1007/s40888-022-00263-x</a:t>
            </a:r>
            <a:endParaRPr lang="en-IN"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900" kern="100" dirty="0">
                <a:effectLst/>
                <a:latin typeface="Arial" panose="020B0604020202020204" pitchFamily="34" charset="0"/>
                <a:ea typeface="Calibri" panose="020F0502020204030204" pitchFamily="34" charset="0"/>
                <a:cs typeface="Times New Roman" panose="02020603050405020304" pitchFamily="18" charset="0"/>
              </a:rPr>
              <a:t>Johnson, G., Scholes, K., Johnson, P.G. and Scholes, P.K. (2018) </a:t>
            </a:r>
            <a:r>
              <a:rPr lang="en-GB" sz="900" i="1" kern="100" dirty="0">
                <a:effectLst/>
                <a:latin typeface="Arial" panose="020B0604020202020204" pitchFamily="34" charset="0"/>
                <a:ea typeface="Calibri" panose="020F0502020204030204" pitchFamily="34" charset="0"/>
                <a:cs typeface="Times New Roman" panose="02020603050405020304" pitchFamily="18" charset="0"/>
              </a:rPr>
              <a:t>Exploring corporate strategy: Text and cases. </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6</a:t>
            </a:r>
            <a:r>
              <a:rPr lang="en-GB" sz="900" kern="1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900" kern="1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Harlow, England: Financial Times Prentice Hall.</a:t>
            </a:r>
            <a:endParaRPr lang="en-IN"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900" kern="100" dirty="0">
                <a:effectLst/>
                <a:latin typeface="Arial" panose="020B0604020202020204" pitchFamily="34" charset="0"/>
                <a:ea typeface="Calibri" panose="020F0502020204030204" pitchFamily="34" charset="0"/>
                <a:cs typeface="Times New Roman" panose="02020603050405020304" pitchFamily="18" charset="0"/>
              </a:rPr>
              <a:t>Morgan, P. (2016). </a:t>
            </a:r>
            <a:r>
              <a:rPr lang="en-GB" sz="900" i="1" kern="100" dirty="0">
                <a:effectLst/>
                <a:latin typeface="Arial" panose="020B0604020202020204" pitchFamily="34" charset="0"/>
                <a:ea typeface="Calibri" panose="020F0502020204030204" pitchFamily="34" charset="0"/>
                <a:cs typeface="Times New Roman" panose="02020603050405020304" pitchFamily="18" charset="0"/>
              </a:rPr>
              <a:t>The Business Student’s Guide to Study and Employability.</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Sage Publications</a:t>
            </a:r>
            <a:endParaRPr lang="en-IN"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Niazi, N., Rashid, M. and </a:t>
            </a:r>
            <a:r>
              <a:rPr lang="en-GB" sz="9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Shamugia</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Z., (2021). Role of marketing mix (4ps) in building brand equity: Case study of Shell Petrol, UK. </a:t>
            </a:r>
            <a:r>
              <a:rPr lang="en-GB" sz="9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International Journal of Applied Business and Management Studies</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t>
            </a:r>
            <a:r>
              <a:rPr lang="en-GB" sz="9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6</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(1), p.2021.</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900" u="sng" kern="100" dirty="0">
                <a:solidFill>
                  <a:srgbClr val="0563C1"/>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hlinkClick r:id="rId6"/>
              </a:rPr>
              <a:t>www.researchgate.net/profile/Zurabi-Shamugia/publication/354340744_Role_of_Marketing_Mix_4Ps_in_Building_Brand_Equity_Case_Study_of_Shell_Petrol_UK/links/61324eb32b40ec7d8be36baf/Role-of-Marketing-Mix-4Ps-in-Building-Brand-Equity-Case-Study-of-Shell-Petrol-UK.pdf</a:t>
            </a:r>
            <a:endParaRPr lang="en-IN"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9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Pattanayak</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B., (2020). </a:t>
            </a:r>
            <a:r>
              <a:rPr lang="en-GB" sz="9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Human resource management</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PHI Learning </a:t>
            </a:r>
            <a:r>
              <a:rPr lang="en-GB" sz="9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Pvt.</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Ltd.</a:t>
            </a:r>
            <a:endParaRPr lang="en-IN"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Richards, D.W. and Safari, M., (2021). Disclosure effectiveness in the financial planning industry. </a:t>
            </a:r>
            <a:r>
              <a:rPr lang="en-GB" sz="9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Qualitative Research in Financial Markets</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t>
            </a:r>
            <a:r>
              <a:rPr lang="en-GB" sz="9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13</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(5), pp.672-691.</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900" u="sng" kern="100" dirty="0">
                <a:solidFill>
                  <a:srgbClr val="0563C1"/>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hlinkClick r:id="rId7"/>
              </a:rPr>
              <a:t>https://www.emerald.com/insight/content/doi/10.1108/QRFM-04-2020-0060/full/html</a:t>
            </a:r>
            <a:endParaRPr lang="en-IN" sz="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Ruiz-Real, J.L., Uribe-Toril, J. and </a:t>
            </a:r>
            <a:r>
              <a:rPr lang="en-GB" sz="900" kern="100" dirty="0" err="1">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Gázquez</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-Abad, J.C., (2020). Destination branding: Opportunities and new challenges. </a:t>
            </a:r>
            <a:r>
              <a:rPr lang="en-GB" sz="9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Journal of Destination Marketing &amp; Management</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t>
            </a:r>
            <a:r>
              <a:rPr lang="en-GB" sz="900" i="1"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17</a:t>
            </a:r>
            <a:r>
              <a:rPr lang="en-GB" sz="900" kern="100" dirty="0">
                <a:solidFill>
                  <a:srgbClr val="222222"/>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p.100453.</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900" u="sng" kern="100" dirty="0">
                <a:solidFill>
                  <a:srgbClr val="0563C1"/>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hlinkClick r:id="rId8"/>
              </a:rPr>
              <a:t>https://www.sciencedirect.com/science/article/abs/pii/S2212571X20300755</a:t>
            </a:r>
            <a:endParaRPr lang="en-IN" sz="9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900" dirty="0">
                <a:solidFill>
                  <a:srgbClr val="222222"/>
                </a:solidFill>
                <a:effectLst/>
                <a:highlight>
                  <a:srgbClr val="FFFFFF"/>
                </a:highlight>
                <a:latin typeface="Arial" panose="020B0604020202020204" pitchFamily="34" charset="0"/>
                <a:ea typeface="Calibri" panose="020F0502020204030204" pitchFamily="34" charset="0"/>
              </a:rPr>
              <a:t>Swain, S., </a:t>
            </a:r>
            <a:r>
              <a:rPr lang="en-GB" sz="900" dirty="0" err="1">
                <a:solidFill>
                  <a:srgbClr val="222222"/>
                </a:solidFill>
                <a:effectLst/>
                <a:highlight>
                  <a:srgbClr val="FFFFFF"/>
                </a:highlight>
                <a:latin typeface="Arial" panose="020B0604020202020204" pitchFamily="34" charset="0"/>
                <a:ea typeface="Calibri" panose="020F0502020204030204" pitchFamily="34" charset="0"/>
              </a:rPr>
              <a:t>Jebarajakirthy</a:t>
            </a:r>
            <a:r>
              <a:rPr lang="en-GB" sz="900" dirty="0">
                <a:solidFill>
                  <a:srgbClr val="222222"/>
                </a:solidFill>
                <a:effectLst/>
                <a:highlight>
                  <a:srgbClr val="FFFFFF"/>
                </a:highlight>
                <a:latin typeface="Arial" panose="020B0604020202020204" pitchFamily="34" charset="0"/>
                <a:ea typeface="Calibri" panose="020F0502020204030204" pitchFamily="34" charset="0"/>
              </a:rPr>
              <a:t>, C., Sharma, B.K., Maseeh, H.I., Agrawal, A., Shah, J. and Saha, R., 2024. Place branding: A systematic literature review and future research agenda. </a:t>
            </a:r>
            <a:r>
              <a:rPr lang="en-GB" sz="900" i="1" dirty="0">
                <a:solidFill>
                  <a:srgbClr val="222222"/>
                </a:solidFill>
                <a:effectLst/>
                <a:highlight>
                  <a:srgbClr val="FFFFFF"/>
                </a:highlight>
                <a:latin typeface="Arial" panose="020B0604020202020204" pitchFamily="34" charset="0"/>
                <a:ea typeface="Calibri" panose="020F0502020204030204" pitchFamily="34" charset="0"/>
              </a:rPr>
              <a:t>Journal of Travel Research</a:t>
            </a:r>
            <a:r>
              <a:rPr lang="en-GB" sz="900" dirty="0">
                <a:solidFill>
                  <a:srgbClr val="222222"/>
                </a:solidFill>
                <a:effectLst/>
                <a:highlight>
                  <a:srgbClr val="FFFFFF"/>
                </a:highlight>
                <a:latin typeface="Arial" panose="020B0604020202020204" pitchFamily="34" charset="0"/>
                <a:ea typeface="Calibri" panose="020F0502020204030204" pitchFamily="34" charset="0"/>
              </a:rPr>
              <a:t>, </a:t>
            </a:r>
            <a:r>
              <a:rPr lang="en-GB" sz="900" i="1" dirty="0">
                <a:solidFill>
                  <a:srgbClr val="222222"/>
                </a:solidFill>
                <a:effectLst/>
                <a:highlight>
                  <a:srgbClr val="FFFFFF"/>
                </a:highlight>
                <a:latin typeface="Arial" panose="020B0604020202020204" pitchFamily="34" charset="0"/>
                <a:ea typeface="Calibri" panose="020F0502020204030204" pitchFamily="34" charset="0"/>
              </a:rPr>
              <a:t>63</a:t>
            </a:r>
            <a:r>
              <a:rPr lang="en-GB" sz="900" dirty="0">
                <a:solidFill>
                  <a:srgbClr val="222222"/>
                </a:solidFill>
                <a:effectLst/>
                <a:highlight>
                  <a:srgbClr val="FFFFFF"/>
                </a:highlight>
                <a:latin typeface="Arial" panose="020B0604020202020204" pitchFamily="34" charset="0"/>
                <a:ea typeface="Calibri" panose="020F0502020204030204" pitchFamily="34" charset="0"/>
              </a:rPr>
              <a:t>(3), pp.535-564.</a:t>
            </a:r>
            <a:r>
              <a:rPr lang="en-GB" sz="900" dirty="0">
                <a:effectLst/>
                <a:latin typeface="Arial" panose="020B0604020202020204" pitchFamily="34" charset="0"/>
                <a:ea typeface="Calibri" panose="020F0502020204030204" pitchFamily="34" charset="0"/>
              </a:rPr>
              <a:t> </a:t>
            </a:r>
            <a:r>
              <a:rPr lang="en-GB" sz="900" u="sng" dirty="0">
                <a:solidFill>
                  <a:srgbClr val="0563C1"/>
                </a:solidFill>
                <a:effectLst/>
                <a:highlight>
                  <a:srgbClr val="FFFFFF"/>
                </a:highlight>
                <a:latin typeface="Arial" panose="020B0604020202020204" pitchFamily="34" charset="0"/>
                <a:ea typeface="Calibri" panose="020F0502020204030204" pitchFamily="34" charset="0"/>
                <a:hlinkClick r:id="rId9"/>
              </a:rPr>
              <a:t>https://journals.sagepub.com/doi/abs/10.1177/00472875231168620</a:t>
            </a:r>
            <a:endParaRPr lang="en-IN" sz="900" dirty="0"/>
          </a:p>
        </p:txBody>
      </p:sp>
    </p:spTree>
    <p:extLst>
      <p:ext uri="{BB962C8B-B14F-4D97-AF65-F5344CB8AC3E}">
        <p14:creationId xmlns:p14="http://schemas.microsoft.com/office/powerpoint/2010/main" val="3574491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A1A412-B81A-CD79-A16B-07D38DCAEC2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273053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2649</Words>
  <Application>Microsoft Office PowerPoint</Application>
  <PresentationFormat>Widescreen</PresentationFormat>
  <Paragraphs>178</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Symbol</vt:lpstr>
      <vt:lpstr>Times New Roman</vt:lpstr>
      <vt:lpstr>Office Theme</vt:lpstr>
      <vt:lpstr>Managing Enterprise / Business Plan Presentation </vt:lpstr>
      <vt:lpstr>Introducing the Business Proposition including the Description </vt:lpstr>
      <vt:lpstr>Business Aims and Objectives </vt:lpstr>
      <vt:lpstr>Proposed Location </vt:lpstr>
      <vt:lpstr>Human Resource Management Strategy </vt:lpstr>
      <vt:lpstr>Financial Overview  </vt:lpstr>
      <vt:lpstr>Mission Statement and USP </vt:lpstr>
      <vt:lpstr>Marketing Strategy including Branding, Facebook Posts and Business Cards </vt:lpstr>
      <vt:lpstr>Application of the 4Ps of Marketing</vt:lpstr>
      <vt:lpstr>Market Research of the Business Plan and How it Has Informed to the Growth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revision>5</cp:revision>
  <dcterms:created xsi:type="dcterms:W3CDTF">2024-06-12T09:29:47Z</dcterms:created>
  <dcterms:modified xsi:type="dcterms:W3CDTF">2024-06-28T21:43:41Z</dcterms:modified>
</cp:coreProperties>
</file>