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notesMasterIdLst>
    <p:notesMasterId r:id="rId3"/>
  </p:notes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474"/>
    <a:srgbClr val="DADAF6"/>
    <a:srgbClr val="D9FDE7"/>
    <a:srgbClr val="FFFF99"/>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613" autoAdjust="0"/>
    <p:restoredTop sz="94660"/>
  </p:normalViewPr>
  <p:slideViewPr>
    <p:cSldViewPr snapToGrid="0">
      <p:cViewPr>
        <p:scale>
          <a:sx n="125" d="100"/>
          <a:sy n="125" d="100"/>
        </p:scale>
        <p:origin x="1450"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tal Patel" userId="2398bfff5d8d68ca" providerId="LiveId" clId="{76A21C82-4620-4E73-9FBF-3EBC22EFD6AE}"/>
    <pc:docChg chg="modSld">
      <pc:chgData name="Hetal Patel" userId="2398bfff5d8d68ca" providerId="LiveId" clId="{76A21C82-4620-4E73-9FBF-3EBC22EFD6AE}" dt="2026-07-18T08:46:32.099" v="34" actId="20577"/>
      <pc:docMkLst>
        <pc:docMk/>
      </pc:docMkLst>
      <pc:sldChg chg="modSp mod">
        <pc:chgData name="Hetal Patel" userId="2398bfff5d8d68ca" providerId="LiveId" clId="{76A21C82-4620-4E73-9FBF-3EBC22EFD6AE}" dt="2026-07-18T08:46:32.099" v="34" actId="20577"/>
        <pc:sldMkLst>
          <pc:docMk/>
          <pc:sldMk cId="382206264" sldId="256"/>
        </pc:sldMkLst>
        <pc:spChg chg="mod">
          <ac:chgData name="Hetal Patel" userId="2398bfff5d8d68ca" providerId="LiveId" clId="{76A21C82-4620-4E73-9FBF-3EBC22EFD6AE}" dt="2026-07-18T08:46:32.099" v="34" actId="20577"/>
          <ac:spMkLst>
            <pc:docMk/>
            <pc:sldMk cId="382206264" sldId="256"/>
            <ac:spMk id="4" creationId="{FF347F6B-8821-30D3-1459-F8B4988F7AB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9EC74-B9E5-47C9-A269-25E564A4BB4F}" type="datetimeFigureOut">
              <a:rPr lang="en-GB" smtClean="0"/>
              <a:t>18/07/2026</a:t>
            </a:fld>
            <a:endParaRPr lang="en-GB"/>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344459-C5D0-44B7-A89D-63BAE67A0298}" type="slidenum">
              <a:rPr lang="en-GB" smtClean="0"/>
              <a:t>‹#›</a:t>
            </a:fld>
            <a:endParaRPr lang="en-GB"/>
          </a:p>
        </p:txBody>
      </p:sp>
    </p:spTree>
    <p:extLst>
      <p:ext uri="{BB962C8B-B14F-4D97-AF65-F5344CB8AC3E}">
        <p14:creationId xmlns:p14="http://schemas.microsoft.com/office/powerpoint/2010/main" val="3674543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44459-C5D0-44B7-A89D-63BAE67A0298}" type="slidenum">
              <a:rPr lang="en-GB" smtClean="0"/>
              <a:t>1</a:t>
            </a:fld>
            <a:endParaRPr lang="en-GB"/>
          </a:p>
        </p:txBody>
      </p:sp>
    </p:spTree>
    <p:extLst>
      <p:ext uri="{BB962C8B-B14F-4D97-AF65-F5344CB8AC3E}">
        <p14:creationId xmlns:p14="http://schemas.microsoft.com/office/powerpoint/2010/main" val="31505754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ctrTitle"/>
          </p:nvPr>
        </p:nvSpPr>
        <p:spPr>
          <a:xfrm>
            <a:off x="984944" y="1878914"/>
            <a:ext cx="4888112" cy="3624419"/>
          </a:xfrm>
        </p:spPr>
        <p:txBody>
          <a:bodyPr anchor="b">
            <a:normAutofit/>
          </a:bodyPr>
          <a:lstStyle>
            <a:lvl1pPr algn="ctr">
              <a:defRPr sz="3600"/>
            </a:lvl1pPr>
          </a:lstStyle>
          <a:p>
            <a:r>
              <a:rPr lang="en-GB"/>
              <a:t>Click to edit Master title style</a:t>
            </a:r>
            <a:endParaRPr lang="en-US" dirty="0"/>
          </a:p>
        </p:txBody>
      </p:sp>
      <p:sp>
        <p:nvSpPr>
          <p:cNvPr id="3" name="Subtitle 2"/>
          <p:cNvSpPr>
            <a:spLocks noGrp="1"/>
          </p:cNvSpPr>
          <p:nvPr>
            <p:ph type="subTitle" idx="1"/>
          </p:nvPr>
        </p:nvSpPr>
        <p:spPr>
          <a:xfrm>
            <a:off x="984944" y="5613402"/>
            <a:ext cx="4888112" cy="1981199"/>
          </a:xfrm>
        </p:spPr>
        <p:txBody>
          <a:bodyPr>
            <a:normAutofit/>
          </a:bodyPr>
          <a:lstStyle>
            <a:lvl1pPr marL="0" indent="0" algn="ctr">
              <a:buNone/>
              <a:defRPr sz="165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163684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5829653"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833275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1196815"/>
            <a:ext cx="5822861" cy="3953183"/>
          </a:xfrm>
        </p:spPr>
        <p:txBody>
          <a:bodyPr anchor="b">
            <a:normAutofit/>
          </a:bodyPr>
          <a:lstStyle>
            <a:lvl1pPr>
              <a:defRPr sz="3000"/>
            </a:lvl1pPr>
          </a:lstStyle>
          <a:p>
            <a:r>
              <a:rPr lang="en-GB"/>
              <a:t>Click to edit Master title style</a:t>
            </a:r>
            <a:endParaRPr lang="en-US" dirty="0"/>
          </a:p>
        </p:txBody>
      </p:sp>
      <p:sp>
        <p:nvSpPr>
          <p:cNvPr id="3" name="Text Placeholder 2"/>
          <p:cNvSpPr>
            <a:spLocks noGrp="1"/>
          </p:cNvSpPr>
          <p:nvPr>
            <p:ph type="body" idx="1"/>
          </p:nvPr>
        </p:nvSpPr>
        <p:spPr>
          <a:xfrm>
            <a:off x="513998" y="5282996"/>
            <a:ext cx="5822861" cy="1976264"/>
          </a:xfrm>
        </p:spPr>
        <p:txBody>
          <a:bodyPr>
            <a:normAutofit/>
          </a:bodyPr>
          <a:lstStyle>
            <a:lvl1pPr marL="0" indent="0" algn="ctr">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F10AB23-CEA7-4714-8C2F-85A2B24381ED}"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962270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2872140"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3471862" y="3419135"/>
            <a:ext cx="2871788"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931607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3" name="Text Placeholder 2"/>
          <p:cNvSpPr>
            <a:spLocks noGrp="1"/>
          </p:cNvSpPr>
          <p:nvPr>
            <p:ph type="body" idx="1"/>
          </p:nvPr>
        </p:nvSpPr>
        <p:spPr>
          <a:xfrm>
            <a:off x="644809" y="3424804"/>
            <a:ext cx="2741330"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Content Placeholder 3"/>
          <p:cNvSpPr>
            <a:spLocks noGrp="1"/>
          </p:cNvSpPr>
          <p:nvPr>
            <p:ph sz="quarter" idx="13"/>
          </p:nvPr>
        </p:nvSpPr>
        <p:spPr>
          <a:xfrm>
            <a:off x="513998" y="4407019"/>
            <a:ext cx="2872140"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597988" y="3424804"/>
            <a:ext cx="2746015"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3" name="Content Placeholder 5"/>
          <p:cNvSpPr>
            <a:spLocks noGrp="1"/>
          </p:cNvSpPr>
          <p:nvPr>
            <p:ph sz="quarter" idx="14"/>
          </p:nvPr>
        </p:nvSpPr>
        <p:spPr>
          <a:xfrm>
            <a:off x="3471863" y="4407019"/>
            <a:ext cx="2871788"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F10AB23-CEA7-4714-8C2F-85A2B24381ED}"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62996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10AB23-CEA7-4714-8C2F-85A2B24381ED}"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33302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Date Placeholder 1"/>
          <p:cNvSpPr>
            <a:spLocks noGrp="1"/>
          </p:cNvSpPr>
          <p:nvPr>
            <p:ph type="dt" sz="half" idx="10"/>
          </p:nvPr>
        </p:nvSpPr>
        <p:spPr/>
        <p:txBody>
          <a:bodyPr/>
          <a:lstStyle/>
          <a:p>
            <a:fld id="{1F10AB23-CEA7-4714-8C2F-85A2B24381ED}" type="datetimeFigureOut">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44706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880533"/>
            <a:ext cx="2213825" cy="2922475"/>
          </a:xfrm>
        </p:spPr>
        <p:txBody>
          <a:bodyPr anchor="b"/>
          <a:lstStyle>
            <a:lvl1pPr algn="ctr">
              <a:defRPr sz="2400"/>
            </a:lvl1pPr>
          </a:lstStyle>
          <a:p>
            <a:r>
              <a:rPr lang="en-GB"/>
              <a:t>Click to edit Master title style</a:t>
            </a:r>
            <a:endParaRPr lang="en-US" dirty="0"/>
          </a:p>
        </p:txBody>
      </p:sp>
      <p:sp>
        <p:nvSpPr>
          <p:cNvPr id="10" name="Content Placeholder 2"/>
          <p:cNvSpPr>
            <a:spLocks noGrp="1"/>
          </p:cNvSpPr>
          <p:nvPr>
            <p:ph sz="quarter" idx="13"/>
          </p:nvPr>
        </p:nvSpPr>
        <p:spPr>
          <a:xfrm>
            <a:off x="2856410" y="880535"/>
            <a:ext cx="3487592" cy="74845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13999" y="3803009"/>
            <a:ext cx="2213825" cy="4562058"/>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431583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3"/>
            <a:ext cx="3097214" cy="2922478"/>
          </a:xfrm>
        </p:spPr>
        <p:txBody>
          <a:bodyPr anchor="b"/>
          <a:lstStyle>
            <a:lvl1pPr algn="ct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753203" y="880535"/>
            <a:ext cx="2254388" cy="7484533"/>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4009" y="3803011"/>
            <a:ext cx="3097203" cy="4562057"/>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79622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4010" y="6195762"/>
            <a:ext cx="5829993" cy="1172326"/>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66419" y="1008599"/>
            <a:ext cx="5525174" cy="4642641"/>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3999" y="7379274"/>
            <a:ext cx="5830004" cy="985793"/>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23324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4"/>
            <a:ext cx="5830004" cy="4950465"/>
          </a:xfrm>
        </p:spPr>
        <p:txBody>
          <a:bodyPr anchor="ctr"/>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073630"/>
            <a:ext cx="5830004" cy="2291438"/>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54738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813494" y="1260405"/>
            <a:ext cx="5232798" cy="3943211"/>
          </a:xfrm>
        </p:spPr>
        <p:txBody>
          <a:bodyPr anchor="ctr"/>
          <a:lstStyle>
            <a:lvl1pPr>
              <a:defRPr sz="2400"/>
            </a:lvl1pPr>
          </a:lstStyle>
          <a:p>
            <a:r>
              <a:rPr lang="en-GB"/>
              <a:t>Click to edit Master title style</a:t>
            </a:r>
            <a:endParaRPr lang="en-US" dirty="0"/>
          </a:p>
        </p:txBody>
      </p:sp>
      <p:sp>
        <p:nvSpPr>
          <p:cNvPr id="12" name="Text Placeholder 3"/>
          <p:cNvSpPr>
            <a:spLocks noGrp="1"/>
          </p:cNvSpPr>
          <p:nvPr>
            <p:ph type="body" sz="half" idx="13"/>
          </p:nvPr>
        </p:nvSpPr>
        <p:spPr>
          <a:xfrm>
            <a:off x="967863" y="5214491"/>
            <a:ext cx="4923168" cy="85913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4" name="Text Placeholder 3"/>
          <p:cNvSpPr>
            <a:spLocks noGrp="1"/>
          </p:cNvSpPr>
          <p:nvPr>
            <p:ph type="body" sz="half" idx="2"/>
          </p:nvPr>
        </p:nvSpPr>
        <p:spPr>
          <a:xfrm>
            <a:off x="513999" y="6316263"/>
            <a:ext cx="5830004" cy="2052632"/>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
        <p:nvSpPr>
          <p:cNvPr id="11" name="TextBox 10"/>
          <p:cNvSpPr txBox="1"/>
          <p:nvPr/>
        </p:nvSpPr>
        <p:spPr>
          <a:xfrm>
            <a:off x="553220" y="1282463"/>
            <a:ext cx="410166"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5887598" y="4506689"/>
            <a:ext cx="415231"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888447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3089266"/>
            <a:ext cx="5830004" cy="3628206"/>
          </a:xfrm>
        </p:spPr>
        <p:txBody>
          <a:bodyPr anchor="b"/>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734484"/>
            <a:ext cx="5830004" cy="1647597"/>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33700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5" name="Title 1"/>
          <p:cNvSpPr>
            <a:spLocks noGrp="1"/>
          </p:cNvSpPr>
          <p:nvPr>
            <p:ph type="title"/>
          </p:nvPr>
        </p:nvSpPr>
        <p:spPr>
          <a:xfrm>
            <a:off x="513999" y="880533"/>
            <a:ext cx="5830004" cy="2318469"/>
          </a:xfrm>
        </p:spPr>
        <p:txBody>
          <a:bodyPr/>
          <a:lstStyle/>
          <a:p>
            <a:r>
              <a:rPr lang="en-GB"/>
              <a:t>Click to edit Master title style</a:t>
            </a:r>
            <a:endParaRPr lang="en-US" dirty="0"/>
          </a:p>
        </p:txBody>
      </p:sp>
      <p:sp>
        <p:nvSpPr>
          <p:cNvPr id="7" name="Text Placeholder 2"/>
          <p:cNvSpPr>
            <a:spLocks noGrp="1"/>
          </p:cNvSpPr>
          <p:nvPr>
            <p:ph type="body" idx="1"/>
          </p:nvPr>
        </p:nvSpPr>
        <p:spPr>
          <a:xfrm>
            <a:off x="513998" y="3419135"/>
            <a:ext cx="1855674"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8" name="Text Placeholder 3"/>
          <p:cNvSpPr>
            <a:spLocks noGrp="1"/>
          </p:cNvSpPr>
          <p:nvPr>
            <p:ph type="body" sz="half" idx="15"/>
          </p:nvPr>
        </p:nvSpPr>
        <p:spPr>
          <a:xfrm>
            <a:off x="513998" y="4251515"/>
            <a:ext cx="1855674"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9" name="Text Placeholder 4"/>
          <p:cNvSpPr>
            <a:spLocks noGrp="1"/>
          </p:cNvSpPr>
          <p:nvPr>
            <p:ph type="body" sz="quarter" idx="3"/>
          </p:nvPr>
        </p:nvSpPr>
        <p:spPr>
          <a:xfrm>
            <a:off x="2504469" y="3419135"/>
            <a:ext cx="1851481"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 name="Text Placeholder 3"/>
          <p:cNvSpPr>
            <a:spLocks noGrp="1"/>
          </p:cNvSpPr>
          <p:nvPr>
            <p:ph type="body" sz="half" idx="16"/>
          </p:nvPr>
        </p:nvSpPr>
        <p:spPr>
          <a:xfrm>
            <a:off x="2498259" y="4251515"/>
            <a:ext cx="1858135"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11" name="Text Placeholder 4"/>
          <p:cNvSpPr>
            <a:spLocks noGrp="1"/>
          </p:cNvSpPr>
          <p:nvPr>
            <p:ph type="body" sz="quarter" idx="13"/>
          </p:nvPr>
        </p:nvSpPr>
        <p:spPr>
          <a:xfrm>
            <a:off x="4484981" y="3419135"/>
            <a:ext cx="1859022"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Text Placeholder 3"/>
          <p:cNvSpPr>
            <a:spLocks noGrp="1"/>
          </p:cNvSpPr>
          <p:nvPr>
            <p:ph type="body" sz="half" idx="17"/>
          </p:nvPr>
        </p:nvSpPr>
        <p:spPr>
          <a:xfrm>
            <a:off x="4484981" y="4251515"/>
            <a:ext cx="1859022"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5656484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30" name="Title 1"/>
          <p:cNvSpPr>
            <a:spLocks noGrp="1"/>
          </p:cNvSpPr>
          <p:nvPr>
            <p:ph type="title"/>
          </p:nvPr>
        </p:nvSpPr>
        <p:spPr>
          <a:xfrm>
            <a:off x="513999" y="882226"/>
            <a:ext cx="5830004" cy="2316776"/>
          </a:xfrm>
        </p:spPr>
        <p:txBody>
          <a:bodyPr/>
          <a:lstStyle/>
          <a:p>
            <a:r>
              <a:rPr lang="en-GB"/>
              <a:t>Click to edit Master title style</a:t>
            </a:r>
            <a:endParaRPr lang="en-US" dirty="0"/>
          </a:p>
        </p:txBody>
      </p:sp>
      <p:sp>
        <p:nvSpPr>
          <p:cNvPr id="19" name="Text Placeholder 2"/>
          <p:cNvSpPr>
            <a:spLocks noGrp="1"/>
          </p:cNvSpPr>
          <p:nvPr>
            <p:ph type="body" idx="1"/>
          </p:nvPr>
        </p:nvSpPr>
        <p:spPr>
          <a:xfrm>
            <a:off x="513999" y="6073629"/>
            <a:ext cx="1854230"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0" name="Picture Placeholder 2"/>
          <p:cNvSpPr>
            <a:spLocks noGrp="1" noChangeAspect="1"/>
          </p:cNvSpPr>
          <p:nvPr>
            <p:ph type="pic" idx="15"/>
          </p:nvPr>
        </p:nvSpPr>
        <p:spPr>
          <a:xfrm>
            <a:off x="513999" y="3419135"/>
            <a:ext cx="1854230" cy="2201333"/>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1" name="Text Placeholder 3"/>
          <p:cNvSpPr>
            <a:spLocks noGrp="1"/>
          </p:cNvSpPr>
          <p:nvPr>
            <p:ph type="body" sz="half" idx="18"/>
          </p:nvPr>
        </p:nvSpPr>
        <p:spPr>
          <a:xfrm>
            <a:off x="513999" y="6906008"/>
            <a:ext cx="1854230" cy="145905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2" name="Text Placeholder 4"/>
          <p:cNvSpPr>
            <a:spLocks noGrp="1"/>
          </p:cNvSpPr>
          <p:nvPr>
            <p:ph type="body" sz="quarter" idx="3"/>
          </p:nvPr>
        </p:nvSpPr>
        <p:spPr>
          <a:xfrm>
            <a:off x="2499052" y="6073629"/>
            <a:ext cx="1857278"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3" name="Picture Placeholder 2"/>
          <p:cNvSpPr>
            <a:spLocks noGrp="1" noChangeAspect="1"/>
          </p:cNvSpPr>
          <p:nvPr>
            <p:ph type="pic" idx="21"/>
          </p:nvPr>
        </p:nvSpPr>
        <p:spPr>
          <a:xfrm>
            <a:off x="2498258" y="3419135"/>
            <a:ext cx="1858136"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4" name="Text Placeholder 3"/>
          <p:cNvSpPr>
            <a:spLocks noGrp="1"/>
          </p:cNvSpPr>
          <p:nvPr>
            <p:ph type="body" sz="half" idx="19"/>
          </p:nvPr>
        </p:nvSpPr>
        <p:spPr>
          <a:xfrm>
            <a:off x="2498258" y="6906007"/>
            <a:ext cx="1858136" cy="1459061"/>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5" name="Text Placeholder 4"/>
          <p:cNvSpPr>
            <a:spLocks noGrp="1"/>
          </p:cNvSpPr>
          <p:nvPr>
            <p:ph type="body" sz="quarter" idx="13"/>
          </p:nvPr>
        </p:nvSpPr>
        <p:spPr>
          <a:xfrm>
            <a:off x="4484981" y="6073629"/>
            <a:ext cx="1856633"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6" name="Picture Placeholder 2"/>
          <p:cNvSpPr>
            <a:spLocks noGrp="1" noChangeAspect="1"/>
          </p:cNvSpPr>
          <p:nvPr>
            <p:ph type="pic" idx="22"/>
          </p:nvPr>
        </p:nvSpPr>
        <p:spPr>
          <a:xfrm>
            <a:off x="4484981" y="3419135"/>
            <a:ext cx="1859022"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7" name="Text Placeholder 3"/>
          <p:cNvSpPr>
            <a:spLocks noGrp="1"/>
          </p:cNvSpPr>
          <p:nvPr>
            <p:ph type="body" sz="half" idx="20"/>
          </p:nvPr>
        </p:nvSpPr>
        <p:spPr>
          <a:xfrm>
            <a:off x="4484910" y="6906004"/>
            <a:ext cx="1859093" cy="145906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155995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513999" y="3419137"/>
            <a:ext cx="5830004" cy="49459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1853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Vertical Title 1"/>
          <p:cNvSpPr>
            <a:spLocks noGrp="1"/>
          </p:cNvSpPr>
          <p:nvPr>
            <p:ph type="title" orient="vert"/>
          </p:nvPr>
        </p:nvSpPr>
        <p:spPr>
          <a:xfrm>
            <a:off x="4907757" y="880537"/>
            <a:ext cx="1436246" cy="7484532"/>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513999" y="880537"/>
            <a:ext cx="4308032" cy="74845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20226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0675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1" y="-1"/>
            <a:ext cx="6858002" cy="9906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513999" y="893416"/>
            <a:ext cx="5830004" cy="230558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13999" y="3419137"/>
            <a:ext cx="5830004" cy="49459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319290" y="8498066"/>
            <a:ext cx="1543050" cy="527403"/>
          </a:xfrm>
          <a:prstGeom prst="rect">
            <a:avLst/>
          </a:prstGeom>
        </p:spPr>
        <p:txBody>
          <a:bodyPr vert="horz" lIns="91440" tIns="45720" rIns="91440" bIns="45720" rtlCol="0" anchor="ctr"/>
          <a:lstStyle>
            <a:lvl1pPr algn="r">
              <a:defRPr sz="750">
                <a:solidFill>
                  <a:schemeClr val="tx1"/>
                </a:solidFill>
              </a:defRPr>
            </a:lvl1pPr>
          </a:lstStyle>
          <a:p>
            <a:fld id="{1F10AB23-CEA7-4714-8C2F-85A2B24381ED}" type="datetimeFigureOut">
              <a:rPr lang="en-GB" smtClean="0"/>
              <a:t>18/07/2026</a:t>
            </a:fld>
            <a:endParaRPr lang="en-GB"/>
          </a:p>
        </p:txBody>
      </p:sp>
      <p:sp>
        <p:nvSpPr>
          <p:cNvPr id="5" name="Footer Placeholder 4"/>
          <p:cNvSpPr>
            <a:spLocks noGrp="1"/>
          </p:cNvSpPr>
          <p:nvPr>
            <p:ph type="ftr" sz="quarter" idx="3"/>
          </p:nvPr>
        </p:nvSpPr>
        <p:spPr>
          <a:xfrm>
            <a:off x="513999" y="8498066"/>
            <a:ext cx="3753499" cy="527403"/>
          </a:xfrm>
          <a:prstGeom prst="rect">
            <a:avLst/>
          </a:prstGeom>
        </p:spPr>
        <p:txBody>
          <a:bodyPr vert="horz" lIns="91440" tIns="45720" rIns="91440" bIns="45720" rtlCol="0" anchor="ctr"/>
          <a:lstStyle>
            <a:lvl1pPr algn="l">
              <a:defRPr sz="750">
                <a:solidFill>
                  <a:schemeClr val="tx1"/>
                </a:solidFill>
              </a:defRPr>
            </a:lvl1pPr>
          </a:lstStyle>
          <a:p>
            <a:endParaRPr lang="en-GB"/>
          </a:p>
        </p:txBody>
      </p:sp>
      <p:sp>
        <p:nvSpPr>
          <p:cNvPr id="6" name="Slide Number Placeholder 5"/>
          <p:cNvSpPr>
            <a:spLocks noGrp="1"/>
          </p:cNvSpPr>
          <p:nvPr>
            <p:ph type="sldNum" sz="quarter" idx="4"/>
          </p:nvPr>
        </p:nvSpPr>
        <p:spPr>
          <a:xfrm>
            <a:off x="5914132" y="8498066"/>
            <a:ext cx="429871" cy="527403"/>
          </a:xfrm>
          <a:prstGeom prst="rect">
            <a:avLst/>
          </a:prstGeom>
        </p:spPr>
        <p:txBody>
          <a:bodyPr vert="horz" lIns="91440" tIns="45720" rIns="91440" bIns="45720" rtlCol="0" anchor="ctr"/>
          <a:lstStyle>
            <a:lvl1pPr algn="r">
              <a:defRPr sz="750">
                <a:solidFill>
                  <a:schemeClr val="tx1"/>
                </a:solidFill>
              </a:defRPr>
            </a:lvl1pPr>
          </a:lstStyle>
          <a:p>
            <a:fld id="{5B92ECAB-4015-436F-B0E4-BD4E078215AD}" type="slidenum">
              <a:rPr lang="en-GB" smtClean="0"/>
              <a:t>‹#›</a:t>
            </a:fld>
            <a:endParaRPr lang="en-GB"/>
          </a:p>
        </p:txBody>
      </p:sp>
    </p:spTree>
    <p:extLst>
      <p:ext uri="{BB962C8B-B14F-4D97-AF65-F5344CB8AC3E}">
        <p14:creationId xmlns:p14="http://schemas.microsoft.com/office/powerpoint/2010/main" val="272796010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Lst>
  <p:txStyles>
    <p:titleStyle>
      <a:lvl1pPr algn="ctr" defTabSz="685800" rtl="0" eaLnBrk="1" latinLnBrk="0" hangingPunct="1">
        <a:lnSpc>
          <a:spcPct val="90000"/>
        </a:lnSpc>
        <a:spcBef>
          <a:spcPct val="0"/>
        </a:spcBef>
        <a:buNone/>
        <a:defRPr sz="2700" kern="1200" cap="all" baseline="0">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tx1"/>
        </a:buClr>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tx1"/>
        </a:buClr>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tx1"/>
        </a:buClr>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link.springer.com/article/10.1186/s12889-023-15950-y" TargetMode="External"/><Relationship Id="rId13" Type="http://schemas.openxmlformats.org/officeDocument/2006/relationships/hyperlink" Target="https://journals.plos.org/PLoSmedicine/article?id=10.1371/journal.pmed.1004109" TargetMode="External"/><Relationship Id="rId18" Type="http://schemas.openxmlformats.org/officeDocument/2006/relationships/hyperlink" Target="https://journals.sagepub.com/doi/abs/10.1177/0269881119855343" TargetMode="External"/><Relationship Id="rId3" Type="http://schemas.openxmlformats.org/officeDocument/2006/relationships/image" Target="../media/image4.jpeg"/><Relationship Id="rId21" Type="http://schemas.openxmlformats.org/officeDocument/2006/relationships/image" Target="../media/image7.jpeg"/><Relationship Id="rId7" Type="http://schemas.openxmlformats.org/officeDocument/2006/relationships/hyperlink" Target="https://books.google.com/books?hl=en&amp;lr=&amp;id=ufJ3EAAAQBAJ&amp;oi=fnd&amp;pg=PP1&amp;dq=Overview+of+the+Health+Belief+Model&amp;ots=hTNYppb8Mo&amp;sig=bxhqS0TC50orhRPCSlxFbGI10Ck" TargetMode="External"/><Relationship Id="rId12" Type="http://schemas.openxmlformats.org/officeDocument/2006/relationships/hyperlink" Target="https://onlinelibrary.wiley.com/doi/abs/10.1111/jsr.13604" TargetMode="External"/><Relationship Id="rId17" Type="http://schemas.openxmlformats.org/officeDocument/2006/relationships/hyperlink" Target="https://journals.sagepub.com/doi/abs/10.1177/0017896918784072" TargetMode="External"/><Relationship Id="rId2" Type="http://schemas.openxmlformats.org/officeDocument/2006/relationships/notesSlide" Target="../notesSlides/notesSlide1.xml"/><Relationship Id="rId16" Type="http://schemas.openxmlformats.org/officeDocument/2006/relationships/hyperlink" Target="https://www.thelancet.com/journals/landig/article/PIIS2589-7500(20)30167-9/fulltext" TargetMode="External"/><Relationship Id="rId20" Type="http://schemas.openxmlformats.org/officeDocument/2006/relationships/image" Target="../media/image6.jpeg"/><Relationship Id="rId1" Type="http://schemas.openxmlformats.org/officeDocument/2006/relationships/slideLayout" Target="../slideLayouts/slideLayout18.xml"/><Relationship Id="rId6" Type="http://schemas.openxmlformats.org/officeDocument/2006/relationships/hyperlink" Target="https://www.sciencedirect.com/science/article/pii/S2589979125000204" TargetMode="External"/><Relationship Id="rId11" Type="http://schemas.openxmlformats.org/officeDocument/2006/relationships/hyperlink" Target="https://books.google.com/books?hl=en&amp;lr=&amp;id=wSfxDwAAQBAJ&amp;oi=fnd&amp;pg=PA1963&amp;dq=Health+Promotion+Values+and+Principles+&amp;ots=NJ4EoCCybP&amp;sig=hkAxf0xtozm1iWVFdVWbwkKBp2Q" TargetMode="External"/><Relationship Id="rId5" Type="http://schemas.openxmlformats.org/officeDocument/2006/relationships/hyperlink" Target="https://books.google.com/books?hl=en&amp;lr=&amp;id=3WIREAAAQBAJ&amp;oi=fnd&amp;pg=PR3&amp;dq=Health+Promotion+Values+and+Principles+in+UK&amp;ots=cCceCmiVU2&amp;sig=RPpdxRORNYWhBhInTrsK5kMx3RY" TargetMode="External"/><Relationship Id="rId15" Type="http://schemas.openxmlformats.org/officeDocument/2006/relationships/hyperlink" Target="https://www.tandfonline.com/doi/abs/10.1080/13607863.2025.2480124" TargetMode="External"/><Relationship Id="rId10" Type="http://schemas.openxmlformats.org/officeDocument/2006/relationships/hyperlink" Target="https://www.nejm.org/doi/full/10.1056/NEJMcp2305655" TargetMode="External"/><Relationship Id="rId19" Type="http://schemas.openxmlformats.org/officeDocument/2006/relationships/image" Target="../media/image5.png"/><Relationship Id="rId4" Type="http://schemas.openxmlformats.org/officeDocument/2006/relationships/hyperlink" Target="https://books.google.com/books?hl=en&amp;lr=&amp;id=AIuREQAAQBAJ&amp;oi=fnd&amp;pg=PP1&amp;dq=Health+Promotion+Values+&amp;ots=mYMqO3Fmwb&amp;sig=ZRpDgCQ2hhGFB8AY8Hdl5aAfrWo" TargetMode="External"/><Relationship Id="rId9" Type="http://schemas.openxmlformats.org/officeDocument/2006/relationships/hyperlink" Target="https://link.springer.com/content/pdf/10.1007/978-3-030-39903-0_1227.pdf" TargetMode="External"/><Relationship Id="rId14" Type="http://schemas.openxmlformats.org/officeDocument/2006/relationships/hyperlink" Target="https://www.emerald.com/he/article/118/6/499/797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10000" r="-110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347F6B-8821-30D3-1459-F8B4988F7ABA}"/>
              </a:ext>
            </a:extLst>
          </p:cNvPr>
          <p:cNvSpPr>
            <a:spLocks noGrp="1"/>
          </p:cNvSpPr>
          <p:nvPr>
            <p:ph type="title"/>
          </p:nvPr>
        </p:nvSpPr>
        <p:spPr>
          <a:xfrm>
            <a:off x="6996" y="19716"/>
            <a:ext cx="6847375" cy="421860"/>
          </a:xfrm>
          <a:solidFill>
            <a:schemeClr val="accent3">
              <a:lumMod val="60000"/>
              <a:lumOff val="40000"/>
            </a:schemeClr>
          </a:solidFill>
          <a:ln/>
        </p:spPr>
        <p:style>
          <a:lnRef idx="0">
            <a:schemeClr val="accent4"/>
          </a:lnRef>
          <a:fillRef idx="3">
            <a:schemeClr val="accent4"/>
          </a:fillRef>
          <a:effectRef idx="3">
            <a:schemeClr val="accent4"/>
          </a:effectRef>
          <a:fontRef idx="minor">
            <a:schemeClr val="lt1"/>
          </a:fontRef>
        </p:style>
        <p:txBody>
          <a:bodyPr>
            <a:noAutofit/>
          </a:bodyPr>
          <a:lstStyle/>
          <a:p>
            <a:pPr>
              <a:lnSpc>
                <a:spcPct val="115000"/>
              </a:lnSpc>
              <a:spcAft>
                <a:spcPts val="800"/>
              </a:spcAft>
            </a:pPr>
            <a:r>
              <a:rPr lang="gu-IN" sz="1000" b="1" dirty="0">
                <a:solidFill>
                  <a:schemeClr val="accent6"/>
                </a:solidFill>
                <a:latin typeface="Algerian" panose="04020705040A02060702" pitchFamily="82" charset="0"/>
              </a:rPr>
              <a:t>Beyond Counting Sheep: Sleepio</a:t>
            </a:r>
            <a:r>
              <a:rPr lang="en-GB" sz="1000" b="1" dirty="0">
                <a:solidFill>
                  <a:schemeClr val="accent6"/>
                </a:solidFill>
                <a:latin typeface="Algerian" panose="04020705040A02060702" pitchFamily="82" charset="0"/>
              </a:rPr>
              <a:t>, </a:t>
            </a:r>
            <a:r>
              <a:rPr lang="gu-IN" sz="1000" b="1" dirty="0">
                <a:solidFill>
                  <a:schemeClr val="accent6"/>
                </a:solidFill>
                <a:latin typeface="Algerian" panose="04020705040A02060702" pitchFamily="82" charset="0"/>
              </a:rPr>
              <a:t>A Digital Health Promotion Solution for Tackling Insomnia in the UK</a:t>
            </a:r>
            <a:br>
              <a:rPr lang="en-GB" sz="900" b="1" dirty="0">
                <a:solidFill>
                  <a:schemeClr val="accent6"/>
                </a:solidFill>
              </a:rPr>
            </a:br>
            <a:r>
              <a:rPr lang="en-GB" sz="500" b="1" kern="100" dirty="0">
                <a:solidFill>
                  <a:schemeClr val="accent1">
                    <a:lumMod val="50000"/>
                  </a:schemeClr>
                </a:solidFill>
                <a:latin typeface="Arial" panose="020B0604020202020204" pitchFamily="34" charset="0"/>
                <a:ea typeface="ADLaM Display" panose="02010000000000000000" pitchFamily="2" charset="0"/>
                <a:cs typeface="Arial" panose="020B0604020202020204" pitchFamily="34" charset="0"/>
              </a:rPr>
              <a:t>Student Name: </a:t>
            </a:r>
            <a:r>
              <a:rPr lang="en-GB" sz="500" b="1" kern="100" dirty="0" err="1">
                <a:solidFill>
                  <a:schemeClr val="accent1">
                    <a:lumMod val="50000"/>
                  </a:schemeClr>
                </a:solidFill>
                <a:latin typeface="Arial" panose="020B0604020202020204" pitchFamily="34" charset="0"/>
                <a:ea typeface="ADLaM Display" panose="02010000000000000000" pitchFamily="2" charset="0"/>
                <a:cs typeface="Arial" panose="020B0604020202020204" pitchFamily="34" charset="0"/>
              </a:rPr>
              <a:t>hetalben</a:t>
            </a:r>
            <a:r>
              <a:rPr lang="en-GB" sz="500" b="1" kern="100" dirty="0">
                <a:solidFill>
                  <a:schemeClr val="accent1">
                    <a:lumMod val="50000"/>
                  </a:schemeClr>
                </a:solidFill>
                <a:latin typeface="Arial" panose="020B0604020202020204" pitchFamily="34" charset="0"/>
                <a:ea typeface="ADLaM Display" panose="02010000000000000000" pitchFamily="2" charset="0"/>
                <a:cs typeface="Arial" panose="020B0604020202020204" pitchFamily="34" charset="0"/>
              </a:rPr>
              <a:t> </a:t>
            </a:r>
            <a:r>
              <a:rPr lang="en-GB" sz="500" b="1" kern="100" dirty="0" err="1">
                <a:solidFill>
                  <a:schemeClr val="accent1">
                    <a:lumMod val="50000"/>
                  </a:schemeClr>
                </a:solidFill>
                <a:latin typeface="Arial" panose="020B0604020202020204" pitchFamily="34" charset="0"/>
                <a:ea typeface="ADLaM Display" panose="02010000000000000000" pitchFamily="2" charset="0"/>
                <a:cs typeface="Arial" panose="020B0604020202020204" pitchFamily="34" charset="0"/>
              </a:rPr>
              <a:t>sandipkumar</a:t>
            </a:r>
            <a:r>
              <a:rPr lang="en-GB" sz="500" b="1" kern="100" dirty="0">
                <a:solidFill>
                  <a:schemeClr val="accent1">
                    <a:lumMod val="50000"/>
                  </a:schemeClr>
                </a:solidFill>
                <a:latin typeface="Arial" panose="020B0604020202020204" pitchFamily="34" charset="0"/>
                <a:ea typeface="ADLaM Display" panose="02010000000000000000" pitchFamily="2" charset="0"/>
                <a:cs typeface="Arial" panose="020B0604020202020204" pitchFamily="34" charset="0"/>
              </a:rPr>
              <a:t> </a:t>
            </a:r>
            <a:r>
              <a:rPr lang="en-GB" sz="500" b="1" kern="100" dirty="0" err="1">
                <a:solidFill>
                  <a:schemeClr val="accent1">
                    <a:lumMod val="50000"/>
                  </a:schemeClr>
                </a:solidFill>
                <a:latin typeface="Arial" panose="020B0604020202020204" pitchFamily="34" charset="0"/>
                <a:ea typeface="ADLaM Display" panose="02010000000000000000" pitchFamily="2" charset="0"/>
                <a:cs typeface="Arial" panose="020B0604020202020204" pitchFamily="34" charset="0"/>
              </a:rPr>
              <a:t>patel</a:t>
            </a:r>
            <a:r>
              <a:rPr lang="en-GB" sz="500" b="1" kern="100">
                <a:solidFill>
                  <a:schemeClr val="accent1">
                    <a:lumMod val="50000"/>
                  </a:schemeClr>
                </a:solidFill>
                <a:latin typeface="Arial" panose="020B0604020202020204" pitchFamily="34" charset="0"/>
                <a:ea typeface="ADLaM Display" panose="02010000000000000000" pitchFamily="2" charset="0"/>
                <a:cs typeface="Arial" panose="020B0604020202020204" pitchFamily="34" charset="0"/>
              </a:rPr>
              <a:t>     </a:t>
            </a:r>
            <a:r>
              <a:rPr lang="en-GB" sz="500" b="1" kern="100" dirty="0">
                <a:solidFill>
                  <a:schemeClr val="accent1">
                    <a:lumMod val="50000"/>
                  </a:schemeClr>
                </a:solidFill>
                <a:latin typeface="Arial" panose="020B0604020202020204" pitchFamily="34" charset="0"/>
                <a:ea typeface="ADLaM Display" panose="02010000000000000000" pitchFamily="2" charset="0"/>
                <a:cs typeface="Arial" panose="020B0604020202020204" pitchFamily="34" charset="0"/>
              </a:rPr>
              <a:t>Student ID</a:t>
            </a:r>
            <a:r>
              <a:rPr lang="en-GB" sz="500" b="1" kern="100">
                <a:solidFill>
                  <a:schemeClr val="accent1">
                    <a:lumMod val="50000"/>
                  </a:schemeClr>
                </a:solidFill>
                <a:latin typeface="Arial" panose="020B0604020202020204" pitchFamily="34" charset="0"/>
                <a:ea typeface="ADLaM Display" panose="02010000000000000000" pitchFamily="2" charset="0"/>
                <a:cs typeface="Arial" panose="020B0604020202020204" pitchFamily="34" charset="0"/>
              </a:rPr>
              <a:t>: 2508644         </a:t>
            </a:r>
            <a:r>
              <a:rPr lang="en-GB" sz="500" b="1" kern="100" dirty="0">
                <a:solidFill>
                  <a:schemeClr val="accent1">
                    <a:lumMod val="50000"/>
                  </a:schemeClr>
                </a:solidFill>
                <a:latin typeface="Arial" panose="020B0604020202020204" pitchFamily="34" charset="0"/>
                <a:ea typeface="ADLaM Display" panose="02010000000000000000" pitchFamily="2" charset="0"/>
                <a:cs typeface="Arial" panose="020B0604020202020204" pitchFamily="34" charset="0"/>
              </a:rPr>
              <a:t>Module Name: Population health and digital health promotion    </a:t>
            </a:r>
            <a:r>
              <a:rPr lang="en-US" sz="500" b="1" dirty="0">
                <a:solidFill>
                  <a:schemeClr val="accent1">
                    <a:lumMod val="50000"/>
                  </a:schemeClr>
                </a:solidFill>
                <a:latin typeface="Arial" panose="020B0604020202020204" pitchFamily="34" charset="0"/>
                <a:ea typeface="ADLaM Display" panose="02010000000000000000" pitchFamily="2" charset="0"/>
                <a:cs typeface="Arial" panose="020B0604020202020204" pitchFamily="34" charset="0"/>
              </a:rPr>
              <a:t>Program: MSc in Public Health and Social Care</a:t>
            </a:r>
            <a:endParaRPr lang="en-GB" sz="900" b="1" kern="100" dirty="0">
              <a:solidFill>
                <a:schemeClr val="accent1">
                  <a:lumMod val="50000"/>
                </a:schemeClr>
              </a:solidFill>
              <a:effectLst/>
              <a:latin typeface="Arial" panose="020B0604020202020204" pitchFamily="34" charset="0"/>
              <a:ea typeface="ADLaM Display" panose="02010000000000000000" pitchFamily="2" charset="0"/>
              <a:cs typeface="Arial" panose="020B0604020202020204" pitchFamily="34" charset="0"/>
            </a:endParaRPr>
          </a:p>
        </p:txBody>
      </p:sp>
      <p:graphicFrame>
        <p:nvGraphicFramePr>
          <p:cNvPr id="8" name="Table 7">
            <a:extLst>
              <a:ext uri="{FF2B5EF4-FFF2-40B4-BE49-F238E27FC236}">
                <a16:creationId xmlns:a16="http://schemas.microsoft.com/office/drawing/2014/main" id="{E5C15064-6BA1-77A9-83FB-0C85C58EAE0E}"/>
              </a:ext>
            </a:extLst>
          </p:cNvPr>
          <p:cNvGraphicFramePr>
            <a:graphicFrameLocks noGrp="1"/>
          </p:cNvGraphicFramePr>
          <p:nvPr>
            <p:extLst>
              <p:ext uri="{D42A27DB-BD31-4B8C-83A1-F6EECF244321}">
                <p14:modId xmlns:p14="http://schemas.microsoft.com/office/powerpoint/2010/main" val="2501133322"/>
              </p:ext>
            </p:extLst>
          </p:nvPr>
        </p:nvGraphicFramePr>
        <p:xfrm>
          <a:off x="2751827" y="444803"/>
          <a:ext cx="4102544" cy="2886892"/>
        </p:xfrm>
        <a:graphic>
          <a:graphicData uri="http://schemas.openxmlformats.org/drawingml/2006/table">
            <a:tbl>
              <a:tblPr firstRow="1" bandRow="1">
                <a:tableStyleId>{21E4AEA4-8DFA-4A89-87EB-49C32662AFE0}</a:tableStyleId>
              </a:tblPr>
              <a:tblGrid>
                <a:gridCol w="4102544">
                  <a:extLst>
                    <a:ext uri="{9D8B030D-6E8A-4147-A177-3AD203B41FA5}">
                      <a16:colId xmlns:a16="http://schemas.microsoft.com/office/drawing/2014/main" val="1336231242"/>
                    </a:ext>
                  </a:extLst>
                </a:gridCol>
              </a:tblGrid>
              <a:tr h="166008">
                <a:tc>
                  <a:txBody>
                    <a:bodyPr/>
                    <a:lstStyle/>
                    <a:p>
                      <a:pPr marL="0" indent="0" algn="ctr">
                        <a:buFont typeface="Arial" panose="020B0604020202020204" pitchFamily="34" charset="0"/>
                        <a:buNone/>
                      </a:pPr>
                      <a:r>
                        <a:rPr lang="en-GB" sz="900" b="1" u="sng" kern="1200" dirty="0">
                          <a:solidFill>
                            <a:srgbClr val="C000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2. HEALTH PROMOTION VALUES AND PRINCIPLES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757580793"/>
                  </a:ext>
                </a:extLst>
              </a:tr>
              <a:tr h="1436914">
                <a:tc>
                  <a:txBody>
                    <a:bodyPr/>
                    <a:lstStyle/>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Health promotion aims to enable individuals and communities to improve their health by increasing control over the factors that influence wellbeing (</a:t>
                      </a:r>
                      <a:r>
                        <a:rPr lang="en-GB" sz="600" kern="1200" dirty="0">
                          <a:solidFill>
                            <a:schemeClr val="dk1"/>
                          </a:solidFill>
                          <a:effectLst/>
                          <a:latin typeface="Arial" panose="020B0604020202020204" pitchFamily="34" charset="0"/>
                          <a:ea typeface="+mn-ea"/>
                          <a:cs typeface="Arial" panose="020B0604020202020204" pitchFamily="34" charset="0"/>
                        </a:rPr>
                        <a:t>Cross et al, 2021)</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Empowerment: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provides evidence-based education on healthy sleep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enabling users to understand and manage their sleep independently (</a:t>
                      </a:r>
                      <a:r>
                        <a:rPr lang="en-GB" sz="600" kern="1200" dirty="0">
                          <a:solidFill>
                            <a:schemeClr val="dk1"/>
                          </a:solidFill>
                          <a:effectLst/>
                          <a:latin typeface="Arial" panose="020B0604020202020204" pitchFamily="34" charset="0"/>
                          <a:ea typeface="+mn-ea"/>
                          <a:cs typeface="Arial" panose="020B0604020202020204" pitchFamily="34" charset="0"/>
                        </a:rPr>
                        <a:t>Warwick-Booth et al, 2019)</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The app encourages users to monitor their sleep patterns, identify factors affecting sleep quality, and make informed decisions about improving their health (</a:t>
                      </a:r>
                      <a:r>
                        <a:rPr lang="en-GB" sz="600" kern="1200" dirty="0">
                          <a:solidFill>
                            <a:schemeClr val="dk1"/>
                          </a:solidFill>
                          <a:effectLst/>
                          <a:latin typeface="Arial" panose="020B0604020202020204" pitchFamily="34" charset="0"/>
                          <a:ea typeface="+mn-ea"/>
                          <a:cs typeface="Arial" panose="020B0604020202020204" pitchFamily="34" charset="0"/>
                        </a:rPr>
                        <a:t>Cross et al, 2021)</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promotes active participation by requiring users to complete sleep diaries,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exercises,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feedback, and goal-setting activities throughout the </a:t>
                      </a:r>
                      <a:r>
                        <a:rPr lang="en-US" sz="600" kern="1200" dirty="0" err="1">
                          <a:solidFill>
                            <a:schemeClr val="dk1"/>
                          </a:solidFill>
                          <a:effectLst/>
                          <a:latin typeface="Arial" panose="020B0604020202020204" pitchFamily="34" charset="0"/>
                          <a:ea typeface="+mn-ea"/>
                          <a:cs typeface="Arial" panose="020B0604020202020204" pitchFamily="34" charset="0"/>
                        </a:rPr>
                        <a:t>programme</a:t>
                      </a:r>
                      <a:r>
                        <a:rPr lang="en-US" sz="600" kern="1200" dirty="0">
                          <a:solidFill>
                            <a:schemeClr val="dk1"/>
                          </a:solidFill>
                          <a:effectLst/>
                          <a:latin typeface="Arial" panose="020B0604020202020204" pitchFamily="34" charset="0"/>
                          <a:ea typeface="+mn-ea"/>
                          <a:cs typeface="Arial" panose="020B0604020202020204" pitchFamily="34" charset="0"/>
                        </a:rPr>
                        <a:t> (</a:t>
                      </a:r>
                      <a:r>
                        <a:rPr lang="en-GB" sz="600" kern="1200" dirty="0">
                          <a:solidFill>
                            <a:schemeClr val="dk1"/>
                          </a:solidFill>
                          <a:effectLst/>
                          <a:latin typeface="Arial" panose="020B0604020202020204" pitchFamily="34" charset="0"/>
                          <a:ea typeface="+mn-ea"/>
                          <a:cs typeface="Arial" panose="020B0604020202020204" pitchFamily="34" charset="0"/>
                        </a:rPr>
                        <a:t>Cross et al, 2021)</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Continuous engagement encourages shared responsibility between users and healthcare professionals, supporting long-term commitment to healthier sleep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a:t>
                      </a:r>
                      <a:r>
                        <a:rPr lang="en-GB" sz="600" kern="1200" dirty="0">
                          <a:solidFill>
                            <a:schemeClr val="dk1"/>
                          </a:solidFill>
                          <a:effectLst/>
                          <a:latin typeface="Arial" panose="020B0604020202020204" pitchFamily="34" charset="0"/>
                          <a:ea typeface="+mn-ea"/>
                          <a:cs typeface="Arial" panose="020B0604020202020204" pitchFamily="34" charset="0"/>
                        </a:rPr>
                        <a:t>Albert, 2025)</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Equity is promoted by increasing access to evidence-based Cognitive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Therapy for Insomnia (CBT-I), particularly for individuals living in remote areas or facing long NHS waiting times (</a:t>
                      </a:r>
                      <a:r>
                        <a:rPr lang="en-GB" sz="600" kern="1200" dirty="0">
                          <a:solidFill>
                            <a:schemeClr val="dk1"/>
                          </a:solidFill>
                          <a:effectLst/>
                          <a:latin typeface="Arial" panose="020B0604020202020204" pitchFamily="34" charset="0"/>
                          <a:ea typeface="+mn-ea"/>
                          <a:cs typeface="Arial" panose="020B0604020202020204" pitchFamily="34" charset="0"/>
                        </a:rPr>
                        <a:t>Albert, 2025)</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The digital platform helps reduce geographical and service accessibility barriers by allowing users to access treatment anytime and anywhere (</a:t>
                      </a:r>
                      <a:r>
                        <a:rPr lang="en-GB" sz="600" kern="1200" dirty="0">
                          <a:solidFill>
                            <a:schemeClr val="dk1"/>
                          </a:solidFill>
                          <a:effectLst/>
                          <a:latin typeface="Arial" panose="020B0604020202020204" pitchFamily="34" charset="0"/>
                          <a:ea typeface="+mn-ea"/>
                          <a:cs typeface="Arial" panose="020B0604020202020204" pitchFamily="34" charset="0"/>
                        </a:rPr>
                        <a:t>Cross et al, 2021)</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Person-</a:t>
                      </a:r>
                      <a:r>
                        <a:rPr lang="en-US" sz="600" kern="1200" dirty="0" err="1">
                          <a:solidFill>
                            <a:schemeClr val="dk1"/>
                          </a:solidFill>
                          <a:effectLst/>
                          <a:latin typeface="Arial" panose="020B0604020202020204" pitchFamily="34" charset="0"/>
                          <a:ea typeface="+mn-ea"/>
                          <a:cs typeface="Arial" panose="020B0604020202020204" pitchFamily="34" charset="0"/>
                        </a:rPr>
                        <a:t>centred</a:t>
                      </a:r>
                      <a:r>
                        <a:rPr lang="en-US" sz="600" kern="1200" dirty="0">
                          <a:solidFill>
                            <a:schemeClr val="dk1"/>
                          </a:solidFill>
                          <a:effectLst/>
                          <a:latin typeface="Arial" panose="020B0604020202020204" pitchFamily="34" charset="0"/>
                          <a:ea typeface="+mn-ea"/>
                          <a:cs typeface="Arial" panose="020B0604020202020204" pitchFamily="34" charset="0"/>
                        </a:rPr>
                        <a:t> care is reflected through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sleep </a:t>
                      </a:r>
                      <a:r>
                        <a:rPr lang="en-US" sz="600" kern="1200" dirty="0" err="1">
                          <a:solidFill>
                            <a:schemeClr val="dk1"/>
                          </a:solidFill>
                          <a:effectLst/>
                          <a:latin typeface="Arial" panose="020B0604020202020204" pitchFamily="34" charset="0"/>
                          <a:ea typeface="+mn-ea"/>
                          <a:cs typeface="Arial" panose="020B0604020202020204" pitchFamily="34" charset="0"/>
                        </a:rPr>
                        <a:t>programmes</a:t>
                      </a:r>
                      <a:r>
                        <a:rPr lang="en-US" sz="600" kern="1200" dirty="0">
                          <a:solidFill>
                            <a:schemeClr val="dk1"/>
                          </a:solidFill>
                          <a:effectLst/>
                          <a:latin typeface="Arial" panose="020B0604020202020204" pitchFamily="34" charset="0"/>
                          <a:ea typeface="+mn-ea"/>
                          <a:cs typeface="Arial" panose="020B0604020202020204" pitchFamily="34" charset="0"/>
                        </a:rPr>
                        <a:t> tailored to each user's sleep patterns, symptoms,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and progress (</a:t>
                      </a:r>
                      <a:r>
                        <a:rPr lang="en-GB" sz="600" kern="1200" dirty="0">
                          <a:solidFill>
                            <a:schemeClr val="dk1"/>
                          </a:solidFill>
                          <a:effectLst/>
                          <a:latin typeface="Arial" panose="020B0604020202020204" pitchFamily="34" charset="0"/>
                          <a:ea typeface="+mn-ea"/>
                          <a:cs typeface="Arial" panose="020B0604020202020204" pitchFamily="34" charset="0"/>
                        </a:rPr>
                        <a:t>Warwick-Booth et al, 2019)</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Flexible access via smartphones, tablets, and computers enables individuals to engage with treatment at times that suit their personal schedules and lifestyles (</a:t>
                      </a:r>
                      <a:r>
                        <a:rPr lang="en-GB" sz="600" kern="1200" dirty="0">
                          <a:solidFill>
                            <a:schemeClr val="dk1"/>
                          </a:solidFill>
                          <a:effectLst/>
                          <a:latin typeface="Arial" panose="020B0604020202020204" pitchFamily="34" charset="0"/>
                          <a:ea typeface="+mn-ea"/>
                          <a:cs typeface="Arial" panose="020B0604020202020204" pitchFamily="34" charset="0"/>
                        </a:rPr>
                        <a:t>Warwick-Booth et al, 2019)</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0" indent="0" algn="just">
                        <a:buFont typeface="Arial" panose="020B0604020202020204" pitchFamily="34" charset="0"/>
                        <a:buNone/>
                      </a:pPr>
                      <a:r>
                        <a:rPr lang="en-US" sz="600" b="1" kern="1200" dirty="0">
                          <a:solidFill>
                            <a:schemeClr val="dk1"/>
                          </a:solidFill>
                          <a:effectLst/>
                          <a:highlight>
                            <a:srgbClr val="DADAF6"/>
                          </a:highlight>
                          <a:latin typeface="Arial" panose="020B0604020202020204" pitchFamily="34" charset="0"/>
                          <a:ea typeface="+mn-ea"/>
                          <a:cs typeface="Arial" panose="020B0604020202020204" pitchFamily="34" charset="0"/>
                        </a:rPr>
                        <a:t>Alignment with Health Promotion Principles</a:t>
                      </a:r>
                      <a:endParaRPr lang="en-US" sz="600" kern="1200" dirty="0">
                        <a:solidFill>
                          <a:schemeClr val="dk1"/>
                        </a:solidFill>
                        <a:effectLst/>
                        <a:highlight>
                          <a:srgbClr val="DADAF6"/>
                        </a:highlight>
                        <a:latin typeface="Arial" panose="020B0604020202020204" pitchFamily="34" charset="0"/>
                        <a:ea typeface="+mn-ea"/>
                        <a:cs typeface="Arial" panose="020B0604020202020204" pitchFamily="34" charset="0"/>
                      </a:endParaRPr>
                    </a:p>
                    <a:p>
                      <a:pPr marL="0" indent="0" algn="just">
                        <a:buFont typeface="Arial" panose="020B0604020202020204" pitchFamily="34" charset="0"/>
                        <a:buNone/>
                      </a:pPr>
                      <a:r>
                        <a:rPr lang="en-US" sz="600" kern="1200" dirty="0">
                          <a:solidFill>
                            <a:schemeClr val="dk1"/>
                          </a:solidFill>
                          <a:effectLst/>
                          <a:latin typeface="Arial" panose="020B0604020202020204" pitchFamily="34" charset="0"/>
                          <a:ea typeface="+mn-ea"/>
                          <a:cs typeface="Arial" panose="020B0604020202020204" pitchFamily="34" charset="0"/>
                        </a:rPr>
                        <a:t>The intervention demonstrates key health promotion principles by </a:t>
                      </a:r>
                      <a:r>
                        <a:rPr lang="en-US" sz="600" kern="1200" dirty="0" err="1">
                          <a:solidFill>
                            <a:schemeClr val="dk1"/>
                          </a:solidFill>
                          <a:effectLst/>
                          <a:latin typeface="Arial" panose="020B0604020202020204" pitchFamily="34" charset="0"/>
                          <a:ea typeface="+mn-ea"/>
                          <a:cs typeface="Arial" panose="020B0604020202020204" pitchFamily="34" charset="0"/>
                        </a:rPr>
                        <a:t>prioritising</a:t>
                      </a:r>
                      <a:r>
                        <a:rPr lang="en-US" sz="600" kern="1200" dirty="0">
                          <a:solidFill>
                            <a:schemeClr val="dk1"/>
                          </a:solidFill>
                          <a:effectLst/>
                          <a:latin typeface="Arial" panose="020B0604020202020204" pitchFamily="34" charset="0"/>
                          <a:ea typeface="+mn-ea"/>
                          <a:cs typeface="Arial" panose="020B0604020202020204" pitchFamily="34" charset="0"/>
                        </a:rPr>
                        <a:t> prevention, health education,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 change, and self-management. It addresses poor sleep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before they progress into chronic insomnia, while delivering evidence-based CBT-I techniques that improve understanding of healthy sleep practices (</a:t>
                      </a:r>
                      <a:r>
                        <a:rPr lang="en-GB" sz="600" kern="1200" dirty="0">
                          <a:solidFill>
                            <a:schemeClr val="dk1"/>
                          </a:solidFill>
                          <a:effectLst/>
                          <a:latin typeface="Arial" panose="020B0604020202020204" pitchFamily="34" charset="0"/>
                          <a:ea typeface="+mn-ea"/>
                          <a:cs typeface="Arial" panose="020B0604020202020204" pitchFamily="34" charset="0"/>
                        </a:rPr>
                        <a:t>Albert, 2025)</a:t>
                      </a:r>
                      <a:r>
                        <a:rPr lang="en-US" sz="600" kern="1200" dirty="0">
                          <a:solidFill>
                            <a:schemeClr val="dk1"/>
                          </a:solidFill>
                          <a:effectLst/>
                          <a:latin typeface="Arial" panose="020B0604020202020204" pitchFamily="34" charset="0"/>
                          <a:ea typeface="+mn-ea"/>
                          <a:cs typeface="Arial" panose="020B0604020202020204" pitchFamily="34" charset="0"/>
                        </a:rPr>
                        <a:t>. Through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strategies such as sleep restriction, stimulus control, relaxation, and cognitive restructuring,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encourages sustainable lifestyle changes (</a:t>
                      </a:r>
                      <a:r>
                        <a:rPr lang="en-GB" sz="600" kern="1200" dirty="0">
                          <a:solidFill>
                            <a:schemeClr val="dk1"/>
                          </a:solidFill>
                          <a:effectLst/>
                          <a:latin typeface="Arial" panose="020B0604020202020204" pitchFamily="34" charset="0"/>
                          <a:ea typeface="+mn-ea"/>
                          <a:cs typeface="Arial" panose="020B0604020202020204" pitchFamily="34" charset="0"/>
                        </a:rPr>
                        <a:t>Cross et al, 2021)</a:t>
                      </a:r>
                      <a:r>
                        <a:rPr lang="en-US" sz="600" kern="1200" dirty="0">
                          <a:solidFill>
                            <a:schemeClr val="dk1"/>
                          </a:solidFill>
                          <a:effectLst/>
                          <a:latin typeface="Arial" panose="020B0604020202020204" pitchFamily="34" charset="0"/>
                          <a:ea typeface="+mn-ea"/>
                          <a:cs typeface="Arial" panose="020B0604020202020204" pitchFamily="34" charset="0"/>
                        </a:rPr>
                        <a:t>. Continuous monitoring and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feedback strengthen users' confidence to independently manage insomnia over the long term (</a:t>
                      </a:r>
                      <a:r>
                        <a:rPr lang="en-GB" sz="600" kern="1200" dirty="0">
                          <a:solidFill>
                            <a:schemeClr val="dk1"/>
                          </a:solidFill>
                          <a:effectLst/>
                          <a:latin typeface="Arial" panose="020B0604020202020204" pitchFamily="34" charset="0"/>
                          <a:ea typeface="+mn-ea"/>
                          <a:cs typeface="Arial" panose="020B0604020202020204" pitchFamily="34" charset="0"/>
                        </a:rPr>
                        <a:t>Parker and Fleming, 2020)</a:t>
                      </a:r>
                      <a:r>
                        <a:rPr lang="en-US" sz="600" kern="1200" dirty="0">
                          <a:solidFill>
                            <a:schemeClr val="dk1"/>
                          </a:solidFill>
                          <a:effectLst/>
                          <a:latin typeface="Arial" panose="020B0604020202020204" pitchFamily="34" charset="0"/>
                          <a:ea typeface="+mn-ea"/>
                          <a:cs typeface="Arial" panose="020B0604020202020204" pitchFamily="34" charset="0"/>
                        </a:rPr>
                        <a:t>. Furthermore,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aligns with NHS priorities for digitally enabled healthcare by promoting accessibility, prevention, improved mental wellbeing, and reduced healthcare </a:t>
                      </a:r>
                      <a:r>
                        <a:rPr lang="en-US" sz="600" kern="1200" dirty="0" err="1">
                          <a:solidFill>
                            <a:schemeClr val="dk1"/>
                          </a:solidFill>
                          <a:effectLst/>
                          <a:latin typeface="Arial" panose="020B0604020202020204" pitchFamily="34" charset="0"/>
                          <a:ea typeface="+mn-ea"/>
                          <a:cs typeface="Arial" panose="020B0604020202020204" pitchFamily="34" charset="0"/>
                        </a:rPr>
                        <a:t>utilisation</a:t>
                      </a:r>
                      <a:r>
                        <a:rPr lang="en-US" sz="600" kern="1200" dirty="0">
                          <a:solidFill>
                            <a:schemeClr val="dk1"/>
                          </a:solidFill>
                          <a:effectLst/>
                          <a:latin typeface="Arial" panose="020B0604020202020204" pitchFamily="34" charset="0"/>
                          <a:ea typeface="+mn-ea"/>
                          <a:cs typeface="Arial" panose="020B0604020202020204" pitchFamily="34" charset="0"/>
                        </a:rPr>
                        <a:t>. Expanding NHS availability, improving digital literacy, providing multilingual resources, and adopting inclusive platform design will further reduce digital health inequalities (</a:t>
                      </a:r>
                      <a:r>
                        <a:rPr lang="en-GB" sz="600" kern="1200" dirty="0">
                          <a:solidFill>
                            <a:schemeClr val="dk1"/>
                          </a:solidFill>
                          <a:effectLst/>
                          <a:latin typeface="Arial" panose="020B0604020202020204" pitchFamily="34" charset="0"/>
                          <a:ea typeface="+mn-ea"/>
                          <a:cs typeface="Arial" panose="020B0604020202020204" pitchFamily="34" charset="0"/>
                        </a:rPr>
                        <a:t>Albert, 2025)</a:t>
                      </a:r>
                      <a:r>
                        <a:rPr lang="en-US" sz="600" kern="1200" dirty="0">
                          <a:solidFill>
                            <a:schemeClr val="dk1"/>
                          </a:solidFill>
                          <a:effectLst/>
                          <a:latin typeface="Arial" panose="020B0604020202020204" pitchFamily="34" charset="0"/>
                          <a:ea typeface="+mn-ea"/>
                          <a:cs typeface="Arial" panose="020B0604020202020204" pitchFamily="34" charset="0"/>
                        </a:rPr>
                        <a:t>.</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40000">
                          <a:schemeClr val="accent1">
                            <a:lumMod val="5000"/>
                            <a:lumOff val="95000"/>
                          </a:schemeClr>
                        </a:gs>
                        <a:gs pos="74000">
                          <a:schemeClr val="accent1">
                            <a:lumMod val="45000"/>
                            <a:lumOff val="55000"/>
                          </a:schemeClr>
                        </a:gs>
                        <a:gs pos="73000">
                          <a:schemeClr val="accent2">
                            <a:lumMod val="60000"/>
                            <a:lumOff val="40000"/>
                          </a:schemeClr>
                        </a:gs>
                        <a:gs pos="2000">
                          <a:schemeClr val="accent1">
                            <a:lumMod val="30000"/>
                            <a:lumOff val="70000"/>
                          </a:schemeClr>
                        </a:gs>
                      </a:gsLst>
                      <a:path path="circle">
                        <a:fillToRect l="100000" t="100000"/>
                      </a:path>
                      <a:tileRect r="-100000" b="-100000"/>
                    </a:gradFill>
                  </a:tcPr>
                </a:tc>
                <a:extLst>
                  <a:ext uri="{0D108BD9-81ED-4DB2-BD59-A6C34878D82A}">
                    <a16:rowId xmlns:a16="http://schemas.microsoft.com/office/drawing/2014/main" val="323494780"/>
                  </a:ext>
                </a:extLst>
              </a:tr>
            </a:tbl>
          </a:graphicData>
        </a:graphic>
      </p:graphicFrame>
      <p:graphicFrame>
        <p:nvGraphicFramePr>
          <p:cNvPr id="9" name="Table 8">
            <a:extLst>
              <a:ext uri="{FF2B5EF4-FFF2-40B4-BE49-F238E27FC236}">
                <a16:creationId xmlns:a16="http://schemas.microsoft.com/office/drawing/2014/main" id="{7FEB4107-19B3-C658-C4B3-50C884BF358F}"/>
              </a:ext>
            </a:extLst>
          </p:cNvPr>
          <p:cNvGraphicFramePr>
            <a:graphicFrameLocks noGrp="1"/>
          </p:cNvGraphicFramePr>
          <p:nvPr>
            <p:extLst>
              <p:ext uri="{D42A27DB-BD31-4B8C-83A1-F6EECF244321}">
                <p14:modId xmlns:p14="http://schemas.microsoft.com/office/powerpoint/2010/main" val="1679509261"/>
              </p:ext>
            </p:extLst>
          </p:nvPr>
        </p:nvGraphicFramePr>
        <p:xfrm>
          <a:off x="24053" y="469082"/>
          <a:ext cx="2727774" cy="3709852"/>
        </p:xfrm>
        <a:graphic>
          <a:graphicData uri="http://schemas.openxmlformats.org/drawingml/2006/table">
            <a:tbl>
              <a:tblPr firstRow="1" bandRow="1">
                <a:tableStyleId>{21E4AEA4-8DFA-4A89-87EB-49C32662AFE0}</a:tableStyleId>
              </a:tblPr>
              <a:tblGrid>
                <a:gridCol w="2727774">
                  <a:extLst>
                    <a:ext uri="{9D8B030D-6E8A-4147-A177-3AD203B41FA5}">
                      <a16:colId xmlns:a16="http://schemas.microsoft.com/office/drawing/2014/main" val="1336231242"/>
                    </a:ext>
                  </a:extLst>
                </a:gridCol>
              </a:tblGrid>
              <a:tr h="181184">
                <a:tc>
                  <a:txBody>
                    <a:bodyPr/>
                    <a:lstStyle/>
                    <a:p>
                      <a:pPr marL="0" marR="0" lvl="0" indent="0" algn="ctr" defTabSz="128016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900" b="1" u="sng" kern="1200" dirty="0">
                          <a:solidFill>
                            <a:srgbClr val="C000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1. BACKGROUND</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100000">
                          <a:schemeClr val="accent5">
                            <a:lumMod val="60000"/>
                            <a:lumOff val="40000"/>
                          </a:schemeClr>
                        </a:gs>
                        <a:gs pos="40000">
                          <a:schemeClr val="accent1">
                            <a:lumMod val="5000"/>
                            <a:lumOff val="95000"/>
                          </a:schemeClr>
                        </a:gs>
                        <a:gs pos="74000">
                          <a:schemeClr val="accent1">
                            <a:lumMod val="45000"/>
                            <a:lumOff val="55000"/>
                          </a:schemeClr>
                        </a:gs>
                        <a:gs pos="73000">
                          <a:schemeClr val="accent6">
                            <a:lumMod val="20000"/>
                            <a:lumOff val="80000"/>
                          </a:schemeClr>
                        </a:gs>
                        <a:gs pos="11000">
                          <a:schemeClr val="accent5">
                            <a:lumMod val="60000"/>
                            <a:lumOff val="40000"/>
                          </a:schemeClr>
                        </a:gs>
                      </a:gsLst>
                      <a:path path="circle">
                        <a:fillToRect l="100000" t="100000"/>
                      </a:path>
                    </a:gradFill>
                  </a:tcPr>
                </a:tc>
                <a:extLst>
                  <a:ext uri="{0D108BD9-81ED-4DB2-BD59-A6C34878D82A}">
                    <a16:rowId xmlns:a16="http://schemas.microsoft.com/office/drawing/2014/main" val="3757580793"/>
                  </a:ext>
                </a:extLst>
              </a:tr>
              <a:tr h="3096981">
                <a:tc>
                  <a:txBody>
                    <a:bodyPr/>
                    <a:lstStyle/>
                    <a:p>
                      <a:pPr algn="just"/>
                      <a:r>
                        <a:rPr lang="en-US" sz="600" b="1" kern="1200" dirty="0">
                          <a:solidFill>
                            <a:schemeClr val="dk1"/>
                          </a:solidFill>
                          <a:effectLst/>
                          <a:highlight>
                            <a:srgbClr val="D9FDE7"/>
                          </a:highlight>
                          <a:latin typeface="Arial" panose="020B0604020202020204" pitchFamily="34" charset="0"/>
                          <a:ea typeface="+mn-ea"/>
                          <a:cs typeface="Arial" panose="020B0604020202020204" pitchFamily="34" charset="0"/>
                        </a:rPr>
                        <a:t>Scale of the Public Health Problem</a:t>
                      </a:r>
                      <a:endParaRPr lang="en-US" sz="600" kern="1200" dirty="0">
                        <a:solidFill>
                          <a:schemeClr val="dk1"/>
                        </a:solidFill>
                        <a:effectLst/>
                        <a:highlight>
                          <a:srgbClr val="D9FDE7"/>
                        </a:highlight>
                        <a:latin typeface="Arial" panose="020B0604020202020204" pitchFamily="34" charset="0"/>
                        <a:ea typeface="+mn-ea"/>
                        <a:cs typeface="Arial" panose="020B0604020202020204" pitchFamily="34" charset="0"/>
                      </a:endParaRPr>
                    </a:p>
                    <a:p>
                      <a:pPr algn="just"/>
                      <a:r>
                        <a:rPr lang="en-US" sz="600" kern="1200" dirty="0">
                          <a:solidFill>
                            <a:schemeClr val="dk1"/>
                          </a:solidFill>
                          <a:effectLst/>
                          <a:latin typeface="Arial" panose="020B0604020202020204" pitchFamily="34" charset="0"/>
                          <a:ea typeface="+mn-ea"/>
                          <a:cs typeface="Arial" panose="020B0604020202020204" pitchFamily="34" charset="0"/>
                        </a:rPr>
                        <a:t>Insomnia is one of the most prevalent sleep disorders in the United Kingdom, affecting nearly one-third of adults and representing a significant public health challenge (</a:t>
                      </a:r>
                      <a:r>
                        <a:rPr lang="en-GB" sz="600" kern="1200" dirty="0">
                          <a:solidFill>
                            <a:schemeClr val="dk1"/>
                          </a:solidFill>
                          <a:effectLst/>
                          <a:latin typeface="Arial" panose="020B0604020202020204" pitchFamily="34" charset="0"/>
                          <a:ea typeface="+mn-ea"/>
                          <a:cs typeface="Arial" panose="020B0604020202020204" pitchFamily="34" charset="0"/>
                        </a:rPr>
                        <a:t>Wilson et al, 2019)</a:t>
                      </a:r>
                      <a:r>
                        <a:rPr lang="en-US" sz="600" kern="1200" dirty="0">
                          <a:solidFill>
                            <a:schemeClr val="dk1"/>
                          </a:solidFill>
                          <a:effectLst/>
                          <a:latin typeface="Arial" panose="020B0604020202020204" pitchFamily="34" charset="0"/>
                          <a:ea typeface="+mn-ea"/>
                          <a:cs typeface="Arial" panose="020B0604020202020204" pitchFamily="34" charset="0"/>
                        </a:rPr>
                        <a:t>. It is </a:t>
                      </a:r>
                      <a:r>
                        <a:rPr lang="en-US" sz="600" kern="1200" dirty="0" err="1">
                          <a:solidFill>
                            <a:schemeClr val="dk1"/>
                          </a:solidFill>
                          <a:effectLst/>
                          <a:latin typeface="Arial" panose="020B0604020202020204" pitchFamily="34" charset="0"/>
                          <a:ea typeface="+mn-ea"/>
                          <a:cs typeface="Arial" panose="020B0604020202020204" pitchFamily="34" charset="0"/>
                        </a:rPr>
                        <a:t>characterised</a:t>
                      </a:r>
                      <a:r>
                        <a:rPr lang="en-US" sz="600" kern="1200" dirty="0">
                          <a:solidFill>
                            <a:schemeClr val="dk1"/>
                          </a:solidFill>
                          <a:effectLst/>
                          <a:latin typeface="Arial" panose="020B0604020202020204" pitchFamily="34" charset="0"/>
                          <a:ea typeface="+mn-ea"/>
                          <a:cs typeface="Arial" panose="020B0604020202020204" pitchFamily="34" charset="0"/>
                        </a:rPr>
                        <a:t> by persistent difficulty initiating sleep, maintaining sleep, or waking too early despite having sufficient opportunity to rest (</a:t>
                      </a:r>
                      <a:r>
                        <a:rPr lang="en-GB" sz="600" kern="1200" dirty="0">
                          <a:solidFill>
                            <a:schemeClr val="dk1"/>
                          </a:solidFill>
                          <a:effectLst/>
                          <a:latin typeface="Arial" panose="020B0604020202020204" pitchFamily="34" charset="0"/>
                          <a:ea typeface="+mn-ea"/>
                          <a:cs typeface="Arial" panose="020B0604020202020204" pitchFamily="34" charset="0"/>
                        </a:rPr>
                        <a:t>Riemann et al, 2017)</a:t>
                      </a:r>
                      <a:r>
                        <a:rPr lang="en-US" sz="600" kern="1200" dirty="0">
                          <a:solidFill>
                            <a:schemeClr val="dk1"/>
                          </a:solidFill>
                          <a:effectLst/>
                          <a:latin typeface="Arial" panose="020B0604020202020204" pitchFamily="34" charset="0"/>
                          <a:ea typeface="+mn-ea"/>
                          <a:cs typeface="Arial" panose="020B0604020202020204" pitchFamily="34" charset="0"/>
                        </a:rPr>
                        <a:t>. Poor sleep has substantial consequences for both physical and mental health, contributing to anxiety, depression, obesity, cardiovascular disease, diabetes, reduced workplace productivity, impaired cognitive performance, and lower overall quality of life (</a:t>
                      </a:r>
                      <a:r>
                        <a:rPr lang="en-GB" sz="600" kern="1200" dirty="0">
                          <a:solidFill>
                            <a:schemeClr val="dk1"/>
                          </a:solidFill>
                          <a:effectLst/>
                          <a:latin typeface="Arial" panose="020B0604020202020204" pitchFamily="34" charset="0"/>
                          <a:ea typeface="+mn-ea"/>
                          <a:cs typeface="Arial" panose="020B0604020202020204" pitchFamily="34" charset="0"/>
                        </a:rPr>
                        <a:t>Morin and Buysse, 2024)</a:t>
                      </a:r>
                      <a:r>
                        <a:rPr lang="en-US" sz="600" kern="1200" dirty="0">
                          <a:solidFill>
                            <a:schemeClr val="dk1"/>
                          </a:solidFill>
                          <a:effectLst/>
                          <a:latin typeface="Arial" panose="020B0604020202020204" pitchFamily="34" charset="0"/>
                          <a:ea typeface="+mn-ea"/>
                          <a:cs typeface="Arial" panose="020B0604020202020204" pitchFamily="34" charset="0"/>
                        </a:rPr>
                        <a:t>. In addition, insomnia increases healthcare </a:t>
                      </a:r>
                      <a:r>
                        <a:rPr lang="en-US" sz="600" kern="1200" dirty="0" err="1">
                          <a:solidFill>
                            <a:schemeClr val="dk1"/>
                          </a:solidFill>
                          <a:effectLst/>
                          <a:latin typeface="Arial" panose="020B0604020202020204" pitchFamily="34" charset="0"/>
                          <a:ea typeface="+mn-ea"/>
                          <a:cs typeface="Arial" panose="020B0604020202020204" pitchFamily="34" charset="0"/>
                        </a:rPr>
                        <a:t>utilisation</a:t>
                      </a:r>
                      <a:r>
                        <a:rPr lang="en-US" sz="600" kern="1200" dirty="0">
                          <a:solidFill>
                            <a:schemeClr val="dk1"/>
                          </a:solidFill>
                          <a:effectLst/>
                          <a:latin typeface="Arial" panose="020B0604020202020204" pitchFamily="34" charset="0"/>
                          <a:ea typeface="+mn-ea"/>
                          <a:cs typeface="Arial" panose="020B0604020202020204" pitchFamily="34" charset="0"/>
                        </a:rPr>
                        <a:t> through frequent GP appointments, greater reliance on sleeping medication, increased mental health service use, and higher rates of hospital admissions, placing considerable financial pressure on NHS resources (</a:t>
                      </a:r>
                      <a:r>
                        <a:rPr lang="en-GB" sz="600" kern="1200" dirty="0">
                          <a:solidFill>
                            <a:schemeClr val="dk1"/>
                          </a:solidFill>
                          <a:effectLst/>
                          <a:latin typeface="Arial" panose="020B0604020202020204" pitchFamily="34" charset="0"/>
                          <a:ea typeface="+mn-ea"/>
                          <a:cs typeface="Arial" panose="020B0604020202020204" pitchFamily="34" charset="0"/>
                        </a:rPr>
                        <a:t>Wilson et al, 2019)</a:t>
                      </a:r>
                      <a:r>
                        <a:rPr lang="en-US" sz="600" kern="1200" dirty="0">
                          <a:solidFill>
                            <a:schemeClr val="dk1"/>
                          </a:solidFill>
                          <a:effectLst/>
                          <a:latin typeface="Arial" panose="020B0604020202020204" pitchFamily="34" charset="0"/>
                          <a:ea typeface="+mn-ea"/>
                          <a:cs typeface="Arial" panose="020B0604020202020204" pitchFamily="34" charset="0"/>
                        </a:rPr>
                        <a:t>. Modern lifestyles, including prolonged screen exposure, shift work, work-related stress, and irregular sleep schedules, have further contributed to the growing prevalence of insomnia, highlighting the need for accessible and effective interventions (</a:t>
                      </a:r>
                      <a:r>
                        <a:rPr lang="en-GB" sz="600" kern="1200" dirty="0">
                          <a:solidFill>
                            <a:schemeClr val="dk1"/>
                          </a:solidFill>
                          <a:effectLst/>
                          <a:latin typeface="Arial" panose="020B0604020202020204" pitchFamily="34" charset="0"/>
                          <a:ea typeface="+mn-ea"/>
                          <a:cs typeface="Arial" panose="020B0604020202020204" pitchFamily="34" charset="0"/>
                        </a:rPr>
                        <a:t>Sabia et al, 2022)</a:t>
                      </a:r>
                      <a:r>
                        <a:rPr lang="en-US" sz="600" kern="1200" dirty="0">
                          <a:solidFill>
                            <a:schemeClr val="dk1"/>
                          </a:solidFill>
                          <a:effectLst/>
                          <a:latin typeface="Arial" panose="020B0604020202020204" pitchFamily="34" charset="0"/>
                          <a:ea typeface="+mn-ea"/>
                          <a:cs typeface="Arial" panose="020B0604020202020204" pitchFamily="34" charset="0"/>
                        </a:rPr>
                        <a:t>.</a:t>
                      </a:r>
                    </a:p>
                    <a:p>
                      <a:pPr algn="just"/>
                      <a:r>
                        <a:rPr lang="en-US" sz="600" b="1" kern="1200" dirty="0">
                          <a:solidFill>
                            <a:schemeClr val="dk1"/>
                          </a:solidFill>
                          <a:effectLst/>
                          <a:highlight>
                            <a:srgbClr val="D9FDE7"/>
                          </a:highlight>
                          <a:latin typeface="Arial" panose="020B0604020202020204" pitchFamily="34" charset="0"/>
                          <a:ea typeface="+mn-ea"/>
                          <a:cs typeface="Arial" panose="020B0604020202020204" pitchFamily="34" charset="0"/>
                        </a:rPr>
                        <a:t>Previous Public Health Interventions</a:t>
                      </a:r>
                      <a:endParaRPr lang="en-US" sz="600" kern="1200" dirty="0">
                        <a:solidFill>
                          <a:schemeClr val="dk1"/>
                        </a:solidFill>
                        <a:effectLst/>
                        <a:highlight>
                          <a:srgbClr val="D9FDE7"/>
                        </a:highlight>
                        <a:latin typeface="Arial" panose="020B0604020202020204" pitchFamily="34" charset="0"/>
                        <a:ea typeface="+mn-ea"/>
                        <a:cs typeface="Arial" panose="020B0604020202020204" pitchFamily="34" charset="0"/>
                      </a:endParaRPr>
                    </a:p>
                    <a:p>
                      <a:pPr algn="just"/>
                      <a:r>
                        <a:rPr lang="en-US" sz="600" kern="1200" dirty="0">
                          <a:solidFill>
                            <a:schemeClr val="dk1"/>
                          </a:solidFill>
                          <a:effectLst/>
                          <a:latin typeface="Arial" panose="020B0604020202020204" pitchFamily="34" charset="0"/>
                          <a:ea typeface="+mn-ea"/>
                          <a:cs typeface="Arial" panose="020B0604020202020204" pitchFamily="34" charset="0"/>
                        </a:rPr>
                        <a:t>Traditionally, insomnia has been managed through non-digital interventions such as sleep hygiene education, face-to-face Cognitive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Therapy for Insomnia (CBT-I), relaxation techniques, lifestyle modification </a:t>
                      </a:r>
                      <a:r>
                        <a:rPr lang="en-US" sz="600" kern="1200" dirty="0" err="1">
                          <a:solidFill>
                            <a:schemeClr val="dk1"/>
                          </a:solidFill>
                          <a:effectLst/>
                          <a:latin typeface="Arial" panose="020B0604020202020204" pitchFamily="34" charset="0"/>
                          <a:ea typeface="+mn-ea"/>
                          <a:cs typeface="Arial" panose="020B0604020202020204" pitchFamily="34" charset="0"/>
                        </a:rPr>
                        <a:t>programmes</a:t>
                      </a:r>
                      <a:r>
                        <a:rPr lang="en-US" sz="600" kern="1200" dirty="0">
                          <a:solidFill>
                            <a:schemeClr val="dk1"/>
                          </a:solidFill>
                          <a:effectLst/>
                          <a:latin typeface="Arial" panose="020B0604020202020204" pitchFamily="34" charset="0"/>
                          <a:ea typeface="+mn-ea"/>
                          <a:cs typeface="Arial" panose="020B0604020202020204" pitchFamily="34" charset="0"/>
                        </a:rPr>
                        <a:t>, counselling, and pharmacological treatment (</a:t>
                      </a:r>
                      <a:r>
                        <a:rPr lang="en-GB" sz="600" kern="1200" dirty="0">
                          <a:solidFill>
                            <a:schemeClr val="dk1"/>
                          </a:solidFill>
                          <a:effectLst/>
                          <a:latin typeface="Arial" panose="020B0604020202020204" pitchFamily="34" charset="0"/>
                          <a:ea typeface="+mn-ea"/>
                          <a:cs typeface="Arial" panose="020B0604020202020204" pitchFamily="34" charset="0"/>
                        </a:rPr>
                        <a:t>Straten and </a:t>
                      </a:r>
                      <a:r>
                        <a:rPr lang="en-GB" sz="600" kern="1200" dirty="0" err="1">
                          <a:solidFill>
                            <a:schemeClr val="dk1"/>
                          </a:solidFill>
                          <a:effectLst/>
                          <a:latin typeface="Arial" panose="020B0604020202020204" pitchFamily="34" charset="0"/>
                          <a:ea typeface="+mn-ea"/>
                          <a:cs typeface="Arial" panose="020B0604020202020204" pitchFamily="34" charset="0"/>
                        </a:rPr>
                        <a:t>Lancee</a:t>
                      </a:r>
                      <a:r>
                        <a:rPr lang="en-GB" sz="600" kern="1200" dirty="0">
                          <a:solidFill>
                            <a:schemeClr val="dk1"/>
                          </a:solidFill>
                          <a:effectLst/>
                          <a:latin typeface="Arial" panose="020B0604020202020204" pitchFamily="34" charset="0"/>
                          <a:ea typeface="+mn-ea"/>
                          <a:cs typeface="Arial" panose="020B0604020202020204" pitchFamily="34" charset="0"/>
                        </a:rPr>
                        <a:t>, 2020)</a:t>
                      </a:r>
                      <a:r>
                        <a:rPr lang="en-US" sz="600" kern="1200" dirty="0">
                          <a:solidFill>
                            <a:schemeClr val="dk1"/>
                          </a:solidFill>
                          <a:effectLst/>
                          <a:latin typeface="Arial" panose="020B0604020202020204" pitchFamily="34" charset="0"/>
                          <a:ea typeface="+mn-ea"/>
                          <a:cs typeface="Arial" panose="020B0604020202020204" pitchFamily="34" charset="0"/>
                        </a:rPr>
                        <a:t>. Although these approaches can be effective, they are often limited by long waiting lists, workforce shortages, cost, and reduced accessibility (</a:t>
                      </a:r>
                      <a:r>
                        <a:rPr lang="en-GB" sz="600" kern="1200" dirty="0">
                          <a:solidFill>
                            <a:schemeClr val="dk1"/>
                          </a:solidFill>
                          <a:effectLst/>
                          <a:latin typeface="Arial" panose="020B0604020202020204" pitchFamily="34" charset="0"/>
                          <a:ea typeface="+mn-ea"/>
                          <a:cs typeface="Arial" panose="020B0604020202020204" pitchFamily="34" charset="0"/>
                        </a:rPr>
                        <a:t>Ellis et al, 2025)</a:t>
                      </a:r>
                      <a:r>
                        <a:rPr lang="en-US" sz="600" kern="1200" dirty="0">
                          <a:solidFill>
                            <a:schemeClr val="dk1"/>
                          </a:solidFill>
                          <a:effectLst/>
                          <a:latin typeface="Arial" panose="020B0604020202020204" pitchFamily="34" charset="0"/>
                          <a:ea typeface="+mn-ea"/>
                          <a:cs typeface="Arial" panose="020B0604020202020204" pitchFamily="34" charset="0"/>
                        </a:rPr>
                        <a:t>. More recently, digital health technologies have emerged as innovative alternatives, including mobile applications such as Sleep Cycle, Calm, Headspace, NHS online sleep resources, and digital CBT </a:t>
                      </a:r>
                      <a:r>
                        <a:rPr lang="en-US" sz="600" kern="1200" dirty="0" err="1">
                          <a:solidFill>
                            <a:schemeClr val="dk1"/>
                          </a:solidFill>
                          <a:effectLst/>
                          <a:latin typeface="Arial" panose="020B0604020202020204" pitchFamily="34" charset="0"/>
                          <a:ea typeface="+mn-ea"/>
                          <a:cs typeface="Arial" panose="020B0604020202020204" pitchFamily="34" charset="0"/>
                        </a:rPr>
                        <a:t>programmes</a:t>
                      </a:r>
                      <a:r>
                        <a:rPr lang="en-US" sz="600" kern="1200" dirty="0">
                          <a:solidFill>
                            <a:schemeClr val="dk1"/>
                          </a:solidFill>
                          <a:effectLst/>
                          <a:latin typeface="Arial" panose="020B0604020202020204" pitchFamily="34" charset="0"/>
                          <a:ea typeface="+mn-ea"/>
                          <a:cs typeface="Arial" panose="020B0604020202020204" pitchFamily="34" charset="0"/>
                        </a:rPr>
                        <a:t> (</a:t>
                      </a:r>
                      <a:r>
                        <a:rPr lang="en-GB" sz="600" kern="1200" dirty="0">
                          <a:solidFill>
                            <a:schemeClr val="dk1"/>
                          </a:solidFill>
                          <a:effectLst/>
                          <a:latin typeface="Arial" panose="020B0604020202020204" pitchFamily="34" charset="0"/>
                          <a:ea typeface="+mn-ea"/>
                          <a:cs typeface="Arial" panose="020B0604020202020204" pitchFamily="34" charset="0"/>
                        </a:rPr>
                        <a:t>Straten and </a:t>
                      </a:r>
                      <a:r>
                        <a:rPr lang="en-GB" sz="600" kern="1200" dirty="0" err="1">
                          <a:solidFill>
                            <a:schemeClr val="dk1"/>
                          </a:solidFill>
                          <a:effectLst/>
                          <a:latin typeface="Arial" panose="020B0604020202020204" pitchFamily="34" charset="0"/>
                          <a:ea typeface="+mn-ea"/>
                          <a:cs typeface="Arial" panose="020B0604020202020204" pitchFamily="34" charset="0"/>
                        </a:rPr>
                        <a:t>Lancee</a:t>
                      </a:r>
                      <a:r>
                        <a:rPr lang="en-GB" sz="600" kern="1200" dirty="0">
                          <a:solidFill>
                            <a:schemeClr val="dk1"/>
                          </a:solidFill>
                          <a:effectLst/>
                          <a:latin typeface="Arial" panose="020B0604020202020204" pitchFamily="34" charset="0"/>
                          <a:ea typeface="+mn-ea"/>
                          <a:cs typeface="Arial" panose="020B0604020202020204" pitchFamily="34" charset="0"/>
                        </a:rPr>
                        <a:t>, 2020)</a:t>
                      </a:r>
                      <a:r>
                        <a:rPr lang="en-US" sz="600" kern="1200" dirty="0">
                          <a:solidFill>
                            <a:schemeClr val="dk1"/>
                          </a:solidFill>
                          <a:effectLst/>
                          <a:latin typeface="Arial" panose="020B0604020202020204" pitchFamily="34" charset="0"/>
                          <a:ea typeface="+mn-ea"/>
                          <a:cs typeface="Arial" panose="020B0604020202020204" pitchFamily="34" charset="0"/>
                        </a:rPr>
                        <a:t>.</a:t>
                      </a:r>
                    </a:p>
                    <a:p>
                      <a:pPr algn="just"/>
                      <a:r>
                        <a:rPr lang="en-US" sz="600" b="1" kern="1200" dirty="0">
                          <a:solidFill>
                            <a:schemeClr val="dk1"/>
                          </a:solidFill>
                          <a:effectLst/>
                          <a:highlight>
                            <a:srgbClr val="D9FDE7"/>
                          </a:highlight>
                          <a:latin typeface="Arial" panose="020B0604020202020204" pitchFamily="34" charset="0"/>
                          <a:ea typeface="+mn-ea"/>
                          <a:cs typeface="Arial" panose="020B0604020202020204" pitchFamily="34" charset="0"/>
                        </a:rPr>
                        <a:t>Chosen Digital Health Intervention: </a:t>
                      </a:r>
                      <a:r>
                        <a:rPr lang="en-US" sz="600" b="1" kern="1200" dirty="0" err="1">
                          <a:solidFill>
                            <a:schemeClr val="dk1"/>
                          </a:solidFill>
                          <a:effectLst/>
                          <a:highlight>
                            <a:srgbClr val="D9FDE7"/>
                          </a:highlight>
                          <a:latin typeface="Arial" panose="020B0604020202020204" pitchFamily="34" charset="0"/>
                          <a:ea typeface="+mn-ea"/>
                          <a:cs typeface="Arial" panose="020B0604020202020204" pitchFamily="34" charset="0"/>
                        </a:rPr>
                        <a:t>Sleepio</a:t>
                      </a:r>
                      <a:endParaRPr lang="en-US" sz="600" kern="1200" dirty="0">
                        <a:solidFill>
                          <a:schemeClr val="dk1"/>
                        </a:solidFill>
                        <a:effectLst/>
                        <a:highlight>
                          <a:srgbClr val="D9FDE7"/>
                        </a:highlight>
                        <a:latin typeface="Arial" panose="020B0604020202020204" pitchFamily="34" charset="0"/>
                        <a:ea typeface="+mn-ea"/>
                        <a:cs typeface="Arial" panose="020B0604020202020204" pitchFamily="34" charset="0"/>
                      </a:endParaRPr>
                    </a:p>
                    <a:p>
                      <a:pPr algn="just"/>
                      <a:r>
                        <a:rPr lang="en-US" sz="600" kern="1200" dirty="0">
                          <a:solidFill>
                            <a:schemeClr val="dk1"/>
                          </a:solidFill>
                          <a:effectLst/>
                          <a:latin typeface="Arial" panose="020B0604020202020204" pitchFamily="34" charset="0"/>
                          <a:ea typeface="+mn-ea"/>
                          <a:cs typeface="Arial" panose="020B0604020202020204" pitchFamily="34" charset="0"/>
                        </a:rPr>
                        <a:t>Among current digital interventions,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has become one of the leading evidence-based </a:t>
                      </a:r>
                      <a:r>
                        <a:rPr lang="en-US" sz="600" kern="1200" dirty="0" err="1">
                          <a:solidFill>
                            <a:schemeClr val="dk1"/>
                          </a:solidFill>
                          <a:effectLst/>
                          <a:latin typeface="Arial" panose="020B0604020202020204" pitchFamily="34" charset="0"/>
                          <a:ea typeface="+mn-ea"/>
                          <a:cs typeface="Arial" panose="020B0604020202020204" pitchFamily="34" charset="0"/>
                        </a:rPr>
                        <a:t>programmes</a:t>
                      </a:r>
                      <a:r>
                        <a:rPr lang="en-US" sz="600" kern="1200" dirty="0">
                          <a:solidFill>
                            <a:schemeClr val="dk1"/>
                          </a:solidFill>
                          <a:effectLst/>
                          <a:latin typeface="Arial" panose="020B0604020202020204" pitchFamily="34" charset="0"/>
                          <a:ea typeface="+mn-ea"/>
                          <a:cs typeface="Arial" panose="020B0604020202020204" pitchFamily="34" charset="0"/>
                        </a:rPr>
                        <a:t> in the UK. It delivers a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six-week CBT-I </a:t>
                      </a:r>
                      <a:r>
                        <a:rPr lang="en-US" sz="600" kern="1200" dirty="0" err="1">
                          <a:solidFill>
                            <a:schemeClr val="dk1"/>
                          </a:solidFill>
                          <a:effectLst/>
                          <a:latin typeface="Arial" panose="020B0604020202020204" pitchFamily="34" charset="0"/>
                          <a:ea typeface="+mn-ea"/>
                          <a:cs typeface="Arial" panose="020B0604020202020204" pitchFamily="34" charset="0"/>
                        </a:rPr>
                        <a:t>programme</a:t>
                      </a:r>
                      <a:r>
                        <a:rPr lang="en-US" sz="600" kern="1200" dirty="0">
                          <a:solidFill>
                            <a:schemeClr val="dk1"/>
                          </a:solidFill>
                          <a:effectLst/>
                          <a:latin typeface="Arial" panose="020B0604020202020204" pitchFamily="34" charset="0"/>
                          <a:ea typeface="+mn-ea"/>
                          <a:cs typeface="Arial" panose="020B0604020202020204" pitchFamily="34" charset="0"/>
                        </a:rPr>
                        <a:t> through smartphones, tablets, and computers using an interactive virtual sleep coach (</a:t>
                      </a:r>
                      <a:r>
                        <a:rPr lang="en-GB" sz="600" kern="1200" dirty="0">
                          <a:solidFill>
                            <a:schemeClr val="dk1"/>
                          </a:solidFill>
                          <a:effectLst/>
                          <a:latin typeface="Arial" panose="020B0604020202020204" pitchFamily="34" charset="0"/>
                          <a:ea typeface="+mn-ea"/>
                          <a:cs typeface="Arial" panose="020B0604020202020204" pitchFamily="34" charset="0"/>
                        </a:rPr>
                        <a:t>Tarnai et al, 2025)</a:t>
                      </a:r>
                      <a:r>
                        <a:rPr lang="en-US" sz="600" kern="1200" dirty="0">
                          <a:solidFill>
                            <a:schemeClr val="dk1"/>
                          </a:solidFill>
                          <a:effectLst/>
                          <a:latin typeface="Arial" panose="020B0604020202020204" pitchFamily="34" charset="0"/>
                          <a:ea typeface="+mn-ea"/>
                          <a:cs typeface="Arial" panose="020B0604020202020204" pitchFamily="34" charset="0"/>
                        </a:rPr>
                        <a:t>. By combining sleep tracking, digital sleep diaries,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therapy, relaxation exercises, goal setting, and progress monitoring,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enables individuals to self-manage insomnia while reducing the need for frequent face-to-face healthcare appointments and supporting NHS digital healthcare transformation (</a:t>
                      </a:r>
                      <a:r>
                        <a:rPr lang="en-GB" sz="600" kern="1200" dirty="0">
                          <a:solidFill>
                            <a:schemeClr val="dk1"/>
                          </a:solidFill>
                          <a:effectLst/>
                          <a:latin typeface="Arial" panose="020B0604020202020204" pitchFamily="34" charset="0"/>
                          <a:ea typeface="+mn-ea"/>
                          <a:cs typeface="Arial" panose="020B0604020202020204" pitchFamily="34" charset="0"/>
                        </a:rPr>
                        <a:t>Tarnai et al, 2025)</a:t>
                      </a:r>
                      <a:r>
                        <a:rPr lang="en-US" sz="600" kern="1200" dirty="0">
                          <a:solidFill>
                            <a:schemeClr val="dk1"/>
                          </a:solidFill>
                          <a:effectLst/>
                          <a:latin typeface="Arial" panose="020B0604020202020204" pitchFamily="34" charset="0"/>
                          <a:ea typeface="+mn-ea"/>
                          <a:cs typeface="Arial" panose="020B0604020202020204" pitchFamily="34" charset="0"/>
                        </a:rPr>
                        <a:t>. </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100000">
                          <a:schemeClr val="accent5">
                            <a:lumMod val="60000"/>
                            <a:lumOff val="40000"/>
                          </a:schemeClr>
                        </a:gs>
                        <a:gs pos="40000">
                          <a:schemeClr val="accent1">
                            <a:lumMod val="5000"/>
                            <a:lumOff val="95000"/>
                          </a:schemeClr>
                        </a:gs>
                        <a:gs pos="74000">
                          <a:schemeClr val="accent1">
                            <a:lumMod val="45000"/>
                            <a:lumOff val="55000"/>
                          </a:schemeClr>
                        </a:gs>
                        <a:gs pos="73000">
                          <a:schemeClr val="accent6">
                            <a:lumMod val="20000"/>
                            <a:lumOff val="80000"/>
                          </a:schemeClr>
                        </a:gs>
                        <a:gs pos="11000">
                          <a:schemeClr val="accent5">
                            <a:lumMod val="60000"/>
                            <a:lumOff val="40000"/>
                          </a:schemeClr>
                        </a:gs>
                      </a:gsLst>
                      <a:path path="circle">
                        <a:fillToRect l="100000" t="100000"/>
                      </a:path>
                    </a:gradFill>
                  </a:tcPr>
                </a:tc>
                <a:extLst>
                  <a:ext uri="{0D108BD9-81ED-4DB2-BD59-A6C34878D82A}">
                    <a16:rowId xmlns:a16="http://schemas.microsoft.com/office/drawing/2014/main" val="323494780"/>
                  </a:ext>
                </a:extLst>
              </a:tr>
            </a:tbl>
          </a:graphicData>
        </a:graphic>
      </p:graphicFrame>
      <p:graphicFrame>
        <p:nvGraphicFramePr>
          <p:cNvPr id="10" name="Table 9">
            <a:extLst>
              <a:ext uri="{FF2B5EF4-FFF2-40B4-BE49-F238E27FC236}">
                <a16:creationId xmlns:a16="http://schemas.microsoft.com/office/drawing/2014/main" id="{C38642A2-A5A3-D5C4-6E68-7B237D7D9847}"/>
              </a:ext>
            </a:extLst>
          </p:cNvPr>
          <p:cNvGraphicFramePr>
            <a:graphicFrameLocks noGrp="1"/>
          </p:cNvGraphicFramePr>
          <p:nvPr>
            <p:extLst>
              <p:ext uri="{D42A27DB-BD31-4B8C-83A1-F6EECF244321}">
                <p14:modId xmlns:p14="http://schemas.microsoft.com/office/powerpoint/2010/main" val="3886499200"/>
              </p:ext>
            </p:extLst>
          </p:nvPr>
        </p:nvGraphicFramePr>
        <p:xfrm>
          <a:off x="6996" y="4191623"/>
          <a:ext cx="6833948" cy="1713412"/>
        </p:xfrm>
        <a:graphic>
          <a:graphicData uri="http://schemas.openxmlformats.org/drawingml/2006/table">
            <a:tbl>
              <a:tblPr firstRow="1" bandRow="1">
                <a:tableStyleId>{21E4AEA4-8DFA-4A89-87EB-49C32662AFE0}</a:tableStyleId>
              </a:tblPr>
              <a:tblGrid>
                <a:gridCol w="6833948">
                  <a:extLst>
                    <a:ext uri="{9D8B030D-6E8A-4147-A177-3AD203B41FA5}">
                      <a16:colId xmlns:a16="http://schemas.microsoft.com/office/drawing/2014/main" val="1336231242"/>
                    </a:ext>
                  </a:extLst>
                </a:gridCol>
              </a:tblGrid>
              <a:tr h="162317">
                <a:tc>
                  <a:txBody>
                    <a:bodyPr/>
                    <a:lstStyle/>
                    <a:p>
                      <a:pPr marL="0" marR="0" lvl="0" indent="0" algn="ctr" defTabSz="128016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900" b="1" u="sng" kern="1200" dirty="0">
                          <a:solidFill>
                            <a:srgbClr val="C000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3. BEHAVIOUR CHANGE THEORY</a:t>
                      </a:r>
                      <a:endParaRPr lang="en-GB" sz="900" b="1" kern="1200" dirty="0">
                        <a:solidFill>
                          <a:srgbClr val="C00000"/>
                        </a:solidFill>
                        <a:effectLst/>
                        <a:latin typeface="Arial" panose="020B0604020202020204" pitchFamily="34" charset="0"/>
                        <a:ea typeface="+mn-ea"/>
                        <a:cs typeface="Arial" panose="020B0604020202020204" pitchFamily="34" charset="0"/>
                      </a:endParaRP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92308">
                          <a:schemeClr val="bg2">
                            <a:lumMod val="20000"/>
                            <a:lumOff val="80000"/>
                          </a:schemeClr>
                        </a:gs>
                        <a:gs pos="40000">
                          <a:schemeClr val="accent1">
                            <a:lumMod val="5000"/>
                            <a:lumOff val="95000"/>
                          </a:schemeClr>
                        </a:gs>
                        <a:gs pos="74000">
                          <a:schemeClr val="accent1">
                            <a:lumMod val="45000"/>
                            <a:lumOff val="55000"/>
                          </a:schemeClr>
                        </a:gs>
                        <a:gs pos="73000">
                          <a:schemeClr val="accent2">
                            <a:lumMod val="40000"/>
                            <a:lumOff val="60000"/>
                          </a:schemeClr>
                        </a:gs>
                        <a:gs pos="2000">
                          <a:schemeClr val="accent1">
                            <a:lumMod val="30000"/>
                            <a:lumOff val="70000"/>
                          </a:schemeClr>
                        </a:gs>
                      </a:gsLst>
                      <a:path path="circle">
                        <a:fillToRect l="100000" t="100000"/>
                      </a:path>
                    </a:gradFill>
                  </a:tcPr>
                </a:tc>
                <a:extLst>
                  <a:ext uri="{0D108BD9-81ED-4DB2-BD59-A6C34878D82A}">
                    <a16:rowId xmlns:a16="http://schemas.microsoft.com/office/drawing/2014/main" val="3757580793"/>
                  </a:ext>
                </a:extLst>
              </a:tr>
              <a:tr h="1511209">
                <a:tc>
                  <a:txBody>
                    <a:bodyPr/>
                    <a:lstStyle/>
                    <a:p>
                      <a:pPr algn="just"/>
                      <a:r>
                        <a:rPr lang="en-US" sz="700" b="1" kern="1200" dirty="0">
                          <a:solidFill>
                            <a:srgbClr val="FFFF00"/>
                          </a:solidFill>
                          <a:effectLst/>
                          <a:highlight>
                            <a:srgbClr val="FF7474"/>
                          </a:highlight>
                          <a:latin typeface="ADLaM Display" panose="02010000000000000000" pitchFamily="2" charset="0"/>
                          <a:ea typeface="ADLaM Display" panose="02010000000000000000" pitchFamily="2" charset="0"/>
                          <a:cs typeface="ADLaM Display" panose="02010000000000000000" pitchFamily="2" charset="0"/>
                        </a:rPr>
                        <a:t>Health Belief Model: </a:t>
                      </a:r>
                      <a:r>
                        <a:rPr lang="en-US" sz="600" kern="1200" dirty="0">
                          <a:solidFill>
                            <a:schemeClr val="dk1"/>
                          </a:solidFill>
                          <a:effectLst/>
                          <a:latin typeface="Arial" panose="020B0604020202020204" pitchFamily="34" charset="0"/>
                          <a:ea typeface="+mn-ea"/>
                          <a:cs typeface="Arial" panose="020B0604020202020204" pitchFamily="34" charset="0"/>
                        </a:rPr>
                        <a:t>The Health Belief Model (HBM) explains how individuals' beliefs and perceptions influence their willingness to adopt healthier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a:t>
                      </a:r>
                      <a:r>
                        <a:rPr lang="en-GB" sz="600" kern="1200" dirty="0">
                          <a:solidFill>
                            <a:schemeClr val="dk1"/>
                          </a:solidFill>
                          <a:effectLst/>
                          <a:latin typeface="Arial" panose="020B0604020202020204" pitchFamily="34" charset="0"/>
                          <a:ea typeface="+mn-ea"/>
                          <a:cs typeface="Arial" panose="020B0604020202020204" pitchFamily="34" charset="0"/>
                        </a:rPr>
                        <a:t>Hayden, 2022)</a:t>
                      </a:r>
                      <a:r>
                        <a:rPr lang="en-US" sz="600" kern="1200" dirty="0">
                          <a:solidFill>
                            <a:schemeClr val="dk1"/>
                          </a:solidFill>
                          <a:effectLst/>
                          <a:latin typeface="Arial" panose="020B0604020202020204" pitchFamily="34" charset="0"/>
                          <a:ea typeface="+mn-ea"/>
                          <a:cs typeface="Arial" panose="020B0604020202020204" pitchFamily="34" charset="0"/>
                        </a:rPr>
                        <a:t>. It suggests that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 change occurs when people perceive a health risk, understand the seriousness of the condition, </a:t>
                      </a:r>
                      <a:r>
                        <a:rPr lang="en-US" sz="600" kern="1200" dirty="0" err="1">
                          <a:solidFill>
                            <a:schemeClr val="dk1"/>
                          </a:solidFill>
                          <a:effectLst/>
                          <a:latin typeface="Arial" panose="020B0604020202020204" pitchFamily="34" charset="0"/>
                          <a:ea typeface="+mn-ea"/>
                          <a:cs typeface="Arial" panose="020B0604020202020204" pitchFamily="34" charset="0"/>
                        </a:rPr>
                        <a:t>recognise</a:t>
                      </a:r>
                      <a:r>
                        <a:rPr lang="en-US" sz="600" kern="1200" dirty="0">
                          <a:solidFill>
                            <a:schemeClr val="dk1"/>
                          </a:solidFill>
                          <a:effectLst/>
                          <a:latin typeface="Arial" panose="020B0604020202020204" pitchFamily="34" charset="0"/>
                          <a:ea typeface="+mn-ea"/>
                          <a:cs typeface="Arial" panose="020B0604020202020204" pitchFamily="34" charset="0"/>
                        </a:rPr>
                        <a:t> the benefits of action, identify and overcome barriers, receive cues to act, and develop confidence in their ability to change (</a:t>
                      </a:r>
                      <a:r>
                        <a:rPr lang="en-GB" sz="600" kern="1200" dirty="0">
                          <a:solidFill>
                            <a:schemeClr val="dk1"/>
                          </a:solidFill>
                          <a:effectLst/>
                          <a:latin typeface="Arial" panose="020B0604020202020204" pitchFamily="34" charset="0"/>
                          <a:ea typeface="+mn-ea"/>
                          <a:cs typeface="Arial" panose="020B0604020202020204" pitchFamily="34" charset="0"/>
                        </a:rPr>
                        <a:t>Sulat et al, 2018)</a:t>
                      </a:r>
                      <a:r>
                        <a:rPr lang="en-US" sz="600" kern="1200" dirty="0">
                          <a:solidFill>
                            <a:schemeClr val="dk1"/>
                          </a:solidFill>
                          <a:effectLst/>
                          <a:latin typeface="Arial" panose="020B0604020202020204" pitchFamily="34" charset="0"/>
                          <a:ea typeface="+mn-ea"/>
                          <a:cs typeface="Arial" panose="020B0604020202020204" pitchFamily="34" charset="0"/>
                        </a:rPr>
                        <a:t>. These components closely align with the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strategies used within </a:t>
                      </a:r>
                      <a:r>
                        <a:rPr lang="en-US" sz="600" kern="1200" dirty="0" err="1">
                          <a:solidFill>
                            <a:schemeClr val="dk1"/>
                          </a:solidFill>
                          <a:effectLst/>
                          <a:latin typeface="Arial" panose="020B0604020202020204" pitchFamily="34" charset="0"/>
                          <a:ea typeface="+mn-ea"/>
                          <a:cs typeface="Arial" panose="020B0604020202020204" pitchFamily="34" charset="0"/>
                        </a:rPr>
                        <a:t>Sleepio's</a:t>
                      </a:r>
                      <a:r>
                        <a:rPr lang="en-US" sz="600" kern="1200" dirty="0">
                          <a:solidFill>
                            <a:schemeClr val="dk1"/>
                          </a:solidFill>
                          <a:effectLst/>
                          <a:latin typeface="Arial" panose="020B0604020202020204" pitchFamily="34" charset="0"/>
                          <a:ea typeface="+mn-ea"/>
                          <a:cs typeface="Arial" panose="020B0604020202020204" pitchFamily="34" charset="0"/>
                        </a:rPr>
                        <a:t> Cognitive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Therapy for Insomnia (CBT-I) </a:t>
                      </a:r>
                      <a:r>
                        <a:rPr lang="en-US" sz="600" kern="1200" dirty="0" err="1">
                          <a:solidFill>
                            <a:schemeClr val="dk1"/>
                          </a:solidFill>
                          <a:effectLst/>
                          <a:latin typeface="Arial" panose="020B0604020202020204" pitchFamily="34" charset="0"/>
                          <a:ea typeface="+mn-ea"/>
                          <a:cs typeface="Arial" panose="020B0604020202020204" pitchFamily="34" charset="0"/>
                        </a:rPr>
                        <a:t>programme</a:t>
                      </a:r>
                      <a:r>
                        <a:rPr lang="en-US" sz="600" kern="1200" dirty="0">
                          <a:solidFill>
                            <a:schemeClr val="dk1"/>
                          </a:solidFill>
                          <a:effectLst/>
                          <a:latin typeface="Arial" panose="020B0604020202020204" pitchFamily="34" charset="0"/>
                          <a:ea typeface="+mn-ea"/>
                          <a:cs typeface="Arial" panose="020B0604020202020204" pitchFamily="34" charset="0"/>
                        </a:rPr>
                        <a:t> (</a:t>
                      </a:r>
                      <a:r>
                        <a:rPr lang="en-GB" sz="600" kern="1200" dirty="0">
                          <a:solidFill>
                            <a:schemeClr val="dk1"/>
                          </a:solidFill>
                          <a:effectLst/>
                          <a:latin typeface="Arial" panose="020B0604020202020204" pitchFamily="34" charset="0"/>
                          <a:ea typeface="+mn-ea"/>
                          <a:cs typeface="Arial" panose="020B0604020202020204" pitchFamily="34" charset="0"/>
                        </a:rPr>
                        <a:t>Hayden, 2022)</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Arial" panose="020B0604020202020204" pitchFamily="34" charset="0"/>
                        <a:buChar char="•"/>
                      </a:pPr>
                      <a:r>
                        <a:rPr lang="en-US" sz="600" b="1" kern="1200" dirty="0">
                          <a:solidFill>
                            <a:schemeClr val="dk1"/>
                          </a:solidFill>
                          <a:effectLst/>
                          <a:highlight>
                            <a:srgbClr val="FF7474"/>
                          </a:highlight>
                          <a:latin typeface="Arial" panose="020B0604020202020204" pitchFamily="34" charset="0"/>
                          <a:ea typeface="+mn-ea"/>
                          <a:cs typeface="Arial" panose="020B0604020202020204" pitchFamily="34" charset="0"/>
                        </a:rPr>
                        <a:t>Perceived Susceptibility: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helps users </a:t>
                      </a:r>
                      <a:r>
                        <a:rPr lang="en-US" sz="600" kern="1200" dirty="0" err="1">
                          <a:solidFill>
                            <a:schemeClr val="dk1"/>
                          </a:solidFill>
                          <a:effectLst/>
                          <a:latin typeface="Arial" panose="020B0604020202020204" pitchFamily="34" charset="0"/>
                          <a:ea typeface="+mn-ea"/>
                          <a:cs typeface="Arial" panose="020B0604020202020204" pitchFamily="34" charset="0"/>
                        </a:rPr>
                        <a:t>recognise</a:t>
                      </a:r>
                      <a:r>
                        <a:rPr lang="en-US" sz="600" kern="1200" dirty="0">
                          <a:solidFill>
                            <a:schemeClr val="dk1"/>
                          </a:solidFill>
                          <a:effectLst/>
                          <a:latin typeface="Arial" panose="020B0604020202020204" pitchFamily="34" charset="0"/>
                          <a:ea typeface="+mn-ea"/>
                          <a:cs typeface="Arial" panose="020B0604020202020204" pitchFamily="34" charset="0"/>
                        </a:rPr>
                        <a:t> their personal risk of chronic insomnia by using sleep assessments, digital sleep diaries, and sleep tracking to identify unhealthy sleep patterns (</a:t>
                      </a:r>
                      <a:r>
                        <a:rPr lang="en-GB" sz="600" kern="1200" dirty="0">
                          <a:solidFill>
                            <a:schemeClr val="dk1"/>
                          </a:solidFill>
                          <a:effectLst/>
                          <a:latin typeface="Arial" panose="020B0604020202020204" pitchFamily="34" charset="0"/>
                          <a:ea typeface="+mn-ea"/>
                          <a:cs typeface="Arial" panose="020B0604020202020204" pitchFamily="34" charset="0"/>
                        </a:rPr>
                        <a:t>Sulat et al, 2018)</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Arial" panose="020B0604020202020204" pitchFamily="34" charset="0"/>
                        <a:buChar char="•"/>
                      </a:pPr>
                      <a:r>
                        <a:rPr lang="en-US" sz="600" b="1" kern="1200" dirty="0">
                          <a:solidFill>
                            <a:schemeClr val="dk1"/>
                          </a:solidFill>
                          <a:effectLst/>
                          <a:highlight>
                            <a:srgbClr val="FF7474"/>
                          </a:highlight>
                          <a:latin typeface="Arial" panose="020B0604020202020204" pitchFamily="34" charset="0"/>
                          <a:ea typeface="+mn-ea"/>
                          <a:cs typeface="Arial" panose="020B0604020202020204" pitchFamily="34" charset="0"/>
                        </a:rPr>
                        <a:t>Perceived Severity: </a:t>
                      </a:r>
                      <a:r>
                        <a:rPr lang="en-US" sz="600" kern="1200" dirty="0">
                          <a:solidFill>
                            <a:schemeClr val="dk1"/>
                          </a:solidFill>
                          <a:effectLst/>
                          <a:latin typeface="Arial" panose="020B0604020202020204" pitchFamily="34" charset="0"/>
                          <a:ea typeface="+mn-ea"/>
                          <a:cs typeface="Arial" panose="020B0604020202020204" pitchFamily="34" charset="0"/>
                        </a:rPr>
                        <a:t>The </a:t>
                      </a:r>
                      <a:r>
                        <a:rPr lang="en-US" sz="600" kern="1200" dirty="0" err="1">
                          <a:solidFill>
                            <a:schemeClr val="dk1"/>
                          </a:solidFill>
                          <a:effectLst/>
                          <a:latin typeface="Arial" panose="020B0604020202020204" pitchFamily="34" charset="0"/>
                          <a:ea typeface="+mn-ea"/>
                          <a:cs typeface="Arial" panose="020B0604020202020204" pitchFamily="34" charset="0"/>
                        </a:rPr>
                        <a:t>programme</a:t>
                      </a:r>
                      <a:r>
                        <a:rPr lang="en-US" sz="600" kern="1200" dirty="0">
                          <a:solidFill>
                            <a:schemeClr val="dk1"/>
                          </a:solidFill>
                          <a:effectLst/>
                          <a:latin typeface="Arial" panose="020B0604020202020204" pitchFamily="34" charset="0"/>
                          <a:ea typeface="+mn-ea"/>
                          <a:cs typeface="Arial" panose="020B0604020202020204" pitchFamily="34" charset="0"/>
                        </a:rPr>
                        <a:t> educates users about the consequences of untreated insomnia, including anxiety, depression, cardiovascular disease, reduced productivity, impaired concentration, and poor quality of life (</a:t>
                      </a:r>
                      <a:r>
                        <a:rPr lang="en-GB" sz="600" kern="1200" dirty="0">
                          <a:solidFill>
                            <a:schemeClr val="dk1"/>
                          </a:solidFill>
                          <a:effectLst/>
                          <a:latin typeface="Arial" panose="020B0604020202020204" pitchFamily="34" charset="0"/>
                          <a:ea typeface="+mn-ea"/>
                          <a:cs typeface="Arial" panose="020B0604020202020204" pitchFamily="34" charset="0"/>
                        </a:rPr>
                        <a:t>Hayden, 2022)</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Arial" panose="020B0604020202020204" pitchFamily="34" charset="0"/>
                        <a:buChar char="•"/>
                      </a:pPr>
                      <a:r>
                        <a:rPr lang="en-US" sz="600" b="1" kern="1200" dirty="0">
                          <a:solidFill>
                            <a:schemeClr val="dk1"/>
                          </a:solidFill>
                          <a:effectLst/>
                          <a:highlight>
                            <a:srgbClr val="FF7474"/>
                          </a:highlight>
                          <a:latin typeface="Arial" panose="020B0604020202020204" pitchFamily="34" charset="0"/>
                          <a:ea typeface="+mn-ea"/>
                          <a:cs typeface="Arial" panose="020B0604020202020204" pitchFamily="34" charset="0"/>
                        </a:rPr>
                        <a:t>Perceived Benefits: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demonstrates that evidence-based CBT-I can improve sleep naturally, reduce dependence on sleeping medication, and enhance overall wellbeing through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progress reports and measurable improvements (</a:t>
                      </a:r>
                      <a:r>
                        <a:rPr lang="en-GB" sz="600" kern="1200" dirty="0">
                          <a:solidFill>
                            <a:schemeClr val="dk1"/>
                          </a:solidFill>
                          <a:effectLst/>
                          <a:latin typeface="Arial" panose="020B0604020202020204" pitchFamily="34" charset="0"/>
                          <a:ea typeface="+mn-ea"/>
                          <a:cs typeface="Arial" panose="020B0604020202020204" pitchFamily="34" charset="0"/>
                        </a:rPr>
                        <a:t>Sulat et al, 2018)</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Arial" panose="020B0604020202020204" pitchFamily="34" charset="0"/>
                        <a:buChar char="•"/>
                      </a:pPr>
                      <a:r>
                        <a:rPr lang="en-US" sz="600" b="1" kern="1200" dirty="0">
                          <a:solidFill>
                            <a:schemeClr val="dk1"/>
                          </a:solidFill>
                          <a:effectLst/>
                          <a:highlight>
                            <a:srgbClr val="FF7474"/>
                          </a:highlight>
                          <a:latin typeface="Arial" panose="020B0604020202020204" pitchFamily="34" charset="0"/>
                          <a:ea typeface="+mn-ea"/>
                          <a:cs typeface="Arial" panose="020B0604020202020204" pitchFamily="34" charset="0"/>
                        </a:rPr>
                        <a:t>Perceived Barriers: </a:t>
                      </a:r>
                      <a:r>
                        <a:rPr lang="en-US" sz="600" kern="1200" dirty="0">
                          <a:solidFill>
                            <a:schemeClr val="dk1"/>
                          </a:solidFill>
                          <a:effectLst/>
                          <a:latin typeface="Arial" panose="020B0604020202020204" pitchFamily="34" charset="0"/>
                          <a:ea typeface="+mn-ea"/>
                          <a:cs typeface="Arial" panose="020B0604020202020204" pitchFamily="34" charset="0"/>
                        </a:rPr>
                        <a:t>The digital platform reduces barriers such as travel, long NHS waiting times, appointment availability, and stigma associated with seeking treatment. However, challenges including limited digital literacy, internet access, and user motivation may still affect engagement (</a:t>
                      </a:r>
                      <a:r>
                        <a:rPr lang="en-GB" sz="600" kern="1200" dirty="0">
                          <a:solidFill>
                            <a:schemeClr val="dk1"/>
                          </a:solidFill>
                          <a:effectLst/>
                          <a:latin typeface="Arial" panose="020B0604020202020204" pitchFamily="34" charset="0"/>
                          <a:ea typeface="+mn-ea"/>
                          <a:cs typeface="Arial" panose="020B0604020202020204" pitchFamily="34" charset="0"/>
                        </a:rPr>
                        <a:t>Sulat et al, 2018)</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Arial" panose="020B0604020202020204" pitchFamily="34" charset="0"/>
                        <a:buChar char="•"/>
                      </a:pPr>
                      <a:r>
                        <a:rPr lang="en-US" sz="600" b="1" kern="1200" dirty="0">
                          <a:solidFill>
                            <a:schemeClr val="dk1"/>
                          </a:solidFill>
                          <a:effectLst/>
                          <a:highlight>
                            <a:srgbClr val="FF7474"/>
                          </a:highlight>
                          <a:latin typeface="Arial" panose="020B0604020202020204" pitchFamily="34" charset="0"/>
                          <a:ea typeface="+mn-ea"/>
                          <a:cs typeface="Arial" panose="020B0604020202020204" pitchFamily="34" charset="0"/>
                        </a:rPr>
                        <a:t>Cues to Action: </a:t>
                      </a:r>
                      <a:r>
                        <a:rPr lang="en-US" sz="600" kern="1200" dirty="0">
                          <a:solidFill>
                            <a:schemeClr val="dk1"/>
                          </a:solidFill>
                          <a:effectLst/>
                          <a:latin typeface="Arial" panose="020B0604020202020204" pitchFamily="34" charset="0"/>
                          <a:ea typeface="+mn-ea"/>
                          <a:cs typeface="Arial" panose="020B0604020202020204" pitchFamily="34" charset="0"/>
                        </a:rPr>
                        <a:t>Daily reminders, sleep diary notifications, virtual coaching sessions,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recommendations, and progress feedback encourage users to maintain regular participation and reinforce healthy sleep habits (</a:t>
                      </a:r>
                      <a:r>
                        <a:rPr lang="en-GB" sz="600" kern="1200" dirty="0">
                          <a:solidFill>
                            <a:schemeClr val="dk1"/>
                          </a:solidFill>
                          <a:effectLst/>
                          <a:latin typeface="Arial" panose="020B0604020202020204" pitchFamily="34" charset="0"/>
                          <a:ea typeface="+mn-ea"/>
                          <a:cs typeface="Arial" panose="020B0604020202020204" pitchFamily="34" charset="0"/>
                        </a:rPr>
                        <a:t>Hayden, 2022)</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Arial" panose="020B0604020202020204" pitchFamily="34" charset="0"/>
                        <a:buChar char="•"/>
                      </a:pPr>
                      <a:r>
                        <a:rPr lang="en-US" sz="600" b="1" kern="1200" dirty="0">
                          <a:solidFill>
                            <a:schemeClr val="dk1"/>
                          </a:solidFill>
                          <a:effectLst/>
                          <a:highlight>
                            <a:srgbClr val="FF7474"/>
                          </a:highlight>
                          <a:latin typeface="Arial" panose="020B0604020202020204" pitchFamily="34" charset="0"/>
                          <a:ea typeface="+mn-ea"/>
                          <a:cs typeface="Arial" panose="020B0604020202020204" pitchFamily="34" charset="0"/>
                        </a:rPr>
                        <a:t>Self-Efficacy: </a:t>
                      </a:r>
                      <a:r>
                        <a:rPr lang="en-US" sz="600" kern="1200" dirty="0">
                          <a:solidFill>
                            <a:schemeClr val="dk1"/>
                          </a:solidFill>
                          <a:effectLst/>
                          <a:latin typeface="Arial" panose="020B0604020202020204" pitchFamily="34" charset="0"/>
                          <a:ea typeface="+mn-ea"/>
                          <a:cs typeface="Arial" panose="020B0604020202020204" pitchFamily="34" charset="0"/>
                        </a:rPr>
                        <a:t>Users build confidence by completing CBT activities, monitoring improvements, achieving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sleep goals, </a:t>
                      </a:r>
                      <a:r>
                        <a:rPr lang="en-US" sz="600" kern="1200" dirty="0" err="1">
                          <a:solidFill>
                            <a:schemeClr val="dk1"/>
                          </a:solidFill>
                          <a:effectLst/>
                          <a:latin typeface="Arial" panose="020B0604020202020204" pitchFamily="34" charset="0"/>
                          <a:ea typeface="+mn-ea"/>
                          <a:cs typeface="Arial" panose="020B0604020202020204" pitchFamily="34" charset="0"/>
                        </a:rPr>
                        <a:t>practising</a:t>
                      </a:r>
                      <a:r>
                        <a:rPr lang="en-US" sz="600" kern="1200" dirty="0">
                          <a:solidFill>
                            <a:schemeClr val="dk1"/>
                          </a:solidFill>
                          <a:effectLst/>
                          <a:latin typeface="Arial" panose="020B0604020202020204" pitchFamily="34" charset="0"/>
                          <a:ea typeface="+mn-ea"/>
                          <a:cs typeface="Arial" panose="020B0604020202020204" pitchFamily="34" charset="0"/>
                        </a:rPr>
                        <a:t> relaxation techniques, and receiving continuous positive feedback throughout the </a:t>
                      </a:r>
                      <a:r>
                        <a:rPr lang="en-US" sz="600" kern="1200" dirty="0" err="1">
                          <a:solidFill>
                            <a:schemeClr val="dk1"/>
                          </a:solidFill>
                          <a:effectLst/>
                          <a:latin typeface="Arial" panose="020B0604020202020204" pitchFamily="34" charset="0"/>
                          <a:ea typeface="+mn-ea"/>
                          <a:cs typeface="Arial" panose="020B0604020202020204" pitchFamily="34" charset="0"/>
                        </a:rPr>
                        <a:t>programme</a:t>
                      </a:r>
                      <a:r>
                        <a:rPr lang="en-US" sz="600" kern="1200" dirty="0">
                          <a:solidFill>
                            <a:schemeClr val="dk1"/>
                          </a:solidFill>
                          <a:effectLst/>
                          <a:latin typeface="Arial" panose="020B0604020202020204" pitchFamily="34" charset="0"/>
                          <a:ea typeface="+mn-ea"/>
                          <a:cs typeface="Arial" panose="020B0604020202020204" pitchFamily="34" charset="0"/>
                        </a:rPr>
                        <a:t> (</a:t>
                      </a:r>
                      <a:r>
                        <a:rPr lang="en-GB" sz="600" kern="1200" dirty="0">
                          <a:solidFill>
                            <a:schemeClr val="dk1"/>
                          </a:solidFill>
                          <a:effectLst/>
                          <a:latin typeface="Arial" panose="020B0604020202020204" pitchFamily="34" charset="0"/>
                          <a:ea typeface="+mn-ea"/>
                          <a:cs typeface="Arial" panose="020B0604020202020204" pitchFamily="34" charset="0"/>
                        </a:rPr>
                        <a:t>Sulat et al, 2018)</a:t>
                      </a:r>
                      <a:r>
                        <a:rPr lang="en-US" sz="600" kern="1200" dirty="0">
                          <a:solidFill>
                            <a:schemeClr val="dk1"/>
                          </a:solidFill>
                          <a:effectLst/>
                          <a:latin typeface="Arial" panose="020B0604020202020204" pitchFamily="34" charset="0"/>
                          <a:ea typeface="+mn-ea"/>
                          <a:cs typeface="Arial" panose="020B0604020202020204" pitchFamily="34" charset="0"/>
                        </a:rPr>
                        <a:t>.</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92308">
                          <a:schemeClr val="bg2">
                            <a:lumMod val="20000"/>
                            <a:lumOff val="80000"/>
                          </a:schemeClr>
                        </a:gs>
                        <a:gs pos="40000">
                          <a:schemeClr val="accent1">
                            <a:lumMod val="5000"/>
                            <a:lumOff val="95000"/>
                          </a:schemeClr>
                        </a:gs>
                        <a:gs pos="74000">
                          <a:schemeClr val="accent1">
                            <a:lumMod val="45000"/>
                            <a:lumOff val="55000"/>
                          </a:schemeClr>
                        </a:gs>
                        <a:gs pos="73000">
                          <a:schemeClr val="accent2">
                            <a:lumMod val="40000"/>
                            <a:lumOff val="60000"/>
                          </a:schemeClr>
                        </a:gs>
                        <a:gs pos="2000">
                          <a:schemeClr val="accent1">
                            <a:lumMod val="30000"/>
                            <a:lumOff val="70000"/>
                          </a:schemeClr>
                        </a:gs>
                      </a:gsLst>
                      <a:path path="circle">
                        <a:fillToRect l="100000" t="100000"/>
                      </a:path>
                    </a:gradFill>
                  </a:tcPr>
                </a:tc>
                <a:extLst>
                  <a:ext uri="{0D108BD9-81ED-4DB2-BD59-A6C34878D82A}">
                    <a16:rowId xmlns:a16="http://schemas.microsoft.com/office/drawing/2014/main" val="323494780"/>
                  </a:ext>
                </a:extLst>
              </a:tr>
            </a:tbl>
          </a:graphicData>
        </a:graphic>
      </p:graphicFrame>
      <p:graphicFrame>
        <p:nvGraphicFramePr>
          <p:cNvPr id="11" name="Table 10">
            <a:extLst>
              <a:ext uri="{FF2B5EF4-FFF2-40B4-BE49-F238E27FC236}">
                <a16:creationId xmlns:a16="http://schemas.microsoft.com/office/drawing/2014/main" id="{5AA70036-2195-0A47-DAB8-35D669A22517}"/>
              </a:ext>
            </a:extLst>
          </p:cNvPr>
          <p:cNvGraphicFramePr>
            <a:graphicFrameLocks noGrp="1"/>
          </p:cNvGraphicFramePr>
          <p:nvPr>
            <p:extLst>
              <p:ext uri="{D42A27DB-BD31-4B8C-83A1-F6EECF244321}">
                <p14:modId xmlns:p14="http://schemas.microsoft.com/office/powerpoint/2010/main" val="3985708854"/>
              </p:ext>
            </p:extLst>
          </p:nvPr>
        </p:nvGraphicFramePr>
        <p:xfrm>
          <a:off x="6996" y="5892496"/>
          <a:ext cx="6809899" cy="1332412"/>
        </p:xfrm>
        <a:graphic>
          <a:graphicData uri="http://schemas.openxmlformats.org/drawingml/2006/table">
            <a:tbl>
              <a:tblPr firstRow="1" bandRow="1">
                <a:tableStyleId>{21E4AEA4-8DFA-4A89-87EB-49C32662AFE0}</a:tableStyleId>
              </a:tblPr>
              <a:tblGrid>
                <a:gridCol w="6809899">
                  <a:extLst>
                    <a:ext uri="{9D8B030D-6E8A-4147-A177-3AD203B41FA5}">
                      <a16:colId xmlns:a16="http://schemas.microsoft.com/office/drawing/2014/main" val="1336231242"/>
                    </a:ext>
                  </a:extLst>
                </a:gridCol>
              </a:tblGrid>
              <a:tr h="151438">
                <a:tc>
                  <a:txBody>
                    <a:bodyPr/>
                    <a:lstStyle/>
                    <a:p>
                      <a:pPr marL="0" indent="0" algn="ctr">
                        <a:buFont typeface="Arial" panose="020B0604020202020204" pitchFamily="34" charset="0"/>
                        <a:buNone/>
                      </a:pPr>
                      <a:r>
                        <a:rPr lang="en-GB" sz="900" u="sng" dirty="0">
                          <a:solidFill>
                            <a:srgbClr val="C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4. EXPECTED OUTCOMES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1">
                            <a:lumMod val="5000"/>
                            <a:lumOff val="95000"/>
                          </a:schemeClr>
                        </a:gs>
                        <a:gs pos="74000">
                          <a:schemeClr val="accent1">
                            <a:lumMod val="45000"/>
                            <a:lumOff val="55000"/>
                          </a:schemeClr>
                        </a:gs>
                        <a:gs pos="74000">
                          <a:schemeClr val="accent3">
                            <a:lumMod val="40000"/>
                            <a:lumOff val="60000"/>
                          </a:schemeClr>
                        </a:gs>
                        <a:gs pos="100000">
                          <a:schemeClr val="accent1">
                            <a:lumMod val="30000"/>
                            <a:lumOff val="70000"/>
                          </a:schemeClr>
                        </a:gs>
                      </a:gsLst>
                      <a:path path="circle">
                        <a:fillToRect l="100000" t="100000"/>
                      </a:path>
                      <a:tileRect r="-100000" b="-100000"/>
                    </a:gradFill>
                  </a:tcPr>
                </a:tc>
                <a:extLst>
                  <a:ext uri="{0D108BD9-81ED-4DB2-BD59-A6C34878D82A}">
                    <a16:rowId xmlns:a16="http://schemas.microsoft.com/office/drawing/2014/main" val="3757580793"/>
                  </a:ext>
                </a:extLst>
              </a:tr>
              <a:tr h="1033190">
                <a:tc>
                  <a:txBody>
                    <a:bodyPr/>
                    <a:lstStyle/>
                    <a:p>
                      <a:pPr algn="just"/>
                      <a:r>
                        <a:rPr lang="en-US" sz="600" kern="1200" dirty="0">
                          <a:solidFill>
                            <a:schemeClr val="dk1"/>
                          </a:solidFill>
                          <a:effectLst/>
                          <a:latin typeface="Arial" panose="020B0604020202020204" pitchFamily="34" charset="0"/>
                          <a:ea typeface="+mn-ea"/>
                          <a:cs typeface="Arial" panose="020B0604020202020204" pitchFamily="34" charset="0"/>
                        </a:rPr>
                        <a:t>Applying the Health Belief Model through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is expected to produce significant improvements in individual and population health outcomes by encouraging sustainable changes in sleep-related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a:t>
                      </a:r>
                      <a:r>
                        <a:rPr lang="en-GB" sz="600" kern="1200" dirty="0">
                          <a:solidFill>
                            <a:schemeClr val="dk1"/>
                          </a:solidFill>
                          <a:effectLst/>
                          <a:latin typeface="Arial" panose="020B0604020202020204" pitchFamily="34" charset="0"/>
                          <a:ea typeface="+mn-ea"/>
                          <a:cs typeface="Arial" panose="020B0604020202020204" pitchFamily="34" charset="0"/>
                        </a:rPr>
                        <a:t>Luger, 2020)</a:t>
                      </a:r>
                      <a:r>
                        <a:rPr lang="en-US" sz="600" kern="1200" dirty="0">
                          <a:solidFill>
                            <a:schemeClr val="dk1"/>
                          </a:solidFill>
                          <a:effectLst/>
                          <a:latin typeface="Arial" panose="020B0604020202020204" pitchFamily="34" charset="0"/>
                          <a:ea typeface="+mn-ea"/>
                          <a:cs typeface="Arial" panose="020B0604020202020204" pitchFamily="34" charset="0"/>
                        </a:rPr>
                        <a:t>. As users become more aware of the risks associated with untreated insomnia and gain confidence in evidence-based self-management techniques, they are more likely to engage consistently with Cognitive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Therapy for Insomnia and adopt healthier sleep routines (</a:t>
                      </a:r>
                      <a:r>
                        <a:rPr lang="en-GB" sz="600" kern="1200" dirty="0">
                          <a:solidFill>
                            <a:schemeClr val="dk1"/>
                          </a:solidFill>
                          <a:effectLst/>
                          <a:latin typeface="Arial" panose="020B0604020202020204" pitchFamily="34" charset="0"/>
                          <a:ea typeface="+mn-ea"/>
                          <a:cs typeface="Arial" panose="020B0604020202020204" pitchFamily="34" charset="0"/>
                        </a:rPr>
                        <a:t>Khalilzadeh et al, 2023)</a:t>
                      </a:r>
                      <a:r>
                        <a:rPr lang="en-US" sz="600" kern="1200" dirty="0">
                          <a:solidFill>
                            <a:schemeClr val="dk1"/>
                          </a:solidFill>
                          <a:effectLst/>
                          <a:latin typeface="Arial" panose="020B0604020202020204" pitchFamily="34" charset="0"/>
                          <a:ea typeface="+mn-ea"/>
                          <a:cs typeface="Arial" panose="020B0604020202020204" pitchFamily="34" charset="0"/>
                        </a:rPr>
                        <a:t>. Improved sleep quality is expected to reduce symptoms of anxiety, depression, stress, fatigue, and emotional distress while enhancing concentration, memory, productivity, emotional wellbeing, and overall quality of life (</a:t>
                      </a:r>
                      <a:r>
                        <a:rPr lang="en-GB" sz="600" kern="1200" dirty="0">
                          <a:solidFill>
                            <a:schemeClr val="dk1"/>
                          </a:solidFill>
                          <a:effectLst/>
                          <a:latin typeface="Arial" panose="020B0604020202020204" pitchFamily="34" charset="0"/>
                          <a:ea typeface="+mn-ea"/>
                          <a:cs typeface="Arial" panose="020B0604020202020204" pitchFamily="34" charset="0"/>
                        </a:rPr>
                        <a:t>Luger, 2020)</a:t>
                      </a:r>
                      <a:r>
                        <a:rPr lang="en-US" sz="600" kern="1200" dirty="0">
                          <a:solidFill>
                            <a:schemeClr val="dk1"/>
                          </a:solidFill>
                          <a:effectLst/>
                          <a:latin typeface="Arial" panose="020B0604020202020204" pitchFamily="34" charset="0"/>
                          <a:ea typeface="+mn-ea"/>
                          <a:cs typeface="Arial" panose="020B0604020202020204" pitchFamily="34" charset="0"/>
                        </a:rPr>
                        <a:t>. Long-term improvements in sleep may also contribute to lowering the risk of chronic conditions such as obesity, hypertension, cardiovascular disease, and diabetes, thereby supporting broader public health objectives (</a:t>
                      </a:r>
                      <a:r>
                        <a:rPr lang="en-GB" sz="600" kern="1200" dirty="0">
                          <a:solidFill>
                            <a:schemeClr val="dk1"/>
                          </a:solidFill>
                          <a:effectLst/>
                          <a:latin typeface="Arial" panose="020B0604020202020204" pitchFamily="34" charset="0"/>
                          <a:ea typeface="+mn-ea"/>
                          <a:cs typeface="Arial" panose="020B0604020202020204" pitchFamily="34" charset="0"/>
                        </a:rPr>
                        <a:t>Khalilzadeh et al, 2023)</a:t>
                      </a:r>
                      <a:r>
                        <a:rPr lang="en-US" sz="600" kern="1200" dirty="0">
                          <a:solidFill>
                            <a:schemeClr val="dk1"/>
                          </a:solidFill>
                          <a:effectLst/>
                          <a:latin typeface="Arial" panose="020B0604020202020204" pitchFamily="34" charset="0"/>
                          <a:ea typeface="+mn-ea"/>
                          <a:cs typeface="Arial" panose="020B0604020202020204" pitchFamily="34" charset="0"/>
                        </a:rPr>
                        <a:t>.From a healthcare perspective, greater adoption of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could reduce unnecessary GP consultations, decrease reliance on hypnotic medications, shorten waiting times for specialist sleep services, and improve the efficient use of NHS resources (</a:t>
                      </a:r>
                      <a:r>
                        <a:rPr lang="en-GB" sz="600" kern="1200" dirty="0">
                          <a:solidFill>
                            <a:schemeClr val="dk1"/>
                          </a:solidFill>
                          <a:effectLst/>
                          <a:latin typeface="Arial" panose="020B0604020202020204" pitchFamily="34" charset="0"/>
                          <a:ea typeface="+mn-ea"/>
                          <a:cs typeface="Arial" panose="020B0604020202020204" pitchFamily="34" charset="0"/>
                        </a:rPr>
                        <a:t>Khalilzadeh et al, 2023)</a:t>
                      </a:r>
                      <a:r>
                        <a:rPr lang="en-US" sz="600" kern="1200" dirty="0">
                          <a:solidFill>
                            <a:schemeClr val="dk1"/>
                          </a:solidFill>
                          <a:effectLst/>
                          <a:latin typeface="Arial" panose="020B0604020202020204" pitchFamily="34" charset="0"/>
                          <a:ea typeface="+mn-ea"/>
                          <a:cs typeface="Arial" panose="020B0604020202020204" pitchFamily="34" charset="0"/>
                        </a:rPr>
                        <a:t>. Nevertheless, the effectiveness of the intervention depends on sustained user engagement, motivation, digital literacy, and reliable access to digital technologies (</a:t>
                      </a:r>
                      <a:r>
                        <a:rPr lang="en-GB" sz="600" kern="1200" dirty="0">
                          <a:solidFill>
                            <a:schemeClr val="dk1"/>
                          </a:solidFill>
                          <a:effectLst/>
                          <a:latin typeface="Arial" panose="020B0604020202020204" pitchFamily="34" charset="0"/>
                          <a:ea typeface="+mn-ea"/>
                          <a:cs typeface="Arial" panose="020B0604020202020204" pitchFamily="34" charset="0"/>
                        </a:rPr>
                        <a:t>Luger, 2020)</a:t>
                      </a:r>
                      <a:r>
                        <a:rPr lang="en-US" sz="600" kern="1200" dirty="0">
                          <a:solidFill>
                            <a:schemeClr val="dk1"/>
                          </a:solidFill>
                          <a:effectLst/>
                          <a:latin typeface="Arial" panose="020B0604020202020204" pitchFamily="34" charset="0"/>
                          <a:ea typeface="+mn-ea"/>
                          <a:cs typeface="Arial" panose="020B0604020202020204" pitchFamily="34" charset="0"/>
                        </a:rPr>
                        <a:t>. Individuals from socioeconomically disadvantaged backgrounds, older adults, and those with limited internet connectivity may experience difficulties accessing or completing the </a:t>
                      </a:r>
                      <a:r>
                        <a:rPr lang="en-US" sz="600" kern="1200" dirty="0" err="1">
                          <a:solidFill>
                            <a:schemeClr val="dk1"/>
                          </a:solidFill>
                          <a:effectLst/>
                          <a:latin typeface="Arial" panose="020B0604020202020204" pitchFamily="34" charset="0"/>
                          <a:ea typeface="+mn-ea"/>
                          <a:cs typeface="Arial" panose="020B0604020202020204" pitchFamily="34" charset="0"/>
                        </a:rPr>
                        <a:t>programme</a:t>
                      </a:r>
                      <a:r>
                        <a:rPr lang="en-US" sz="600" kern="1200" dirty="0">
                          <a:solidFill>
                            <a:schemeClr val="dk1"/>
                          </a:solidFill>
                          <a:effectLst/>
                          <a:latin typeface="Arial" panose="020B0604020202020204" pitchFamily="34" charset="0"/>
                          <a:ea typeface="+mn-ea"/>
                          <a:cs typeface="Arial" panose="020B0604020202020204" pitchFamily="34" charset="0"/>
                        </a:rPr>
                        <a:t>, potentially widening existing digital health inequalities (</a:t>
                      </a:r>
                      <a:r>
                        <a:rPr lang="en-GB" sz="600" kern="1200" dirty="0">
                          <a:solidFill>
                            <a:schemeClr val="dk1"/>
                          </a:solidFill>
                          <a:effectLst/>
                          <a:latin typeface="Arial" panose="020B0604020202020204" pitchFamily="34" charset="0"/>
                          <a:ea typeface="+mn-ea"/>
                          <a:cs typeface="Arial" panose="020B0604020202020204" pitchFamily="34" charset="0"/>
                        </a:rPr>
                        <a:t>Luger, 2020)</a:t>
                      </a:r>
                      <a:r>
                        <a:rPr lang="en-US" sz="600" kern="1200" dirty="0">
                          <a:solidFill>
                            <a:schemeClr val="dk1"/>
                          </a:solidFill>
                          <a:effectLst/>
                          <a:latin typeface="Arial" panose="020B0604020202020204" pitchFamily="34" charset="0"/>
                          <a:ea typeface="+mn-ea"/>
                          <a:cs typeface="Arial" panose="020B0604020202020204" pitchFamily="34" charset="0"/>
                        </a:rPr>
                        <a:t>. Consequently, successful implementation requires complementary strategies such as clinician support, digital inclusion initiatives, public awareness campaigns, and improved technological accessibility (</a:t>
                      </a:r>
                      <a:r>
                        <a:rPr lang="en-GB" sz="600" kern="1200" dirty="0">
                          <a:solidFill>
                            <a:schemeClr val="dk1"/>
                          </a:solidFill>
                          <a:effectLst/>
                          <a:latin typeface="Arial" panose="020B0604020202020204" pitchFamily="34" charset="0"/>
                          <a:ea typeface="+mn-ea"/>
                          <a:cs typeface="Arial" panose="020B0604020202020204" pitchFamily="34" charset="0"/>
                        </a:rPr>
                        <a:t>Khalilzadeh et al, 2023)</a:t>
                      </a:r>
                      <a:r>
                        <a:rPr lang="en-US" sz="600" kern="1200" dirty="0">
                          <a:solidFill>
                            <a:schemeClr val="dk1"/>
                          </a:solidFill>
                          <a:effectLst/>
                          <a:latin typeface="Arial" panose="020B0604020202020204" pitchFamily="34" charset="0"/>
                          <a:ea typeface="+mn-ea"/>
                          <a:cs typeface="Arial" panose="020B0604020202020204" pitchFamily="34" charset="0"/>
                        </a:rPr>
                        <a:t>. Integrating these supportive measures alongside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will </a:t>
                      </a:r>
                      <a:r>
                        <a:rPr lang="en-US" sz="600" kern="1200" dirty="0" err="1">
                          <a:solidFill>
                            <a:schemeClr val="dk1"/>
                          </a:solidFill>
                          <a:effectLst/>
                          <a:latin typeface="Arial" panose="020B0604020202020204" pitchFamily="34" charset="0"/>
                          <a:ea typeface="+mn-ea"/>
                          <a:cs typeface="Arial" panose="020B0604020202020204" pitchFamily="34" charset="0"/>
                        </a:rPr>
                        <a:t>maximise</a:t>
                      </a:r>
                      <a:r>
                        <a:rPr lang="en-US" sz="600" kern="1200" dirty="0">
                          <a:solidFill>
                            <a:schemeClr val="dk1"/>
                          </a:solidFill>
                          <a:effectLst/>
                          <a:latin typeface="Arial" panose="020B0604020202020204" pitchFamily="34" charset="0"/>
                          <a:ea typeface="+mn-ea"/>
                          <a:cs typeface="Arial" panose="020B0604020202020204" pitchFamily="34" charset="0"/>
                        </a:rPr>
                        <a:t> health outcomes, improve patient engagement, and ensure that the benefits of digital health innovation are experienced equitably across diverse communities within the UK (</a:t>
                      </a:r>
                      <a:r>
                        <a:rPr lang="en-GB" sz="600" kern="1200" dirty="0">
                          <a:solidFill>
                            <a:schemeClr val="dk1"/>
                          </a:solidFill>
                          <a:effectLst/>
                          <a:latin typeface="Arial" panose="020B0604020202020204" pitchFamily="34" charset="0"/>
                          <a:ea typeface="+mn-ea"/>
                          <a:cs typeface="Arial" panose="020B0604020202020204" pitchFamily="34" charset="0"/>
                        </a:rPr>
                        <a:t>Luger, 2020)</a:t>
                      </a:r>
                      <a:r>
                        <a:rPr lang="en-US" sz="600" kern="1200" dirty="0">
                          <a:solidFill>
                            <a:schemeClr val="dk1"/>
                          </a:solidFill>
                          <a:effectLst/>
                          <a:latin typeface="Arial" panose="020B0604020202020204" pitchFamily="34" charset="0"/>
                          <a:ea typeface="+mn-ea"/>
                          <a:cs typeface="Arial" panose="020B0604020202020204" pitchFamily="34" charset="0"/>
                        </a:rPr>
                        <a:t>.</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1">
                            <a:lumMod val="5000"/>
                            <a:lumOff val="95000"/>
                          </a:schemeClr>
                        </a:gs>
                        <a:gs pos="74000">
                          <a:schemeClr val="accent1">
                            <a:lumMod val="45000"/>
                            <a:lumOff val="55000"/>
                          </a:schemeClr>
                        </a:gs>
                        <a:gs pos="74000">
                          <a:schemeClr val="accent3">
                            <a:lumMod val="40000"/>
                            <a:lumOff val="60000"/>
                          </a:schemeClr>
                        </a:gs>
                        <a:gs pos="100000">
                          <a:schemeClr val="accent1">
                            <a:lumMod val="30000"/>
                            <a:lumOff val="70000"/>
                          </a:schemeClr>
                        </a:gs>
                      </a:gsLst>
                      <a:path path="circle">
                        <a:fillToRect l="100000" t="100000"/>
                      </a:path>
                      <a:tileRect r="-100000" b="-100000"/>
                    </a:gradFill>
                  </a:tcPr>
                </a:tc>
                <a:extLst>
                  <a:ext uri="{0D108BD9-81ED-4DB2-BD59-A6C34878D82A}">
                    <a16:rowId xmlns:a16="http://schemas.microsoft.com/office/drawing/2014/main" val="323494780"/>
                  </a:ext>
                </a:extLst>
              </a:tr>
            </a:tbl>
          </a:graphicData>
        </a:graphic>
      </p:graphicFrame>
      <p:graphicFrame>
        <p:nvGraphicFramePr>
          <p:cNvPr id="15" name="Table 14">
            <a:extLst>
              <a:ext uri="{FF2B5EF4-FFF2-40B4-BE49-F238E27FC236}">
                <a16:creationId xmlns:a16="http://schemas.microsoft.com/office/drawing/2014/main" id="{573F7818-4D0C-FE94-A756-860F23BBE4AF}"/>
              </a:ext>
            </a:extLst>
          </p:cNvPr>
          <p:cNvGraphicFramePr>
            <a:graphicFrameLocks noGrp="1"/>
          </p:cNvGraphicFramePr>
          <p:nvPr>
            <p:extLst>
              <p:ext uri="{D42A27DB-BD31-4B8C-83A1-F6EECF244321}">
                <p14:modId xmlns:p14="http://schemas.microsoft.com/office/powerpoint/2010/main" val="35059509"/>
              </p:ext>
            </p:extLst>
          </p:nvPr>
        </p:nvGraphicFramePr>
        <p:xfrm>
          <a:off x="24052" y="8276851"/>
          <a:ext cx="3238753" cy="1606732"/>
        </p:xfrm>
        <a:graphic>
          <a:graphicData uri="http://schemas.openxmlformats.org/drawingml/2006/table">
            <a:tbl>
              <a:tblPr firstRow="1" bandRow="1">
                <a:tableStyleId>{21E4AEA4-8DFA-4A89-87EB-49C32662AFE0}</a:tableStyleId>
              </a:tblPr>
              <a:tblGrid>
                <a:gridCol w="3238753">
                  <a:extLst>
                    <a:ext uri="{9D8B030D-6E8A-4147-A177-3AD203B41FA5}">
                      <a16:colId xmlns:a16="http://schemas.microsoft.com/office/drawing/2014/main" val="1336231242"/>
                    </a:ext>
                  </a:extLst>
                </a:gridCol>
              </a:tblGrid>
              <a:tr h="165311">
                <a:tc>
                  <a:txBody>
                    <a:bodyPr/>
                    <a:lstStyle/>
                    <a:p>
                      <a:pPr algn="ctr"/>
                      <a:r>
                        <a:rPr lang="en-GB" sz="900" u="sng" dirty="0">
                          <a:solidFill>
                            <a:srgbClr val="CC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5. CONCLUSION</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0000">
                          <a:schemeClr val="accent1">
                            <a:lumMod val="5000"/>
                            <a:lumOff val="95000"/>
                          </a:schemeClr>
                        </a:gs>
                        <a:gs pos="74000">
                          <a:schemeClr val="accent1">
                            <a:lumMod val="45000"/>
                            <a:lumOff val="55000"/>
                          </a:schemeClr>
                        </a:gs>
                        <a:gs pos="73000">
                          <a:srgbClr val="FFFF99"/>
                        </a:gs>
                        <a:gs pos="2000">
                          <a:schemeClr val="accent1">
                            <a:lumMod val="30000"/>
                            <a:lumOff val="70000"/>
                          </a:schemeClr>
                        </a:gs>
                      </a:gsLst>
                      <a:path path="circle">
                        <a:fillToRect l="100000" t="100000"/>
                      </a:path>
                    </a:gradFill>
                  </a:tcPr>
                </a:tc>
                <a:extLst>
                  <a:ext uri="{0D108BD9-81ED-4DB2-BD59-A6C34878D82A}">
                    <a16:rowId xmlns:a16="http://schemas.microsoft.com/office/drawing/2014/main" val="3757580793"/>
                  </a:ext>
                </a:extLst>
              </a:tr>
              <a:tr h="1396523">
                <a:tc>
                  <a:txBody>
                    <a:bodyPr/>
                    <a:lstStyle/>
                    <a:p>
                      <a:pPr marL="0" marR="0" lvl="0" indent="0" algn="just" defTabSz="685800" rtl="0" eaLnBrk="1" fontAlgn="auto" latinLnBrk="0" hangingPunct="1">
                        <a:lnSpc>
                          <a:spcPct val="100000"/>
                        </a:lnSpc>
                        <a:spcBef>
                          <a:spcPts val="0"/>
                        </a:spcBef>
                        <a:spcAft>
                          <a:spcPts val="0"/>
                        </a:spcAft>
                        <a:buClrTx/>
                        <a:buSzTx/>
                        <a:buFontTx/>
                        <a:buNone/>
                        <a:tabLst/>
                        <a:defRPr/>
                      </a:pP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illustrates the growing potential of digital health technology to strengthen health promotion by delivering accessible, evidence-based management of insomnia through Cognitive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Therapy for Insomnia. By promoting prevention, empowerment, self-management,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 change, and person-</a:t>
                      </a:r>
                      <a:r>
                        <a:rPr lang="en-US" sz="600" kern="1200" dirty="0" err="1">
                          <a:solidFill>
                            <a:schemeClr val="dk1"/>
                          </a:solidFill>
                          <a:effectLst/>
                          <a:latin typeface="Arial" panose="020B0604020202020204" pitchFamily="34" charset="0"/>
                          <a:ea typeface="+mn-ea"/>
                          <a:cs typeface="Arial" panose="020B0604020202020204" pitchFamily="34" charset="0"/>
                        </a:rPr>
                        <a:t>centred</a:t>
                      </a:r>
                      <a:r>
                        <a:rPr lang="en-US" sz="600" kern="1200" dirty="0">
                          <a:solidFill>
                            <a:schemeClr val="dk1"/>
                          </a:solidFill>
                          <a:effectLst/>
                          <a:latin typeface="Arial" panose="020B0604020202020204" pitchFamily="34" charset="0"/>
                          <a:ea typeface="+mn-ea"/>
                          <a:cs typeface="Arial" panose="020B0604020202020204" pitchFamily="34" charset="0"/>
                        </a:rPr>
                        <a:t> care, the </a:t>
                      </a:r>
                      <a:r>
                        <a:rPr lang="en-US" sz="600" kern="1200" dirty="0" err="1">
                          <a:solidFill>
                            <a:schemeClr val="dk1"/>
                          </a:solidFill>
                          <a:effectLst/>
                          <a:latin typeface="Arial" panose="020B0604020202020204" pitchFamily="34" charset="0"/>
                          <a:ea typeface="+mn-ea"/>
                          <a:cs typeface="Arial" panose="020B0604020202020204" pitchFamily="34" charset="0"/>
                        </a:rPr>
                        <a:t>programme</a:t>
                      </a:r>
                      <a:r>
                        <a:rPr lang="en-US" sz="600" kern="1200" dirty="0">
                          <a:solidFill>
                            <a:schemeClr val="dk1"/>
                          </a:solidFill>
                          <a:effectLst/>
                          <a:latin typeface="Arial" panose="020B0604020202020204" pitchFamily="34" charset="0"/>
                          <a:ea typeface="+mn-ea"/>
                          <a:cs typeface="Arial" panose="020B0604020202020204" pitchFamily="34" charset="0"/>
                        </a:rPr>
                        <a:t> aligns closely with NHS policies supporting digital transformation and population health improvement. Its ability to increase access to effective treatment while reducing pressure on healthcare services demonstrates the important role digital interventions can play in addressing common public health conditions. From an educational perspective,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encourages greater public awareness of healthy sleep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and supports individuals in making informed decisions regarding their wellbeing. Future research should continue evaluating long-term clinical effectiveness, patient engagement, cost-effectiveness, and strategies for reducing digital exclusion. Expanding multilingual content, improving digital literacy, and strengthening NHS referral pathways will help ensure that </a:t>
                      </a:r>
                      <a:r>
                        <a:rPr lang="en-US" sz="600" kern="1200" dirty="0" err="1">
                          <a:solidFill>
                            <a:schemeClr val="dk1"/>
                          </a:solidFill>
                          <a:effectLst/>
                          <a:latin typeface="Arial" panose="020B0604020202020204" pitchFamily="34" charset="0"/>
                          <a:ea typeface="+mn-ea"/>
                          <a:cs typeface="Arial" panose="020B0604020202020204" pitchFamily="34" charset="0"/>
                        </a:rPr>
                        <a:t>Sleepio</a:t>
                      </a:r>
                      <a:r>
                        <a:rPr lang="en-US" sz="600" kern="1200" dirty="0">
                          <a:solidFill>
                            <a:schemeClr val="dk1"/>
                          </a:solidFill>
                          <a:effectLst/>
                          <a:latin typeface="Arial" panose="020B0604020202020204" pitchFamily="34" charset="0"/>
                          <a:ea typeface="+mn-ea"/>
                          <a:cs typeface="Arial" panose="020B0604020202020204" pitchFamily="34" charset="0"/>
                        </a:rPr>
                        <a:t> remains an equitable, sustainable, and effective intervention for improving sleep health and reducing health inequalities across the UK.</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0000">
                          <a:schemeClr val="accent1">
                            <a:lumMod val="5000"/>
                            <a:lumOff val="95000"/>
                          </a:schemeClr>
                        </a:gs>
                        <a:gs pos="74000">
                          <a:schemeClr val="accent1">
                            <a:lumMod val="45000"/>
                            <a:lumOff val="55000"/>
                          </a:schemeClr>
                        </a:gs>
                        <a:gs pos="73000">
                          <a:srgbClr val="FFFF99"/>
                        </a:gs>
                        <a:gs pos="2000">
                          <a:schemeClr val="accent1">
                            <a:lumMod val="30000"/>
                            <a:lumOff val="70000"/>
                          </a:schemeClr>
                        </a:gs>
                      </a:gsLst>
                      <a:path path="circle">
                        <a:fillToRect l="100000" t="100000"/>
                      </a:path>
                    </a:gradFill>
                  </a:tcPr>
                </a:tc>
                <a:extLst>
                  <a:ext uri="{0D108BD9-81ED-4DB2-BD59-A6C34878D82A}">
                    <a16:rowId xmlns:a16="http://schemas.microsoft.com/office/drawing/2014/main" val="323494780"/>
                  </a:ext>
                </a:extLst>
              </a:tr>
            </a:tbl>
          </a:graphicData>
        </a:graphic>
      </p:graphicFrame>
      <p:graphicFrame>
        <p:nvGraphicFramePr>
          <p:cNvPr id="16" name="Table 15">
            <a:extLst>
              <a:ext uri="{FF2B5EF4-FFF2-40B4-BE49-F238E27FC236}">
                <a16:creationId xmlns:a16="http://schemas.microsoft.com/office/drawing/2014/main" id="{5A7E4A16-7A6E-703E-DBA7-28D6282B4642}"/>
              </a:ext>
            </a:extLst>
          </p:cNvPr>
          <p:cNvGraphicFramePr>
            <a:graphicFrameLocks noGrp="1"/>
          </p:cNvGraphicFramePr>
          <p:nvPr>
            <p:extLst>
              <p:ext uri="{D42A27DB-BD31-4B8C-83A1-F6EECF244321}">
                <p14:modId xmlns:p14="http://schemas.microsoft.com/office/powerpoint/2010/main" val="3814674059"/>
              </p:ext>
            </p:extLst>
          </p:nvPr>
        </p:nvGraphicFramePr>
        <p:xfrm>
          <a:off x="3262805" y="7255771"/>
          <a:ext cx="3554090" cy="2627812"/>
        </p:xfrm>
        <a:graphic>
          <a:graphicData uri="http://schemas.openxmlformats.org/drawingml/2006/table">
            <a:tbl>
              <a:tblPr firstRow="1" bandRow="1">
                <a:tableStyleId>{21E4AEA4-8DFA-4A89-87EB-49C32662AFE0}</a:tableStyleId>
              </a:tblPr>
              <a:tblGrid>
                <a:gridCol w="3554090">
                  <a:extLst>
                    <a:ext uri="{9D8B030D-6E8A-4147-A177-3AD203B41FA5}">
                      <a16:colId xmlns:a16="http://schemas.microsoft.com/office/drawing/2014/main" val="1336231242"/>
                    </a:ext>
                  </a:extLst>
                </a:gridCol>
              </a:tblGrid>
              <a:tr h="136992">
                <a:tc>
                  <a:txBody>
                    <a:bodyPr/>
                    <a:lstStyle/>
                    <a:p>
                      <a:pPr marL="0" indent="0" algn="ctr">
                        <a:buFont typeface="Arial" panose="020B0604020202020204" pitchFamily="34" charset="0"/>
                        <a:buNone/>
                      </a:pPr>
                      <a:r>
                        <a:rPr lang="en-GB" sz="600" dirty="0">
                          <a:solidFill>
                            <a:srgbClr val="C00000"/>
                          </a:solidFill>
                          <a:latin typeface="Arial" panose="020B0604020202020204" pitchFamily="34" charset="0"/>
                          <a:cs typeface="Arial" panose="020B0604020202020204" pitchFamily="34" charset="0"/>
                        </a:rPr>
                        <a:t>6. References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57580793"/>
                  </a:ext>
                </a:extLst>
              </a:tr>
              <a:tr h="2367094">
                <a:tc>
                  <a:txBody>
                    <a:bodyPr/>
                    <a:lstStyle/>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Albert, S.M., (2025). </a:t>
                      </a:r>
                      <a:r>
                        <a:rPr lang="en-GB" sz="400" i="1" kern="1200" dirty="0">
                          <a:solidFill>
                            <a:schemeClr val="dk1"/>
                          </a:solidFill>
                          <a:effectLst/>
                          <a:latin typeface="Arial" panose="020B0604020202020204" pitchFamily="34" charset="0"/>
                          <a:ea typeface="+mn-ea"/>
                          <a:cs typeface="Arial" panose="020B0604020202020204" pitchFamily="34" charset="0"/>
                        </a:rPr>
                        <a:t>Health promotion and aging: Practical applications for health professionals</a:t>
                      </a:r>
                      <a:r>
                        <a:rPr lang="en-GB" sz="400" kern="1200" dirty="0">
                          <a:solidFill>
                            <a:schemeClr val="dk1"/>
                          </a:solidFill>
                          <a:effectLst/>
                          <a:latin typeface="Arial" panose="020B0604020202020204" pitchFamily="34" charset="0"/>
                          <a:ea typeface="+mn-ea"/>
                          <a:cs typeface="Arial" panose="020B0604020202020204" pitchFamily="34" charset="0"/>
                        </a:rPr>
                        <a:t>. Springer Publishing. </a:t>
                      </a:r>
                      <a:r>
                        <a:rPr lang="en-GB" sz="400" u="sng" kern="1200" dirty="0">
                          <a:solidFill>
                            <a:schemeClr val="dk1"/>
                          </a:solidFill>
                          <a:effectLst/>
                          <a:latin typeface="Arial" panose="020B0604020202020204" pitchFamily="34" charset="0"/>
                          <a:ea typeface="+mn-ea"/>
                          <a:cs typeface="Arial" panose="020B0604020202020204" pitchFamily="34" charset="0"/>
                          <a:hlinkClick r:id="rId4"/>
                        </a:rPr>
                        <a:t>https://books.google.com/books?hl=en&amp;lr=&amp;id=AIuREQAAQBAJ&amp;oi=fnd&amp;pg=PP1&amp;dq=Health+Promotion+Values+&amp;ots=mYMqO3Fmwb&amp;sig=ZRpDgCQ2hhGFB8AY8Hdl5aAfrWo</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Cross, R., Rowlands, S. and Foster, S., (2021). The foundations of health promotion. </a:t>
                      </a:r>
                      <a:r>
                        <a:rPr lang="en-GB" sz="400" i="1" kern="1200" dirty="0">
                          <a:solidFill>
                            <a:schemeClr val="dk1"/>
                          </a:solidFill>
                          <a:effectLst/>
                          <a:latin typeface="Arial" panose="020B0604020202020204" pitchFamily="34" charset="0"/>
                          <a:ea typeface="+mn-ea"/>
                          <a:cs typeface="Arial" panose="020B0604020202020204" pitchFamily="34" charset="0"/>
                        </a:rPr>
                        <a:t>Health Promotion: Global Principles and Practice</a:t>
                      </a:r>
                      <a:r>
                        <a:rPr lang="en-GB" sz="400" kern="1200" dirty="0">
                          <a:solidFill>
                            <a:schemeClr val="dk1"/>
                          </a:solidFill>
                          <a:effectLst/>
                          <a:latin typeface="Arial" panose="020B0604020202020204" pitchFamily="34" charset="0"/>
                          <a:ea typeface="+mn-ea"/>
                          <a:cs typeface="Arial" panose="020B0604020202020204" pitchFamily="34" charset="0"/>
                        </a:rPr>
                        <a:t>, pp.1-40. </a:t>
                      </a:r>
                      <a:r>
                        <a:rPr lang="en-GB" sz="400" u="sng" kern="1200" dirty="0">
                          <a:solidFill>
                            <a:schemeClr val="dk1"/>
                          </a:solidFill>
                          <a:effectLst/>
                          <a:latin typeface="Arial" panose="020B0604020202020204" pitchFamily="34" charset="0"/>
                          <a:ea typeface="+mn-ea"/>
                          <a:cs typeface="Arial" panose="020B0604020202020204" pitchFamily="34" charset="0"/>
                          <a:hlinkClick r:id="rId5"/>
                        </a:rPr>
                        <a:t>https://books.google.com/books?hl=en&amp;lr=&amp;id=3WIREAAAQBAJ&amp;oi=fnd&amp;pg=PR3&amp;dq=Health+Promotion+Values+and+Principles+in+UK&amp;ots=cCceCmiVU2&amp;sig=RPpdxRORNYWhBhInTrsK5kMx3RY</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Ellis, J.G., Alfonso-Miller, P., Cheng, P., Bastien, C.H., Altena, E. and Grandner, M.A., (2025). Managing the trajectory of insomnia: from public health to relapse prevention. </a:t>
                      </a:r>
                      <a:r>
                        <a:rPr lang="en-GB" sz="400" i="1" kern="1200" dirty="0">
                          <a:solidFill>
                            <a:schemeClr val="dk1"/>
                          </a:solidFill>
                          <a:effectLst/>
                          <a:latin typeface="Arial" panose="020B0604020202020204" pitchFamily="34" charset="0"/>
                          <a:ea typeface="+mn-ea"/>
                          <a:cs typeface="Arial" panose="020B0604020202020204" pitchFamily="34" charset="0"/>
                        </a:rPr>
                        <a:t>Journal of </a:t>
                      </a:r>
                      <a:r>
                        <a:rPr lang="en-GB" sz="400" i="1" kern="1200" dirty="0" err="1">
                          <a:solidFill>
                            <a:schemeClr val="dk1"/>
                          </a:solidFill>
                          <a:effectLst/>
                          <a:latin typeface="Arial" panose="020B0604020202020204" pitchFamily="34" charset="0"/>
                          <a:ea typeface="+mn-ea"/>
                          <a:cs typeface="Arial" panose="020B0604020202020204" pitchFamily="34" charset="0"/>
                        </a:rPr>
                        <a:t>Behavioral</a:t>
                      </a:r>
                      <a:r>
                        <a:rPr lang="en-GB" sz="400" i="1" kern="1200" dirty="0">
                          <a:solidFill>
                            <a:schemeClr val="dk1"/>
                          </a:solidFill>
                          <a:effectLst/>
                          <a:latin typeface="Arial" panose="020B0604020202020204" pitchFamily="34" charset="0"/>
                          <a:ea typeface="+mn-ea"/>
                          <a:cs typeface="Arial" panose="020B0604020202020204" pitchFamily="34" charset="0"/>
                        </a:rPr>
                        <a:t> and Cognitive Therapy</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35</a:t>
                      </a:r>
                      <a:r>
                        <a:rPr lang="en-GB" sz="400" kern="1200" dirty="0">
                          <a:solidFill>
                            <a:schemeClr val="dk1"/>
                          </a:solidFill>
                          <a:effectLst/>
                          <a:latin typeface="Arial" panose="020B0604020202020204" pitchFamily="34" charset="0"/>
                          <a:ea typeface="+mn-ea"/>
                          <a:cs typeface="Arial" panose="020B0604020202020204" pitchFamily="34" charset="0"/>
                        </a:rPr>
                        <a:t>(4), p.100540. </a:t>
                      </a:r>
                      <a:r>
                        <a:rPr lang="en-GB" sz="400" u="sng" kern="1200" dirty="0">
                          <a:solidFill>
                            <a:schemeClr val="dk1"/>
                          </a:solidFill>
                          <a:effectLst/>
                          <a:latin typeface="Arial" panose="020B0604020202020204" pitchFamily="34" charset="0"/>
                          <a:ea typeface="+mn-ea"/>
                          <a:cs typeface="Arial" panose="020B0604020202020204" pitchFamily="34" charset="0"/>
                          <a:hlinkClick r:id="rId6"/>
                        </a:rPr>
                        <a:t>https://www.sciencedirect.com/science/article/pii/S2589979125000204</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Hayden, J., (2022). </a:t>
                      </a:r>
                      <a:r>
                        <a:rPr lang="en-GB" sz="400" i="1" kern="1200" dirty="0">
                          <a:solidFill>
                            <a:schemeClr val="dk1"/>
                          </a:solidFill>
                          <a:effectLst/>
                          <a:latin typeface="Arial" panose="020B0604020202020204" pitchFamily="34" charset="0"/>
                          <a:ea typeface="+mn-ea"/>
                          <a:cs typeface="Arial" panose="020B0604020202020204" pitchFamily="34" charset="0"/>
                        </a:rPr>
                        <a:t>Introduction to health </a:t>
                      </a:r>
                      <a:r>
                        <a:rPr lang="en-GB" sz="400" i="1" kern="1200" dirty="0" err="1">
                          <a:solidFill>
                            <a:schemeClr val="dk1"/>
                          </a:solidFill>
                          <a:effectLst/>
                          <a:latin typeface="Arial" panose="020B0604020202020204" pitchFamily="34" charset="0"/>
                          <a:ea typeface="+mn-ea"/>
                          <a:cs typeface="Arial" panose="020B0604020202020204" pitchFamily="34" charset="0"/>
                        </a:rPr>
                        <a:t>behavior</a:t>
                      </a:r>
                      <a:r>
                        <a:rPr lang="en-GB" sz="400" i="1" kern="1200" dirty="0">
                          <a:solidFill>
                            <a:schemeClr val="dk1"/>
                          </a:solidFill>
                          <a:effectLst/>
                          <a:latin typeface="Arial" panose="020B0604020202020204" pitchFamily="34" charset="0"/>
                          <a:ea typeface="+mn-ea"/>
                          <a:cs typeface="Arial" panose="020B0604020202020204" pitchFamily="34" charset="0"/>
                        </a:rPr>
                        <a:t> theory</a:t>
                      </a:r>
                      <a:r>
                        <a:rPr lang="en-GB" sz="400" kern="1200" dirty="0">
                          <a:solidFill>
                            <a:schemeClr val="dk1"/>
                          </a:solidFill>
                          <a:effectLst/>
                          <a:latin typeface="Arial" panose="020B0604020202020204" pitchFamily="34" charset="0"/>
                          <a:ea typeface="+mn-ea"/>
                          <a:cs typeface="Arial" panose="020B0604020202020204" pitchFamily="34" charset="0"/>
                        </a:rPr>
                        <a:t>. Jones &amp; Bartlett Learning. </a:t>
                      </a:r>
                      <a:r>
                        <a:rPr lang="en-GB" sz="400" u="sng" kern="1200" dirty="0">
                          <a:solidFill>
                            <a:schemeClr val="dk1"/>
                          </a:solidFill>
                          <a:effectLst/>
                          <a:latin typeface="Arial" panose="020B0604020202020204" pitchFamily="34" charset="0"/>
                          <a:ea typeface="+mn-ea"/>
                          <a:cs typeface="Arial" panose="020B0604020202020204" pitchFamily="34" charset="0"/>
                          <a:hlinkClick r:id="rId7"/>
                        </a:rPr>
                        <a:t>https://books.google.com/books?hl=en&amp;lr=&amp;id=ufJ3EAAAQBAJ&amp;oi=fnd&amp;pg=PP1&amp;dq=Overview+of+the+Health+Belief+Model&amp;ots=hTNYppb8Mo&amp;sig=bxhqS0TC50orhRPCSlxFbGI10Ck</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Khalilzadeh, P., </a:t>
                      </a:r>
                      <a:r>
                        <a:rPr lang="en-GB" sz="400" kern="1200" dirty="0" err="1">
                          <a:solidFill>
                            <a:schemeClr val="dk1"/>
                          </a:solidFill>
                          <a:effectLst/>
                          <a:latin typeface="Arial" panose="020B0604020202020204" pitchFamily="34" charset="0"/>
                          <a:ea typeface="+mn-ea"/>
                          <a:cs typeface="Arial" panose="020B0604020202020204" pitchFamily="34" charset="0"/>
                        </a:rPr>
                        <a:t>Amirzadeh-Iranagh</a:t>
                      </a:r>
                      <a:r>
                        <a:rPr lang="en-GB" sz="400" kern="1200" dirty="0">
                          <a:solidFill>
                            <a:schemeClr val="dk1"/>
                          </a:solidFill>
                          <a:effectLst/>
                          <a:latin typeface="Arial" panose="020B0604020202020204" pitchFamily="34" charset="0"/>
                          <a:ea typeface="+mn-ea"/>
                          <a:cs typeface="Arial" panose="020B0604020202020204" pitchFamily="34" charset="0"/>
                        </a:rPr>
                        <a:t>, J., </a:t>
                      </a:r>
                      <a:r>
                        <a:rPr lang="en-GB" sz="400" kern="1200" dirty="0" err="1">
                          <a:solidFill>
                            <a:schemeClr val="dk1"/>
                          </a:solidFill>
                          <a:effectLst/>
                          <a:latin typeface="Arial" panose="020B0604020202020204" pitchFamily="34" charset="0"/>
                          <a:ea typeface="+mn-ea"/>
                          <a:cs typeface="Arial" panose="020B0604020202020204" pitchFamily="34" charset="0"/>
                        </a:rPr>
                        <a:t>Khalkhali</a:t>
                      </a:r>
                      <a:r>
                        <a:rPr lang="en-GB" sz="400" kern="1200" dirty="0">
                          <a:solidFill>
                            <a:schemeClr val="dk1"/>
                          </a:solidFill>
                          <a:effectLst/>
                          <a:latin typeface="Arial" panose="020B0604020202020204" pitchFamily="34" charset="0"/>
                          <a:ea typeface="+mn-ea"/>
                          <a:cs typeface="Arial" panose="020B0604020202020204" pitchFamily="34" charset="0"/>
                        </a:rPr>
                        <a:t>, H.R. and </a:t>
                      </a:r>
                      <a:r>
                        <a:rPr lang="en-GB" sz="400" kern="1200" dirty="0" err="1">
                          <a:solidFill>
                            <a:schemeClr val="dk1"/>
                          </a:solidFill>
                          <a:effectLst/>
                          <a:latin typeface="Arial" panose="020B0604020202020204" pitchFamily="34" charset="0"/>
                          <a:ea typeface="+mn-ea"/>
                          <a:cs typeface="Arial" panose="020B0604020202020204" pitchFamily="34" charset="0"/>
                        </a:rPr>
                        <a:t>Maheri</a:t>
                      </a:r>
                      <a:r>
                        <a:rPr lang="en-GB" sz="400" kern="1200" dirty="0">
                          <a:solidFill>
                            <a:schemeClr val="dk1"/>
                          </a:solidFill>
                          <a:effectLst/>
                          <a:latin typeface="Arial" panose="020B0604020202020204" pitchFamily="34" charset="0"/>
                          <a:ea typeface="+mn-ea"/>
                          <a:cs typeface="Arial" panose="020B0604020202020204" pitchFamily="34" charset="0"/>
                        </a:rPr>
                        <a:t>, M., (2023). Evaluating the effect of educational intervention based on the health belief model on the lifestyle related to premenstrual syndrome and reduction of its symptoms among the first-grade high school girls. </a:t>
                      </a:r>
                      <a:r>
                        <a:rPr lang="en-GB" sz="400" i="1" kern="1200" dirty="0">
                          <a:solidFill>
                            <a:schemeClr val="dk1"/>
                          </a:solidFill>
                          <a:effectLst/>
                          <a:latin typeface="Arial" panose="020B0604020202020204" pitchFamily="34" charset="0"/>
                          <a:ea typeface="+mn-ea"/>
                          <a:cs typeface="Arial" panose="020B0604020202020204" pitchFamily="34" charset="0"/>
                        </a:rPr>
                        <a:t>BMC Public Health</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23</a:t>
                      </a:r>
                      <a:r>
                        <a:rPr lang="en-GB" sz="400" kern="1200" dirty="0">
                          <a:solidFill>
                            <a:schemeClr val="dk1"/>
                          </a:solidFill>
                          <a:effectLst/>
                          <a:latin typeface="Arial" panose="020B0604020202020204" pitchFamily="34" charset="0"/>
                          <a:ea typeface="+mn-ea"/>
                          <a:cs typeface="Arial" panose="020B0604020202020204" pitchFamily="34" charset="0"/>
                        </a:rPr>
                        <a:t>(1), p.1001. </a:t>
                      </a:r>
                      <a:r>
                        <a:rPr lang="en-GB" sz="400" u="sng" kern="1200" dirty="0">
                          <a:solidFill>
                            <a:schemeClr val="dk1"/>
                          </a:solidFill>
                          <a:effectLst/>
                          <a:latin typeface="Arial" panose="020B0604020202020204" pitchFamily="34" charset="0"/>
                          <a:ea typeface="+mn-ea"/>
                          <a:cs typeface="Arial" panose="020B0604020202020204" pitchFamily="34" charset="0"/>
                          <a:hlinkClick r:id="rId8"/>
                        </a:rPr>
                        <a:t>https://link.springer.com/article/10.1186/s12889-023-15950-y</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Luger, T.M., (2020). Health beliefs/health belief model. In </a:t>
                      </a:r>
                      <a:r>
                        <a:rPr lang="en-GB" sz="400" i="1" kern="1200" dirty="0" err="1">
                          <a:solidFill>
                            <a:schemeClr val="dk1"/>
                          </a:solidFill>
                          <a:effectLst/>
                          <a:latin typeface="Arial" panose="020B0604020202020204" pitchFamily="34" charset="0"/>
                          <a:ea typeface="+mn-ea"/>
                          <a:cs typeface="Arial" panose="020B0604020202020204" pitchFamily="34" charset="0"/>
                        </a:rPr>
                        <a:t>Encyclopedia</a:t>
                      </a:r>
                      <a:r>
                        <a:rPr lang="en-GB" sz="400" i="1" kern="1200" dirty="0">
                          <a:solidFill>
                            <a:schemeClr val="dk1"/>
                          </a:solidFill>
                          <a:effectLst/>
                          <a:latin typeface="Arial" panose="020B0604020202020204" pitchFamily="34" charset="0"/>
                          <a:ea typeface="+mn-ea"/>
                          <a:cs typeface="Arial" panose="020B0604020202020204" pitchFamily="34" charset="0"/>
                        </a:rPr>
                        <a:t> of </a:t>
                      </a:r>
                      <a:r>
                        <a:rPr lang="en-GB" sz="400" i="1" kern="1200" dirty="0" err="1">
                          <a:solidFill>
                            <a:schemeClr val="dk1"/>
                          </a:solidFill>
                          <a:effectLst/>
                          <a:latin typeface="Arial" panose="020B0604020202020204" pitchFamily="34" charset="0"/>
                          <a:ea typeface="+mn-ea"/>
                          <a:cs typeface="Arial" panose="020B0604020202020204" pitchFamily="34" charset="0"/>
                        </a:rPr>
                        <a:t>behavioral</a:t>
                      </a:r>
                      <a:r>
                        <a:rPr lang="en-GB" sz="400" i="1" kern="1200" dirty="0">
                          <a:solidFill>
                            <a:schemeClr val="dk1"/>
                          </a:solidFill>
                          <a:effectLst/>
                          <a:latin typeface="Arial" panose="020B0604020202020204" pitchFamily="34" charset="0"/>
                          <a:ea typeface="+mn-ea"/>
                          <a:cs typeface="Arial" panose="020B0604020202020204" pitchFamily="34" charset="0"/>
                        </a:rPr>
                        <a:t> medicine</a:t>
                      </a:r>
                      <a:r>
                        <a:rPr lang="en-GB" sz="400" kern="1200" dirty="0">
                          <a:solidFill>
                            <a:schemeClr val="dk1"/>
                          </a:solidFill>
                          <a:effectLst/>
                          <a:latin typeface="Arial" panose="020B0604020202020204" pitchFamily="34" charset="0"/>
                          <a:ea typeface="+mn-ea"/>
                          <a:cs typeface="Arial" panose="020B0604020202020204" pitchFamily="34" charset="0"/>
                        </a:rPr>
                        <a:t> (pp. 999-1000). Cham: Springer International Publishing. </a:t>
                      </a:r>
                      <a:r>
                        <a:rPr lang="en-US" sz="400" u="sng" kern="1200" dirty="0">
                          <a:solidFill>
                            <a:schemeClr val="dk1"/>
                          </a:solidFill>
                          <a:effectLst/>
                          <a:latin typeface="Arial" panose="020B0604020202020204" pitchFamily="34" charset="0"/>
                          <a:ea typeface="+mn-ea"/>
                          <a:cs typeface="Arial" panose="020B0604020202020204" pitchFamily="34" charset="0"/>
                          <a:hlinkClick r:id="rId9"/>
                        </a:rPr>
                        <a:t>https://link.springer.com/content/pdf/10.1007/978-3-030-39903-0_1227.pdf</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Morin, C.M. and Buysse, D.J., (2024). Management of insomnia. </a:t>
                      </a:r>
                      <a:r>
                        <a:rPr lang="en-GB" sz="400" i="1" kern="1200" dirty="0">
                          <a:solidFill>
                            <a:schemeClr val="dk1"/>
                          </a:solidFill>
                          <a:effectLst/>
                          <a:latin typeface="Arial" panose="020B0604020202020204" pitchFamily="34" charset="0"/>
                          <a:ea typeface="+mn-ea"/>
                          <a:cs typeface="Arial" panose="020B0604020202020204" pitchFamily="34" charset="0"/>
                        </a:rPr>
                        <a:t>New England Journal of Medicine</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391</a:t>
                      </a:r>
                      <a:r>
                        <a:rPr lang="en-GB" sz="400" kern="1200" dirty="0">
                          <a:solidFill>
                            <a:schemeClr val="dk1"/>
                          </a:solidFill>
                          <a:effectLst/>
                          <a:latin typeface="Arial" panose="020B0604020202020204" pitchFamily="34" charset="0"/>
                          <a:ea typeface="+mn-ea"/>
                          <a:cs typeface="Arial" panose="020B0604020202020204" pitchFamily="34" charset="0"/>
                        </a:rPr>
                        <a:t>(3), pp.247-258. </a:t>
                      </a:r>
                      <a:r>
                        <a:rPr lang="en-GB" sz="400" u="sng" kern="1200" dirty="0">
                          <a:solidFill>
                            <a:schemeClr val="dk1"/>
                          </a:solidFill>
                          <a:effectLst/>
                          <a:latin typeface="Arial" panose="020B0604020202020204" pitchFamily="34" charset="0"/>
                          <a:ea typeface="+mn-ea"/>
                          <a:cs typeface="Arial" panose="020B0604020202020204" pitchFamily="34" charset="0"/>
                          <a:hlinkClick r:id="rId10"/>
                        </a:rPr>
                        <a:t>https://www.nejm.org/doi/full/10.1056/NEJMcp2305655</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Parker, E. and Fleming, M.L., (2020). </a:t>
                      </a:r>
                      <a:r>
                        <a:rPr lang="en-GB" sz="400" i="1" kern="1200" dirty="0">
                          <a:solidFill>
                            <a:schemeClr val="dk1"/>
                          </a:solidFill>
                          <a:effectLst/>
                          <a:latin typeface="Arial" panose="020B0604020202020204" pitchFamily="34" charset="0"/>
                          <a:ea typeface="+mn-ea"/>
                          <a:cs typeface="Arial" panose="020B0604020202020204" pitchFamily="34" charset="0"/>
                        </a:rPr>
                        <a:t>Health promotion: Principles and practice in the Australian context</a:t>
                      </a:r>
                      <a:r>
                        <a:rPr lang="en-GB" sz="400" kern="1200" dirty="0">
                          <a:solidFill>
                            <a:schemeClr val="dk1"/>
                          </a:solidFill>
                          <a:effectLst/>
                          <a:latin typeface="Arial" panose="020B0604020202020204" pitchFamily="34" charset="0"/>
                          <a:ea typeface="+mn-ea"/>
                          <a:cs typeface="Arial" panose="020B0604020202020204" pitchFamily="34" charset="0"/>
                        </a:rPr>
                        <a:t>. Routledge. </a:t>
                      </a:r>
                      <a:r>
                        <a:rPr lang="en-GB" sz="400" u="sng" kern="1200" dirty="0">
                          <a:solidFill>
                            <a:schemeClr val="dk1"/>
                          </a:solidFill>
                          <a:effectLst/>
                          <a:latin typeface="Arial" panose="020B0604020202020204" pitchFamily="34" charset="0"/>
                          <a:ea typeface="+mn-ea"/>
                          <a:cs typeface="Arial" panose="020B0604020202020204" pitchFamily="34" charset="0"/>
                          <a:hlinkClick r:id="rId11"/>
                        </a:rPr>
                        <a:t>https://books.google.com/books?hl=en&amp;lr=&amp;id=wSfxDwAAQBAJ&amp;oi=fnd&amp;pg=PA1963&amp;dq=Health+Promotion+Values+and+Principles+&amp;ots=NJ4EoCCybP&amp;sig=hkAxf0xtozm1iWVFdVWbwkKBp2Q</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US" sz="400" kern="1200" dirty="0">
                          <a:solidFill>
                            <a:schemeClr val="dk1"/>
                          </a:solidFill>
                          <a:effectLst/>
                          <a:latin typeface="Arial" panose="020B0604020202020204" pitchFamily="34" charset="0"/>
                          <a:ea typeface="+mn-ea"/>
                          <a:cs typeface="Arial" panose="020B0604020202020204" pitchFamily="34" charset="0"/>
                        </a:rPr>
                        <a:t>Riemann, D., Baglioni, C., Bassetti, C., Bjorvatn, B., Dolenc </a:t>
                      </a:r>
                      <a:r>
                        <a:rPr lang="en-US" sz="400" kern="1200" dirty="0" err="1">
                          <a:solidFill>
                            <a:schemeClr val="dk1"/>
                          </a:solidFill>
                          <a:effectLst/>
                          <a:latin typeface="Arial" panose="020B0604020202020204" pitchFamily="34" charset="0"/>
                          <a:ea typeface="+mn-ea"/>
                          <a:cs typeface="Arial" panose="020B0604020202020204" pitchFamily="34" charset="0"/>
                        </a:rPr>
                        <a:t>Groselj</a:t>
                      </a:r>
                      <a:r>
                        <a:rPr lang="en-US" sz="400" kern="1200" dirty="0">
                          <a:solidFill>
                            <a:schemeClr val="dk1"/>
                          </a:solidFill>
                          <a:effectLst/>
                          <a:latin typeface="Arial" panose="020B0604020202020204" pitchFamily="34" charset="0"/>
                          <a:ea typeface="+mn-ea"/>
                          <a:cs typeface="Arial" panose="020B0604020202020204" pitchFamily="34" charset="0"/>
                        </a:rPr>
                        <a:t>, L., Ellis, J.G., Espie, C.A., Garcia‐</a:t>
                      </a:r>
                      <a:r>
                        <a:rPr lang="en-US" sz="400" kern="1200" dirty="0" err="1">
                          <a:solidFill>
                            <a:schemeClr val="dk1"/>
                          </a:solidFill>
                          <a:effectLst/>
                          <a:latin typeface="Arial" panose="020B0604020202020204" pitchFamily="34" charset="0"/>
                          <a:ea typeface="+mn-ea"/>
                          <a:cs typeface="Arial" panose="020B0604020202020204" pitchFamily="34" charset="0"/>
                        </a:rPr>
                        <a:t>Borreguero</a:t>
                      </a:r>
                      <a:r>
                        <a:rPr lang="en-US" sz="400" kern="1200" dirty="0">
                          <a:solidFill>
                            <a:schemeClr val="dk1"/>
                          </a:solidFill>
                          <a:effectLst/>
                          <a:latin typeface="Arial" panose="020B0604020202020204" pitchFamily="34" charset="0"/>
                          <a:ea typeface="+mn-ea"/>
                          <a:cs typeface="Arial" panose="020B0604020202020204" pitchFamily="34" charset="0"/>
                        </a:rPr>
                        <a:t>, D., Gjerstad, M., Gonçalves, M. and Hertenstein, E., (2017). </a:t>
                      </a:r>
                      <a:r>
                        <a:rPr lang="en-GB" sz="400" kern="1200" dirty="0">
                          <a:solidFill>
                            <a:schemeClr val="dk1"/>
                          </a:solidFill>
                          <a:effectLst/>
                          <a:latin typeface="Arial" panose="020B0604020202020204" pitchFamily="34" charset="0"/>
                          <a:ea typeface="+mn-ea"/>
                          <a:cs typeface="Arial" panose="020B0604020202020204" pitchFamily="34" charset="0"/>
                        </a:rPr>
                        <a:t>European guideline for the diagnosis and treatment of insomnia. </a:t>
                      </a:r>
                      <a:r>
                        <a:rPr lang="en-GB" sz="400" i="1" kern="1200" dirty="0">
                          <a:solidFill>
                            <a:schemeClr val="dk1"/>
                          </a:solidFill>
                          <a:effectLst/>
                          <a:latin typeface="Arial" panose="020B0604020202020204" pitchFamily="34" charset="0"/>
                          <a:ea typeface="+mn-ea"/>
                          <a:cs typeface="Arial" panose="020B0604020202020204" pitchFamily="34" charset="0"/>
                        </a:rPr>
                        <a:t>Journal of sleep research</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26</a:t>
                      </a:r>
                      <a:r>
                        <a:rPr lang="en-GB" sz="400" kern="1200" dirty="0">
                          <a:solidFill>
                            <a:schemeClr val="dk1"/>
                          </a:solidFill>
                          <a:effectLst/>
                          <a:latin typeface="Arial" panose="020B0604020202020204" pitchFamily="34" charset="0"/>
                          <a:ea typeface="+mn-ea"/>
                          <a:cs typeface="Arial" panose="020B0604020202020204" pitchFamily="34" charset="0"/>
                        </a:rPr>
                        <a:t>(6), pp.675-700. </a:t>
                      </a:r>
                      <a:r>
                        <a:rPr lang="en-GB" sz="400" u="sng" kern="1200" dirty="0">
                          <a:solidFill>
                            <a:schemeClr val="dk1"/>
                          </a:solidFill>
                          <a:effectLst/>
                          <a:latin typeface="Arial" panose="020B0604020202020204" pitchFamily="34" charset="0"/>
                          <a:ea typeface="+mn-ea"/>
                          <a:cs typeface="Arial" panose="020B0604020202020204" pitchFamily="34" charset="0"/>
                          <a:hlinkClick r:id="rId12"/>
                        </a:rPr>
                        <a:t>https://onlinelibrary.wiley.com/doi/abs/10.1111/jsr.13604</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US" sz="400" kern="1200" dirty="0">
                          <a:solidFill>
                            <a:schemeClr val="dk1"/>
                          </a:solidFill>
                          <a:effectLst/>
                          <a:latin typeface="Arial" panose="020B0604020202020204" pitchFamily="34" charset="0"/>
                          <a:ea typeface="+mn-ea"/>
                          <a:cs typeface="Arial" panose="020B0604020202020204" pitchFamily="34" charset="0"/>
                        </a:rPr>
                        <a:t>Sabia, S., </a:t>
                      </a:r>
                      <a:r>
                        <a:rPr lang="en-US" sz="400" kern="1200" dirty="0" err="1">
                          <a:solidFill>
                            <a:schemeClr val="dk1"/>
                          </a:solidFill>
                          <a:effectLst/>
                          <a:latin typeface="Arial" panose="020B0604020202020204" pitchFamily="34" charset="0"/>
                          <a:ea typeface="+mn-ea"/>
                          <a:cs typeface="Arial" panose="020B0604020202020204" pitchFamily="34" charset="0"/>
                        </a:rPr>
                        <a:t>Dugravot</a:t>
                      </a:r>
                      <a:r>
                        <a:rPr lang="en-US" sz="400" kern="1200" dirty="0">
                          <a:solidFill>
                            <a:schemeClr val="dk1"/>
                          </a:solidFill>
                          <a:effectLst/>
                          <a:latin typeface="Arial" panose="020B0604020202020204" pitchFamily="34" charset="0"/>
                          <a:ea typeface="+mn-ea"/>
                          <a:cs typeface="Arial" panose="020B0604020202020204" pitchFamily="34" charset="0"/>
                        </a:rPr>
                        <a:t>, A., Leger, D., Ben Hassen, C., </a:t>
                      </a:r>
                      <a:r>
                        <a:rPr lang="en-US" sz="400" kern="1200" dirty="0" err="1">
                          <a:solidFill>
                            <a:schemeClr val="dk1"/>
                          </a:solidFill>
                          <a:effectLst/>
                          <a:latin typeface="Arial" panose="020B0604020202020204" pitchFamily="34" charset="0"/>
                          <a:ea typeface="+mn-ea"/>
                          <a:cs typeface="Arial" panose="020B0604020202020204" pitchFamily="34" charset="0"/>
                        </a:rPr>
                        <a:t>Kivimaki</a:t>
                      </a:r>
                      <a:r>
                        <a:rPr lang="en-US" sz="400" kern="1200" dirty="0">
                          <a:solidFill>
                            <a:schemeClr val="dk1"/>
                          </a:solidFill>
                          <a:effectLst/>
                          <a:latin typeface="Arial" panose="020B0604020202020204" pitchFamily="34" charset="0"/>
                          <a:ea typeface="+mn-ea"/>
                          <a:cs typeface="Arial" panose="020B0604020202020204" pitchFamily="34" charset="0"/>
                        </a:rPr>
                        <a:t>, M. and Singh-</a:t>
                      </a:r>
                      <a:r>
                        <a:rPr lang="en-US" sz="400" kern="1200" dirty="0" err="1">
                          <a:solidFill>
                            <a:schemeClr val="dk1"/>
                          </a:solidFill>
                          <a:effectLst/>
                          <a:latin typeface="Arial" panose="020B0604020202020204" pitchFamily="34" charset="0"/>
                          <a:ea typeface="+mn-ea"/>
                          <a:cs typeface="Arial" panose="020B0604020202020204" pitchFamily="34" charset="0"/>
                        </a:rPr>
                        <a:t>Manoux</a:t>
                      </a:r>
                      <a:r>
                        <a:rPr lang="en-US" sz="400" kern="1200" dirty="0">
                          <a:solidFill>
                            <a:schemeClr val="dk1"/>
                          </a:solidFill>
                          <a:effectLst/>
                          <a:latin typeface="Arial" panose="020B0604020202020204" pitchFamily="34" charset="0"/>
                          <a:ea typeface="+mn-ea"/>
                          <a:cs typeface="Arial" panose="020B0604020202020204" pitchFamily="34" charset="0"/>
                        </a:rPr>
                        <a:t>, A., (2022). </a:t>
                      </a:r>
                      <a:r>
                        <a:rPr lang="en-GB" sz="400" kern="1200" dirty="0">
                          <a:solidFill>
                            <a:schemeClr val="dk1"/>
                          </a:solidFill>
                          <a:effectLst/>
                          <a:latin typeface="Arial" panose="020B0604020202020204" pitchFamily="34" charset="0"/>
                          <a:ea typeface="+mn-ea"/>
                          <a:cs typeface="Arial" panose="020B0604020202020204" pitchFamily="34" charset="0"/>
                        </a:rPr>
                        <a:t>Association of sleep duration at age 50, 60, and 70 years with risk of multimorbidity in the UK: 25-year follow-up of the Whitehall II cohort study. </a:t>
                      </a:r>
                      <a:r>
                        <a:rPr lang="en-GB" sz="400" i="1" kern="1200" dirty="0" err="1">
                          <a:solidFill>
                            <a:schemeClr val="dk1"/>
                          </a:solidFill>
                          <a:effectLst/>
                          <a:latin typeface="Arial" panose="020B0604020202020204" pitchFamily="34" charset="0"/>
                          <a:ea typeface="+mn-ea"/>
                          <a:cs typeface="Arial" panose="020B0604020202020204" pitchFamily="34" charset="0"/>
                        </a:rPr>
                        <a:t>PLoS</a:t>
                      </a:r>
                      <a:r>
                        <a:rPr lang="en-GB" sz="400" i="1" kern="1200" dirty="0">
                          <a:solidFill>
                            <a:schemeClr val="dk1"/>
                          </a:solidFill>
                          <a:effectLst/>
                          <a:latin typeface="Arial" panose="020B0604020202020204" pitchFamily="34" charset="0"/>
                          <a:ea typeface="+mn-ea"/>
                          <a:cs typeface="Arial" panose="020B0604020202020204" pitchFamily="34" charset="0"/>
                        </a:rPr>
                        <a:t> medicine</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19</a:t>
                      </a:r>
                      <a:r>
                        <a:rPr lang="en-GB" sz="400" kern="1200" dirty="0">
                          <a:solidFill>
                            <a:schemeClr val="dk1"/>
                          </a:solidFill>
                          <a:effectLst/>
                          <a:latin typeface="Arial" panose="020B0604020202020204" pitchFamily="34" charset="0"/>
                          <a:ea typeface="+mn-ea"/>
                          <a:cs typeface="Arial" panose="020B0604020202020204" pitchFamily="34" charset="0"/>
                        </a:rPr>
                        <a:t>(10), p.e1004109. </a:t>
                      </a:r>
                      <a:r>
                        <a:rPr lang="en-GB" sz="400" u="sng" kern="1200" dirty="0">
                          <a:solidFill>
                            <a:schemeClr val="dk1"/>
                          </a:solidFill>
                          <a:effectLst/>
                          <a:latin typeface="Arial" panose="020B0604020202020204" pitchFamily="34" charset="0"/>
                          <a:ea typeface="+mn-ea"/>
                          <a:cs typeface="Arial" panose="020B0604020202020204" pitchFamily="34" charset="0"/>
                          <a:hlinkClick r:id="rId13"/>
                        </a:rPr>
                        <a:t>https://journals.plos.org/PLoSmedicine/article?id=10.1371/journal.pmed.1004109</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Sulat, J.S., </a:t>
                      </a:r>
                      <a:r>
                        <a:rPr lang="en-GB" sz="400" kern="1200" dirty="0" err="1">
                          <a:solidFill>
                            <a:schemeClr val="dk1"/>
                          </a:solidFill>
                          <a:effectLst/>
                          <a:latin typeface="Arial" panose="020B0604020202020204" pitchFamily="34" charset="0"/>
                          <a:ea typeface="+mn-ea"/>
                          <a:cs typeface="Arial" panose="020B0604020202020204" pitchFamily="34" charset="0"/>
                        </a:rPr>
                        <a:t>Prabandari</a:t>
                      </a:r>
                      <a:r>
                        <a:rPr lang="en-GB" sz="400" kern="1200" dirty="0">
                          <a:solidFill>
                            <a:schemeClr val="dk1"/>
                          </a:solidFill>
                          <a:effectLst/>
                          <a:latin typeface="Arial" panose="020B0604020202020204" pitchFamily="34" charset="0"/>
                          <a:ea typeface="+mn-ea"/>
                          <a:cs typeface="Arial" panose="020B0604020202020204" pitchFamily="34" charset="0"/>
                        </a:rPr>
                        <a:t>, Y.S., Sanusi, R., </a:t>
                      </a:r>
                      <a:r>
                        <a:rPr lang="en-GB" sz="400" kern="1200" dirty="0" err="1">
                          <a:solidFill>
                            <a:schemeClr val="dk1"/>
                          </a:solidFill>
                          <a:effectLst/>
                          <a:latin typeface="Arial" panose="020B0604020202020204" pitchFamily="34" charset="0"/>
                          <a:ea typeface="+mn-ea"/>
                          <a:cs typeface="Arial" panose="020B0604020202020204" pitchFamily="34" charset="0"/>
                        </a:rPr>
                        <a:t>Hapsari</a:t>
                      </a:r>
                      <a:r>
                        <a:rPr lang="en-GB" sz="400" kern="1200" dirty="0">
                          <a:solidFill>
                            <a:schemeClr val="dk1"/>
                          </a:solidFill>
                          <a:effectLst/>
                          <a:latin typeface="Arial" panose="020B0604020202020204" pitchFamily="34" charset="0"/>
                          <a:ea typeface="+mn-ea"/>
                          <a:cs typeface="Arial" panose="020B0604020202020204" pitchFamily="34" charset="0"/>
                        </a:rPr>
                        <a:t>, E.D. and Santoso, B., (2018). The validity of health belief model variables in predicting </a:t>
                      </a:r>
                      <a:r>
                        <a:rPr lang="en-GB" sz="400" kern="1200" dirty="0" err="1">
                          <a:solidFill>
                            <a:schemeClr val="dk1"/>
                          </a:solidFill>
                          <a:effectLst/>
                          <a:latin typeface="Arial" panose="020B0604020202020204" pitchFamily="34" charset="0"/>
                          <a:ea typeface="+mn-ea"/>
                          <a:cs typeface="Arial" panose="020B0604020202020204" pitchFamily="34" charset="0"/>
                        </a:rPr>
                        <a:t>behavioral</a:t>
                      </a:r>
                      <a:r>
                        <a:rPr lang="en-GB" sz="400" kern="1200" dirty="0">
                          <a:solidFill>
                            <a:schemeClr val="dk1"/>
                          </a:solidFill>
                          <a:effectLst/>
                          <a:latin typeface="Arial" panose="020B0604020202020204" pitchFamily="34" charset="0"/>
                          <a:ea typeface="+mn-ea"/>
                          <a:cs typeface="Arial" panose="020B0604020202020204" pitchFamily="34" charset="0"/>
                        </a:rPr>
                        <a:t> change: A scoping review. </a:t>
                      </a:r>
                      <a:r>
                        <a:rPr lang="en-GB" sz="400" i="1" kern="1200" dirty="0">
                          <a:solidFill>
                            <a:schemeClr val="dk1"/>
                          </a:solidFill>
                          <a:effectLst/>
                          <a:latin typeface="Arial" panose="020B0604020202020204" pitchFamily="34" charset="0"/>
                          <a:ea typeface="+mn-ea"/>
                          <a:cs typeface="Arial" panose="020B0604020202020204" pitchFamily="34" charset="0"/>
                        </a:rPr>
                        <a:t>Health Education</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118</a:t>
                      </a:r>
                      <a:r>
                        <a:rPr lang="en-GB" sz="400" kern="1200" dirty="0">
                          <a:solidFill>
                            <a:schemeClr val="dk1"/>
                          </a:solidFill>
                          <a:effectLst/>
                          <a:latin typeface="Arial" panose="020B0604020202020204" pitchFamily="34" charset="0"/>
                          <a:ea typeface="+mn-ea"/>
                          <a:cs typeface="Arial" panose="020B0604020202020204" pitchFamily="34" charset="0"/>
                        </a:rPr>
                        <a:t>(6), pp.499-512. </a:t>
                      </a:r>
                      <a:r>
                        <a:rPr lang="en-GB" sz="400" u="sng" kern="1200" dirty="0">
                          <a:solidFill>
                            <a:schemeClr val="dk1"/>
                          </a:solidFill>
                          <a:effectLst/>
                          <a:latin typeface="Arial" panose="020B0604020202020204" pitchFamily="34" charset="0"/>
                          <a:ea typeface="+mn-ea"/>
                          <a:cs typeface="Arial" panose="020B0604020202020204" pitchFamily="34" charset="0"/>
                          <a:hlinkClick r:id="rId14"/>
                        </a:rPr>
                        <a:t>https://www.emerald.com/he/article/118/6/499/79745</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Tarnai, K.A., Miller, C.B., Magill, N., Emsley, R., Robinson, W., Kyle, S.D., McGrath, E.R., Espie, C.A. and Henry, A.L., (2025). Efficacy of digital cognitive </a:t>
                      </a:r>
                      <a:r>
                        <a:rPr lang="en-GB" sz="400" kern="1200" dirty="0" err="1">
                          <a:solidFill>
                            <a:schemeClr val="dk1"/>
                          </a:solidFill>
                          <a:effectLst/>
                          <a:latin typeface="Arial" panose="020B0604020202020204" pitchFamily="34" charset="0"/>
                          <a:ea typeface="+mn-ea"/>
                          <a:cs typeface="Arial" panose="020B0604020202020204" pitchFamily="34" charset="0"/>
                        </a:rPr>
                        <a:t>behavioral</a:t>
                      </a:r>
                      <a:r>
                        <a:rPr lang="en-GB" sz="400" kern="1200" dirty="0">
                          <a:solidFill>
                            <a:schemeClr val="dk1"/>
                          </a:solidFill>
                          <a:effectLst/>
                          <a:latin typeface="Arial" panose="020B0604020202020204" pitchFamily="34" charset="0"/>
                          <a:ea typeface="+mn-ea"/>
                          <a:cs typeface="Arial" panose="020B0604020202020204" pitchFamily="34" charset="0"/>
                        </a:rPr>
                        <a:t> therapy for treating insomnia in adults aged 65 and older: a secondary analysis using individual participant data from three randomized controlled trials. </a:t>
                      </a:r>
                      <a:r>
                        <a:rPr lang="en-GB" sz="400" i="1" kern="1200" dirty="0">
                          <a:solidFill>
                            <a:schemeClr val="dk1"/>
                          </a:solidFill>
                          <a:effectLst/>
                          <a:latin typeface="Arial" panose="020B0604020202020204" pitchFamily="34" charset="0"/>
                          <a:ea typeface="+mn-ea"/>
                          <a:cs typeface="Arial" panose="020B0604020202020204" pitchFamily="34" charset="0"/>
                        </a:rPr>
                        <a:t>Aging &amp; mental health</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29</a:t>
                      </a:r>
                      <a:r>
                        <a:rPr lang="en-GB" sz="400" kern="1200" dirty="0">
                          <a:solidFill>
                            <a:schemeClr val="dk1"/>
                          </a:solidFill>
                          <a:effectLst/>
                          <a:latin typeface="Arial" panose="020B0604020202020204" pitchFamily="34" charset="0"/>
                          <a:ea typeface="+mn-ea"/>
                          <a:cs typeface="Arial" panose="020B0604020202020204" pitchFamily="34" charset="0"/>
                        </a:rPr>
                        <a:t>(8), pp.1461-1467. </a:t>
                      </a:r>
                      <a:r>
                        <a:rPr lang="en-GB" sz="400" u="sng" kern="1200" dirty="0">
                          <a:solidFill>
                            <a:schemeClr val="dk1"/>
                          </a:solidFill>
                          <a:effectLst/>
                          <a:latin typeface="Arial" panose="020B0604020202020204" pitchFamily="34" charset="0"/>
                          <a:ea typeface="+mn-ea"/>
                          <a:cs typeface="Arial" panose="020B0604020202020204" pitchFamily="34" charset="0"/>
                          <a:hlinkClick r:id="rId15"/>
                        </a:rPr>
                        <a:t>https://www.tandfonline.com/doi/abs/10.1080/13607863.2025.2480124</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van Straten, A. and </a:t>
                      </a:r>
                      <a:r>
                        <a:rPr lang="en-GB" sz="400" kern="1200" dirty="0" err="1">
                          <a:solidFill>
                            <a:schemeClr val="dk1"/>
                          </a:solidFill>
                          <a:effectLst/>
                          <a:latin typeface="Arial" panose="020B0604020202020204" pitchFamily="34" charset="0"/>
                          <a:ea typeface="+mn-ea"/>
                          <a:cs typeface="Arial" panose="020B0604020202020204" pitchFamily="34" charset="0"/>
                        </a:rPr>
                        <a:t>Lancee</a:t>
                      </a:r>
                      <a:r>
                        <a:rPr lang="en-GB" sz="400" kern="1200" dirty="0">
                          <a:solidFill>
                            <a:schemeClr val="dk1"/>
                          </a:solidFill>
                          <a:effectLst/>
                          <a:latin typeface="Arial" panose="020B0604020202020204" pitchFamily="34" charset="0"/>
                          <a:ea typeface="+mn-ea"/>
                          <a:cs typeface="Arial" panose="020B0604020202020204" pitchFamily="34" charset="0"/>
                        </a:rPr>
                        <a:t>, J., (2020). Digital cognitive behavioural therapy for insomnia: the answer to a major public health issue?. </a:t>
                      </a:r>
                      <a:r>
                        <a:rPr lang="en-GB" sz="400" i="1" kern="1200" dirty="0">
                          <a:solidFill>
                            <a:schemeClr val="dk1"/>
                          </a:solidFill>
                          <a:effectLst/>
                          <a:latin typeface="Arial" panose="020B0604020202020204" pitchFamily="34" charset="0"/>
                          <a:ea typeface="+mn-ea"/>
                          <a:cs typeface="Arial" panose="020B0604020202020204" pitchFamily="34" charset="0"/>
                        </a:rPr>
                        <a:t>The Lancet Digital Health</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2</a:t>
                      </a:r>
                      <a:r>
                        <a:rPr lang="en-GB" sz="400" kern="1200" dirty="0">
                          <a:solidFill>
                            <a:schemeClr val="dk1"/>
                          </a:solidFill>
                          <a:effectLst/>
                          <a:latin typeface="Arial" panose="020B0604020202020204" pitchFamily="34" charset="0"/>
                          <a:ea typeface="+mn-ea"/>
                          <a:cs typeface="Arial" panose="020B0604020202020204" pitchFamily="34" charset="0"/>
                        </a:rPr>
                        <a:t>(8), pp.e381-e382. </a:t>
                      </a:r>
                      <a:r>
                        <a:rPr lang="en-GB" sz="400" u="sng" kern="1200" dirty="0">
                          <a:solidFill>
                            <a:schemeClr val="dk1"/>
                          </a:solidFill>
                          <a:effectLst/>
                          <a:latin typeface="Arial" panose="020B0604020202020204" pitchFamily="34" charset="0"/>
                          <a:ea typeface="+mn-ea"/>
                          <a:cs typeface="Arial" panose="020B0604020202020204" pitchFamily="34" charset="0"/>
                          <a:hlinkClick r:id="rId16"/>
                        </a:rPr>
                        <a:t>https://www.thelancet.com/journals/landig/article/PIIS2589-7500(20)30167-9/fulltext</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Warwick-Booth, L., Cross, R., Woodall, J., Bagnall, A.M. and South, J., 2019. Health promotion education in changing and challenging times: Reflections from England. </a:t>
                      </a:r>
                      <a:r>
                        <a:rPr lang="en-GB" sz="400" i="1" kern="1200" dirty="0">
                          <a:solidFill>
                            <a:schemeClr val="dk1"/>
                          </a:solidFill>
                          <a:effectLst/>
                          <a:latin typeface="Arial" panose="020B0604020202020204" pitchFamily="34" charset="0"/>
                          <a:ea typeface="+mn-ea"/>
                          <a:cs typeface="Arial" panose="020B0604020202020204" pitchFamily="34" charset="0"/>
                        </a:rPr>
                        <a:t>Health Education Journal</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78</a:t>
                      </a:r>
                      <a:r>
                        <a:rPr lang="en-GB" sz="400" kern="1200" dirty="0">
                          <a:solidFill>
                            <a:schemeClr val="dk1"/>
                          </a:solidFill>
                          <a:effectLst/>
                          <a:latin typeface="Arial" panose="020B0604020202020204" pitchFamily="34" charset="0"/>
                          <a:ea typeface="+mn-ea"/>
                          <a:cs typeface="Arial" panose="020B0604020202020204" pitchFamily="34" charset="0"/>
                        </a:rPr>
                        <a:t>(6), pp.692-704. </a:t>
                      </a:r>
                      <a:r>
                        <a:rPr lang="en-GB" sz="400" u="sng" kern="1200" dirty="0">
                          <a:solidFill>
                            <a:schemeClr val="dk1"/>
                          </a:solidFill>
                          <a:effectLst/>
                          <a:latin typeface="Arial" panose="020B0604020202020204" pitchFamily="34" charset="0"/>
                          <a:ea typeface="+mn-ea"/>
                          <a:cs typeface="Arial" panose="020B0604020202020204" pitchFamily="34" charset="0"/>
                          <a:hlinkClick r:id="rId17"/>
                        </a:rPr>
                        <a:t>https://journals.sagepub.com/doi/abs/10.1177/0017896918784072</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Wilson, S., Anderson, K., Baldwin, D., Dijk, D.J., Espie, A., Espie, C., </a:t>
                      </a:r>
                      <a:r>
                        <a:rPr lang="en-GB" sz="400" kern="1200" dirty="0" err="1">
                          <a:solidFill>
                            <a:schemeClr val="dk1"/>
                          </a:solidFill>
                          <a:effectLst/>
                          <a:latin typeface="Arial" panose="020B0604020202020204" pitchFamily="34" charset="0"/>
                          <a:ea typeface="+mn-ea"/>
                          <a:cs typeface="Arial" panose="020B0604020202020204" pitchFamily="34" charset="0"/>
                        </a:rPr>
                        <a:t>Gringras</a:t>
                      </a:r>
                      <a:r>
                        <a:rPr lang="en-GB" sz="400" kern="1200" dirty="0">
                          <a:solidFill>
                            <a:schemeClr val="dk1"/>
                          </a:solidFill>
                          <a:effectLst/>
                          <a:latin typeface="Arial" panose="020B0604020202020204" pitchFamily="34" charset="0"/>
                          <a:ea typeface="+mn-ea"/>
                          <a:cs typeface="Arial" panose="020B0604020202020204" pitchFamily="34" charset="0"/>
                        </a:rPr>
                        <a:t>, P., Krystal, A., Nutt, D., </a:t>
                      </a:r>
                      <a:r>
                        <a:rPr lang="en-GB" sz="400" kern="1200" dirty="0" err="1">
                          <a:solidFill>
                            <a:schemeClr val="dk1"/>
                          </a:solidFill>
                          <a:effectLst/>
                          <a:latin typeface="Arial" panose="020B0604020202020204" pitchFamily="34" charset="0"/>
                          <a:ea typeface="+mn-ea"/>
                          <a:cs typeface="Arial" panose="020B0604020202020204" pitchFamily="34" charset="0"/>
                        </a:rPr>
                        <a:t>Selsick</a:t>
                      </a:r>
                      <a:r>
                        <a:rPr lang="en-GB" sz="400" kern="1200" dirty="0">
                          <a:solidFill>
                            <a:schemeClr val="dk1"/>
                          </a:solidFill>
                          <a:effectLst/>
                          <a:latin typeface="Arial" panose="020B0604020202020204" pitchFamily="34" charset="0"/>
                          <a:ea typeface="+mn-ea"/>
                          <a:cs typeface="Arial" panose="020B0604020202020204" pitchFamily="34" charset="0"/>
                        </a:rPr>
                        <a:t>, H. and Sharpley, A., (2019). British Association for Psychopharmacology consensus statement on evidence-based treatment of insomnia, parasomnias and circadian rhythm disorders: an update. </a:t>
                      </a:r>
                      <a:r>
                        <a:rPr lang="en-GB" sz="400" i="1" kern="1200" dirty="0">
                          <a:solidFill>
                            <a:schemeClr val="dk1"/>
                          </a:solidFill>
                          <a:effectLst/>
                          <a:latin typeface="Arial" panose="020B0604020202020204" pitchFamily="34" charset="0"/>
                          <a:ea typeface="+mn-ea"/>
                          <a:cs typeface="Arial" panose="020B0604020202020204" pitchFamily="34" charset="0"/>
                        </a:rPr>
                        <a:t>Journal of Psychopharmacology</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33</a:t>
                      </a:r>
                      <a:r>
                        <a:rPr lang="en-GB" sz="400" kern="1200" dirty="0">
                          <a:solidFill>
                            <a:schemeClr val="dk1"/>
                          </a:solidFill>
                          <a:effectLst/>
                          <a:latin typeface="Arial" panose="020B0604020202020204" pitchFamily="34" charset="0"/>
                          <a:ea typeface="+mn-ea"/>
                          <a:cs typeface="Arial" panose="020B0604020202020204" pitchFamily="34" charset="0"/>
                        </a:rPr>
                        <a:t>(8), pp.923-947. </a:t>
                      </a:r>
                      <a:r>
                        <a:rPr lang="en-US" sz="400" u="sng" kern="1200" dirty="0">
                          <a:solidFill>
                            <a:schemeClr val="dk1"/>
                          </a:solidFill>
                          <a:effectLst/>
                          <a:latin typeface="Arial" panose="020B0604020202020204" pitchFamily="34" charset="0"/>
                          <a:ea typeface="+mn-ea"/>
                          <a:cs typeface="Arial" panose="020B0604020202020204" pitchFamily="34" charset="0"/>
                          <a:hlinkClick r:id="rId18"/>
                        </a:rPr>
                        <a:t>https://journals.sagepub.com/doi/abs/10.1177/0269881119855343</a:t>
                      </a:r>
                      <a:endParaRPr lang="en-US" sz="400" kern="1200" dirty="0">
                        <a:solidFill>
                          <a:schemeClr val="dk1"/>
                        </a:solidFill>
                        <a:effectLst/>
                        <a:latin typeface="Arial" panose="020B0604020202020204" pitchFamily="34" charset="0"/>
                        <a:ea typeface="+mn-ea"/>
                        <a:cs typeface="Arial" panose="020B0604020202020204" pitchFamily="34" charset="0"/>
                      </a:endParaRP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3494780"/>
                  </a:ext>
                </a:extLst>
              </a:tr>
            </a:tbl>
          </a:graphicData>
        </a:graphic>
      </p:graphicFrame>
      <p:pic>
        <p:nvPicPr>
          <p:cNvPr id="2" name="Picture 1" descr="Insomnia: Symptoms, Common Causes &amp; How to Overcome It | Burjeel Blogs">
            <a:extLst>
              <a:ext uri="{FF2B5EF4-FFF2-40B4-BE49-F238E27FC236}">
                <a16:creationId xmlns:a16="http://schemas.microsoft.com/office/drawing/2014/main" id="{CB9DD807-AF34-FFA3-F90A-21FAA500A75B}"/>
              </a:ext>
            </a:extLst>
          </p:cNvPr>
          <p:cNvPicPr>
            <a:picLocks noChangeAspect="1"/>
          </p:cNvPicPr>
          <p:nvPr/>
        </p:nvPicPr>
        <p:blipFill>
          <a:blip r:embed="rId19"/>
          <a:stretch>
            <a:fillRect/>
          </a:stretch>
        </p:blipFill>
        <p:spPr>
          <a:xfrm>
            <a:off x="2751826" y="3331695"/>
            <a:ext cx="1940675" cy="834550"/>
          </a:xfrm>
          <a:prstGeom prst="rect">
            <a:avLst/>
          </a:prstGeom>
        </p:spPr>
      </p:pic>
      <p:pic>
        <p:nvPicPr>
          <p:cNvPr id="3" name="Picture 2" descr="Sleepio - WISH">
            <a:extLst>
              <a:ext uri="{FF2B5EF4-FFF2-40B4-BE49-F238E27FC236}">
                <a16:creationId xmlns:a16="http://schemas.microsoft.com/office/drawing/2014/main" id="{91DDD778-8304-BFA6-6FC6-DA2B348F0EFD}"/>
              </a:ext>
            </a:extLst>
          </p:cNvPr>
          <p:cNvPicPr>
            <a:picLocks noChangeAspect="1"/>
          </p:cNvPicPr>
          <p:nvPr/>
        </p:nvPicPr>
        <p:blipFill>
          <a:blip r:embed="rId20"/>
          <a:stretch>
            <a:fillRect/>
          </a:stretch>
        </p:blipFill>
        <p:spPr>
          <a:xfrm>
            <a:off x="4692502" y="3331695"/>
            <a:ext cx="2161869" cy="834551"/>
          </a:xfrm>
          <a:prstGeom prst="rect">
            <a:avLst/>
          </a:prstGeom>
        </p:spPr>
      </p:pic>
      <p:pic>
        <p:nvPicPr>
          <p:cNvPr id="6" name="Picture 5" descr="Health Belief Model: How Beliefs Shape Health Behavior- Psychology Fanatic">
            <a:extLst>
              <a:ext uri="{FF2B5EF4-FFF2-40B4-BE49-F238E27FC236}">
                <a16:creationId xmlns:a16="http://schemas.microsoft.com/office/drawing/2014/main" id="{8B7B82D9-6D0B-59E7-55F4-2D9A47547905}"/>
              </a:ext>
            </a:extLst>
          </p:cNvPr>
          <p:cNvPicPr>
            <a:picLocks noChangeAspect="1"/>
          </p:cNvPicPr>
          <p:nvPr/>
        </p:nvPicPr>
        <p:blipFill>
          <a:blip r:embed="rId21"/>
          <a:srcRect l="4892" t="17317" b="8965"/>
          <a:stretch>
            <a:fillRect/>
          </a:stretch>
        </p:blipFill>
        <p:spPr>
          <a:xfrm>
            <a:off x="41105" y="7255771"/>
            <a:ext cx="3221700" cy="1021080"/>
          </a:xfrm>
          <a:prstGeom prst="rect">
            <a:avLst/>
          </a:prstGeom>
        </p:spPr>
      </p:pic>
    </p:spTree>
    <p:extLst>
      <p:ext uri="{BB962C8B-B14F-4D97-AF65-F5344CB8AC3E}">
        <p14:creationId xmlns:p14="http://schemas.microsoft.com/office/powerpoint/2010/main" val="38220626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278</TotalTime>
  <Words>2908</Words>
  <Application>Microsoft Office PowerPoint</Application>
  <PresentationFormat>A4 Paper (210x297 mm)</PresentationFormat>
  <Paragraphs>49</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ADLaM Display</vt:lpstr>
      <vt:lpstr>Algerian</vt:lpstr>
      <vt:lpstr>Aptos</vt:lpstr>
      <vt:lpstr>Arial</vt:lpstr>
      <vt:lpstr>Tw Cen MT</vt:lpstr>
      <vt:lpstr>Droplet</vt:lpstr>
      <vt:lpstr>Beyond Counting Sheep: Sleepio, A Digital Health Promotion Solution for Tackling Insomnia in the UK Student Name: hetalben sandipkumar patel     Student ID: 2508644         Module Name: Population health and digital health promotion    Program: MSc in Public Health and Social Care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GAZALA SHAHJADA</dc:creator>
  <cp:lastModifiedBy>Hetal Patel</cp:lastModifiedBy>
  <cp:revision>97</cp:revision>
  <dcterms:created xsi:type="dcterms:W3CDTF">2024-07-08T18:23:20Z</dcterms:created>
  <dcterms:modified xsi:type="dcterms:W3CDTF">2026-07-18T08:46:36Z</dcterms:modified>
</cp:coreProperties>
</file>