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handoutMasterIdLst>
    <p:handoutMasterId r:id="rId24"/>
  </p:handoutMasterIdLst>
  <p:sldIdLst>
    <p:sldId id="256" r:id="rId2"/>
    <p:sldId id="276" r:id="rId3"/>
    <p:sldId id="259" r:id="rId4"/>
    <p:sldId id="267" r:id="rId5"/>
    <p:sldId id="274" r:id="rId6"/>
    <p:sldId id="257" r:id="rId7"/>
    <p:sldId id="263" r:id="rId8"/>
    <p:sldId id="261" r:id="rId9"/>
    <p:sldId id="269" r:id="rId10"/>
    <p:sldId id="275" r:id="rId11"/>
    <p:sldId id="266" r:id="rId12"/>
    <p:sldId id="271" r:id="rId13"/>
    <p:sldId id="278" r:id="rId14"/>
    <p:sldId id="258" r:id="rId15"/>
    <p:sldId id="264" r:id="rId16"/>
    <p:sldId id="262" r:id="rId17"/>
    <p:sldId id="260" r:id="rId18"/>
    <p:sldId id="265" r:id="rId19"/>
    <p:sldId id="277" r:id="rId20"/>
    <p:sldId id="268" r:id="rId21"/>
    <p:sldId id="272" r:id="rId22"/>
    <p:sldId id="273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7" d="100"/>
        <a:sy n="97" d="100"/>
      </p:scale>
      <p:origin x="0" y="222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8BA567-5C01-476F-A482-9DB143545462}" type="datetimeFigureOut">
              <a:rPr lang="en-GB" smtClean="0"/>
              <a:pPr/>
              <a:t>25/03/2014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4E93D2-BC08-44A1-8580-0534E702777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14484730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C1FA9-B2BE-B045-8D78-916134182137}" type="datetimeFigureOut">
              <a:rPr lang="en-US" smtClean="0"/>
              <a:pPr/>
              <a:t>3/25/2014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612F5-BFFE-F34D-BB87-D1D72B6771C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02019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C1FA9-B2BE-B045-8D78-916134182137}" type="datetimeFigureOut">
              <a:rPr lang="en-US" smtClean="0"/>
              <a:pPr/>
              <a:t>3/25/2014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612F5-BFFE-F34D-BB87-D1D72B6771C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759333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C1FA9-B2BE-B045-8D78-916134182137}" type="datetimeFigureOut">
              <a:rPr lang="en-US" smtClean="0"/>
              <a:pPr/>
              <a:t>3/25/2014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612F5-BFFE-F34D-BB87-D1D72B6771C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989526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C1FA9-B2BE-B045-8D78-916134182137}" type="datetimeFigureOut">
              <a:rPr lang="en-US" smtClean="0"/>
              <a:pPr/>
              <a:t>3/25/2014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612F5-BFFE-F34D-BB87-D1D72B6771C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343016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C1FA9-B2BE-B045-8D78-916134182137}" type="datetimeFigureOut">
              <a:rPr lang="en-US" smtClean="0"/>
              <a:pPr/>
              <a:t>3/25/2014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612F5-BFFE-F34D-BB87-D1D72B6771C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179409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C1FA9-B2BE-B045-8D78-916134182137}" type="datetimeFigureOut">
              <a:rPr lang="en-US" smtClean="0"/>
              <a:pPr/>
              <a:t>3/25/2014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612F5-BFFE-F34D-BB87-D1D72B6771C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656067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C1FA9-B2BE-B045-8D78-916134182137}" type="datetimeFigureOut">
              <a:rPr lang="en-US" smtClean="0"/>
              <a:pPr/>
              <a:t>3/25/2014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612F5-BFFE-F34D-BB87-D1D72B6771C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491287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C1FA9-B2BE-B045-8D78-916134182137}" type="datetimeFigureOut">
              <a:rPr lang="en-US" smtClean="0"/>
              <a:pPr/>
              <a:t>3/25/2014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612F5-BFFE-F34D-BB87-D1D72B6771C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301161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C1FA9-B2BE-B045-8D78-916134182137}" type="datetimeFigureOut">
              <a:rPr lang="en-US" smtClean="0"/>
              <a:pPr/>
              <a:t>3/25/2014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612F5-BFFE-F34D-BB87-D1D72B6771C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065745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C1FA9-B2BE-B045-8D78-916134182137}" type="datetimeFigureOut">
              <a:rPr lang="en-US" smtClean="0"/>
              <a:pPr/>
              <a:t>3/25/2014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612F5-BFFE-F34D-BB87-D1D72B6771C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494982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C1FA9-B2BE-B045-8D78-916134182137}" type="datetimeFigureOut">
              <a:rPr lang="en-US" smtClean="0"/>
              <a:pPr/>
              <a:t>3/25/2014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612F5-BFFE-F34D-BB87-D1D72B6771C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279412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4C1FA9-B2BE-B045-8D78-916134182137}" type="datetimeFigureOut">
              <a:rPr lang="en-US" smtClean="0"/>
              <a:pPr/>
              <a:t>3/25/2014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F612F5-BFFE-F34D-BB87-D1D72B6771C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5771123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763830"/>
            <a:ext cx="7772400" cy="1470025"/>
          </a:xfrm>
        </p:spPr>
        <p:txBody>
          <a:bodyPr/>
          <a:lstStyle/>
          <a:p>
            <a:r>
              <a:rPr lang="en-US" dirty="0" smtClean="0"/>
              <a:t>Egalitarianism and the hunting hypothesis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2016724" y="2648607"/>
            <a:ext cx="5181600" cy="388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28803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85800" y="937847"/>
            <a:ext cx="7772400" cy="266260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‘Man is man, and not a chimpanzee, because for millions upon millions of evolving years we killed for a living’ (</a:t>
            </a:r>
            <a:r>
              <a:rPr lang="en-GB" dirty="0" err="1" smtClean="0"/>
              <a:t>Ardrey</a:t>
            </a:r>
            <a:r>
              <a:rPr lang="en-GB" dirty="0" smtClean="0"/>
              <a:t>, 1977 </a:t>
            </a:r>
            <a:r>
              <a:rPr lang="en-GB" i="1" dirty="0" smtClean="0"/>
              <a:t>The Hunting Hypothesis</a:t>
            </a:r>
            <a:r>
              <a:rPr lang="en-GB" dirty="0" smtClean="0"/>
              <a:t>: p15)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2883875" y="4107862"/>
            <a:ext cx="3235924" cy="2426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96263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</a:t>
            </a:r>
            <a:r>
              <a:rPr lang="en-US" dirty="0" smtClean="0"/>
              <a:t>unting hypothesis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Foregrounds hunting as explanation of emerging characteristics of modern humans</a:t>
            </a:r>
          </a:p>
          <a:p>
            <a:r>
              <a:rPr lang="en-US" dirty="0" smtClean="0"/>
              <a:t>Hunting = tools = cognitive advances</a:t>
            </a:r>
          </a:p>
          <a:p>
            <a:r>
              <a:rPr lang="en-US" dirty="0" smtClean="0"/>
              <a:t>Implicit is assumption that hunting is aggressive domineering (masculine) too</a:t>
            </a:r>
          </a:p>
          <a:p>
            <a:r>
              <a:rPr lang="en-US" dirty="0" smtClean="0"/>
              <a:t>Materialist explanation for culture</a:t>
            </a:r>
          </a:p>
          <a:p>
            <a:pPr lvl="1"/>
            <a:r>
              <a:rPr lang="en-US" dirty="0" smtClean="0"/>
              <a:t>Nutrition (protein) driver of changes</a:t>
            </a:r>
          </a:p>
          <a:p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xmlns="" val="3768232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Ethno-archaeology casts doubts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813300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/>
              <a:t>Excessive emphasis on dietary habits denies sociality</a:t>
            </a:r>
          </a:p>
          <a:p>
            <a:pPr lvl="1"/>
            <a:r>
              <a:rPr lang="en-US" dirty="0" smtClean="0"/>
              <a:t>Culture (sociality) = shared meaning</a:t>
            </a:r>
          </a:p>
          <a:p>
            <a:r>
              <a:rPr lang="en-US" dirty="0" smtClean="0"/>
              <a:t>Group dynamics and meaning need consideration – arguably more important than nutrition (remember </a:t>
            </a:r>
            <a:r>
              <a:rPr lang="en-US" dirty="0" err="1" smtClean="0"/>
              <a:t>Sahlins</a:t>
            </a:r>
            <a:r>
              <a:rPr lang="en-US" dirty="0" smtClean="0"/>
              <a:t>?)</a:t>
            </a:r>
          </a:p>
          <a:p>
            <a:r>
              <a:rPr lang="en-US" dirty="0" smtClean="0"/>
              <a:t>So </a:t>
            </a:r>
            <a:r>
              <a:rPr lang="en-US" i="1" dirty="0" smtClean="0"/>
              <a:t>being social </a:t>
            </a:r>
            <a:r>
              <a:rPr lang="en-US" dirty="0" smtClean="0"/>
              <a:t>may be more significant and useful framework to structure ideas in</a:t>
            </a:r>
            <a:endParaRPr lang="en-US" dirty="0"/>
          </a:p>
        </p:txBody>
      </p:sp>
      <p:pic>
        <p:nvPicPr>
          <p:cNvPr id="18436" name="Picture 4" descr="http://www.journaltaphonomy.com/bunn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4495800" y="2258917"/>
            <a:ext cx="4400550" cy="29432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050927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562148"/>
            <a:ext cx="7772400" cy="1470025"/>
          </a:xfrm>
        </p:spPr>
        <p:txBody>
          <a:bodyPr/>
          <a:lstStyle/>
          <a:p>
            <a:r>
              <a:rPr lang="en-GB" dirty="0" smtClean="0"/>
              <a:t>Being social? Relatedness?</a:t>
            </a:r>
            <a:endParaRPr lang="en-GB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How do humans organise their relationships into a social structure?</a:t>
            </a:r>
            <a:endParaRPr lang="en-GB" dirty="0"/>
          </a:p>
        </p:txBody>
      </p:sp>
      <p:pic>
        <p:nvPicPr>
          <p:cNvPr id="33794" name="Picture 2" descr="http://www.worldarchaeologicalcongress.org/site/img/invisibility/image006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2744539" y="275421"/>
            <a:ext cx="3429000" cy="25717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Definition of egalitarianism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 smtClean="0"/>
              <a:t>Notion that everyone and everything is equal</a:t>
            </a:r>
          </a:p>
          <a:p>
            <a:r>
              <a:rPr lang="en-US" dirty="0" smtClean="0"/>
              <a:t>Societies without power structure</a:t>
            </a:r>
          </a:p>
          <a:p>
            <a:r>
              <a:rPr lang="en-US" dirty="0" smtClean="0"/>
              <a:t>The opposite of hierarchical</a:t>
            </a:r>
          </a:p>
          <a:p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xmlns="" val="3200407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Is </a:t>
            </a:r>
            <a:r>
              <a:rPr lang="en-US" dirty="0" smtClean="0"/>
              <a:t>egalitarianism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lvl="1"/>
            <a:r>
              <a:rPr lang="en-US" dirty="0" smtClean="0"/>
              <a:t>the </a:t>
            </a:r>
            <a:r>
              <a:rPr lang="en-US" dirty="0"/>
              <a:t>baseline from which all </a:t>
            </a:r>
            <a:r>
              <a:rPr lang="en-US" dirty="0" err="1"/>
              <a:t>organisation</a:t>
            </a:r>
            <a:r>
              <a:rPr lang="en-US" dirty="0"/>
              <a:t> grew </a:t>
            </a:r>
          </a:p>
          <a:p>
            <a:pPr lvl="1"/>
            <a:r>
              <a:rPr lang="en-US" dirty="0"/>
              <a:t>a form of anti-</a:t>
            </a:r>
            <a:r>
              <a:rPr lang="en-US" dirty="0" smtClean="0"/>
              <a:t>structure</a:t>
            </a:r>
          </a:p>
          <a:p>
            <a:pPr lvl="1"/>
            <a:r>
              <a:rPr lang="en-US" dirty="0" smtClean="0"/>
              <a:t>A structure that makes everyone lead</a:t>
            </a:r>
            <a:endParaRPr lang="en-US" dirty="0"/>
          </a:p>
          <a:p>
            <a:pPr lvl="1"/>
            <a:r>
              <a:rPr lang="en-US" dirty="0"/>
              <a:t>an absence of structure</a:t>
            </a:r>
          </a:p>
          <a:p>
            <a:pPr lvl="1"/>
            <a:r>
              <a:rPr lang="en-US" dirty="0"/>
              <a:t>or the absence of authority?</a:t>
            </a:r>
          </a:p>
          <a:p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xmlns="" val="32045605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Why are some societies egalitarian?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Evolutionary perspective</a:t>
            </a:r>
          </a:p>
          <a:p>
            <a:pPr lvl="1"/>
            <a:r>
              <a:rPr lang="en-US" dirty="0" err="1" smtClean="0"/>
              <a:t>Egal</a:t>
            </a:r>
            <a:r>
              <a:rPr lang="en-US" dirty="0" smtClean="0"/>
              <a:t> </a:t>
            </a:r>
            <a:r>
              <a:rPr lang="en-US" dirty="0" err="1" smtClean="0"/>
              <a:t>behaviour</a:t>
            </a:r>
            <a:r>
              <a:rPr lang="en-US" dirty="0" smtClean="0"/>
              <a:t> is an </a:t>
            </a:r>
            <a:r>
              <a:rPr lang="en-US" dirty="0" smtClean="0"/>
              <a:t>anomaly (</a:t>
            </a:r>
            <a:r>
              <a:rPr lang="en-US" dirty="0" err="1" smtClean="0"/>
              <a:t>Knauft</a:t>
            </a:r>
            <a:r>
              <a:rPr lang="en-US" dirty="0" smtClean="0"/>
              <a:t>, 1991)</a:t>
            </a:r>
            <a:endParaRPr lang="en-US" dirty="0" smtClean="0"/>
          </a:p>
          <a:p>
            <a:pPr lvl="1"/>
            <a:r>
              <a:rPr lang="en-US" dirty="0" smtClean="0"/>
              <a:t>Great apes = hierarchical</a:t>
            </a:r>
          </a:p>
          <a:p>
            <a:pPr lvl="1"/>
            <a:r>
              <a:rPr lang="en-US" dirty="0" smtClean="0"/>
              <a:t>Most human </a:t>
            </a:r>
            <a:r>
              <a:rPr lang="en-US" dirty="0" err="1" smtClean="0"/>
              <a:t>socs</a:t>
            </a:r>
            <a:r>
              <a:rPr lang="en-US" dirty="0" smtClean="0"/>
              <a:t> are too</a:t>
            </a:r>
          </a:p>
          <a:p>
            <a:r>
              <a:rPr lang="en-US" dirty="0" smtClean="0"/>
              <a:t>Boas  - criticism of </a:t>
            </a:r>
            <a:r>
              <a:rPr lang="en-US" dirty="0" err="1" smtClean="0"/>
              <a:t>unilinear</a:t>
            </a:r>
            <a:r>
              <a:rPr lang="en-US" dirty="0" smtClean="0"/>
              <a:t> cultural </a:t>
            </a:r>
            <a:r>
              <a:rPr lang="en-US" dirty="0" err="1" smtClean="0"/>
              <a:t>evol</a:t>
            </a:r>
            <a:r>
              <a:rPr lang="en-US" dirty="0" smtClean="0"/>
              <a:t> in </a:t>
            </a:r>
            <a:r>
              <a:rPr lang="en-US" dirty="0" err="1" smtClean="0"/>
              <a:t>favour</a:t>
            </a:r>
            <a:r>
              <a:rPr lang="en-US" dirty="0" smtClean="0"/>
              <a:t> of </a:t>
            </a:r>
            <a:r>
              <a:rPr lang="en-US" dirty="0" err="1" smtClean="0"/>
              <a:t>diffusionism</a:t>
            </a:r>
            <a:r>
              <a:rPr lang="en-US" dirty="0" smtClean="0"/>
              <a:t> accounts for all variants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xmlns="" val="9043007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Erdal</a:t>
            </a:r>
            <a:r>
              <a:rPr lang="en-US" dirty="0" smtClean="0"/>
              <a:t> and Whiten, 1994. </a:t>
            </a:r>
            <a:br>
              <a:rPr lang="en-US" dirty="0" smtClean="0"/>
            </a:br>
            <a:r>
              <a:rPr lang="en-US" i="1" dirty="0" smtClean="0"/>
              <a:t>On human egalitarianism</a:t>
            </a:r>
            <a:endParaRPr lang="en-US" i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 err="1" smtClean="0"/>
              <a:t>Egal</a:t>
            </a:r>
            <a:r>
              <a:rPr lang="en-US" dirty="0" smtClean="0"/>
              <a:t> is a puzzle in evolutionary terms</a:t>
            </a:r>
          </a:p>
          <a:p>
            <a:r>
              <a:rPr lang="en-US" dirty="0" err="1" smtClean="0"/>
              <a:t>Evol</a:t>
            </a:r>
            <a:r>
              <a:rPr lang="en-US" dirty="0" smtClean="0"/>
              <a:t> model finds stable tendencies</a:t>
            </a:r>
          </a:p>
          <a:p>
            <a:r>
              <a:rPr lang="en-US" dirty="0" smtClean="0"/>
              <a:t>Note ‘well rehearsed’ </a:t>
            </a:r>
            <a:r>
              <a:rPr lang="en-US" dirty="0" err="1" smtClean="0"/>
              <a:t>probs</a:t>
            </a:r>
            <a:r>
              <a:rPr lang="en-US" dirty="0" smtClean="0"/>
              <a:t> of using data of living h/</a:t>
            </a:r>
            <a:r>
              <a:rPr lang="en-US" dirty="0" err="1" smtClean="0"/>
              <a:t>gs</a:t>
            </a:r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xmlns="" val="39517679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Flanagan, 1989. </a:t>
            </a:r>
            <a:br>
              <a:rPr lang="en-GB" dirty="0" smtClean="0"/>
            </a:br>
            <a:r>
              <a:rPr lang="en-GB" sz="3100" i="1" dirty="0" smtClean="0"/>
              <a:t>Hierarchy in simple egalitarian societies</a:t>
            </a:r>
            <a:endParaRPr lang="en-GB" sz="3100" i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Do</a:t>
            </a:r>
            <a:r>
              <a:rPr lang="en-GB" dirty="0" smtClean="0"/>
              <a:t> </a:t>
            </a:r>
            <a:r>
              <a:rPr lang="en-GB" dirty="0" err="1" smtClean="0"/>
              <a:t>egal</a:t>
            </a:r>
            <a:r>
              <a:rPr lang="en-GB" dirty="0" smtClean="0"/>
              <a:t>. </a:t>
            </a:r>
            <a:r>
              <a:rPr lang="en-GB" dirty="0" err="1" smtClean="0"/>
              <a:t>s</a:t>
            </a:r>
            <a:r>
              <a:rPr lang="en-GB" dirty="0" err="1" smtClean="0"/>
              <a:t>ocs</a:t>
            </a:r>
            <a:r>
              <a:rPr lang="en-GB" dirty="0" smtClean="0"/>
              <a:t> represent  </a:t>
            </a:r>
            <a:r>
              <a:rPr lang="en-GB" dirty="0" smtClean="0"/>
              <a:t>the foundation of the transition from pre-cultural hominid society? </a:t>
            </a:r>
          </a:p>
          <a:p>
            <a:r>
              <a:rPr lang="en-GB" dirty="0" smtClean="0"/>
              <a:t>Is egalitarianism ‘natural’ (because lasted for so long), or competition (hunting etc</a:t>
            </a:r>
            <a:r>
              <a:rPr lang="en-GB" dirty="0" smtClean="0"/>
              <a:t>?).</a:t>
            </a:r>
            <a:endParaRPr lang="en-GB" dirty="0" smtClean="0"/>
          </a:p>
        </p:txBody>
      </p:sp>
      <p:pic>
        <p:nvPicPr>
          <p:cNvPr id="34820" name="Picture 4" descr="http://www.cbc.ca/news/interactives/timeline-queen-cdnvisits/timeline/images/879644-chiefs-1990.jpg"/>
          <p:cNvPicPr>
            <a:picLocks noChangeAspect="1" noChangeArrowheads="1"/>
          </p:cNvPicPr>
          <p:nvPr/>
        </p:nvPicPr>
        <p:blipFill>
          <a:blip r:embed="rId2"/>
          <a:srcRect l="10782" r="13089"/>
          <a:stretch>
            <a:fillRect/>
          </a:stretch>
        </p:blipFill>
        <p:spPr bwMode="auto">
          <a:xfrm>
            <a:off x="4449894" y="2087370"/>
            <a:ext cx="4495800" cy="33242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Warfare, hierarchy and horticulture debate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xmlns="" val="1337716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dirty="0" err="1" smtClean="0"/>
              <a:t>Rothbard</a:t>
            </a:r>
            <a:r>
              <a:rPr lang="en-US" sz="3600" dirty="0" smtClean="0"/>
              <a:t>  (1974, 2000) </a:t>
            </a:r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en-US" sz="3600" i="1" dirty="0" smtClean="0"/>
              <a:t>Egalitarianism </a:t>
            </a:r>
            <a:r>
              <a:rPr lang="en-US" sz="3600" i="1" dirty="0" smtClean="0"/>
              <a:t>as a revolt against nature</a:t>
            </a:r>
            <a:r>
              <a:rPr lang="en-US" i="1" dirty="0" smtClean="0"/>
              <a:t/>
            </a:r>
            <a:br>
              <a:rPr lang="en-US" i="1" dirty="0" smtClean="0"/>
            </a:b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Challenges </a:t>
            </a:r>
            <a:r>
              <a:rPr lang="en-US" dirty="0" smtClean="0"/>
              <a:t>assumption that egalitarianism is good</a:t>
            </a:r>
            <a:endParaRPr lang="en-US" dirty="0" smtClean="0"/>
          </a:p>
          <a:p>
            <a:r>
              <a:rPr lang="en-US" dirty="0" err="1" smtClean="0"/>
              <a:t>Egal</a:t>
            </a:r>
            <a:r>
              <a:rPr lang="en-US" dirty="0" smtClean="0"/>
              <a:t> is romantically portrayed (along with ideas such as noble savage) and is anti nature</a:t>
            </a:r>
          </a:p>
          <a:p>
            <a:r>
              <a:rPr lang="en-US" dirty="0" smtClean="0"/>
              <a:t>Nothing else is equal so why humans</a:t>
            </a:r>
            <a:endParaRPr lang="en-US" dirty="0"/>
          </a:p>
        </p:txBody>
      </p:sp>
      <p:pic>
        <p:nvPicPr>
          <p:cNvPr id="9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457200" y="1600200"/>
            <a:ext cx="4038600" cy="4525963"/>
          </a:xfrm>
        </p:spPr>
      </p:pic>
    </p:spTree>
    <p:extLst>
      <p:ext uri="{BB962C8B-B14F-4D97-AF65-F5344CB8AC3E}">
        <p14:creationId xmlns:p14="http://schemas.microsoft.com/office/powerpoint/2010/main" xmlns="" val="29533659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Egalitarian societies...finally!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Social </a:t>
            </a:r>
            <a:r>
              <a:rPr lang="en-US" dirty="0" err="1" smtClean="0"/>
              <a:t>organisation</a:t>
            </a:r>
            <a:r>
              <a:rPr lang="en-US" dirty="0" smtClean="0"/>
              <a:t>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‘authority is the very essence of social </a:t>
            </a:r>
            <a:r>
              <a:rPr lang="en-US" dirty="0" err="1" smtClean="0"/>
              <a:t>organisation</a:t>
            </a:r>
            <a:r>
              <a:rPr lang="en-US" dirty="0" smtClean="0"/>
              <a:t>’</a:t>
            </a:r>
          </a:p>
          <a:p>
            <a:pPr marL="0" indent="0">
              <a:buNone/>
            </a:pPr>
            <a:r>
              <a:rPr lang="en-US" dirty="0" smtClean="0"/>
              <a:t> (Malinowski, 1960:61)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So how do people </a:t>
            </a:r>
            <a:r>
              <a:rPr lang="en-US" dirty="0" err="1" smtClean="0"/>
              <a:t>organise</a:t>
            </a:r>
            <a:r>
              <a:rPr lang="en-US" dirty="0" smtClean="0"/>
              <a:t> society without leaders? And if there is no leader is the group not a society?</a:t>
            </a:r>
          </a:p>
          <a:p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xmlns="" val="21475595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Egalitarianism varies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Without leader</a:t>
            </a:r>
          </a:p>
          <a:p>
            <a:pPr lvl="1"/>
            <a:r>
              <a:rPr lang="en-US" dirty="0" smtClean="0"/>
              <a:t>Group consensus</a:t>
            </a:r>
          </a:p>
          <a:p>
            <a:r>
              <a:rPr lang="en-US" dirty="0" smtClean="0"/>
              <a:t>With nominal leader</a:t>
            </a:r>
          </a:p>
          <a:p>
            <a:pPr lvl="1"/>
            <a:r>
              <a:rPr lang="en-US" dirty="0" smtClean="0"/>
              <a:t>Orator</a:t>
            </a:r>
          </a:p>
          <a:p>
            <a:pPr lvl="1"/>
            <a:r>
              <a:rPr lang="en-US" dirty="0" smtClean="0"/>
              <a:t>Charismatic </a:t>
            </a:r>
          </a:p>
          <a:p>
            <a:pPr lvl="1"/>
            <a:r>
              <a:rPr lang="en-US" dirty="0" smtClean="0"/>
              <a:t>Unassuming </a:t>
            </a:r>
            <a:endParaRPr lang="en-US" dirty="0"/>
          </a:p>
        </p:txBody>
      </p:sp>
      <p:pic>
        <p:nvPicPr>
          <p:cNvPr id="16386" name="Picture 2" descr="G:\IMG_0320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4686120" y="1267318"/>
            <a:ext cx="3735024" cy="4980032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4858439" y="6348336"/>
            <a:ext cx="2429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Giriama</a:t>
            </a:r>
            <a:r>
              <a:rPr lang="en-GB" dirty="0" smtClean="0"/>
              <a:t> chief from Bore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725769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Some r</a:t>
            </a:r>
            <a:r>
              <a:rPr lang="en-US" dirty="0" smtClean="0"/>
              <a:t>easons </a:t>
            </a:r>
            <a:r>
              <a:rPr lang="en-US" smtClean="0"/>
              <a:t>that could account </a:t>
            </a:r>
            <a:r>
              <a:rPr lang="en-US" dirty="0" smtClean="0"/>
              <a:t>for </a:t>
            </a:r>
            <a:r>
              <a:rPr lang="en-US" dirty="0" err="1" smtClean="0"/>
              <a:t>egal</a:t>
            </a:r>
            <a:r>
              <a:rPr lang="en-US" dirty="0" smtClean="0"/>
              <a:t> </a:t>
            </a:r>
            <a:r>
              <a:rPr lang="en-US" dirty="0" err="1" smtClean="0"/>
              <a:t>behaviour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5048344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What Fried </a:t>
            </a:r>
            <a:r>
              <a:rPr lang="en-US" dirty="0"/>
              <a:t>(1967</a:t>
            </a:r>
            <a:r>
              <a:rPr lang="en-US" dirty="0" smtClean="0"/>
              <a:t>) called </a:t>
            </a:r>
            <a:r>
              <a:rPr lang="en-US" dirty="0"/>
              <a:t>leveling mechanisms</a:t>
            </a:r>
          </a:p>
          <a:p>
            <a:pPr lvl="1"/>
            <a:r>
              <a:rPr lang="en-US" dirty="0" smtClean="0"/>
              <a:t>Turnbull </a:t>
            </a:r>
            <a:r>
              <a:rPr lang="en-US" dirty="0"/>
              <a:t>(1965) – changing group size</a:t>
            </a:r>
          </a:p>
          <a:p>
            <a:pPr lvl="1"/>
            <a:r>
              <a:rPr lang="en-US" dirty="0" err="1" smtClean="0"/>
              <a:t>Salzman</a:t>
            </a:r>
            <a:r>
              <a:rPr lang="en-US" dirty="0" smtClean="0"/>
              <a:t> </a:t>
            </a:r>
            <a:r>
              <a:rPr lang="en-US" dirty="0"/>
              <a:t>(1979) – scattered and unpredictable</a:t>
            </a:r>
          </a:p>
          <a:p>
            <a:pPr lvl="1"/>
            <a:r>
              <a:rPr lang="en-US" dirty="0" err="1" smtClean="0"/>
              <a:t>Cashdan</a:t>
            </a:r>
            <a:r>
              <a:rPr lang="en-US" dirty="0" smtClean="0"/>
              <a:t> (1980) – </a:t>
            </a:r>
            <a:r>
              <a:rPr lang="en-US" dirty="0" err="1" smtClean="0"/>
              <a:t>egal</a:t>
            </a:r>
            <a:r>
              <a:rPr lang="en-US" dirty="0" smtClean="0"/>
              <a:t> arises from ‘stringent constraints’; mobility acts as insurance, sharing pools risk, </a:t>
            </a:r>
          </a:p>
          <a:p>
            <a:endParaRPr lang="en-US" dirty="0" smtClean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xmlns="" val="147995073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Intentional leveling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 err="1" smtClean="0"/>
              <a:t>Egal</a:t>
            </a:r>
            <a:r>
              <a:rPr lang="en-US" dirty="0" smtClean="0"/>
              <a:t> is not just an incidental it is intentional</a:t>
            </a:r>
          </a:p>
          <a:p>
            <a:r>
              <a:rPr lang="en-US" dirty="0" smtClean="0"/>
              <a:t>Woodburn</a:t>
            </a:r>
            <a:r>
              <a:rPr lang="en-US" dirty="0"/>
              <a:t>, </a:t>
            </a:r>
            <a:r>
              <a:rPr lang="en-US" dirty="0" smtClean="0"/>
              <a:t>1981 - </a:t>
            </a:r>
            <a:r>
              <a:rPr lang="en-US" dirty="0"/>
              <a:t>Egalitarianism </a:t>
            </a:r>
            <a:r>
              <a:rPr lang="en-US" dirty="0" smtClean="0"/>
              <a:t>is an active process</a:t>
            </a:r>
          </a:p>
          <a:p>
            <a:r>
              <a:rPr lang="en-US" dirty="0" smtClean="0"/>
              <a:t>Lee – insulting the meat (</a:t>
            </a:r>
            <a:r>
              <a:rPr lang="en-US" dirty="0" err="1" smtClean="0"/>
              <a:t>ju</a:t>
            </a:r>
            <a:r>
              <a:rPr lang="en-US" dirty="0" smtClean="0"/>
              <a:t>/</a:t>
            </a:r>
            <a:r>
              <a:rPr lang="en-US" dirty="0" err="1" smtClean="0"/>
              <a:t>hoansi</a:t>
            </a:r>
            <a:r>
              <a:rPr lang="en-US" dirty="0" smtClean="0"/>
              <a:t>)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xmlns="" val="12422499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Boehm’s theory of reverse dominance, 1993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Group works to destabilize ascendency by dominating each other</a:t>
            </a:r>
          </a:p>
          <a:p>
            <a:pPr lvl="1"/>
            <a:r>
              <a:rPr lang="en-US" dirty="0" smtClean="0"/>
              <a:t>Why?</a:t>
            </a:r>
          </a:p>
          <a:p>
            <a:pPr lvl="2"/>
            <a:r>
              <a:rPr lang="en-US" dirty="0" smtClean="0"/>
              <a:t>Because we all want to avoid being dominated</a:t>
            </a:r>
          </a:p>
          <a:p>
            <a:r>
              <a:rPr lang="en-US" dirty="0" smtClean="0"/>
              <a:t>Mechanisms </a:t>
            </a:r>
          </a:p>
          <a:p>
            <a:pPr lvl="1"/>
            <a:r>
              <a:rPr lang="en-US" dirty="0" smtClean="0"/>
              <a:t>Public opinion</a:t>
            </a:r>
          </a:p>
          <a:p>
            <a:pPr lvl="1"/>
            <a:r>
              <a:rPr lang="en-US" dirty="0" smtClean="0"/>
              <a:t>Criticism </a:t>
            </a:r>
          </a:p>
          <a:p>
            <a:pPr lvl="1"/>
            <a:r>
              <a:rPr lang="en-US" dirty="0" smtClean="0"/>
              <a:t>Ridicule </a:t>
            </a:r>
          </a:p>
          <a:p>
            <a:pPr lvl="2"/>
            <a:r>
              <a:rPr lang="en-US" dirty="0" smtClean="0"/>
              <a:t>insulting the meat </a:t>
            </a:r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xmlns="" val="38659541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200" dirty="0" smtClean="0"/>
              <a:t>Boehm, 2000. </a:t>
            </a:r>
            <a:r>
              <a:rPr lang="en-GB" sz="3200" i="1" dirty="0" smtClean="0"/>
              <a:t>Conflict and evolution of social control</a:t>
            </a:r>
            <a:r>
              <a:rPr lang="en-GB" sz="3200" dirty="0" smtClean="0"/>
              <a:t> Journal of Consciousness Studies. 7. pp79-101</a:t>
            </a:r>
            <a:endParaRPr lang="en-GB" sz="3200" i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smtClean="0"/>
              <a:t>Cites conflict as  behaviour that prompts social organisation</a:t>
            </a:r>
          </a:p>
          <a:p>
            <a:r>
              <a:rPr lang="en-GB" dirty="0" smtClean="0"/>
              <a:t>Talks of morality as the mechanism around which organisation circulates</a:t>
            </a:r>
          </a:p>
          <a:p>
            <a:r>
              <a:rPr lang="en-GB" dirty="0" smtClean="0"/>
              <a:t>Morality as ‘collective suppressant’</a:t>
            </a:r>
            <a:endParaRPr lang="en-GB" dirty="0"/>
          </a:p>
        </p:txBody>
      </p:sp>
      <p:pic>
        <p:nvPicPr>
          <p:cNvPr id="1026" name="Picture 2" descr="http://4.bp.blogspot.com/-ubT_r0kZXr0/UzBwQRD1zaI/AAAAAAAACMM/5dt5f_dTAGE/s1600/morality%2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95800" y="2325743"/>
            <a:ext cx="4405166" cy="33038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Grey, 2009. Play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Psychologist </a:t>
            </a:r>
          </a:p>
          <a:p>
            <a:r>
              <a:rPr lang="en-US" dirty="0" smtClean="0"/>
              <a:t>Play is foundation of egalitarianism in g/h’s</a:t>
            </a:r>
          </a:p>
          <a:p>
            <a:r>
              <a:rPr lang="en-US" dirty="0" smtClean="0"/>
              <a:t>Defines ‘play’ as motivator and mental attitude in activities</a:t>
            </a:r>
          </a:p>
          <a:p>
            <a:r>
              <a:rPr lang="en-US" dirty="0" smtClean="0"/>
              <a:t>5 points of play – next slide – all seen in </a:t>
            </a:r>
            <a:r>
              <a:rPr lang="en-US" dirty="0" err="1" smtClean="0"/>
              <a:t>egal</a:t>
            </a:r>
            <a:r>
              <a:rPr lang="en-US" dirty="0" smtClean="0"/>
              <a:t> lives of h/</a:t>
            </a:r>
            <a:r>
              <a:rPr lang="en-US" dirty="0" err="1" smtClean="0"/>
              <a:t>gs</a:t>
            </a:r>
            <a:endParaRPr lang="en-US" dirty="0" smtClean="0"/>
          </a:p>
          <a:p>
            <a:endParaRPr lang="en-US" dirty="0" smtClean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xmlns="" val="311271931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Grey’s 5 points that make ‘play’ (2009)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Self-directed – activities are chosen; what the person wants to do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Intrinsically motivated – activity done for own sake; reward in the doing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Structure – rules come from players’ minds = shared understanding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Imaginative – fantasy worlds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Active, alert non-stressed mind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2309478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Play as governance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Games keep everyone happy; unhappy players quit</a:t>
            </a:r>
          </a:p>
          <a:p>
            <a:r>
              <a:rPr lang="en-US" dirty="0" smtClean="0"/>
              <a:t>Keeping all activities voluntary makes them ‘play’</a:t>
            </a:r>
          </a:p>
          <a:p>
            <a:r>
              <a:rPr lang="en-US" dirty="0" smtClean="0"/>
              <a:t>Giving autonomy and equality to each player</a:t>
            </a:r>
          </a:p>
          <a:p>
            <a:pPr lvl="1"/>
            <a:r>
              <a:rPr lang="en-US" dirty="0" smtClean="0"/>
              <a:t>Sharing in decision making</a:t>
            </a:r>
          </a:p>
          <a:p>
            <a:pPr lvl="1"/>
            <a:r>
              <a:rPr lang="en-US" dirty="0" smtClean="0"/>
              <a:t>Lack of </a:t>
            </a:r>
            <a:r>
              <a:rPr lang="en-US" dirty="0" err="1" smtClean="0"/>
              <a:t>specialisation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xmlns="" val="807414344"/>
      </p:ext>
    </p:extLst>
  </p:cSld>
  <p:clrMapOvr>
    <a:masterClrMapping/>
  </p:clrMapOvr>
</p:sld>
</file>

<file path=ppt/theme/theme1.xml><?xml version="1.0" encoding="utf-8"?>
<a:theme xmlns:a="http://schemas.openxmlformats.org/drawingml/2006/main" name="Blac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 Black .thmx</Template>
  <TotalTime>3849</TotalTime>
  <Words>689</Words>
  <Application>Microsoft Office PowerPoint</Application>
  <PresentationFormat>On-screen Show (4:3)</PresentationFormat>
  <Paragraphs>96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Black</vt:lpstr>
      <vt:lpstr>Egalitarianism and the hunting hypothesis</vt:lpstr>
      <vt:lpstr>‘Man is man, and not a chimpanzee, because for millions upon millions of evolving years we killed for a living’ (Ardrey, 1977 The Hunting Hypothesis: p15)</vt:lpstr>
      <vt:lpstr>Hunting hypothesis</vt:lpstr>
      <vt:lpstr>Ethno-archaeology casts doubts</vt:lpstr>
      <vt:lpstr>Being social? Relatedness?</vt:lpstr>
      <vt:lpstr>Definition of egalitarianism </vt:lpstr>
      <vt:lpstr>Is egalitarianism</vt:lpstr>
      <vt:lpstr>Why are some societies egalitarian?</vt:lpstr>
      <vt:lpstr>Erdal and Whiten, 1994.  On human egalitarianism</vt:lpstr>
      <vt:lpstr>Flanagan, 1989.  Hierarchy in simple egalitarian societies</vt:lpstr>
      <vt:lpstr>Warfare, hierarchy and horticulture debate</vt:lpstr>
      <vt:lpstr>Rothbard  (1974, 2000)  Egalitarianism as a revolt against nature </vt:lpstr>
      <vt:lpstr>Egalitarian societies...finally!</vt:lpstr>
      <vt:lpstr>Social organisation?</vt:lpstr>
      <vt:lpstr>Egalitarianism varies</vt:lpstr>
      <vt:lpstr>Some reasons that could account for egal behaviour</vt:lpstr>
      <vt:lpstr>Intentional leveling</vt:lpstr>
      <vt:lpstr>Boehm’s theory of reverse dominance, 1993</vt:lpstr>
      <vt:lpstr>Boehm, 2000. Conflict and evolution of social control Journal of Consciousness Studies. 7. pp79-101</vt:lpstr>
      <vt:lpstr>Grey, 2009. Play</vt:lpstr>
      <vt:lpstr>Grey’s 5 points that make ‘play’ (2009)</vt:lpstr>
      <vt:lpstr>Play as governance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egalitarianism</dc:title>
  <dc:creator>Luci Attala</dc:creator>
  <cp:lastModifiedBy>sa025</cp:lastModifiedBy>
  <cp:revision>47</cp:revision>
  <dcterms:created xsi:type="dcterms:W3CDTF">2013-03-21T11:44:28Z</dcterms:created>
  <dcterms:modified xsi:type="dcterms:W3CDTF">2014-03-25T14:32:32Z</dcterms:modified>
</cp:coreProperties>
</file>