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60" r:id="rId5"/>
    <p:sldId id="261" r:id="rId6"/>
    <p:sldId id="321" r:id="rId7"/>
    <p:sldId id="311" r:id="rId8"/>
    <p:sldId id="315" r:id="rId9"/>
    <p:sldId id="287" r:id="rId10"/>
    <p:sldId id="288" r:id="rId11"/>
    <p:sldId id="293" r:id="rId12"/>
    <p:sldId id="328" r:id="rId13"/>
    <p:sldId id="289" r:id="rId14"/>
    <p:sldId id="290" r:id="rId15"/>
    <p:sldId id="294" r:id="rId16"/>
    <p:sldId id="295" r:id="rId17"/>
    <p:sldId id="319" r:id="rId18"/>
    <p:sldId id="296" r:id="rId19"/>
    <p:sldId id="297" r:id="rId20"/>
    <p:sldId id="298" r:id="rId21"/>
    <p:sldId id="330" r:id="rId22"/>
    <p:sldId id="329" r:id="rId23"/>
    <p:sldId id="317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99FF"/>
    <a:srgbClr val="78486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AE0842-AE30-335C-973F-564D8BDA2588}" v="155" dt="2023-11-15T10:21:35.160"/>
    <p1510:client id="{6C740E39-F832-2BFD-62DE-BD057A071B0A}" v="39" dt="2023-10-30T11:48:09.472"/>
    <p1510:client id="{715D07E1-B988-D255-1EC3-2A67B57AED76}" v="17" dt="2023-10-24T10:49:26.600"/>
    <p1510:client id="{8A60AA22-394A-4313-A01F-409AC95A73DC}" v="61" dt="2021-05-06T07:53:53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364" autoAdjust="0"/>
  </p:normalViewPr>
  <p:slideViewPr>
    <p:cSldViewPr>
      <p:cViewPr varScale="1">
        <p:scale>
          <a:sx n="64" d="100"/>
          <a:sy n="64" d="100"/>
        </p:scale>
        <p:origin x="156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947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4DAE0842-AE30-335C-973F-564D8BDA2588}"/>
    <pc:docChg chg="addSld delSld modSld">
      <pc:chgData name="Laura James" userId="S::laura.james@uwtsd.ac.uk::e815814b-f5ab-4367-85bb-abbbaf16d579" providerId="AD" clId="Web-{4DAE0842-AE30-335C-973F-564D8BDA2588}" dt="2023-11-15T10:21:35.160" v="144" actId="20577"/>
      <pc:docMkLst>
        <pc:docMk/>
      </pc:docMkLst>
      <pc:sldChg chg="modSp">
        <pc:chgData name="Laura James" userId="S::laura.james@uwtsd.ac.uk::e815814b-f5ab-4367-85bb-abbbaf16d579" providerId="AD" clId="Web-{4DAE0842-AE30-335C-973F-564D8BDA2588}" dt="2023-11-15T10:21:35.160" v="144" actId="20577"/>
        <pc:sldMkLst>
          <pc:docMk/>
          <pc:sldMk cId="3382020393" sldId="287"/>
        </pc:sldMkLst>
        <pc:spChg chg="mod">
          <ac:chgData name="Laura James" userId="S::laura.james@uwtsd.ac.uk::e815814b-f5ab-4367-85bb-abbbaf16d579" providerId="AD" clId="Web-{4DAE0842-AE30-335C-973F-564D8BDA2588}" dt="2023-11-15T10:21:35.160" v="144" actId="20577"/>
          <ac:spMkLst>
            <pc:docMk/>
            <pc:sldMk cId="3382020393" sldId="287"/>
            <ac:spMk id="7" creationId="{00000000-0000-0000-0000-000000000000}"/>
          </ac:spMkLst>
        </pc:spChg>
      </pc:sldChg>
      <pc:sldChg chg="modSp">
        <pc:chgData name="Laura James" userId="S::laura.james@uwtsd.ac.uk::e815814b-f5ab-4367-85bb-abbbaf16d579" providerId="AD" clId="Web-{4DAE0842-AE30-335C-973F-564D8BDA2588}" dt="2023-11-15T10:19:52.954" v="137" actId="20577"/>
        <pc:sldMkLst>
          <pc:docMk/>
          <pc:sldMk cId="2544263540" sldId="321"/>
        </pc:sldMkLst>
        <pc:spChg chg="mod">
          <ac:chgData name="Laura James" userId="S::laura.james@uwtsd.ac.uk::e815814b-f5ab-4367-85bb-abbbaf16d579" providerId="AD" clId="Web-{4DAE0842-AE30-335C-973F-564D8BDA2588}" dt="2023-11-15T10:19:52.954" v="137" actId="20577"/>
          <ac:spMkLst>
            <pc:docMk/>
            <pc:sldMk cId="2544263540" sldId="321"/>
            <ac:spMk id="3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4DAE0842-AE30-335C-973F-564D8BDA2588}" dt="2023-11-15T10:06:49.196" v="136"/>
        <pc:sldMkLst>
          <pc:docMk/>
          <pc:sldMk cId="2108234031" sldId="323"/>
        </pc:sldMkLst>
      </pc:sldChg>
      <pc:sldChg chg="addSp delSp modSp new">
        <pc:chgData name="Laura James" userId="S::laura.james@uwtsd.ac.uk::e815814b-f5ab-4367-85bb-abbbaf16d579" providerId="AD" clId="Web-{4DAE0842-AE30-335C-973F-564D8BDA2588}" dt="2023-11-15T09:51:46.387" v="135"/>
        <pc:sldMkLst>
          <pc:docMk/>
          <pc:sldMk cId="50157164" sldId="330"/>
        </pc:sldMkLst>
        <pc:spChg chg="mod">
          <ac:chgData name="Laura James" userId="S::laura.james@uwtsd.ac.uk::e815814b-f5ab-4367-85bb-abbbaf16d579" providerId="AD" clId="Web-{4DAE0842-AE30-335C-973F-564D8BDA2588}" dt="2023-11-15T09:47:15.441" v="5" actId="20577"/>
          <ac:spMkLst>
            <pc:docMk/>
            <pc:sldMk cId="50157164" sldId="330"/>
            <ac:spMk id="2" creationId="{656D7FDD-A9C9-2DB6-1D19-16797DE204A6}"/>
          </ac:spMkLst>
        </pc:spChg>
        <pc:spChg chg="del mod">
          <ac:chgData name="Laura James" userId="S::laura.james@uwtsd.ac.uk::e815814b-f5ab-4367-85bb-abbbaf16d579" providerId="AD" clId="Web-{4DAE0842-AE30-335C-973F-564D8BDA2588}" dt="2023-11-15T09:48:51.538" v="9"/>
          <ac:spMkLst>
            <pc:docMk/>
            <pc:sldMk cId="50157164" sldId="330"/>
            <ac:spMk id="3" creationId="{50A7732E-DB8D-1E13-E2B9-F4284E4A5D0C}"/>
          </ac:spMkLst>
        </pc:spChg>
        <pc:spChg chg="del">
          <ac:chgData name="Laura James" userId="S::laura.james@uwtsd.ac.uk::e815814b-f5ab-4367-85bb-abbbaf16d579" providerId="AD" clId="Web-{4DAE0842-AE30-335C-973F-564D8BDA2588}" dt="2023-11-15T09:47:17.660" v="6"/>
          <ac:spMkLst>
            <pc:docMk/>
            <pc:sldMk cId="50157164" sldId="330"/>
            <ac:spMk id="4" creationId="{AAC32477-8C83-F117-1AEB-BED2D99523E5}"/>
          </ac:spMkLst>
        </pc:spChg>
        <pc:graphicFrameChg chg="add mod ord modGraphic">
          <ac:chgData name="Laura James" userId="S::laura.james@uwtsd.ac.uk::e815814b-f5ab-4367-85bb-abbbaf16d579" providerId="AD" clId="Web-{4DAE0842-AE30-335C-973F-564D8BDA2588}" dt="2023-11-15T09:51:46.387" v="135"/>
          <ac:graphicFrameMkLst>
            <pc:docMk/>
            <pc:sldMk cId="50157164" sldId="330"/>
            <ac:graphicFrameMk id="5" creationId="{862ED10E-3B98-3832-5144-965FEABD0C35}"/>
          </ac:graphicFrameMkLst>
        </pc:graphicFrameChg>
      </pc:sldChg>
    </pc:docChg>
  </pc:docChgLst>
  <pc:docChgLst>
    <pc:chgData name="Laura James" userId="S::laura.james@uwtsd.ac.uk::e815814b-f5ab-4367-85bb-abbbaf16d579" providerId="AD" clId="Web-{6C740E39-F832-2BFD-62DE-BD057A071B0A}"/>
    <pc:docChg chg="delSld modSld">
      <pc:chgData name="Laura James" userId="S::laura.james@uwtsd.ac.uk::e815814b-f5ab-4367-85bb-abbbaf16d579" providerId="AD" clId="Web-{6C740E39-F832-2BFD-62DE-BD057A071B0A}" dt="2023-10-30T11:48:07.019" v="24" actId="20577"/>
      <pc:docMkLst>
        <pc:docMk/>
      </pc:docMkLst>
      <pc:sldChg chg="modSp">
        <pc:chgData name="Laura James" userId="S::laura.james@uwtsd.ac.uk::e815814b-f5ab-4367-85bb-abbbaf16d579" providerId="AD" clId="Web-{6C740E39-F832-2BFD-62DE-BD057A071B0A}" dt="2023-10-30T11:40:10.643" v="6" actId="20577"/>
        <pc:sldMkLst>
          <pc:docMk/>
          <pc:sldMk cId="3955181165" sldId="260"/>
        </pc:sldMkLst>
        <pc:spChg chg="mod">
          <ac:chgData name="Laura James" userId="S::laura.james@uwtsd.ac.uk::e815814b-f5ab-4367-85bb-abbbaf16d579" providerId="AD" clId="Web-{6C740E39-F832-2BFD-62DE-BD057A071B0A}" dt="2023-10-30T11:40:01.470" v="0" actId="20577"/>
          <ac:spMkLst>
            <pc:docMk/>
            <pc:sldMk cId="3955181165" sldId="260"/>
            <ac:spMk id="3" creationId="{00000000-0000-0000-0000-000000000000}"/>
          </ac:spMkLst>
        </pc:spChg>
        <pc:spChg chg="mod">
          <ac:chgData name="Laura James" userId="S::laura.james@uwtsd.ac.uk::e815814b-f5ab-4367-85bb-abbbaf16d579" providerId="AD" clId="Web-{6C740E39-F832-2BFD-62DE-BD057A071B0A}" dt="2023-10-30T11:40:10.643" v="6" actId="20577"/>
          <ac:spMkLst>
            <pc:docMk/>
            <pc:sldMk cId="3955181165" sldId="260"/>
            <ac:spMk id="4" creationId="{00000000-0000-0000-0000-000000000000}"/>
          </ac:spMkLst>
        </pc:spChg>
      </pc:sldChg>
      <pc:sldChg chg="modSp">
        <pc:chgData name="Laura James" userId="S::laura.james@uwtsd.ac.uk::e815814b-f5ab-4367-85bb-abbbaf16d579" providerId="AD" clId="Web-{6C740E39-F832-2BFD-62DE-BD057A071B0A}" dt="2023-10-30T11:40:23.612" v="13" actId="20577"/>
        <pc:sldMkLst>
          <pc:docMk/>
          <pc:sldMk cId="2366555965" sldId="261"/>
        </pc:sldMkLst>
        <pc:spChg chg="mod">
          <ac:chgData name="Laura James" userId="S::laura.james@uwtsd.ac.uk::e815814b-f5ab-4367-85bb-abbbaf16d579" providerId="AD" clId="Web-{6C740E39-F832-2BFD-62DE-BD057A071B0A}" dt="2023-10-30T11:40:17.205" v="9" actId="20577"/>
          <ac:spMkLst>
            <pc:docMk/>
            <pc:sldMk cId="2366555965" sldId="261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6C740E39-F832-2BFD-62DE-BD057A071B0A}" dt="2023-10-30T11:40:23.612" v="13" actId="20577"/>
          <ac:spMkLst>
            <pc:docMk/>
            <pc:sldMk cId="2366555965" sldId="261"/>
            <ac:spMk id="3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6C740E39-F832-2BFD-62DE-BD057A071B0A}" dt="2023-10-30T11:40:27.112" v="14"/>
        <pc:sldMkLst>
          <pc:docMk/>
          <pc:sldMk cId="4056056426" sldId="263"/>
        </pc:sldMkLst>
      </pc:sldChg>
      <pc:sldChg chg="modSp">
        <pc:chgData name="Laura James" userId="S::laura.james@uwtsd.ac.uk::e815814b-f5ab-4367-85bb-abbbaf16d579" providerId="AD" clId="Web-{6C740E39-F832-2BFD-62DE-BD057A071B0A}" dt="2023-10-30T11:43:18.671" v="20" actId="20577"/>
        <pc:sldMkLst>
          <pc:docMk/>
          <pc:sldMk cId="3382020393" sldId="287"/>
        </pc:sldMkLst>
        <pc:spChg chg="mod">
          <ac:chgData name="Laura James" userId="S::laura.james@uwtsd.ac.uk::e815814b-f5ab-4367-85bb-abbbaf16d579" providerId="AD" clId="Web-{6C740E39-F832-2BFD-62DE-BD057A071B0A}" dt="2023-10-30T11:43:18.671" v="20" actId="20577"/>
          <ac:spMkLst>
            <pc:docMk/>
            <pc:sldMk cId="3382020393" sldId="287"/>
            <ac:spMk id="7" creationId="{00000000-0000-0000-0000-000000000000}"/>
          </ac:spMkLst>
        </pc:spChg>
      </pc:sldChg>
      <pc:sldChg chg="delSp">
        <pc:chgData name="Laura James" userId="S::laura.james@uwtsd.ac.uk::e815814b-f5ab-4367-85bb-abbbaf16d579" providerId="AD" clId="Web-{6C740E39-F832-2BFD-62DE-BD057A071B0A}" dt="2023-10-30T11:47:03.921" v="21"/>
        <pc:sldMkLst>
          <pc:docMk/>
          <pc:sldMk cId="3306715955" sldId="297"/>
        </pc:sldMkLst>
        <pc:spChg chg="del">
          <ac:chgData name="Laura James" userId="S::laura.james@uwtsd.ac.uk::e815814b-f5ab-4367-85bb-abbbaf16d579" providerId="AD" clId="Web-{6C740E39-F832-2BFD-62DE-BD057A071B0A}" dt="2023-10-30T11:47:03.921" v="21"/>
          <ac:spMkLst>
            <pc:docMk/>
            <pc:sldMk cId="3306715955" sldId="297"/>
            <ac:spMk id="2" creationId="{00000000-0000-0000-0000-000000000000}"/>
          </ac:spMkLst>
        </pc:spChg>
      </pc:sldChg>
      <pc:sldChg chg="modSp">
        <pc:chgData name="Laura James" userId="S::laura.james@uwtsd.ac.uk::e815814b-f5ab-4367-85bb-abbbaf16d579" providerId="AD" clId="Web-{6C740E39-F832-2BFD-62DE-BD057A071B0A}" dt="2023-10-30T11:41:35.820" v="18" actId="20577"/>
        <pc:sldMkLst>
          <pc:docMk/>
          <pc:sldMk cId="3677788124" sldId="311"/>
        </pc:sldMkLst>
        <pc:spChg chg="mod">
          <ac:chgData name="Laura James" userId="S::laura.james@uwtsd.ac.uk::e815814b-f5ab-4367-85bb-abbbaf16d579" providerId="AD" clId="Web-{6C740E39-F832-2BFD-62DE-BD057A071B0A}" dt="2023-10-30T11:41:35.820" v="18" actId="20577"/>
          <ac:spMkLst>
            <pc:docMk/>
            <pc:sldMk cId="3677788124" sldId="311"/>
            <ac:spMk id="3" creationId="{00000000-0000-0000-0000-000000000000}"/>
          </ac:spMkLst>
        </pc:spChg>
      </pc:sldChg>
      <pc:sldChg chg="delSp modSp">
        <pc:chgData name="Laura James" userId="S::laura.james@uwtsd.ac.uk::e815814b-f5ab-4367-85bb-abbbaf16d579" providerId="AD" clId="Web-{6C740E39-F832-2BFD-62DE-BD057A071B0A}" dt="2023-10-30T11:48:07.019" v="24" actId="20577"/>
        <pc:sldMkLst>
          <pc:docMk/>
          <pc:sldMk cId="1464808223" sldId="317"/>
        </pc:sldMkLst>
        <pc:spChg chg="del">
          <ac:chgData name="Laura James" userId="S::laura.james@uwtsd.ac.uk::e815814b-f5ab-4367-85bb-abbbaf16d579" providerId="AD" clId="Web-{6C740E39-F832-2BFD-62DE-BD057A071B0A}" dt="2023-10-30T11:48:00.519" v="22"/>
          <ac:spMkLst>
            <pc:docMk/>
            <pc:sldMk cId="1464808223" sldId="317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6C740E39-F832-2BFD-62DE-BD057A071B0A}" dt="2023-10-30T11:48:07.019" v="24" actId="20577"/>
          <ac:spMkLst>
            <pc:docMk/>
            <pc:sldMk cId="1464808223" sldId="317"/>
            <ac:spMk id="3" creationId="{00000000-0000-0000-0000-000000000000}"/>
          </ac:spMkLst>
        </pc:spChg>
      </pc:sldChg>
    </pc:docChg>
  </pc:docChgLst>
  <pc:docChgLst>
    <pc:chgData name="Laura James" userId="S::laura.james@uwtsd.ac.uk::e815814b-f5ab-4367-85bb-abbbaf16d579" providerId="AD" clId="Web-{715D07E1-B988-D255-1EC3-2A67B57AED76}"/>
    <pc:docChg chg="delSld modSld">
      <pc:chgData name="Laura James" userId="S::laura.james@uwtsd.ac.uk::e815814b-f5ab-4367-85bb-abbbaf16d579" providerId="AD" clId="Web-{715D07E1-B988-D255-1EC3-2A67B57AED76}" dt="2023-10-24T10:49:26.600" v="14"/>
      <pc:docMkLst>
        <pc:docMk/>
      </pc:docMkLst>
      <pc:sldChg chg="modSp">
        <pc:chgData name="Laura James" userId="S::laura.james@uwtsd.ac.uk::e815814b-f5ab-4367-85bb-abbbaf16d579" providerId="AD" clId="Web-{715D07E1-B988-D255-1EC3-2A67B57AED76}" dt="2023-10-24T10:46:35.106" v="3" actId="20577"/>
        <pc:sldMkLst>
          <pc:docMk/>
          <pc:sldMk cId="2366555965" sldId="261"/>
        </pc:sldMkLst>
        <pc:spChg chg="mod">
          <ac:chgData name="Laura James" userId="S::laura.james@uwtsd.ac.uk::e815814b-f5ab-4367-85bb-abbbaf16d579" providerId="AD" clId="Web-{715D07E1-B988-D255-1EC3-2A67B57AED76}" dt="2023-10-24T10:46:35.106" v="3" actId="20577"/>
          <ac:spMkLst>
            <pc:docMk/>
            <pc:sldMk cId="2366555965" sldId="261"/>
            <ac:spMk id="3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715D07E1-B988-D255-1EC3-2A67B57AED76}" dt="2023-10-24T10:49:16.631" v="11"/>
        <pc:sldMkLst>
          <pc:docMk/>
          <pc:sldMk cId="2218088317" sldId="276"/>
        </pc:sldMkLst>
      </pc:sldChg>
      <pc:sldChg chg="del">
        <pc:chgData name="Laura James" userId="S::laura.james@uwtsd.ac.uk::e815814b-f5ab-4367-85bb-abbbaf16d579" providerId="AD" clId="Web-{715D07E1-B988-D255-1EC3-2A67B57AED76}" dt="2023-10-24T10:46:43.059" v="5"/>
        <pc:sldMkLst>
          <pc:docMk/>
          <pc:sldMk cId="3533973284" sldId="284"/>
        </pc:sldMkLst>
      </pc:sldChg>
      <pc:sldChg chg="del">
        <pc:chgData name="Laura James" userId="S::laura.james@uwtsd.ac.uk::e815814b-f5ab-4367-85bb-abbbaf16d579" providerId="AD" clId="Web-{715D07E1-B988-D255-1EC3-2A67B57AED76}" dt="2023-10-24T10:46:45.028" v="6"/>
        <pc:sldMkLst>
          <pc:docMk/>
          <pc:sldMk cId="693167630" sldId="285"/>
        </pc:sldMkLst>
      </pc:sldChg>
      <pc:sldChg chg="modSp">
        <pc:chgData name="Laura James" userId="S::laura.james@uwtsd.ac.uk::e815814b-f5ab-4367-85bb-abbbaf16d579" providerId="AD" clId="Web-{715D07E1-B988-D255-1EC3-2A67B57AED76}" dt="2023-10-24T10:49:01.396" v="10" actId="20577"/>
        <pc:sldMkLst>
          <pc:docMk/>
          <pc:sldMk cId="688940376" sldId="298"/>
        </pc:sldMkLst>
        <pc:spChg chg="mod">
          <ac:chgData name="Laura James" userId="S::laura.james@uwtsd.ac.uk::e815814b-f5ab-4367-85bb-abbbaf16d579" providerId="AD" clId="Web-{715D07E1-B988-D255-1EC3-2A67B57AED76}" dt="2023-10-24T10:49:01.396" v="10" actId="20577"/>
          <ac:spMkLst>
            <pc:docMk/>
            <pc:sldMk cId="688940376" sldId="298"/>
            <ac:spMk id="4" creationId="{00000000-0000-0000-0000-000000000000}"/>
          </ac:spMkLst>
        </pc:spChg>
      </pc:sldChg>
      <pc:sldChg chg="del">
        <pc:chgData name="Laura James" userId="S::laura.james@uwtsd.ac.uk::e815814b-f5ab-4367-85bb-abbbaf16d579" providerId="AD" clId="Web-{715D07E1-B988-D255-1EC3-2A67B57AED76}" dt="2023-10-24T10:49:26.600" v="14"/>
        <pc:sldMkLst>
          <pc:docMk/>
          <pc:sldMk cId="2665135710" sldId="306"/>
        </pc:sldMkLst>
      </pc:sldChg>
      <pc:sldChg chg="del">
        <pc:chgData name="Laura James" userId="S::laura.james@uwtsd.ac.uk::e815814b-f5ab-4367-85bb-abbbaf16d579" providerId="AD" clId="Web-{715D07E1-B988-D255-1EC3-2A67B57AED76}" dt="2023-10-24T10:49:24.788" v="13"/>
        <pc:sldMkLst>
          <pc:docMk/>
          <pc:sldMk cId="1310660181" sldId="308"/>
        </pc:sldMkLst>
      </pc:sldChg>
      <pc:sldChg chg="del">
        <pc:chgData name="Laura James" userId="S::laura.james@uwtsd.ac.uk::e815814b-f5ab-4367-85bb-abbbaf16d579" providerId="AD" clId="Web-{715D07E1-B988-D255-1EC3-2A67B57AED76}" dt="2023-10-24T10:46:48.825" v="8"/>
        <pc:sldMkLst>
          <pc:docMk/>
          <pc:sldMk cId="2703526228" sldId="310"/>
        </pc:sldMkLst>
      </pc:sldChg>
      <pc:sldChg chg="del">
        <pc:chgData name="Laura James" userId="S::laura.james@uwtsd.ac.uk::e815814b-f5ab-4367-85bb-abbbaf16d579" providerId="AD" clId="Web-{715D07E1-B988-D255-1EC3-2A67B57AED76}" dt="2023-10-24T10:49:20.975" v="12"/>
        <pc:sldMkLst>
          <pc:docMk/>
          <pc:sldMk cId="622852248" sldId="324"/>
        </pc:sldMkLst>
      </pc:sldChg>
      <pc:sldChg chg="del">
        <pc:chgData name="Laura James" userId="S::laura.james@uwtsd.ac.uk::e815814b-f5ab-4367-85bb-abbbaf16d579" providerId="AD" clId="Web-{715D07E1-B988-D255-1EC3-2A67B57AED76}" dt="2023-10-24T10:46:46.825" v="7"/>
        <pc:sldMkLst>
          <pc:docMk/>
          <pc:sldMk cId="3800770003" sldId="326"/>
        </pc:sldMkLst>
      </pc:sldChg>
      <pc:sldChg chg="del">
        <pc:chgData name="Laura James" userId="S::laura.james@uwtsd.ac.uk::e815814b-f5ab-4367-85bb-abbbaf16d579" providerId="AD" clId="Web-{715D07E1-B988-D255-1EC3-2A67B57AED76}" dt="2023-10-24T10:46:38.309" v="4"/>
        <pc:sldMkLst>
          <pc:docMk/>
          <pc:sldMk cId="2926661089" sldId="327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aseline="0"/>
            </a:pPr>
            <a:r>
              <a:rPr lang="en-US" sz="1800" baseline="0"/>
              <a:t>Scatter Plot to show relationship between process time and colour intensity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8575">
              <a:noFill/>
            </a:ln>
          </c:spPr>
          <c:xVal>
            <c:numRef>
              <c:f>Sheet1!$C$4:$C$8</c:f>
              <c:numCache>
                <c:formatCode>General</c:formatCode>
                <c:ptCount val="5"/>
                <c:pt idx="0">
                  <c:v>5</c:v>
                </c:pt>
                <c:pt idx="1">
                  <c:v>10</c:v>
                </c:pt>
                <c:pt idx="2">
                  <c:v>15</c:v>
                </c:pt>
                <c:pt idx="3">
                  <c:v>20</c:v>
                </c:pt>
                <c:pt idx="4">
                  <c:v>25</c:v>
                </c:pt>
              </c:numCache>
            </c:numRef>
          </c:xVal>
          <c:yVal>
            <c:numRef>
              <c:f>Sheet1!$D$4:$D$8</c:f>
              <c:numCache>
                <c:formatCode>General</c:formatCode>
                <c:ptCount val="5"/>
                <c:pt idx="0">
                  <c:v>0.7</c:v>
                </c:pt>
                <c:pt idx="1">
                  <c:v>2.7</c:v>
                </c:pt>
                <c:pt idx="2">
                  <c:v>5</c:v>
                </c:pt>
                <c:pt idx="3">
                  <c:v>7.7</c:v>
                </c:pt>
                <c:pt idx="4">
                  <c:v>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DDE-432A-9619-7E01580151E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82990768"/>
        <c:axId val="282993512"/>
      </c:scatterChart>
      <c:valAx>
        <c:axId val="282990768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/>
                </a:pPr>
                <a:r>
                  <a:rPr lang="en-US" sz="1400"/>
                  <a:t>Time (min)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crossAx val="282993512"/>
        <c:crosses val="autoZero"/>
        <c:crossBetween val="midCat"/>
      </c:valAx>
      <c:valAx>
        <c:axId val="282993512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Colour Intensity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crossAx val="282990768"/>
        <c:crosses val="autoZero"/>
        <c:crossBetween val="midCat"/>
      </c:valAx>
      <c:spPr>
        <a:solidFill>
          <a:schemeClr val="bg1"/>
        </a:solidFill>
      </c:spPr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800" baseline="0">
                <a:solidFill>
                  <a:schemeClr val="tx2"/>
                </a:solidFill>
              </a:defRPr>
            </a:pPr>
            <a:r>
              <a:rPr lang="en-US" sz="1800" baseline="0">
                <a:solidFill>
                  <a:schemeClr val="tx2"/>
                </a:solidFill>
              </a:rPr>
              <a:t>Scatter Plot to show relationship between process time and colour intensity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8575">
              <a:noFill/>
            </a:ln>
          </c:spPr>
          <c:xVal>
            <c:numRef>
              <c:f>Sheet1!$C$4:$C$8</c:f>
              <c:numCache>
                <c:formatCode>General</c:formatCode>
                <c:ptCount val="5"/>
                <c:pt idx="0">
                  <c:v>5</c:v>
                </c:pt>
                <c:pt idx="1">
                  <c:v>10</c:v>
                </c:pt>
                <c:pt idx="2">
                  <c:v>15</c:v>
                </c:pt>
                <c:pt idx="3">
                  <c:v>20</c:v>
                </c:pt>
                <c:pt idx="4">
                  <c:v>25</c:v>
                </c:pt>
              </c:numCache>
            </c:numRef>
          </c:xVal>
          <c:yVal>
            <c:numRef>
              <c:f>Sheet1!$D$4:$D$8</c:f>
              <c:numCache>
                <c:formatCode>General</c:formatCode>
                <c:ptCount val="5"/>
                <c:pt idx="0">
                  <c:v>0.7</c:v>
                </c:pt>
                <c:pt idx="1">
                  <c:v>2.7</c:v>
                </c:pt>
                <c:pt idx="2">
                  <c:v>5</c:v>
                </c:pt>
                <c:pt idx="3">
                  <c:v>7.7</c:v>
                </c:pt>
                <c:pt idx="4">
                  <c:v>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521D-408F-B93C-523B635AD4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82993904"/>
        <c:axId val="282993120"/>
      </c:scatterChart>
      <c:valAx>
        <c:axId val="28299390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/>
                </a:pPr>
                <a:r>
                  <a:rPr lang="en-US" sz="1400" dirty="0">
                    <a:solidFill>
                      <a:schemeClr val="tx2"/>
                    </a:solidFill>
                  </a:rPr>
                  <a:t>Time (min)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crossAx val="282993120"/>
        <c:crosses val="autoZero"/>
        <c:crossBetween val="midCat"/>
      </c:valAx>
      <c:valAx>
        <c:axId val="282993120"/>
        <c:scaling>
          <c:orientation val="minMax"/>
        </c:scaling>
        <c:delete val="0"/>
        <c:axPos val="l"/>
        <c:title>
          <c:tx>
            <c:rich>
              <a:bodyPr rot="-5400000" vert="horz"/>
              <a:lstStyle/>
              <a:p>
                <a:pPr>
                  <a:defRPr sz="1400">
                    <a:solidFill>
                      <a:schemeClr val="tx2"/>
                    </a:solidFill>
                  </a:defRPr>
                </a:pPr>
                <a:r>
                  <a:rPr lang="en-US" sz="1400">
                    <a:solidFill>
                      <a:schemeClr val="tx2"/>
                    </a:solidFill>
                  </a:rPr>
                  <a:t>Colour Intensity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nextTo"/>
        <c:crossAx val="282993904"/>
        <c:crosses val="autoZero"/>
        <c:crossBetween val="midCat"/>
      </c:valAx>
      <c:spPr>
        <a:solidFill>
          <a:schemeClr val="bg1"/>
        </a:solidFill>
      </c:spPr>
    </c:plotArea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248" tIns="45624" rIns="91248" bIns="4562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87680"/>
          </a:xfrm>
          <a:prstGeom prst="rect">
            <a:avLst/>
          </a:prstGeom>
        </p:spPr>
        <p:txBody>
          <a:bodyPr vert="horz" lIns="91248" tIns="45624" rIns="91248" bIns="45624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1248" tIns="45624" rIns="91248" bIns="4562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1248" tIns="45624" rIns="91248" bIns="45624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79" cy="487348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88" y="0"/>
            <a:ext cx="2889279" cy="487348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3D87EC08-F290-470B-8478-97087C2FA6AA}" type="datetimeFigureOut">
              <a:rPr lang="en-US" smtClean="0"/>
              <a:t>11/15/2023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7" y="4632296"/>
            <a:ext cx="5335575" cy="4389452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589"/>
            <a:ext cx="2889279" cy="487348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88" y="9264589"/>
            <a:ext cx="2889279" cy="487348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15B9567-6F7A-47DA-A35F-D1BD2AB95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708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Generally, samples rather than populations are assessed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177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In ‘perfect’ </a:t>
            </a:r>
            <a:r>
              <a:rPr lang="en-GB" baseline="0" dirty="0"/>
              <a:t>distribution: </a:t>
            </a:r>
            <a:r>
              <a:rPr lang="en-GB" dirty="0"/>
              <a:t>Mean/median/mode is same value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33216-FE0C-4A75-979E-68EF7A0E61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309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last point in more detail, and mention correlation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0961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scatter,; positive association, but not strong (correlation coefficient around 0.5ish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C96C04-2649-4BF6-BF49-6D72CCAAF57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269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5813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BMPF7006: Research Methods for Work-based Learning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7920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Day 3</a:t>
            </a:r>
            <a:r>
              <a:rPr lang="en-GB" dirty="0">
                <a:solidFill>
                  <a:srgbClr val="FF0000"/>
                </a:solidFill>
              </a:rPr>
              <a:t>: Data analysis &amp; assessment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75856" y="4429224"/>
            <a:ext cx="3096344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Laura James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181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Aims, day 3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1769" y="2204864"/>
            <a:ext cx="8928992" cy="20882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Approaches to presenting and analysing quantitative data</a:t>
            </a:r>
          </a:p>
          <a:p>
            <a:r>
              <a:rPr lang="en-GB" dirty="0"/>
              <a:t>Assessment component 2- recap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555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23528" y="1772816"/>
            <a:ext cx="8568952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Analysing quantitative and semi-quantitative data </a:t>
            </a:r>
            <a:br>
              <a:rPr lang="en-GB" b="1" dirty="0">
                <a:solidFill>
                  <a:srgbClr val="00B0F0"/>
                </a:solidFill>
              </a:rPr>
            </a:br>
            <a:r>
              <a:rPr lang="en-GB" sz="2700" dirty="0">
                <a:solidFill>
                  <a:srgbClr val="C00000"/>
                </a:solidFill>
              </a:rPr>
              <a:t>(this is what you’ll need to do in Assessment Component 2)</a:t>
            </a:r>
          </a:p>
        </p:txBody>
      </p:sp>
    </p:spTree>
    <p:extLst>
      <p:ext uri="{BB962C8B-B14F-4D97-AF65-F5344CB8AC3E}">
        <p14:creationId xmlns:p14="http://schemas.microsoft.com/office/powerpoint/2010/main" val="2544263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3412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Descriptive statistics</a:t>
            </a:r>
            <a:r>
              <a:rPr lang="en-GB" dirty="0"/>
              <a:t>: summarise and describe data, eg. tables, charts (</a:t>
            </a:r>
            <a:r>
              <a:rPr lang="en-GB" dirty="0">
                <a:solidFill>
                  <a:srgbClr val="C00000"/>
                </a:solidFill>
              </a:rPr>
              <a:t>this is the main requirement of your assignment)</a:t>
            </a:r>
          </a:p>
          <a:p>
            <a:r>
              <a:rPr lang="en-GB" b="1" dirty="0">
                <a:solidFill>
                  <a:srgbClr val="00B0F0"/>
                </a:solidFill>
              </a:rPr>
              <a:t>Inferential statistics</a:t>
            </a:r>
            <a:r>
              <a:rPr lang="en-GB" dirty="0"/>
              <a:t>: inferring trends, relationships, differences in data</a:t>
            </a:r>
          </a:p>
        </p:txBody>
      </p:sp>
    </p:spTree>
    <p:extLst>
      <p:ext uri="{BB962C8B-B14F-4D97-AF65-F5344CB8AC3E}">
        <p14:creationId xmlns:p14="http://schemas.microsoft.com/office/powerpoint/2010/main" val="3677788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en-GB" sz="3600" dirty="0"/>
              <a:t>Key types of quantitative data</a:t>
            </a: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35496" y="908720"/>
          <a:ext cx="9108504" cy="54919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3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349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99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Data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9549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‘Scale’, or ‘Interval/ratio’ data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Numerical (quantitative) data with clear, fixed intervals (</a:t>
                      </a:r>
                      <a:r>
                        <a:rPr lang="en-GB" sz="2400" dirty="0" err="1"/>
                        <a:t>eg.</a:t>
                      </a:r>
                      <a:r>
                        <a:rPr lang="en-GB" sz="2400" dirty="0"/>
                        <a:t> 1,2,3).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49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Ordinal data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Data which can be rank ordered, but with differences that are not clear/fixed (</a:t>
                      </a:r>
                      <a:r>
                        <a:rPr lang="en-GB" sz="2400" dirty="0" err="1"/>
                        <a:t>eg</a:t>
                      </a:r>
                      <a:r>
                        <a:rPr lang="en-GB" sz="2400" dirty="0"/>
                        <a:t>. once a day; agree strongly)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119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Nominal data</a:t>
                      </a:r>
                      <a:endParaRPr lang="en-US" sz="2400" b="1" dirty="0">
                        <a:solidFill>
                          <a:srgbClr val="C00000"/>
                        </a:solidFill>
                      </a:endParaRP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Data which describes categories (categorical/</a:t>
                      </a:r>
                      <a:r>
                        <a:rPr lang="en-GB" sz="2400" baseline="0" dirty="0"/>
                        <a:t> qualitative </a:t>
                      </a:r>
                      <a:r>
                        <a:rPr lang="en-GB" sz="2400" dirty="0"/>
                        <a:t>data) (</a:t>
                      </a:r>
                      <a:r>
                        <a:rPr lang="en-GB" sz="2400" dirty="0" err="1"/>
                        <a:t>eg</a:t>
                      </a:r>
                      <a:r>
                        <a:rPr lang="en-GB" sz="2400" dirty="0"/>
                        <a:t>. red, green, blue).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9128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6927"/>
            <a:ext cx="9144000" cy="8312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Populations and Samples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0" y="990600"/>
            <a:ext cx="9143999" cy="40908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Imagine that you wanted to find out the number of people doing different jobs in a factory.</a:t>
            </a:r>
          </a:p>
          <a:p>
            <a:r>
              <a:rPr lang="en-GB" dirty="0"/>
              <a:t>The whole factory would provide you the ‘</a:t>
            </a:r>
            <a:r>
              <a:rPr lang="en-GB" b="1" dirty="0">
                <a:solidFill>
                  <a:srgbClr val="C00000"/>
                </a:solidFill>
              </a:rPr>
              <a:t>population</a:t>
            </a:r>
            <a:r>
              <a:rPr lang="en-GB" dirty="0"/>
              <a:t>’ of jobs</a:t>
            </a:r>
          </a:p>
          <a:p>
            <a:r>
              <a:rPr lang="en-GB" dirty="0"/>
              <a:t>If you could only survey one department, you would only have a ‘</a:t>
            </a:r>
            <a:r>
              <a:rPr lang="en-GB" b="1" dirty="0">
                <a:solidFill>
                  <a:srgbClr val="C00000"/>
                </a:solidFill>
              </a:rPr>
              <a:t>sample</a:t>
            </a:r>
            <a:r>
              <a:rPr lang="en-GB" dirty="0"/>
              <a:t>’ </a:t>
            </a:r>
          </a:p>
        </p:txBody>
      </p:sp>
    </p:spTree>
    <p:extLst>
      <p:ext uri="{BB962C8B-B14F-4D97-AF65-F5344CB8AC3E}">
        <p14:creationId xmlns:p14="http://schemas.microsoft.com/office/powerpoint/2010/main" val="3382020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2115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Recording data: Tables</a:t>
            </a:r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33553092"/>
              </p:ext>
            </p:extLst>
          </p:nvPr>
        </p:nvGraphicFramePr>
        <p:xfrm>
          <a:off x="2819324" y="1628800"/>
          <a:ext cx="3505352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31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21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40524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Job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Frequency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806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admin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546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806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engineer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647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806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production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269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8069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management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135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063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 </a:t>
            </a:r>
            <a:endParaRPr lang="en-US" sz="3600" dirty="0"/>
          </a:p>
        </p:txBody>
      </p:sp>
      <p:sp>
        <p:nvSpPr>
          <p:cNvPr id="8" name="Content Placeholder 7"/>
          <p:cNvSpPr txBox="1">
            <a:spLocks noGrp="1"/>
          </p:cNvSpPr>
          <p:nvPr>
            <p:ph sz="half" idx="1"/>
          </p:nvPr>
        </p:nvSpPr>
        <p:spPr>
          <a:xfrm>
            <a:off x="323528" y="692696"/>
            <a:ext cx="4176464" cy="422885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dirty="0"/>
              <a:t>Measures of </a:t>
            </a:r>
            <a:r>
              <a:rPr lang="en-GB" b="1" dirty="0"/>
              <a:t>central tendency </a:t>
            </a:r>
            <a:r>
              <a:rPr lang="en-GB" dirty="0"/>
              <a:t>(</a:t>
            </a:r>
            <a:r>
              <a:rPr lang="en-GB" dirty="0" err="1"/>
              <a:t>ie</a:t>
            </a:r>
            <a:r>
              <a:rPr lang="en-GB" dirty="0"/>
              <a:t>. ‘middle’ values, or ‘averages’):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Mean</a:t>
            </a:r>
            <a:r>
              <a:rPr lang="en-GB" dirty="0">
                <a:solidFill>
                  <a:schemeClr val="tx2"/>
                </a:solidFill>
              </a:rPr>
              <a:t>: sum of all values divided by frequency</a:t>
            </a:r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Mode</a:t>
            </a:r>
            <a:r>
              <a:rPr lang="en-GB" dirty="0">
                <a:solidFill>
                  <a:schemeClr val="tx2"/>
                </a:solidFill>
              </a:rPr>
              <a:t>: most common value</a:t>
            </a:r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Median</a:t>
            </a:r>
            <a:r>
              <a:rPr lang="en-GB" dirty="0">
                <a:solidFill>
                  <a:schemeClr val="tx2"/>
                </a:solidFill>
              </a:rPr>
              <a:t>: value at the 50% frequency point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755544" y="692696"/>
            <a:ext cx="4136936" cy="422885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Measures of </a:t>
            </a:r>
            <a:r>
              <a:rPr lang="en-GB" b="1" dirty="0"/>
              <a:t>dispersion </a:t>
            </a:r>
            <a:r>
              <a:rPr lang="en-GB" dirty="0"/>
              <a:t>(spread)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Range</a:t>
            </a:r>
            <a:r>
              <a:rPr lang="en-GB" dirty="0"/>
              <a:t>: </a:t>
            </a:r>
            <a:r>
              <a:rPr lang="en-GB" dirty="0">
                <a:solidFill>
                  <a:schemeClr val="tx2"/>
                </a:solidFill>
              </a:rPr>
              <a:t>difference between the largest and smallest values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(also variance, and Standard deviation)</a:t>
            </a:r>
          </a:p>
        </p:txBody>
      </p:sp>
    </p:spTree>
    <p:extLst>
      <p:ext uri="{BB962C8B-B14F-4D97-AF65-F5344CB8AC3E}">
        <p14:creationId xmlns:p14="http://schemas.microsoft.com/office/powerpoint/2010/main" val="80722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0CBCA98-1A3C-405E-A4B8-EB7B5A3864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072828"/>
              </p:ext>
            </p:extLst>
          </p:nvPr>
        </p:nvGraphicFramePr>
        <p:xfrm>
          <a:off x="1650504" y="836712"/>
          <a:ext cx="4793704" cy="354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2689">
                  <a:extLst>
                    <a:ext uri="{9D8B030D-6E8A-4147-A177-3AD203B41FA5}">
                      <a16:colId xmlns:a16="http://schemas.microsoft.com/office/drawing/2014/main" val="3760114168"/>
                    </a:ext>
                  </a:extLst>
                </a:gridCol>
                <a:gridCol w="1485358">
                  <a:extLst>
                    <a:ext uri="{9D8B030D-6E8A-4147-A177-3AD203B41FA5}">
                      <a16:colId xmlns:a16="http://schemas.microsoft.com/office/drawing/2014/main" val="1827068354"/>
                    </a:ext>
                  </a:extLst>
                </a:gridCol>
                <a:gridCol w="2295657">
                  <a:extLst>
                    <a:ext uri="{9D8B030D-6E8A-4147-A177-3AD203B41FA5}">
                      <a16:colId xmlns:a16="http://schemas.microsoft.com/office/drawing/2014/main" val="4144678204"/>
                    </a:ext>
                  </a:extLst>
                </a:gridCol>
              </a:tblGrid>
              <a:tr h="576064">
                <a:tc>
                  <a:txBody>
                    <a:bodyPr/>
                    <a:lstStyle/>
                    <a:p>
                      <a:r>
                        <a:rPr lang="en-GB" dirty="0"/>
                        <a:t>child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Height (m)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 score (%)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1628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08514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33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85383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40627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1491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1.12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82.8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3143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Median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130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2"/>
                          </a:solidFill>
                        </a:rPr>
                        <a:t>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8925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9290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9036496" cy="6858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Charts for categorical data (1)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981200"/>
            <a:ext cx="3733800" cy="2800350"/>
          </a:xfrm>
        </p:spPr>
      </p:pic>
      <p:sp>
        <p:nvSpPr>
          <p:cNvPr id="8" name="TextBox 7"/>
          <p:cNvSpPr txBox="1"/>
          <p:nvPr/>
        </p:nvSpPr>
        <p:spPr>
          <a:xfrm>
            <a:off x="4343400" y="1700808"/>
            <a:ext cx="4800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is </a:t>
            </a:r>
            <a:r>
              <a:rPr lang="en-GB" sz="2400" b="1" dirty="0"/>
              <a:t>a </a:t>
            </a:r>
            <a:r>
              <a:rPr lang="en-GB" sz="2400" b="1" dirty="0">
                <a:solidFill>
                  <a:srgbClr val="C00000"/>
                </a:solidFill>
              </a:rPr>
              <a:t>pie-chart</a:t>
            </a:r>
            <a:r>
              <a:rPr lang="en-GB" sz="2400" dirty="0"/>
              <a:t>. Categories (</a:t>
            </a:r>
            <a:r>
              <a:rPr lang="en-GB" sz="2400" dirty="0" err="1"/>
              <a:t>eg.</a:t>
            </a:r>
            <a:r>
              <a:rPr lang="en-GB" sz="2400" dirty="0"/>
              <a:t> different jobs),are each assigned a ‘piece of pie’ whose size is proportional to the number/ frequency (</a:t>
            </a:r>
            <a:r>
              <a:rPr lang="en-GB" sz="2400" dirty="0" err="1"/>
              <a:t>ie</a:t>
            </a:r>
            <a:r>
              <a:rPr lang="en-GB" sz="2400" dirty="0"/>
              <a:t>. number are not absolute but %). The whole pie (1, or 100%) corresponds to the total frequency.</a:t>
            </a:r>
            <a:endParaRPr lang="en-US" sz="2400" dirty="0"/>
          </a:p>
          <a:p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7789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1981200"/>
            <a:ext cx="4234138" cy="3139281"/>
          </a:xfrm>
        </p:spPr>
      </p:pic>
      <p:sp>
        <p:nvSpPr>
          <p:cNvPr id="6" name="Content Placeholder 5"/>
          <p:cNvSpPr txBox="1">
            <a:spLocks noGrp="1"/>
          </p:cNvSpPr>
          <p:nvPr>
            <p:ph sz="half" idx="2"/>
          </p:nvPr>
        </p:nvSpPr>
        <p:spPr>
          <a:xfrm>
            <a:off x="4648200" y="1752600"/>
            <a:ext cx="4234138" cy="362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This is a vertical </a:t>
            </a:r>
            <a:r>
              <a:rPr lang="en-GB" b="1" dirty="0">
                <a:solidFill>
                  <a:srgbClr val="C00000"/>
                </a:solidFill>
              </a:rPr>
              <a:t>bar-chart</a:t>
            </a:r>
            <a:r>
              <a:rPr lang="en-GB" dirty="0">
                <a:solidFill>
                  <a:schemeClr val="tx2"/>
                </a:solidFill>
              </a:rPr>
              <a:t>, with </a:t>
            </a:r>
            <a:r>
              <a:rPr lang="en-GB" i="1" dirty="0">
                <a:solidFill>
                  <a:schemeClr val="tx2"/>
                </a:solidFill>
              </a:rPr>
              <a:t>qualitative</a:t>
            </a:r>
            <a:r>
              <a:rPr lang="en-GB" dirty="0">
                <a:solidFill>
                  <a:schemeClr val="tx2"/>
                </a:solidFill>
              </a:rPr>
              <a:t> information on the </a:t>
            </a:r>
            <a:r>
              <a:rPr lang="en-GB" b="1" dirty="0">
                <a:solidFill>
                  <a:srgbClr val="C00000"/>
                </a:solidFill>
              </a:rPr>
              <a:t>horizontal (x) axis</a:t>
            </a:r>
            <a:r>
              <a:rPr lang="en-GB" dirty="0">
                <a:solidFill>
                  <a:schemeClr val="tx2"/>
                </a:solidFill>
              </a:rPr>
              <a:t>, and </a:t>
            </a:r>
            <a:r>
              <a:rPr lang="en-GB" i="1" dirty="0">
                <a:solidFill>
                  <a:schemeClr val="tx2"/>
                </a:solidFill>
              </a:rPr>
              <a:t>quantitative</a:t>
            </a:r>
            <a:r>
              <a:rPr lang="en-GB" dirty="0">
                <a:solidFill>
                  <a:schemeClr val="tx2"/>
                </a:solidFill>
              </a:rPr>
              <a:t> information on the </a:t>
            </a:r>
            <a:r>
              <a:rPr lang="en-GB" b="1" dirty="0">
                <a:solidFill>
                  <a:srgbClr val="C00000"/>
                </a:solidFill>
              </a:rPr>
              <a:t>vertical (y) axis</a:t>
            </a:r>
          </a:p>
          <a:p>
            <a:r>
              <a:rPr lang="en-US" dirty="0">
                <a:solidFill>
                  <a:schemeClr val="accent3">
                    <a:lumMod val="50000"/>
                  </a:schemeClr>
                </a:solidFill>
              </a:rPr>
              <a:t>(NB: bars not touching)</a:t>
            </a: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868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Charts for categorical data (2)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11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06139698"/>
              </p:ext>
            </p:extLst>
          </p:nvPr>
        </p:nvGraphicFramePr>
        <p:xfrm>
          <a:off x="2123728" y="1124744"/>
          <a:ext cx="3600400" cy="3814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Time</a:t>
                      </a:r>
                    </a:p>
                    <a:p>
                      <a:pPr algn="ctr"/>
                      <a:r>
                        <a:rPr lang="en-GB" sz="2000" dirty="0"/>
                        <a:t> (min)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Mean Colour intensity</a:t>
                      </a:r>
                    </a:p>
                    <a:p>
                      <a:pPr algn="ctr"/>
                      <a:r>
                        <a:rPr lang="en-GB" sz="2000" dirty="0"/>
                        <a:t> (0-10 scale)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8052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0.7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8052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8052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8052"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7.7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8052"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8.0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8052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051720" y="40466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Table with </a:t>
            </a:r>
            <a:r>
              <a:rPr lang="en-GB" sz="2800" b="1" dirty="0"/>
              <a:t>Scale</a:t>
            </a:r>
            <a:r>
              <a:rPr lang="en-GB" sz="2800" dirty="0"/>
              <a:t> data</a:t>
            </a:r>
            <a:endParaRPr lang="en-US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084168" y="1844824"/>
            <a:ext cx="28083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</a:rPr>
              <a:t>NB</a:t>
            </a:r>
            <a:r>
              <a:rPr lang="en-GB" sz="2000" dirty="0">
                <a:solidFill>
                  <a:srgbClr val="00B050"/>
                </a:solidFill>
              </a:rPr>
              <a:t>: It’s important that every Table has a main heading, with column headings to show variables. Units should be indicated </a:t>
            </a:r>
            <a:r>
              <a:rPr lang="en-GB" sz="2000" i="1" dirty="0">
                <a:solidFill>
                  <a:srgbClr val="00B050"/>
                </a:solidFill>
              </a:rPr>
              <a:t>in column headings</a:t>
            </a:r>
            <a:r>
              <a:rPr lang="en-GB" sz="2000" dirty="0">
                <a:solidFill>
                  <a:srgbClr val="00B050"/>
                </a:solidFill>
              </a:rPr>
              <a:t> (</a:t>
            </a:r>
            <a:r>
              <a:rPr lang="en-GB" sz="2000" b="1" dirty="0">
                <a:solidFill>
                  <a:srgbClr val="00B050"/>
                </a:solidFill>
              </a:rPr>
              <a:t>not</a:t>
            </a:r>
            <a:r>
              <a:rPr lang="en-GB" sz="2000" dirty="0">
                <a:solidFill>
                  <a:srgbClr val="00B050"/>
                </a:solidFill>
              </a:rPr>
              <a:t> in the body of the table)</a:t>
            </a:r>
          </a:p>
        </p:txBody>
      </p:sp>
    </p:spTree>
    <p:extLst>
      <p:ext uri="{BB962C8B-B14F-4D97-AF65-F5344CB8AC3E}">
        <p14:creationId xmlns:p14="http://schemas.microsoft.com/office/powerpoint/2010/main" val="238377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89779444"/>
              </p:ext>
            </p:extLst>
          </p:nvPr>
        </p:nvGraphicFramePr>
        <p:xfrm>
          <a:off x="475252" y="1299250"/>
          <a:ext cx="5832648" cy="3888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6307900" y="1196752"/>
            <a:ext cx="264604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</a:rPr>
              <a:t>The </a:t>
            </a:r>
            <a:r>
              <a:rPr lang="en-GB" sz="2000" b="1" dirty="0">
                <a:solidFill>
                  <a:schemeClr val="tx2"/>
                </a:solidFill>
              </a:rPr>
              <a:t>scatter plot </a:t>
            </a:r>
            <a:r>
              <a:rPr lang="en-GB" sz="2000" dirty="0">
                <a:solidFill>
                  <a:schemeClr val="tx2"/>
                </a:solidFill>
              </a:rPr>
              <a:t>shows the relationship between two </a:t>
            </a:r>
            <a:r>
              <a:rPr lang="en-GB" sz="2000" b="1" dirty="0">
                <a:solidFill>
                  <a:schemeClr val="tx2"/>
                </a:solidFill>
              </a:rPr>
              <a:t>continuous scale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Time is the ‘</a:t>
            </a:r>
            <a:r>
              <a:rPr lang="en-GB" sz="2000" b="1" dirty="0">
                <a:solidFill>
                  <a:srgbClr val="C00000"/>
                </a:solidFill>
              </a:rPr>
              <a:t>independent’ variable</a:t>
            </a:r>
            <a:r>
              <a:rPr lang="en-GB" sz="2000" dirty="0"/>
              <a:t>; colour intensity is the ‘</a:t>
            </a:r>
            <a:r>
              <a:rPr lang="en-GB" sz="2000" b="1" dirty="0">
                <a:solidFill>
                  <a:srgbClr val="C00000"/>
                </a:solidFill>
              </a:rPr>
              <a:t>dependent’ variable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55B70-60CC-478E-BF77-39F4C4D92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34076"/>
            <a:ext cx="9036496" cy="73847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Chart for ‘fully quantitative’ (</a:t>
            </a:r>
            <a:r>
              <a:rPr lang="en-GB" sz="3600" dirty="0" err="1">
                <a:solidFill>
                  <a:schemeClr val="tx2"/>
                </a:solidFill>
              </a:rPr>
              <a:t>ie</a:t>
            </a:r>
            <a:r>
              <a:rPr lang="en-GB" sz="3600" dirty="0">
                <a:solidFill>
                  <a:schemeClr val="tx2"/>
                </a:solidFill>
              </a:rPr>
              <a:t>. Scale) data</a:t>
            </a:r>
          </a:p>
        </p:txBody>
      </p:sp>
    </p:spTree>
    <p:extLst>
      <p:ext uri="{BB962C8B-B14F-4D97-AF65-F5344CB8AC3E}">
        <p14:creationId xmlns:p14="http://schemas.microsoft.com/office/powerpoint/2010/main" val="2960136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74542641"/>
              </p:ext>
            </p:extLst>
          </p:nvPr>
        </p:nvGraphicFramePr>
        <p:xfrm>
          <a:off x="467544" y="548680"/>
          <a:ext cx="5832648" cy="38884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6444208" y="836712"/>
            <a:ext cx="264604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Note that the ‘</a:t>
            </a:r>
            <a:r>
              <a:rPr lang="en-GB" b="1" dirty="0">
                <a:solidFill>
                  <a:srgbClr val="C00000"/>
                </a:solidFill>
              </a:rPr>
              <a:t>independent’ variable </a:t>
            </a:r>
            <a:r>
              <a:rPr lang="en-GB" dirty="0"/>
              <a:t>(here, time) is always plotted on the </a:t>
            </a:r>
            <a:r>
              <a:rPr lang="en-GB" b="1" dirty="0"/>
              <a:t>horizontal x axis</a:t>
            </a:r>
            <a:r>
              <a:rPr lang="en-GB" dirty="0"/>
              <a:t>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‘</a:t>
            </a:r>
            <a:r>
              <a:rPr lang="en-GB" b="1" dirty="0">
                <a:solidFill>
                  <a:srgbClr val="C00000"/>
                </a:solidFill>
              </a:rPr>
              <a:t>dependent’ variable </a:t>
            </a:r>
            <a:r>
              <a:rPr lang="en-GB" dirty="0"/>
              <a:t>(here, colour intensity), is always plotted on the </a:t>
            </a:r>
            <a:r>
              <a:rPr lang="en-GB" b="1" dirty="0"/>
              <a:t>vertical y</a:t>
            </a:r>
            <a:r>
              <a:rPr lang="en-GB" dirty="0"/>
              <a:t> axis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472514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NB</a:t>
            </a:r>
            <a:r>
              <a:rPr lang="en-GB" dirty="0">
                <a:solidFill>
                  <a:srgbClr val="00B050"/>
                </a:solidFill>
              </a:rPr>
              <a:t>: It’s important that every chart/graph has a heading, and labels on axes. Units should be indicated where appropriate</a:t>
            </a:r>
          </a:p>
        </p:txBody>
      </p:sp>
    </p:spTree>
    <p:extLst>
      <p:ext uri="{BB962C8B-B14F-4D97-AF65-F5344CB8AC3E}">
        <p14:creationId xmlns:p14="http://schemas.microsoft.com/office/powerpoint/2010/main" val="209442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709"/>
            <a:ext cx="9144000" cy="66498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Another example of a scatter plot</a:t>
            </a:r>
            <a:endParaRPr lang="en-US" sz="2800" dirty="0">
              <a:solidFill>
                <a:schemeClr val="tx2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143000"/>
            <a:ext cx="5623666" cy="44958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18018" y="1628800"/>
            <a:ext cx="3525982" cy="3103240"/>
          </a:xfrm>
        </p:spPr>
        <p:txBody>
          <a:bodyPr>
            <a:noAutofit/>
          </a:bodyPr>
          <a:lstStyle/>
          <a:p>
            <a:r>
              <a:rPr lang="en-GB" sz="2200" dirty="0"/>
              <a:t>This plot also shows a ‘line of best fit’ which shows the relationship more clearly</a:t>
            </a:r>
          </a:p>
          <a:p>
            <a:r>
              <a:rPr lang="en-GB" sz="2200" dirty="0"/>
              <a:t>This diagram indicates a </a:t>
            </a:r>
            <a:r>
              <a:rPr lang="en-GB" sz="2200" dirty="0">
                <a:solidFill>
                  <a:srgbClr val="FF0000"/>
                </a:solidFill>
              </a:rPr>
              <a:t>positive association </a:t>
            </a:r>
            <a:r>
              <a:rPr lang="en-GB" sz="2200" dirty="0"/>
              <a:t>between the variables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60539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371600"/>
            <a:ext cx="4038600" cy="4143046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981200"/>
            <a:ext cx="4038600" cy="2209800"/>
          </a:xfrm>
        </p:spPr>
        <p:txBody>
          <a:bodyPr/>
          <a:lstStyle/>
          <a:p>
            <a:r>
              <a:rPr lang="en-GB" dirty="0"/>
              <a:t>Scatter plot showing a negative association between variables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71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Another scatter plot example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87" y="1524000"/>
            <a:ext cx="5457567" cy="40386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1200" y="2286000"/>
            <a:ext cx="2971800" cy="190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does the data here show?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9403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D7FDD-A9C9-2DB6-1D19-16797DE20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Few Weeks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62ED10E-3B98-3832-5144-965FEABD0C3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35550556"/>
              </p:ext>
            </p:extLst>
          </p:nvPr>
        </p:nvGraphicFramePr>
        <p:xfrm>
          <a:off x="1082842" y="2119408"/>
          <a:ext cx="7487399" cy="17661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9402">
                  <a:extLst>
                    <a:ext uri="{9D8B030D-6E8A-4147-A177-3AD203B41FA5}">
                      <a16:colId xmlns:a16="http://schemas.microsoft.com/office/drawing/2014/main" val="543011757"/>
                    </a:ext>
                  </a:extLst>
                </a:gridCol>
                <a:gridCol w="5157997">
                  <a:extLst>
                    <a:ext uri="{9D8B030D-6E8A-4147-A177-3AD203B41FA5}">
                      <a16:colId xmlns:a16="http://schemas.microsoft.com/office/drawing/2014/main" val="3920257087"/>
                    </a:ext>
                  </a:extLst>
                </a:gridCol>
              </a:tblGrid>
              <a:tr h="883056">
                <a:tc>
                  <a:txBody>
                    <a:bodyPr/>
                    <a:lstStyle/>
                    <a:p>
                      <a:r>
                        <a:rPr lang="en-GB" sz="2300" b="0" dirty="0">
                          <a:solidFill>
                            <a:schemeClr val="tx1"/>
                          </a:solidFill>
                        </a:rPr>
                        <a:t>16/11-23/11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b="0" dirty="0">
                          <a:solidFill>
                            <a:schemeClr val="tx1"/>
                          </a:solidFill>
                        </a:rPr>
                        <a:t>Practice Data Analysis- Moodle 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547402"/>
                  </a:ext>
                </a:extLst>
              </a:tr>
              <a:tr h="883056">
                <a:tc>
                  <a:txBody>
                    <a:bodyPr/>
                    <a:lstStyle/>
                    <a:p>
                      <a:r>
                        <a:rPr lang="en-GB" sz="2300" dirty="0"/>
                        <a:t>23/11/23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/>
                        <a:t>Online Drop-In Tutorial- Final Tutorial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34063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1571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23528" y="1772816"/>
            <a:ext cx="8568952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Assessment Component 2</a:t>
            </a:r>
            <a:br>
              <a:rPr lang="en-GB" b="1" dirty="0">
                <a:solidFill>
                  <a:srgbClr val="00B0F0"/>
                </a:solidFill>
              </a:rPr>
            </a:br>
            <a:endParaRPr lang="en-GB" sz="27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7023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Assessment Component 2 (3000 words): </a:t>
            </a:r>
            <a:r>
              <a:rPr lang="en-GB" dirty="0"/>
              <a:t>critically analyse, explain, and draw conclusions from relevant data from a work-based setting. </a:t>
            </a:r>
          </a:p>
          <a:p>
            <a:r>
              <a:rPr lang="en-GB" dirty="0"/>
              <a:t> </a:t>
            </a:r>
            <a:r>
              <a:rPr lang="en-GB" dirty="0">
                <a:solidFill>
                  <a:schemeClr val="tx2"/>
                </a:solidFill>
              </a:rPr>
              <a:t>[data will be provided for this]</a:t>
            </a:r>
          </a:p>
        </p:txBody>
      </p:sp>
    </p:spTree>
    <p:extLst>
      <p:ext uri="{BB962C8B-B14F-4D97-AF65-F5344CB8AC3E}">
        <p14:creationId xmlns:p14="http://schemas.microsoft.com/office/powerpoint/2010/main" val="146480822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e89cfda-a374-4413-9f0d-8b601eddeb70">
      <Terms xmlns="http://schemas.microsoft.com/office/infopath/2007/PartnerControls"/>
    </lcf76f155ced4ddcb4097134ff3c332f>
    <TaxCatchAll xmlns="1ecf5648-3750-43f5-867d-bfaa16e6e17e" xsi:nil="true"/>
    <_Flow_SignoffStatus xmlns="2e89cfda-a374-4413-9f0d-8b601eddeb7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8" ma:contentTypeDescription="Create a new document." ma:contentTypeScope="" ma:versionID="2a097b593856fe22790f69e224795fbf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f9d6270ef053b9abdce8864b885d2270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_Flow_SignoffStatu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_Flow_SignoffStatus" ma:index="23" nillable="true" ma:displayName="Sign-off status" ma:internalName="Sign_x002d_off_x0020_status">
      <xsd:simpleType>
        <xsd:restriction base="dms:Text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d402ff45-7898-42ce-a290-0a5e025ffdc1}" ma:internalName="TaxCatchAll" ma:showField="CatchAllData" ma:web="1ecf5648-3750-43f5-867d-bfaa16e6e17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2e89cfda-a374-4413-9f0d-8b601eddeb70"/>
    <ds:schemaRef ds:uri="1ecf5648-3750-43f5-867d-bfaa16e6e17e"/>
  </ds:schemaRefs>
</ds:datastoreItem>
</file>

<file path=customXml/itemProps2.xml><?xml version="1.0" encoding="utf-8"?>
<ds:datastoreItem xmlns:ds="http://schemas.openxmlformats.org/officeDocument/2006/customXml" ds:itemID="{AD07FEB5-779E-499F-AEB2-96A5DE116F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e89cfda-a374-4413-9f0d-8b601eddeb70"/>
    <ds:schemaRef ds:uri="1ecf5648-3750-43f5-867d-bfaa16e6e1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1377</TotalTime>
  <Words>1322</Words>
  <Application>Microsoft Office PowerPoint</Application>
  <PresentationFormat>On-screen Show (4:3)</PresentationFormat>
  <Paragraphs>176</Paragraphs>
  <Slides>20</Slides>
  <Notes>4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20140311PresentationUWTSDTemplate</vt:lpstr>
      <vt:lpstr>BMPF7006: Research Methods for Work-based Learning</vt:lpstr>
      <vt:lpstr>Aims, day 3</vt:lpstr>
      <vt:lpstr>Analysing quantitative and semi-quantitative data  (this is what you’ll need to do in Assessment Component 2)</vt:lpstr>
      <vt:lpstr>PowerPoint Presentation</vt:lpstr>
      <vt:lpstr>Key types of quantitative data</vt:lpstr>
      <vt:lpstr>Populations and Samples</vt:lpstr>
      <vt:lpstr>Recording data: Tables</vt:lpstr>
      <vt:lpstr> </vt:lpstr>
      <vt:lpstr>PowerPoint Presentation</vt:lpstr>
      <vt:lpstr>Charts for categorical data (1)</vt:lpstr>
      <vt:lpstr>Charts for categorical data (2)</vt:lpstr>
      <vt:lpstr>PowerPoint Presentation</vt:lpstr>
      <vt:lpstr>Chart for ‘fully quantitative’ (ie. Scale) data</vt:lpstr>
      <vt:lpstr>PowerPoint Presentation</vt:lpstr>
      <vt:lpstr>Another example of a scatter plot</vt:lpstr>
      <vt:lpstr>PowerPoint Presentation</vt:lpstr>
      <vt:lpstr>Another scatter plot example</vt:lpstr>
      <vt:lpstr>Final Few Weeks</vt:lpstr>
      <vt:lpstr>Assessment Component 2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Christine Davies</cp:lastModifiedBy>
  <cp:revision>119</cp:revision>
  <cp:lastPrinted>2019-01-15T09:42:00Z</cp:lastPrinted>
  <dcterms:created xsi:type="dcterms:W3CDTF">2015-04-14T15:21:28Z</dcterms:created>
  <dcterms:modified xsi:type="dcterms:W3CDTF">2023-11-15T10:21:38Z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  <property fmtid="{D5CDD505-2E9C-101B-9397-08002B2CF9AE}" pid="3" name="MediaServiceImageTags">
    <vt:lpwstr/>
  </property>
</Properties>
</file>