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xlsx" ContentType="application/vnd.openxmlformats-officedocument.spreadsheetml.sheet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304" r:id="rId2"/>
    <p:sldId id="256" r:id="rId3"/>
    <p:sldId id="285" r:id="rId4"/>
    <p:sldId id="284" r:id="rId5"/>
    <p:sldId id="286" r:id="rId6"/>
    <p:sldId id="273" r:id="rId7"/>
    <p:sldId id="264" r:id="rId8"/>
    <p:sldId id="265" r:id="rId9"/>
    <p:sldId id="294" r:id="rId10"/>
    <p:sldId id="257" r:id="rId11"/>
    <p:sldId id="274" r:id="rId12"/>
    <p:sldId id="275" r:id="rId13"/>
    <p:sldId id="276" r:id="rId14"/>
    <p:sldId id="277" r:id="rId15"/>
    <p:sldId id="289" r:id="rId16"/>
    <p:sldId id="278" r:id="rId17"/>
    <p:sldId id="281" r:id="rId18"/>
    <p:sldId id="266" r:id="rId19"/>
    <p:sldId id="292" r:id="rId20"/>
    <p:sldId id="302" r:id="rId21"/>
    <p:sldId id="303" r:id="rId22"/>
    <p:sldId id="283" r:id="rId23"/>
    <p:sldId id="296" r:id="rId24"/>
    <p:sldId id="297" r:id="rId25"/>
    <p:sldId id="298" r:id="rId26"/>
    <p:sldId id="293" r:id="rId27"/>
    <p:sldId id="299" r:id="rId28"/>
    <p:sldId id="268" r:id="rId29"/>
    <p:sldId id="29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80"/>
  </p:normalViewPr>
  <p:slideViewPr>
    <p:cSldViewPr>
      <p:cViewPr>
        <p:scale>
          <a:sx n="100" d="100"/>
          <a:sy n="100" d="100"/>
        </p:scale>
        <p:origin x="1960" y="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presProps" Target="pres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viewProps" Target="viewProps.xml"/><Relationship Id="rId34" Type="http://schemas.openxmlformats.org/officeDocument/2006/relationships/theme" Target="theme/theme1.xml"/><Relationship Id="rId3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microsoft.com/office/2011/relationships/chartStyle" Target="style2.xml"/><Relationship Id="rId2" Type="http://schemas.microsoft.com/office/2011/relationships/chartColorStyle" Target="colors2.xml"/><Relationship Id="rId3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Sheet1!$S$27:$S$34</c:f>
              <c:strCache>
                <c:ptCount val="8"/>
                <c:pt idx="0">
                  <c:v>A*</c:v>
                </c:pt>
                <c:pt idx="1">
                  <c:v>A</c:v>
                </c:pt>
                <c:pt idx="2">
                  <c:v>B</c:v>
                </c:pt>
                <c:pt idx="3">
                  <c:v>C</c:v>
                </c:pt>
                <c:pt idx="4">
                  <c:v>D</c:v>
                </c:pt>
                <c:pt idx="5">
                  <c:v>E</c:v>
                </c:pt>
                <c:pt idx="6">
                  <c:v>F</c:v>
                </c:pt>
                <c:pt idx="7">
                  <c:v>G</c:v>
                </c:pt>
              </c:strCache>
            </c:strRef>
          </c:cat>
          <c:val>
            <c:numRef>
              <c:f>Sheet1!$T$27:$T$34</c:f>
              <c:numCache>
                <c:formatCode>General</c:formatCode>
                <c:ptCount val="8"/>
                <c:pt idx="0">
                  <c:v>1.0</c:v>
                </c:pt>
                <c:pt idx="1">
                  <c:v>1.0</c:v>
                </c:pt>
                <c:pt idx="2">
                  <c:v>13.0</c:v>
                </c:pt>
                <c:pt idx="3">
                  <c:v>47.0</c:v>
                </c:pt>
                <c:pt idx="4">
                  <c:v>29.0</c:v>
                </c:pt>
                <c:pt idx="5">
                  <c:v>7.0</c:v>
                </c:pt>
                <c:pt idx="6">
                  <c:v>1.0</c:v>
                </c:pt>
                <c:pt idx="7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25445360"/>
        <c:axId val="2103307216"/>
      </c:barChart>
      <c:catAx>
        <c:axId val="2125445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03307216"/>
        <c:crosses val="autoZero"/>
        <c:auto val="1"/>
        <c:lblAlgn val="ctr"/>
        <c:lblOffset val="100"/>
        <c:noMultiLvlLbl val="0"/>
      </c:catAx>
      <c:valAx>
        <c:axId val="21033072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254453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Probability of English GCSE grade</a:t>
            </a:r>
            <a:endParaRPr lang="en-GB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Sheet1!$S$27:$S$34</c:f>
              <c:strCache>
                <c:ptCount val="8"/>
                <c:pt idx="0">
                  <c:v>A*</c:v>
                </c:pt>
                <c:pt idx="1">
                  <c:v>A</c:v>
                </c:pt>
                <c:pt idx="2">
                  <c:v>B</c:v>
                </c:pt>
                <c:pt idx="3">
                  <c:v>C</c:v>
                </c:pt>
                <c:pt idx="4">
                  <c:v>D</c:v>
                </c:pt>
                <c:pt idx="5">
                  <c:v>E</c:v>
                </c:pt>
                <c:pt idx="6">
                  <c:v>F</c:v>
                </c:pt>
                <c:pt idx="7">
                  <c:v>G</c:v>
                </c:pt>
              </c:strCache>
            </c:strRef>
          </c:cat>
          <c:val>
            <c:numRef>
              <c:f>Sheet1!$T$27:$T$34</c:f>
              <c:numCache>
                <c:formatCode>General</c:formatCode>
                <c:ptCount val="8"/>
                <c:pt idx="0">
                  <c:v>1.0</c:v>
                </c:pt>
                <c:pt idx="1">
                  <c:v>1.0</c:v>
                </c:pt>
                <c:pt idx="2">
                  <c:v>13.0</c:v>
                </c:pt>
                <c:pt idx="3">
                  <c:v>47.0</c:v>
                </c:pt>
                <c:pt idx="4">
                  <c:v>29.0</c:v>
                </c:pt>
                <c:pt idx="5">
                  <c:v>7.0</c:v>
                </c:pt>
                <c:pt idx="6">
                  <c:v>1.0</c:v>
                </c:pt>
                <c:pt idx="7">
                  <c:v>0.0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40742624"/>
        <c:axId val="2140736544"/>
      </c:barChart>
      <c:catAx>
        <c:axId val="2140742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40736544"/>
        <c:crosses val="autoZero"/>
        <c:auto val="1"/>
        <c:lblAlgn val="ctr"/>
        <c:lblOffset val="100"/>
        <c:noMultiLvlLbl val="0"/>
      </c:catAx>
      <c:valAx>
        <c:axId val="21407365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407426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A78965-EFA5-4DE5-A535-1EBD7F10693C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DA950-3FD6-4119-8D82-EA67BA6D7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82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A950-3FD6-4119-8D82-EA67BA6D7A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5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90A26-675F-43FF-BF4C-57CFD2BAF58E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fft.org.u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emf"/><Relationship Id="rId3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mylocalschool.wale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This power point needs to be worked through.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Any writing in </a:t>
            </a:r>
            <a:r>
              <a:rPr lang="en-US" dirty="0" smtClean="0">
                <a:solidFill>
                  <a:srgbClr val="FF0000"/>
                </a:solidFill>
              </a:rPr>
              <a:t>red text </a:t>
            </a:r>
            <a:r>
              <a:rPr lang="en-US" dirty="0" smtClean="0"/>
              <a:t>is an instruction to carry out a task or thinking activity.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You will need a pen and paper as you move through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166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ln>
            <a:solidFill>
              <a:schemeClr val="tx2"/>
            </a:solidFill>
          </a:ln>
          <a:effectLst>
            <a:softEdge rad="12700"/>
          </a:effectLst>
          <a:scene3d>
            <a:camera prst="orthographicFront"/>
            <a:lightRig rig="threePt" dir="t"/>
          </a:scene3d>
          <a:sp3d extrusionH="76200">
            <a:bevelT/>
            <a:extrusionClr>
              <a:schemeClr val="tx2"/>
            </a:extrusionClr>
          </a:sp3d>
        </p:spPr>
        <p:txBody>
          <a:bodyPr>
            <a:noAutofit/>
          </a:bodyPr>
          <a:lstStyle/>
          <a:p>
            <a:r>
              <a:rPr lang="en-GB" sz="9600" b="1" dirty="0" smtClean="0">
                <a:solidFill>
                  <a:schemeClr val="accent1">
                    <a:lumMod val="50000"/>
                  </a:schemeClr>
                </a:solidFill>
              </a:rPr>
              <a:t>Data</a:t>
            </a:r>
            <a:endParaRPr lang="en-GB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7776864" cy="6233456"/>
          </a:xfrm>
        </p:spPr>
      </p:pic>
    </p:spTree>
    <p:extLst>
      <p:ext uri="{BB962C8B-B14F-4D97-AF65-F5344CB8AC3E}">
        <p14:creationId xmlns:p14="http://schemas.microsoft.com/office/powerpoint/2010/main" val="392587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56792"/>
            <a:ext cx="8066452" cy="4349557"/>
          </a:xfrm>
        </p:spPr>
      </p:pic>
      <p:sp>
        <p:nvSpPr>
          <p:cNvPr id="2" name="TextBox 1"/>
          <p:cNvSpPr txBox="1"/>
          <p:nvPr/>
        </p:nvSpPr>
        <p:spPr>
          <a:xfrm>
            <a:off x="323528" y="692696"/>
            <a:ext cx="30528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We often think of data as</a:t>
            </a:r>
            <a:r>
              <a:rPr lang="mr-IN" sz="2000" dirty="0" smtClean="0"/>
              <a:t>…</a:t>
            </a:r>
            <a:r>
              <a:rPr lang="en-GB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477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655564"/>
              </p:ext>
            </p:extLst>
          </p:nvPr>
        </p:nvGraphicFramePr>
        <p:xfrm>
          <a:off x="467544" y="1484784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766783" y="6165304"/>
            <a:ext cx="3631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Grades obtained in GCSE Geography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 rot="16200000">
            <a:off x="-311019" y="3827283"/>
            <a:ext cx="1165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Frequency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32520" y="620688"/>
            <a:ext cx="2954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But it ‘s usually more like</a:t>
            </a:r>
            <a:r>
              <a:rPr lang="mr-IN" sz="2000" dirty="0" smtClean="0"/>
              <a:t>…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5466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44824"/>
            <a:ext cx="8229600" cy="114300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Data can be very useful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48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are some of the key data </a:t>
            </a:r>
            <a:r>
              <a:rPr lang="en-GB" dirty="0" smtClean="0"/>
              <a:t>Collection </a:t>
            </a:r>
            <a:r>
              <a:rPr lang="en-GB" dirty="0" smtClean="0"/>
              <a:t>points in education?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55577" y="2708920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Task: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Write down all the key types of data we may collect, record or hold within secondary schools on pupils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62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some of the key data collections in education?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64585" y="1772816"/>
            <a:ext cx="1730025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800" dirty="0" smtClean="0"/>
              <a:t>End of KS3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236035" y="3813226"/>
            <a:ext cx="1730025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800"/>
              <a:t>End of KS2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3452814" y="6007823"/>
            <a:ext cx="3507499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All Wales Reading Test 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3003219"/>
            <a:ext cx="519789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National Numeracy / Literacy tests</a:t>
            </a:r>
          </a:p>
        </p:txBody>
      </p:sp>
      <p:sp>
        <p:nvSpPr>
          <p:cNvPr id="7" name="Rectangle 6"/>
          <p:cNvSpPr/>
          <p:nvPr/>
        </p:nvSpPr>
        <p:spPr>
          <a:xfrm>
            <a:off x="4103434" y="1960858"/>
            <a:ext cx="1862626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Attendance</a:t>
            </a:r>
          </a:p>
        </p:txBody>
      </p:sp>
      <p:sp>
        <p:nvSpPr>
          <p:cNvPr id="8" name="Rectangle 7"/>
          <p:cNvSpPr/>
          <p:nvPr/>
        </p:nvSpPr>
        <p:spPr>
          <a:xfrm>
            <a:off x="3852436" y="4850410"/>
            <a:ext cx="124861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A-Level</a:t>
            </a:r>
          </a:p>
        </p:txBody>
      </p:sp>
      <p:sp>
        <p:nvSpPr>
          <p:cNvPr id="9" name="Rectangle 8"/>
          <p:cNvSpPr/>
          <p:nvPr/>
        </p:nvSpPr>
        <p:spPr>
          <a:xfrm>
            <a:off x="7308304" y="2242498"/>
            <a:ext cx="817596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FSM</a:t>
            </a:r>
          </a:p>
        </p:txBody>
      </p:sp>
      <p:sp>
        <p:nvSpPr>
          <p:cNvPr id="10" name="Rectangle 9"/>
          <p:cNvSpPr/>
          <p:nvPr/>
        </p:nvSpPr>
        <p:spPr>
          <a:xfrm>
            <a:off x="7308304" y="4761700"/>
            <a:ext cx="1192955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MidYIS</a:t>
            </a:r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621807"/>
            <a:ext cx="10119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Yellis</a:t>
            </a:r>
            <a:r>
              <a:rPr lang="en-GB" sz="28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40477" y="4074836"/>
            <a:ext cx="20241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Value Added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67021" y="3488621"/>
            <a:ext cx="941283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GCSE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550177" y="2191519"/>
            <a:ext cx="92647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smtClean="0"/>
              <a:t>CATs </a:t>
            </a:r>
            <a:endParaRPr lang="en-GB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827584" y="4550190"/>
            <a:ext cx="2604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Attainment </a:t>
            </a:r>
            <a:r>
              <a:rPr lang="en-US" dirty="0"/>
              <a:t>over and above what has been predicted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960313" y="2744360"/>
            <a:ext cx="1863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Free school meals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3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6632"/>
            <a:ext cx="8229600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AWRT – All Wales reading tests.</a:t>
            </a:r>
          </a:p>
          <a:p>
            <a:pPr marL="0" indent="0">
              <a:buNone/>
            </a:pPr>
            <a:r>
              <a:rPr lang="en-GB" sz="2400" dirty="0" smtClean="0"/>
              <a:t>They </a:t>
            </a:r>
            <a:r>
              <a:rPr lang="en-GB" sz="2400" dirty="0"/>
              <a:t>provide a </a:t>
            </a:r>
            <a:r>
              <a:rPr lang="en-GB" sz="2400" dirty="0" smtClean="0"/>
              <a:t>measure </a:t>
            </a:r>
            <a:r>
              <a:rPr lang="en-GB" sz="2400" dirty="0"/>
              <a:t>of a pupil's </a:t>
            </a:r>
            <a:r>
              <a:rPr lang="en-GB" sz="2400" dirty="0" smtClean="0"/>
              <a:t>reading with understanding, spelling, punctuation and grammar. 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CAT </a:t>
            </a:r>
            <a:r>
              <a:rPr lang="en-GB" sz="2400" dirty="0"/>
              <a:t>- Cognitive Abilities </a:t>
            </a:r>
            <a:r>
              <a:rPr lang="en-GB" sz="2400" dirty="0" smtClean="0"/>
              <a:t>Tests.</a:t>
            </a:r>
          </a:p>
          <a:p>
            <a:r>
              <a:rPr lang="en-GB" sz="2400" dirty="0" smtClean="0"/>
              <a:t>Verbal </a:t>
            </a:r>
          </a:p>
          <a:p>
            <a:r>
              <a:rPr lang="en-GB" sz="2400" dirty="0" smtClean="0"/>
              <a:t>Quantitative</a:t>
            </a:r>
          </a:p>
          <a:p>
            <a:r>
              <a:rPr lang="en-GB" sz="2400" dirty="0" smtClean="0"/>
              <a:t>Non-verbal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MIDYIS &amp; YELLIS</a:t>
            </a:r>
          </a:p>
          <a:p>
            <a:pPr marL="0" indent="0">
              <a:buNone/>
            </a:pPr>
            <a:r>
              <a:rPr lang="en-GB" sz="2400" dirty="0"/>
              <a:t>M</a:t>
            </a:r>
            <a:r>
              <a:rPr lang="en-GB" sz="2400" dirty="0" smtClean="0"/>
              <a:t>easures </a:t>
            </a:r>
            <a:r>
              <a:rPr lang="en-GB" sz="2400" dirty="0"/>
              <a:t>developed ability – students’ underlying learning </a:t>
            </a:r>
            <a:r>
              <a:rPr lang="en-GB" sz="2400" dirty="0" smtClean="0"/>
              <a:t>potential, </a:t>
            </a:r>
            <a:r>
              <a:rPr lang="en-GB" sz="2400" dirty="0"/>
              <a:t>rather than achievement based on the curriculum for students aged 11-14. </a:t>
            </a:r>
          </a:p>
        </p:txBody>
      </p:sp>
    </p:spTree>
    <p:extLst>
      <p:ext uri="{BB962C8B-B14F-4D97-AF65-F5344CB8AC3E}">
        <p14:creationId xmlns:p14="http://schemas.microsoft.com/office/powerpoint/2010/main" val="19335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3204"/>
            <a:ext cx="8229600" cy="1143000"/>
          </a:xfrm>
        </p:spPr>
        <p:txBody>
          <a:bodyPr/>
          <a:lstStyle/>
          <a:p>
            <a:r>
              <a:rPr lang="en-GB" dirty="0" smtClean="0"/>
              <a:t>Fisher Family Trust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491880" y="2132856"/>
            <a:ext cx="1862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https://fft.org.uk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3501008"/>
            <a:ext cx="66758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Have you ever considered where pupils’ predicted grades come from?</a:t>
            </a:r>
          </a:p>
          <a:p>
            <a:r>
              <a:rPr lang="en-US" dirty="0" smtClean="0"/>
              <a:t>A significant number of schools use FFT data 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Click on the link above to explore the website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FFT </a:t>
            </a:r>
            <a:r>
              <a:rPr lang="en-GB" dirty="0" smtClean="0"/>
              <a:t>Aspire </a:t>
            </a:r>
            <a:r>
              <a:rPr lang="en-GB" dirty="0"/>
              <a:t>subject estimates look at the progress made nationally by students between KS2-4 in the previous year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FFT Aspire estimates a pupils </a:t>
            </a:r>
            <a:r>
              <a:rPr lang="en-GB" dirty="0"/>
              <a:t>chance of achieving the different grades in </a:t>
            </a:r>
            <a:r>
              <a:rPr lang="en-GB" dirty="0" smtClean="0"/>
              <a:t>each GCSE subject </a:t>
            </a:r>
            <a:r>
              <a:rPr lang="en-GB" dirty="0"/>
              <a:t>by looking at what the students who are similar to </a:t>
            </a:r>
            <a:r>
              <a:rPr lang="en-GB" dirty="0" smtClean="0"/>
              <a:t>them </a:t>
            </a:r>
            <a:r>
              <a:rPr lang="en-GB" dirty="0"/>
              <a:t>achieved last year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What </a:t>
            </a:r>
            <a:r>
              <a:rPr lang="en-GB" dirty="0"/>
              <a:t>does that mean in more simple terms</a:t>
            </a:r>
            <a:r>
              <a:rPr lang="en-GB" dirty="0" smtClean="0"/>
              <a:t>?</a:t>
            </a:r>
          </a:p>
          <a:p>
            <a:r>
              <a:rPr lang="en-GB" dirty="0" smtClean="0"/>
              <a:t>- the following slides show the type of data FFT use to predict pupils grades in your subject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03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4104456" cy="2592288"/>
          </a:xfrm>
          <a:ln>
            <a:solidFill>
              <a:schemeClr val="tx2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End </a:t>
            </a:r>
            <a:r>
              <a:rPr lang="en-GB" dirty="0"/>
              <a:t>of KS2 levels for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English</a:t>
            </a:r>
          </a:p>
          <a:p>
            <a:pPr marL="0" indent="0">
              <a:buNone/>
            </a:pPr>
            <a:r>
              <a:rPr lang="en-GB" dirty="0"/>
              <a:t>Mathematics</a:t>
            </a:r>
          </a:p>
          <a:p>
            <a:pPr marL="0" indent="0">
              <a:buNone/>
            </a:pPr>
            <a:r>
              <a:rPr lang="en-GB" dirty="0" smtClean="0"/>
              <a:t>Science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989170" y="3356992"/>
            <a:ext cx="3733010" cy="255454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End of KS3 levels for</a:t>
            </a:r>
            <a:r>
              <a:rPr lang="en-GB" sz="3200" dirty="0" smtClean="0"/>
              <a:t>:</a:t>
            </a:r>
          </a:p>
          <a:p>
            <a:endParaRPr lang="en-GB" sz="3200" dirty="0"/>
          </a:p>
          <a:p>
            <a:r>
              <a:rPr lang="en-GB" sz="3200" dirty="0" smtClean="0"/>
              <a:t>English</a:t>
            </a:r>
          </a:p>
          <a:p>
            <a:r>
              <a:rPr lang="en-GB" sz="3200" dirty="0" smtClean="0"/>
              <a:t>Mathematics</a:t>
            </a:r>
          </a:p>
          <a:p>
            <a:r>
              <a:rPr lang="en-GB" sz="3200" dirty="0" smtClean="0"/>
              <a:t>Science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2843808" y="116632"/>
            <a:ext cx="40118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Prior Attainment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31280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GENDER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6056" y="1916832"/>
            <a:ext cx="3300376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916832"/>
            <a:ext cx="3300376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7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MONTH </a:t>
            </a:r>
            <a:r>
              <a:rPr lang="en-GB" dirty="0"/>
              <a:t>OF BIRTH?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60" y="1402073"/>
            <a:ext cx="4536503" cy="474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12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en-GB" dirty="0" smtClean="0"/>
              <a:t>Pupil post code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7585" y="2204864"/>
            <a:ext cx="7056784" cy="83099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Demographic ranking to give an indicator or socio-economic background.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1974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</a:t>
            </a:r>
            <a:r>
              <a:rPr lang="en-GB" dirty="0"/>
              <a:t>type of area is </a:t>
            </a:r>
            <a:r>
              <a:rPr lang="en-GB" dirty="0" smtClean="0"/>
              <a:t>the </a:t>
            </a:r>
            <a:r>
              <a:rPr lang="en-GB" dirty="0"/>
              <a:t>school in?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1811" y="1340768"/>
            <a:ext cx="3300376" cy="24638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99592" y="4837581"/>
            <a:ext cx="76328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What are the </a:t>
            </a:r>
            <a:r>
              <a:rPr lang="en-GB" sz="4000" dirty="0" smtClean="0"/>
              <a:t>results </a:t>
            </a:r>
            <a:r>
              <a:rPr lang="en-GB" sz="4000" dirty="0"/>
              <a:t>like for </a:t>
            </a:r>
            <a:r>
              <a:rPr lang="en-GB" sz="4000" dirty="0" smtClean="0"/>
              <a:t>that </a:t>
            </a:r>
            <a:r>
              <a:rPr lang="en-GB" sz="4000" dirty="0"/>
              <a:t>school?</a:t>
            </a:r>
          </a:p>
        </p:txBody>
      </p:sp>
    </p:spTree>
    <p:extLst>
      <p:ext uri="{BB962C8B-B14F-4D97-AF65-F5344CB8AC3E}">
        <p14:creationId xmlns:p14="http://schemas.microsoft.com/office/powerpoint/2010/main" val="75598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gives you your statistical starting point.</a:t>
            </a:r>
          </a:p>
          <a:p>
            <a:pPr marL="0" indent="0">
              <a:buNone/>
            </a:pPr>
            <a:r>
              <a:rPr lang="en-GB" dirty="0" smtClean="0"/>
              <a:t>To </a:t>
            </a:r>
            <a:r>
              <a:rPr lang="en-GB" dirty="0"/>
              <a:t>summarise, it is based </a:t>
            </a:r>
            <a:r>
              <a:rPr lang="en-GB" dirty="0" smtClean="0"/>
              <a:t>on: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Prior attainment</a:t>
            </a:r>
          </a:p>
          <a:p>
            <a:r>
              <a:rPr lang="en-GB" dirty="0" smtClean="0"/>
              <a:t>Pupil personal data</a:t>
            </a:r>
            <a:endParaRPr lang="en-GB" dirty="0"/>
          </a:p>
          <a:p>
            <a:r>
              <a:rPr lang="en-GB" dirty="0" smtClean="0"/>
              <a:t>School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81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2"/>
                </a:solidFill>
              </a:rPr>
              <a:t>How can you use this data?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1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89292"/>
              </p:ext>
            </p:extLst>
          </p:nvPr>
        </p:nvGraphicFramePr>
        <p:xfrm>
          <a:off x="611560" y="404664"/>
          <a:ext cx="7632848" cy="3960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773329" y="4581128"/>
            <a:ext cx="8803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GCSE Grades </a:t>
            </a:r>
            <a:endParaRPr lang="en-GB" sz="1000" dirty="0"/>
          </a:p>
        </p:txBody>
      </p:sp>
      <p:sp>
        <p:nvSpPr>
          <p:cNvPr id="3" name="TextBox 2"/>
          <p:cNvSpPr txBox="1"/>
          <p:nvPr/>
        </p:nvSpPr>
        <p:spPr>
          <a:xfrm rot="16200000">
            <a:off x="-1228533" y="2316765"/>
            <a:ext cx="32063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Percentage chance of achieving a particular grade at GCSE</a:t>
            </a:r>
            <a:endParaRPr lang="en-GB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1043607" y="5229200"/>
            <a:ext cx="63398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Chance graphs are often used to try and warn or motivate pupils: </a:t>
            </a:r>
          </a:p>
          <a:p>
            <a:r>
              <a:rPr lang="en-US" dirty="0" smtClean="0"/>
              <a:t>You should be getting a C but if you don</a:t>
            </a:r>
            <a:r>
              <a:rPr lang="mr-IN" dirty="0" smtClean="0"/>
              <a:t>’</a:t>
            </a:r>
            <a:r>
              <a:rPr lang="en-US" dirty="0" smtClean="0"/>
              <a:t>t work hard</a:t>
            </a:r>
            <a:r>
              <a:rPr lang="mr-IN" dirty="0" smtClean="0"/>
              <a:t>…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are predicted a C but if you work hard you could get</a:t>
            </a:r>
            <a:r>
              <a:rPr lang="mr-IN" dirty="0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64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rgbClr val="FF0000"/>
                </a:solidFill>
              </a:rPr>
              <a:t>Are there any associated dangers?....</a:t>
            </a:r>
            <a:endParaRPr lang="en-GB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62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524" y="980728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Are there any associated dangers?....</a:t>
            </a:r>
            <a:endParaRPr lang="en-GB" sz="4400" dirty="0"/>
          </a:p>
        </p:txBody>
      </p:sp>
      <p:sp>
        <p:nvSpPr>
          <p:cNvPr id="2" name="TextBox 1"/>
          <p:cNvSpPr txBox="1"/>
          <p:nvPr/>
        </p:nvSpPr>
        <p:spPr>
          <a:xfrm>
            <a:off x="203076" y="2348880"/>
            <a:ext cx="849694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Sometimes predicted grades can lower expectations.</a:t>
            </a:r>
          </a:p>
          <a:p>
            <a:r>
              <a:rPr lang="en-US" dirty="0" smtClean="0"/>
              <a:t>Your student is predicted a B and will likely get a grade B - so you stop pushing them</a:t>
            </a:r>
          </a:p>
          <a:p>
            <a:r>
              <a:rPr lang="en-US" dirty="0"/>
              <a:t>t</a:t>
            </a:r>
            <a:r>
              <a:rPr lang="en-US" dirty="0" smtClean="0"/>
              <a:t>o get an A</a:t>
            </a:r>
          </a:p>
          <a:p>
            <a:endParaRPr lang="en-US" dirty="0"/>
          </a:p>
          <a:p>
            <a:r>
              <a:rPr lang="en-US" dirty="0" smtClean="0"/>
              <a:t>A pupil has an unrealistic grade which means they are always below target and they lose motivation for your subject</a:t>
            </a:r>
          </a:p>
          <a:p>
            <a:endParaRPr lang="en-US" dirty="0"/>
          </a:p>
          <a:p>
            <a:r>
              <a:rPr lang="en-US" dirty="0" smtClean="0"/>
              <a:t>The only prior subject attainment data taken into account is Mathematics, English and Science. </a:t>
            </a:r>
          </a:p>
          <a:p>
            <a:endParaRPr lang="en-US" dirty="0" smtClean="0"/>
          </a:p>
          <a:p>
            <a:r>
              <a:rPr lang="en-US" dirty="0" smtClean="0"/>
              <a:t>This data is teacher assessed and may not always be accurate. </a:t>
            </a:r>
          </a:p>
          <a:p>
            <a:endParaRPr lang="en-US" dirty="0"/>
          </a:p>
          <a:p>
            <a:r>
              <a:rPr lang="en-US" dirty="0" smtClean="0"/>
              <a:t>FFT grades are said to be statistically significant within 1 grade either side of the predicted grade </a:t>
            </a:r>
            <a:r>
              <a:rPr lang="mr-IN" dirty="0" smtClean="0"/>
              <a:t>–</a:t>
            </a:r>
            <a:r>
              <a:rPr lang="en-US" dirty="0" smtClean="0"/>
              <a:t> this is quite a range!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31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7606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u="sng" dirty="0"/>
              <a:t>PERSONAL </a:t>
            </a:r>
            <a:r>
              <a:rPr lang="en-GB" b="1" u="sng" dirty="0" smtClean="0"/>
              <a:t>TARGETS</a:t>
            </a:r>
          </a:p>
          <a:p>
            <a:endParaRPr lang="en-GB" dirty="0"/>
          </a:p>
          <a:p>
            <a:r>
              <a:rPr lang="en-GB" sz="5100" dirty="0" smtClean="0"/>
              <a:t>FFT </a:t>
            </a:r>
            <a:r>
              <a:rPr lang="en-GB" sz="5100" dirty="0" smtClean="0"/>
              <a:t>Aspire provides </a:t>
            </a:r>
            <a:r>
              <a:rPr lang="en-GB" sz="5100" dirty="0"/>
              <a:t>estimates based on a statistical starting point, it does not know students as individuals</a:t>
            </a:r>
            <a:r>
              <a:rPr lang="en-GB" sz="5100" dirty="0" smtClean="0"/>
              <a:t>.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en-GB" sz="5100" dirty="0" smtClean="0"/>
              <a:t>Subject </a:t>
            </a:r>
            <a:r>
              <a:rPr lang="en-GB" sz="5100" dirty="0"/>
              <a:t>teachers know </a:t>
            </a:r>
            <a:r>
              <a:rPr lang="en-GB" sz="5100" dirty="0" smtClean="0"/>
              <a:t>their pupils.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en-GB" sz="5100" dirty="0" smtClean="0"/>
              <a:t>As </a:t>
            </a:r>
            <a:r>
              <a:rPr lang="en-GB" sz="5100" dirty="0"/>
              <a:t>a result, </a:t>
            </a:r>
            <a:r>
              <a:rPr lang="en-GB" sz="5100" dirty="0" smtClean="0"/>
              <a:t>schools will often have PERSONAL TARGETS </a:t>
            </a:r>
            <a:r>
              <a:rPr lang="en-GB" sz="5100" dirty="0"/>
              <a:t>to set in each </a:t>
            </a:r>
            <a:r>
              <a:rPr lang="en-GB" sz="5100" dirty="0" smtClean="0"/>
              <a:t>GCSE </a:t>
            </a:r>
            <a:r>
              <a:rPr lang="en-GB" sz="5100" dirty="0"/>
              <a:t>subject </a:t>
            </a:r>
            <a:r>
              <a:rPr lang="en-GB" sz="5100" dirty="0" smtClean="0"/>
              <a:t>area. </a:t>
            </a:r>
          </a:p>
          <a:p>
            <a:pPr marL="0" indent="0">
              <a:buNone/>
            </a:pPr>
            <a:r>
              <a:rPr lang="en-GB" sz="5100" dirty="0" smtClean="0"/>
              <a:t>(In many schools this </a:t>
            </a:r>
            <a:r>
              <a:rPr lang="en-GB" sz="5100" dirty="0"/>
              <a:t>cannot be lower than </a:t>
            </a:r>
            <a:r>
              <a:rPr lang="en-GB" sz="5100" dirty="0" smtClean="0"/>
              <a:t>the pupil’s </a:t>
            </a:r>
            <a:r>
              <a:rPr lang="en-GB" sz="5100" dirty="0" smtClean="0"/>
              <a:t>FFT target </a:t>
            </a:r>
            <a:r>
              <a:rPr lang="en-GB" sz="5100" dirty="0"/>
              <a:t>grade</a:t>
            </a:r>
            <a:r>
              <a:rPr lang="en-GB" sz="5100" dirty="0" smtClean="0"/>
              <a:t>.)</a:t>
            </a:r>
            <a:endParaRPr lang="en-GB" sz="51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10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Classroom Data?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907704" y="2492896"/>
            <a:ext cx="5268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What data do we collect in the classroom as teachers?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38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Classroom Data?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 results</a:t>
            </a:r>
          </a:p>
          <a:p>
            <a:r>
              <a:rPr lang="en-GB" dirty="0"/>
              <a:t>End of topic test results</a:t>
            </a:r>
          </a:p>
          <a:p>
            <a:r>
              <a:rPr lang="en-GB" dirty="0"/>
              <a:t>End of term / year test </a:t>
            </a:r>
            <a:r>
              <a:rPr lang="en-GB" dirty="0" smtClean="0"/>
              <a:t>results</a:t>
            </a:r>
          </a:p>
          <a:p>
            <a:r>
              <a:rPr lang="en-GB" dirty="0" smtClean="0"/>
              <a:t>Attendance</a:t>
            </a:r>
          </a:p>
          <a:p>
            <a:r>
              <a:rPr lang="en-GB" dirty="0" smtClean="0"/>
              <a:t>Forgotten book / equipment</a:t>
            </a:r>
          </a:p>
          <a:p>
            <a:r>
              <a:rPr lang="en-GB" dirty="0" smtClean="0"/>
              <a:t>Assessment in class</a:t>
            </a:r>
          </a:p>
          <a:p>
            <a:r>
              <a:rPr lang="en-GB" dirty="0" smtClean="0"/>
              <a:t>Daily </a:t>
            </a:r>
            <a:r>
              <a:rPr lang="en-GB" dirty="0" smtClean="0"/>
              <a:t>observations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15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4087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Classroom Data?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Homework results</a:t>
            </a:r>
          </a:p>
          <a:p>
            <a:r>
              <a:rPr lang="en-GB" dirty="0"/>
              <a:t>End of topic test results</a:t>
            </a:r>
          </a:p>
          <a:p>
            <a:r>
              <a:rPr lang="en-GB" dirty="0"/>
              <a:t>End of term / year test </a:t>
            </a:r>
            <a:r>
              <a:rPr lang="en-GB" dirty="0" smtClean="0"/>
              <a:t>results</a:t>
            </a:r>
          </a:p>
          <a:p>
            <a:r>
              <a:rPr lang="en-GB" dirty="0" smtClean="0"/>
              <a:t>Attendance</a:t>
            </a:r>
          </a:p>
          <a:p>
            <a:r>
              <a:rPr lang="en-GB" dirty="0" smtClean="0"/>
              <a:t>Forgotten book / equipment</a:t>
            </a:r>
          </a:p>
          <a:p>
            <a:r>
              <a:rPr lang="en-GB" dirty="0"/>
              <a:t>Assessment </a:t>
            </a:r>
            <a:r>
              <a:rPr lang="en-GB" dirty="0" smtClean="0"/>
              <a:t>in class</a:t>
            </a:r>
            <a:endParaRPr lang="en-GB" dirty="0"/>
          </a:p>
          <a:p>
            <a:r>
              <a:rPr lang="en-GB" dirty="0"/>
              <a:t>Daily </a:t>
            </a:r>
            <a:r>
              <a:rPr lang="en-GB" dirty="0" smtClean="0"/>
              <a:t>observations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5877272"/>
            <a:ext cx="6566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Not all data needs to be recorded in a mark book</a:t>
            </a:r>
            <a:r>
              <a:rPr lang="en-GB" sz="2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69374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94" y="0"/>
            <a:ext cx="8229600" cy="1143000"/>
          </a:xfrm>
        </p:spPr>
        <p:txBody>
          <a:bodyPr/>
          <a:lstStyle/>
          <a:p>
            <a:r>
              <a:rPr lang="en-GB" dirty="0" smtClean="0"/>
              <a:t>Example of a class data.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191939"/>
              </p:ext>
            </p:extLst>
          </p:nvPr>
        </p:nvGraphicFramePr>
        <p:xfrm>
          <a:off x="35493" y="980728"/>
          <a:ext cx="9001002" cy="49643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5"/>
                <a:gridCol w="720080"/>
                <a:gridCol w="792088"/>
                <a:gridCol w="779435"/>
                <a:gridCol w="743547"/>
                <a:gridCol w="602368"/>
                <a:gridCol w="602368"/>
                <a:gridCol w="602368"/>
                <a:gridCol w="602368"/>
                <a:gridCol w="602368"/>
                <a:gridCol w="771783"/>
                <a:gridCol w="743547"/>
                <a:gridCol w="790607"/>
              </a:tblGrid>
              <a:tr h="45558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Prior Attainment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Maths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Homework Marks (out of 20)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End of Term Test Marks (out of 100)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5558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Name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KS2 Maths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KS2 English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AWRT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KS3 Target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A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C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D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9.5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12.4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92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G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H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J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K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84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L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82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M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O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  <a:tr h="28218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P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 smtClean="0"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74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5493" y="6002523"/>
            <a:ext cx="9721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Which pupils would you identify from this data as </a:t>
            </a:r>
          </a:p>
          <a:p>
            <a:pPr marL="400050" indent="-400050">
              <a:buAutoNum type="romanLcParenR"/>
            </a:pPr>
            <a:r>
              <a:rPr lang="en-US" dirty="0" smtClean="0">
                <a:solidFill>
                  <a:srgbClr val="FF0000"/>
                </a:solidFill>
              </a:rPr>
              <a:t>needing support ii) possible MAT pupil  iii) conflicting data which identifies a concerns in </a:t>
            </a:r>
            <a:r>
              <a:rPr lang="en-US" b="1" dirty="0" smtClean="0">
                <a:solidFill>
                  <a:srgbClr val="FF0000"/>
                </a:solidFill>
              </a:rPr>
              <a:t>Mathematics</a:t>
            </a:r>
            <a:r>
              <a:rPr lang="en-US" dirty="0" smtClean="0">
                <a:solidFill>
                  <a:srgbClr val="FF0000"/>
                </a:solidFill>
              </a:rPr>
              <a:t>?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72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391911"/>
              </p:ext>
            </p:extLst>
          </p:nvPr>
        </p:nvGraphicFramePr>
        <p:xfrm>
          <a:off x="107504" y="548680"/>
          <a:ext cx="9036493" cy="4938484"/>
        </p:xfrm>
        <a:graphic>
          <a:graphicData uri="http://schemas.openxmlformats.org/drawingml/2006/table">
            <a:tbl>
              <a:tblPr/>
              <a:tblGrid>
                <a:gridCol w="844120"/>
                <a:gridCol w="689785"/>
                <a:gridCol w="812624"/>
                <a:gridCol w="604742"/>
                <a:gridCol w="746480"/>
                <a:gridCol w="604742"/>
                <a:gridCol w="604742"/>
                <a:gridCol w="604742"/>
                <a:gridCol w="604742"/>
                <a:gridCol w="604742"/>
                <a:gridCol w="774827"/>
                <a:gridCol w="746480"/>
                <a:gridCol w="793725"/>
              </a:tblGrid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Prior Attainment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Maths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Homework Marks (out of 20)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 of Term Test Marks (out of 100)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033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</a:t>
                      </a:r>
                    </a:p>
                  </a:txBody>
                  <a:tcPr marL="8596" marR="8596" marT="859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KS2 Maths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KS2 English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AWRT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KS3 Target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12.4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76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</a:tr>
              <a:tr h="28320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71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You can use data to help plan for: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Differentiation</a:t>
            </a:r>
          </a:p>
          <a:p>
            <a:pPr marL="0" indent="0">
              <a:buNone/>
            </a:pPr>
            <a:r>
              <a:rPr lang="en-GB" dirty="0" smtClean="0"/>
              <a:t>ALN / MAT</a:t>
            </a:r>
          </a:p>
          <a:p>
            <a:pPr marL="0" indent="0">
              <a:buNone/>
            </a:pPr>
            <a:r>
              <a:rPr lang="en-GB" dirty="0" smtClean="0"/>
              <a:t>Group work</a:t>
            </a:r>
          </a:p>
          <a:p>
            <a:pPr marL="0" indent="0">
              <a:buNone/>
            </a:pPr>
            <a:r>
              <a:rPr lang="en-GB" dirty="0" smtClean="0"/>
              <a:t>Seating plan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Monitor progress</a:t>
            </a:r>
          </a:p>
          <a:p>
            <a:pPr marL="0" indent="0">
              <a:buNone/>
            </a:pPr>
            <a:r>
              <a:rPr lang="en-GB" dirty="0"/>
              <a:t>Set realistic </a:t>
            </a:r>
            <a:r>
              <a:rPr lang="en-GB" dirty="0" smtClean="0"/>
              <a:t>targets</a:t>
            </a:r>
          </a:p>
          <a:p>
            <a:pPr marL="0" indent="0">
              <a:buNone/>
            </a:pPr>
            <a:r>
              <a:rPr lang="en-GB" dirty="0" smtClean="0"/>
              <a:t>Reflect on your own teaching</a:t>
            </a:r>
          </a:p>
          <a:p>
            <a:pPr marL="0" indent="0">
              <a:buNone/>
            </a:pPr>
            <a:r>
              <a:rPr lang="en-GB" dirty="0" smtClean="0"/>
              <a:t>Reflect on your assessment and target setting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09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hlinkClick r:id="rId2"/>
              </a:rPr>
              <a:t>http://mylocalschool.wales.gov.uk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23528" y="3573016"/>
            <a:ext cx="7907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Task: click on the link above and explore the data available for your current school.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This will also help you for your next assignment.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96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1209</Words>
  <Application>Microsoft Macintosh PowerPoint</Application>
  <PresentationFormat>On-screen Show (4:3)</PresentationFormat>
  <Paragraphs>568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Calibri</vt:lpstr>
      <vt:lpstr>Mangal</vt:lpstr>
      <vt:lpstr>Arial</vt:lpstr>
      <vt:lpstr>Office Theme</vt:lpstr>
      <vt:lpstr>PowerPoint Presentation</vt:lpstr>
      <vt:lpstr>Data</vt:lpstr>
      <vt:lpstr>PowerPoint Presentation</vt:lpstr>
      <vt:lpstr>PowerPoint Presentation</vt:lpstr>
      <vt:lpstr>PowerPoint Presentation</vt:lpstr>
      <vt:lpstr>Data can be very useful</vt:lpstr>
      <vt:lpstr>What are some of the key data Collection points in education?</vt:lpstr>
      <vt:lpstr>What are some of the key data collections in education?</vt:lpstr>
      <vt:lpstr>PowerPoint Presentation</vt:lpstr>
      <vt:lpstr>Fisher Family Trust</vt:lpstr>
      <vt:lpstr>PowerPoint Presentation</vt:lpstr>
      <vt:lpstr>PowerPoint Presentation</vt:lpstr>
      <vt:lpstr>GENDER? </vt:lpstr>
      <vt:lpstr>MONTH OF BIRTH? </vt:lpstr>
      <vt:lpstr>Pupil post code</vt:lpstr>
      <vt:lpstr>What type of area is the school in? </vt:lpstr>
      <vt:lpstr>PowerPoint Presentation</vt:lpstr>
      <vt:lpstr> How can you use this data?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of a class data.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</dc:title>
  <dc:creator>edu-lc</dc:creator>
  <cp:lastModifiedBy>Libby Chancer</cp:lastModifiedBy>
  <cp:revision>34</cp:revision>
  <cp:lastPrinted>2016-01-27T14:56:51Z</cp:lastPrinted>
  <dcterms:created xsi:type="dcterms:W3CDTF">2014-01-31T15:47:46Z</dcterms:created>
  <dcterms:modified xsi:type="dcterms:W3CDTF">2018-12-11T21:00:07Z</dcterms:modified>
</cp:coreProperties>
</file>