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ink/ink2.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6" r:id="rId2"/>
    <p:sldId id="265" r:id="rId3"/>
    <p:sldId id="267" r:id="rId4"/>
    <p:sldId id="268" r:id="rId5"/>
    <p:sldId id="266" r:id="rId6"/>
    <p:sldId id="262" r:id="rId7"/>
    <p:sldId id="296" r:id="rId8"/>
    <p:sldId id="298" r:id="rId9"/>
    <p:sldId id="270" r:id="rId10"/>
    <p:sldId id="271" r:id="rId11"/>
    <p:sldId id="272" r:id="rId12"/>
    <p:sldId id="275" r:id="rId13"/>
    <p:sldId id="273" r:id="rId14"/>
    <p:sldId id="274" r:id="rId15"/>
    <p:sldId id="300" r:id="rId16"/>
    <p:sldId id="276" r:id="rId17"/>
    <p:sldId id="288" r:id="rId18"/>
    <p:sldId id="301" r:id="rId19"/>
    <p:sldId id="279" r:id="rId20"/>
    <p:sldId id="281" r:id="rId21"/>
    <p:sldId id="282" r:id="rId22"/>
    <p:sldId id="280" r:id="rId23"/>
    <p:sldId id="283" r:id="rId24"/>
    <p:sldId id="285" r:id="rId25"/>
    <p:sldId id="286" r:id="rId26"/>
    <p:sldId id="297" r:id="rId27"/>
    <p:sldId id="307" r:id="rId28"/>
    <p:sldId id="263" r:id="rId29"/>
    <p:sldId id="278" r:id="rId30"/>
    <p:sldId id="277" r:id="rId31"/>
    <p:sldId id="295" r:id="rId32"/>
    <p:sldId id="308" r:id="rId33"/>
    <p:sldId id="260" r:id="rId34"/>
    <p:sldId id="299" r:id="rId35"/>
    <p:sldId id="303" r:id="rId36"/>
    <p:sldId id="304" r:id="rId37"/>
    <p:sldId id="289" r:id="rId38"/>
    <p:sldId id="290" r:id="rId39"/>
    <p:sldId id="291" r:id="rId40"/>
    <p:sldId id="292" r:id="rId41"/>
    <p:sldId id="293" r:id="rId42"/>
    <p:sldId id="302" r:id="rId43"/>
    <p:sldId id="305" r:id="rId44"/>
    <p:sldId id="306" r:id="rId45"/>
    <p:sldId id="309" r:id="rId46"/>
    <p:sldId id="310" r:id="rId47"/>
    <p:sldId id="311" r:id="rId48"/>
    <p:sldId id="312" r:id="rId49"/>
    <p:sldId id="294"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74FC"/>
    <a:srgbClr val="019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5T11:02:55.601"/>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0 0,'16906'0'0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5T11:03:01.316"/>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1 0,'8276'0'0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3T15:29:39.085"/>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1 0,'15658'390'0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3T15:29:44.355"/>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0 1,'1018'53,"-601"-6,-9-1,10-26,424-61,-413 13,-13 4,868-24,1118 52,-1283-6,-970 8,165 30,-24-1,256-27,-311-11,-30 5,234-5,-250-10,59-1,-68 16,131-4,-201-11,12-1,93 9,0 9,342 51,-442-32,-61-11,79 8,171 19,-228-27,-1 0,-33-4,1-1,52 0,639-9,-704 0,1-1,-1-2,47-13,-39 9,58-8,-72 14,1-2,45-15,-48 13,1 0,0 2,36-4,48-5,-66 8,57-2,-21 10,64-3,-75-12,-49 8,0 2,20-2,70 3,-83 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3T15:29:49.586"/>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1 56,'1169'17,"-768"-9,-93-4,56 24,52 0,-366-29,220 11,480 35,-343-26,-55 4,-257-13,307 19,77-59,-163 6,-268 22,139-15,-138 11,62-1,-70 7,0-3,66-12,-42 2,1 2,93-2,136 14,-119 2,-139-4,1-1,-1-2,-1-2,53-14,-54 12,1 1,72-3,75 9,-96 3,422 16,-425-13,743 30,-716-36,-18-1,148 15,-84 1,239-10,-209-6,393 18,298-5,-575-25,91 0,-301 9,179-31,-170 18,130-5,-120 23,-53 1,115-12,32-23,-128 19,158-8,952 22,-554 3,371-2,-982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3T15:29:56.160"/>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0 28 0,'15704'-27'0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36A30B-F0FD-4C36-A8CE-F784DA8D2060}" type="datetimeFigureOut">
              <a:rPr lang="en-GB" smtClean="0"/>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8D30CF-CE36-496E-9AEE-BF592D95431E}" type="slidenum">
              <a:rPr lang="en-GB" smtClean="0"/>
              <a:t>‹#›</a:t>
            </a:fld>
            <a:endParaRPr lang="en-GB"/>
          </a:p>
        </p:txBody>
      </p:sp>
    </p:spTree>
    <p:extLst>
      <p:ext uri="{BB962C8B-B14F-4D97-AF65-F5344CB8AC3E}">
        <p14:creationId xmlns:p14="http://schemas.microsoft.com/office/powerpoint/2010/main" val="2762773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Good morning, in this presentation I will be critically evaluating how Assessment for Learning can be utilised in a lesson to aid learners’ progression in the Mathematics and Numeracy Area of Learning and Experience (</a:t>
            </a:r>
            <a:r>
              <a:rPr lang="en-GB" sz="1800" dirty="0" err="1">
                <a:effectLst/>
                <a:latin typeface="Calibri" panose="020F0502020204030204" pitchFamily="34" charset="0"/>
                <a:ea typeface="Aptos" panose="020B0004020202020204" pitchFamily="34" charset="0"/>
              </a:rPr>
              <a:t>AoLE</a:t>
            </a:r>
            <a:r>
              <a:rPr lang="en-GB" sz="1800" dirty="0">
                <a:effectLst/>
                <a:latin typeface="Calibri" panose="020F0502020204030204" pitchFamily="34" charset="0"/>
                <a:ea typeface="Aptos" panose="020B0004020202020204" pitchFamily="34" charset="0"/>
              </a:rPr>
              <a:t>). Details on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will be provided later in the presentation along with key theories behind this incredibly </a:t>
            </a:r>
            <a:r>
              <a:rPr lang="en-GB" sz="1800" dirty="0">
                <a:effectLst/>
                <a:highlight>
                  <a:srgbClr val="FF00FF"/>
                </a:highlight>
                <a:latin typeface="Calibri" panose="020F0502020204030204" pitchFamily="34" charset="0"/>
                <a:ea typeface="Aptos" panose="020B0004020202020204" pitchFamily="34" charset="0"/>
              </a:rPr>
              <a:t>diverse</a:t>
            </a:r>
            <a:r>
              <a:rPr lang="en-GB" sz="1800" dirty="0">
                <a:effectLst/>
                <a:latin typeface="Calibri" panose="020F0502020204030204" pitchFamily="34" charset="0"/>
                <a:ea typeface="Aptos" panose="020B0004020202020204" pitchFamily="34" charset="0"/>
              </a:rPr>
              <a:t> approach to teaching and learning; along with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strategies I chose to implement into my practice during PTE1 and more specifically PTE2. Critically evaluating my use of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over the course of PTE2 will allow me to become more reflective and acknowledge what is an appropriate level of teaching and learning that I will provide for pupils to facilitate progression across the curriculum.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1</a:t>
            </a:fld>
            <a:endParaRPr lang="en-GB"/>
          </a:p>
        </p:txBody>
      </p:sp>
    </p:spTree>
    <p:extLst>
      <p:ext uri="{BB962C8B-B14F-4D97-AF65-F5344CB8AC3E}">
        <p14:creationId xmlns:p14="http://schemas.microsoft.com/office/powerpoint/2010/main" val="3748553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From my understanding, pupil progression is intrinsically linked between pedagogy and assessment. According to Senedd Research (2021), recognising ways to measure progression in schools across Wales is vital for both pupils and the Welsh Government alike as it ‘’influences teaching and learning practice in the classroom’’ (FFT Education </a:t>
            </a:r>
            <a:r>
              <a:rPr lang="en-GB" sz="1800" dirty="0" err="1">
                <a:effectLst/>
                <a:latin typeface="Calibri" panose="020F0502020204030204" pitchFamily="34" charset="0"/>
                <a:ea typeface="Aptos" panose="020B0004020202020204" pitchFamily="34" charset="0"/>
              </a:rPr>
              <a:t>Datalab</a:t>
            </a:r>
            <a:r>
              <a:rPr lang="en-GB" sz="1800" dirty="0">
                <a:effectLst/>
                <a:latin typeface="Calibri" panose="020F0502020204030204" pitchFamily="34" charset="0"/>
                <a:ea typeface="Aptos" panose="020B0004020202020204" pitchFamily="34" charset="0"/>
              </a:rPr>
              <a:t>, 2015).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2</a:t>
            </a:fld>
            <a:endParaRPr lang="en-GB"/>
          </a:p>
        </p:txBody>
      </p:sp>
    </p:spTree>
    <p:extLst>
      <p:ext uri="{BB962C8B-B14F-4D97-AF65-F5344CB8AC3E}">
        <p14:creationId xmlns:p14="http://schemas.microsoft.com/office/powerpoint/2010/main" val="1717066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Within the presentation, the school I attended for PTE2 will not be named nor the names of staff or pupils will be included either.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4</a:t>
            </a:fld>
            <a:endParaRPr lang="en-GB"/>
          </a:p>
        </p:txBody>
      </p:sp>
    </p:spTree>
    <p:extLst>
      <p:ext uri="{BB962C8B-B14F-4D97-AF65-F5344CB8AC3E}">
        <p14:creationId xmlns:p14="http://schemas.microsoft.com/office/powerpoint/2010/main" val="46963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6</a:t>
            </a:fld>
            <a:endParaRPr lang="en-GB"/>
          </a:p>
        </p:txBody>
      </p:sp>
    </p:spTree>
    <p:extLst>
      <p:ext uri="{BB962C8B-B14F-4D97-AF65-F5344CB8AC3E}">
        <p14:creationId xmlns:p14="http://schemas.microsoft.com/office/powerpoint/2010/main" val="3215944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When Wiliam and Black published their findings on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in the late 1990’s, policymakers chose to adopt it into educational practice (</a:t>
            </a:r>
            <a:r>
              <a:rPr lang="en-GB" sz="1800" dirty="0" err="1">
                <a:effectLst/>
                <a:latin typeface="Calibri" panose="020F0502020204030204" pitchFamily="34" charset="0"/>
                <a:ea typeface="Aptos" panose="020B0004020202020204" pitchFamily="34" charset="0"/>
              </a:rPr>
              <a:t>teachwire</a:t>
            </a:r>
            <a:r>
              <a:rPr lang="en-GB" sz="1800" dirty="0">
                <a:effectLst/>
                <a:latin typeface="Calibri" panose="020F0502020204030204" pitchFamily="34" charset="0"/>
                <a:ea typeface="Aptos" panose="020B0004020202020204" pitchFamily="34" charset="0"/>
              </a:rPr>
              <a:t>, ND). Assessment is a significant part of the Curriculum for Wales (</a:t>
            </a:r>
            <a:r>
              <a:rPr lang="en-GB" sz="1800" dirty="0" err="1">
                <a:effectLst/>
                <a:latin typeface="Calibri" panose="020F0502020204030204" pitchFamily="34" charset="0"/>
                <a:ea typeface="Aptos" panose="020B0004020202020204" pitchFamily="34" charset="0"/>
              </a:rPr>
              <a:t>CfW</a:t>
            </a:r>
            <a:r>
              <a:rPr lang="en-GB" sz="1800" dirty="0">
                <a:effectLst/>
                <a:latin typeface="Calibri" panose="020F0502020204030204" pitchFamily="34" charset="0"/>
                <a:ea typeface="Aptos" panose="020B0004020202020204" pitchFamily="34" charset="0"/>
              </a:rPr>
              <a:t>) and is essential to the process of learning (Welsh Government, 2024).</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9</a:t>
            </a:fld>
            <a:endParaRPr lang="en-GB"/>
          </a:p>
        </p:txBody>
      </p:sp>
    </p:spTree>
    <p:extLst>
      <p:ext uri="{BB962C8B-B14F-4D97-AF65-F5344CB8AC3E}">
        <p14:creationId xmlns:p14="http://schemas.microsoft.com/office/powerpoint/2010/main" val="2239634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The Curriculum and Assessment (Wales) Act 2021 includes provision for assessment arrangements and progression in relation with the </a:t>
            </a:r>
            <a:r>
              <a:rPr lang="en-GB" sz="1800" dirty="0" err="1">
                <a:effectLst/>
                <a:latin typeface="Calibri" panose="020F0502020204030204" pitchFamily="34" charset="0"/>
                <a:ea typeface="Aptos" panose="020B0004020202020204" pitchFamily="34" charset="0"/>
              </a:rPr>
              <a:t>CfW</a:t>
            </a:r>
            <a:r>
              <a:rPr lang="en-GB" sz="1800" dirty="0">
                <a:effectLst/>
                <a:latin typeface="Calibri" panose="020F0502020204030204" pitchFamily="34" charset="0"/>
                <a:ea typeface="Aptos" panose="020B0004020202020204" pitchFamily="34" charset="0"/>
              </a:rPr>
              <a:t> for 3 – 16 years old. This implies the significance of implementing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in the classroom, as it is a statutory requirement under the Welsh Government’s response to the publication of transformative reading materials, namely ‘Successful Futures’ by Graham Donaldson and ‘Inside the Black Box’ by Paul Black and Dylan Wiliam.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is not something that we choose to do; it is something that we are legally obliged to do and needs to be done on a regular basis to assist with evaluating the efficiency of our teaching practice (Pepperell et al., 2009, p. 149).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10</a:t>
            </a:fld>
            <a:endParaRPr lang="en-GB"/>
          </a:p>
        </p:txBody>
      </p:sp>
    </p:spTree>
    <p:extLst>
      <p:ext uri="{BB962C8B-B14F-4D97-AF65-F5344CB8AC3E}">
        <p14:creationId xmlns:p14="http://schemas.microsoft.com/office/powerpoint/2010/main" val="3242542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11</a:t>
            </a:fld>
            <a:endParaRPr lang="en-GB"/>
          </a:p>
        </p:txBody>
      </p:sp>
    </p:spTree>
    <p:extLst>
      <p:ext uri="{BB962C8B-B14F-4D97-AF65-F5344CB8AC3E}">
        <p14:creationId xmlns:p14="http://schemas.microsoft.com/office/powerpoint/2010/main" val="1301704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This highlights that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is still being adapted by innovative teachers to better support and aid pupil’s learning and progression across the curriculum. The literature suggests that formative assessment processes can benefit the underachieving pupils more than the other pupils. Thus, the influence of formative assessment is considered to increase attainment overall while also reducing the span of attainment (Lambert and Lines, 2000, p. 115). This suggests that formative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strategies may not be effective for high-attaining pupils (MAT) to achieve their potential but instead raises the attainment of under-achieving pupils with possible ALNs. According to the Education Endowment Foundation and Sutton Trust, correct formative assessment feedback can add a further eight months of ‘learning gains’ during the academic school year (Grigg, 2016, p. 184). Learning gain is a term used by educational practitioners to describe the difference between the content knowledge, competencies, skills and personal development showcased by pupils at two points in time (Evans et al., 2018, p. 4).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12</a:t>
            </a:fld>
            <a:endParaRPr lang="en-GB"/>
          </a:p>
        </p:txBody>
      </p:sp>
    </p:spTree>
    <p:extLst>
      <p:ext uri="{BB962C8B-B14F-4D97-AF65-F5344CB8AC3E}">
        <p14:creationId xmlns:p14="http://schemas.microsoft.com/office/powerpoint/2010/main" val="734831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As previously mentioned, the lesson which will be discussed in this presentation will focus on the </a:t>
            </a:r>
            <a:r>
              <a:rPr lang="en-GB" sz="1800" dirty="0" err="1">
                <a:effectLst/>
                <a:latin typeface="Calibri" panose="020F0502020204030204" pitchFamily="34" charset="0"/>
                <a:ea typeface="Aptos" panose="020B0004020202020204" pitchFamily="34" charset="0"/>
              </a:rPr>
              <a:t>AoLE</a:t>
            </a:r>
            <a:r>
              <a:rPr lang="en-GB" sz="1800" dirty="0">
                <a:effectLst/>
                <a:latin typeface="Calibri" panose="020F0502020204030204" pitchFamily="34" charset="0"/>
                <a:ea typeface="Aptos" panose="020B0004020202020204" pitchFamily="34" charset="0"/>
              </a:rPr>
              <a:t> of Mathematics and Numeracy, under Statement of What Matters 1 (SOWM) ‘’the number system is used to represent and compare relationships between numbers and quantities’’ (Welsh Government, 2022). The aim of this lesson was for pupils to add 2-digit and 3-digit numbers using the column method. In prior lessons, pupils would have used the column method when adding and subtracting 2-digit and 3-digit numbers; with or without any exchanges needed to be made. I set a target for myself to look out for any pupils adding digits from either the hundreds or tens column to the ones. This is something I repeatedly remind pupils not to make the mistake of doing at the beginning of all my Mathematics and Numeracy lessons which involves the column method.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15</a:t>
            </a:fld>
            <a:endParaRPr lang="en-GB"/>
          </a:p>
        </p:txBody>
      </p:sp>
    </p:spTree>
    <p:extLst>
      <p:ext uri="{BB962C8B-B14F-4D97-AF65-F5344CB8AC3E}">
        <p14:creationId xmlns:p14="http://schemas.microsoft.com/office/powerpoint/2010/main" val="2967868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In the morning, I took the time to discuss with the TA about the work I expect the lower-ability group to complete.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16</a:t>
            </a:fld>
            <a:endParaRPr lang="en-GB"/>
          </a:p>
        </p:txBody>
      </p:sp>
    </p:spTree>
    <p:extLst>
      <p:ext uri="{BB962C8B-B14F-4D97-AF65-F5344CB8AC3E}">
        <p14:creationId xmlns:p14="http://schemas.microsoft.com/office/powerpoint/2010/main" val="3161068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17</a:t>
            </a:fld>
            <a:endParaRPr lang="en-GB"/>
          </a:p>
        </p:txBody>
      </p:sp>
    </p:spTree>
    <p:extLst>
      <p:ext uri="{BB962C8B-B14F-4D97-AF65-F5344CB8AC3E}">
        <p14:creationId xmlns:p14="http://schemas.microsoft.com/office/powerpoint/2010/main" val="30275063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Aptos" panose="020B0004020202020204" pitchFamily="34" charset="0"/>
              </a:rPr>
              <a:t>The higher and middle group are working on progression step 2</a:t>
            </a:r>
            <a:r>
              <a:rPr lang="en-GB" sz="1200" dirty="0">
                <a:solidFill>
                  <a:srgbClr val="000000"/>
                </a:solidFill>
                <a:effectLst/>
                <a:latin typeface="Calibri" panose="020F0502020204030204" pitchFamily="34" charset="0"/>
                <a:ea typeface="Aptos" panose="020B0004020202020204" pitchFamily="34" charset="0"/>
              </a:rPr>
              <a:t>: ‘’</a:t>
            </a:r>
            <a:r>
              <a:rPr lang="en-GB" sz="1200" dirty="0">
                <a:solidFill>
                  <a:srgbClr val="000000"/>
                </a:solidFill>
                <a:effectLst/>
                <a:latin typeface="Calibri" panose="020F0502020204030204" pitchFamily="34" charset="0"/>
                <a:ea typeface="Arial" panose="020B0604020202020204" pitchFamily="34" charset="0"/>
              </a:rPr>
              <a:t>I have explored additive relationships, using a range of representations. I can add and subtract whole numbers, using a variety of written and mental methods’’ (Welsh Government, 2020). I had an extension task ready for the MAT pupils and included ways I would support pupils with ALNs in my lesson plan. </a:t>
            </a:r>
            <a:endParaRPr lang="en-GB" dirty="0"/>
          </a:p>
          <a:p>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18</a:t>
            </a:fld>
            <a:endParaRPr lang="en-GB"/>
          </a:p>
        </p:txBody>
      </p:sp>
    </p:spTree>
    <p:extLst>
      <p:ext uri="{BB962C8B-B14F-4D97-AF65-F5344CB8AC3E}">
        <p14:creationId xmlns:p14="http://schemas.microsoft.com/office/powerpoint/2010/main" val="34948574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I allocated thirty seconds for each question posed and walked around the classroom observing any misconceptions and ensured all pupils were participating and cooperating effectively during think-pair-share. After thirty seconds, I used the ‘no hands-up’ approach and picked a pair to explain their method and answer to the class.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22</a:t>
            </a:fld>
            <a:endParaRPr lang="en-GB"/>
          </a:p>
        </p:txBody>
      </p:sp>
    </p:spTree>
    <p:extLst>
      <p:ext uri="{BB962C8B-B14F-4D97-AF65-F5344CB8AC3E}">
        <p14:creationId xmlns:p14="http://schemas.microsoft.com/office/powerpoint/2010/main" val="19660851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25</a:t>
            </a:fld>
            <a:endParaRPr lang="en-GB"/>
          </a:p>
        </p:txBody>
      </p:sp>
    </p:spTree>
    <p:extLst>
      <p:ext uri="{BB962C8B-B14F-4D97-AF65-F5344CB8AC3E}">
        <p14:creationId xmlns:p14="http://schemas.microsoft.com/office/powerpoint/2010/main" val="1632875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Aptos" panose="020B0004020202020204" pitchFamily="34" charset="0"/>
              </a:rPr>
              <a:t>It has been found that </a:t>
            </a:r>
            <a:r>
              <a:rPr lang="en-GB" sz="1200" dirty="0">
                <a:solidFill>
                  <a:srgbClr val="000000"/>
                </a:solidFill>
                <a:effectLst/>
                <a:latin typeface="Calibri" panose="020F0502020204030204" pitchFamily="34" charset="0"/>
                <a:ea typeface="Arial" panose="020B0604020202020204" pitchFamily="34" charset="0"/>
              </a:rPr>
              <a:t>the opinions that arise during a share might not exhibit the diversity or the value of pupil ideas traded in pair discussions (Cooper et al., 2021, p. 3). Thus, diminishing the effectiveness of think-pair-share as an </a:t>
            </a:r>
            <a:r>
              <a:rPr lang="en-GB" sz="1200" dirty="0" err="1">
                <a:solidFill>
                  <a:srgbClr val="000000"/>
                </a:solidFill>
                <a:effectLst/>
                <a:latin typeface="Calibri" panose="020F0502020204030204" pitchFamily="34" charset="0"/>
                <a:ea typeface="Arial" panose="020B0604020202020204" pitchFamily="34" charset="0"/>
              </a:rPr>
              <a:t>AfL</a:t>
            </a:r>
            <a:r>
              <a:rPr lang="en-GB" sz="1200" dirty="0">
                <a:solidFill>
                  <a:srgbClr val="000000"/>
                </a:solidFill>
                <a:effectLst/>
                <a:latin typeface="Calibri" panose="020F0502020204030204" pitchFamily="34" charset="0"/>
                <a:ea typeface="Arial" panose="020B0604020202020204" pitchFamily="34" charset="0"/>
              </a:rPr>
              <a:t> strategy in providing insight into pupil’s understanding; preventing any form of adaptations to a teacher’s practice.</a:t>
            </a:r>
            <a:r>
              <a:rPr lang="en-GB" sz="1200" dirty="0">
                <a:effectLst/>
                <a:latin typeface="Calibri" panose="020F0502020204030204" pitchFamily="34" charset="0"/>
                <a:ea typeface="Aptos" panose="020B0004020202020204" pitchFamily="34" charset="0"/>
              </a:rPr>
              <a:t>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26</a:t>
            </a:fld>
            <a:endParaRPr lang="en-GB"/>
          </a:p>
        </p:txBody>
      </p:sp>
    </p:spTree>
    <p:extLst>
      <p:ext uri="{BB962C8B-B14F-4D97-AF65-F5344CB8AC3E}">
        <p14:creationId xmlns:p14="http://schemas.microsoft.com/office/powerpoint/2010/main" val="11533411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As the lesson came to an end at quarter past 10, I utilised smiley face self-assessment as my final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strategy.</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28</a:t>
            </a:fld>
            <a:endParaRPr lang="en-GB"/>
          </a:p>
        </p:txBody>
      </p:sp>
    </p:spTree>
    <p:extLst>
      <p:ext uri="{BB962C8B-B14F-4D97-AF65-F5344CB8AC3E}">
        <p14:creationId xmlns:p14="http://schemas.microsoft.com/office/powerpoint/2010/main" val="10474330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Aptos" panose="020B0004020202020204" pitchFamily="34" charset="0"/>
              </a:rPr>
              <a:t>The smiley face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strategy, from my time on PTE1 and PTE2, is predominantly used in the Foundation Learning Phase (FLP). This is because Hopkinson considers, for younger pupils, to be ‘’more effective to use relatively simple questions with easy-to-answer procedures’’ (Conner, 1991, p. 84). This </a:t>
            </a:r>
            <a:r>
              <a:rPr lang="en-GB" sz="1800" dirty="0" err="1">
                <a:effectLst/>
                <a:latin typeface="Calibri" panose="020F0502020204030204" pitchFamily="34" charset="0"/>
                <a:ea typeface="Aptos" panose="020B0004020202020204" pitchFamily="34" charset="0"/>
              </a:rPr>
              <a:t>AfL</a:t>
            </a:r>
            <a:r>
              <a:rPr lang="en-GB" sz="1800" dirty="0">
                <a:effectLst/>
                <a:latin typeface="Calibri" panose="020F0502020204030204" pitchFamily="34" charset="0"/>
                <a:ea typeface="Aptos" panose="020B0004020202020204" pitchFamily="34" charset="0"/>
              </a:rPr>
              <a:t> strategy involves pupils choosing either a happy, neutral or sad face to reflect on their learning, understanding and confidence at the end of a lesson. </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29</a:t>
            </a:fld>
            <a:endParaRPr lang="en-GB"/>
          </a:p>
        </p:txBody>
      </p:sp>
    </p:spTree>
    <p:extLst>
      <p:ext uri="{BB962C8B-B14F-4D97-AF65-F5344CB8AC3E}">
        <p14:creationId xmlns:p14="http://schemas.microsoft.com/office/powerpoint/2010/main" val="33228024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ea typeface="Aptos" panose="020B0004020202020204" pitchFamily="34" charset="0"/>
              </a:rPr>
              <a:t>As this is a summative </a:t>
            </a:r>
            <a:r>
              <a:rPr lang="en-GB" dirty="0" err="1">
                <a:effectLst/>
                <a:ea typeface="Aptos" panose="020B0004020202020204" pitchFamily="34" charset="0"/>
              </a:rPr>
              <a:t>AfL</a:t>
            </a:r>
            <a:r>
              <a:rPr lang="en-GB" dirty="0">
                <a:effectLst/>
                <a:ea typeface="Aptos" panose="020B0004020202020204" pitchFamily="34" charset="0"/>
              </a:rPr>
              <a:t> strategy that focuses on summarising pupil’s learning (Cambridge International Education, 2019, p. 2) and encourages them to reflect upon completing their work, I chose to use smiley faces at the end of the lesson because there is no other appropriate moment to do so. </a:t>
            </a:r>
            <a:endParaRPr lang="en-GB" sz="1800" dirty="0"/>
          </a:p>
          <a:p>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30</a:t>
            </a:fld>
            <a:endParaRPr lang="en-GB"/>
          </a:p>
        </p:txBody>
      </p:sp>
    </p:spTree>
    <p:extLst>
      <p:ext uri="{BB962C8B-B14F-4D97-AF65-F5344CB8AC3E}">
        <p14:creationId xmlns:p14="http://schemas.microsoft.com/office/powerpoint/2010/main" val="15270835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Aptos" panose="020B0004020202020204" pitchFamily="34" charset="0"/>
              </a:rPr>
              <a:t>I considered this a ‘light bulb’ moment as it provided me with an insight into pupil’s understanding of the mathematical concept and their prior learning in the classroom. This reinforced for me that </a:t>
            </a:r>
            <a:r>
              <a:rPr lang="en-US" sz="1800" dirty="0" err="1">
                <a:effectLst/>
                <a:latin typeface="Calibri" panose="020F0502020204030204" pitchFamily="34" charset="0"/>
                <a:ea typeface="Aptos" panose="020B0004020202020204" pitchFamily="34" charset="0"/>
              </a:rPr>
              <a:t>AfL</a:t>
            </a:r>
            <a:r>
              <a:rPr lang="en-US" sz="1800" dirty="0">
                <a:effectLst/>
                <a:latin typeface="Calibri" panose="020F0502020204030204" pitchFamily="34" charset="0"/>
                <a:ea typeface="Aptos" panose="020B0004020202020204" pitchFamily="34" charset="0"/>
              </a:rPr>
              <a:t> is a process by which assessment information is used by teachers to adjust their teaching strategies.</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34</a:t>
            </a:fld>
            <a:endParaRPr lang="en-GB"/>
          </a:p>
        </p:txBody>
      </p:sp>
    </p:spTree>
    <p:extLst>
      <p:ext uri="{BB962C8B-B14F-4D97-AF65-F5344CB8AC3E}">
        <p14:creationId xmlns:p14="http://schemas.microsoft.com/office/powerpoint/2010/main" val="22946317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libri" panose="020F0502020204030204" pitchFamily="34" charset="0"/>
                <a:ea typeface="Aptos" panose="020B0004020202020204" pitchFamily="34" charset="0"/>
              </a:rPr>
              <a:t>In my PTE2 school, it appears that </a:t>
            </a:r>
            <a:r>
              <a:rPr lang="en-US" sz="1200" dirty="0" err="1">
                <a:effectLst/>
                <a:latin typeface="Calibri" panose="020F0502020204030204" pitchFamily="34" charset="0"/>
                <a:ea typeface="Aptos" panose="020B0004020202020204" pitchFamily="34" charset="0"/>
              </a:rPr>
              <a:t>AfL</a:t>
            </a:r>
            <a:r>
              <a:rPr lang="en-US" sz="1200" dirty="0">
                <a:effectLst/>
                <a:latin typeface="Calibri" panose="020F0502020204030204" pitchFamily="34" charset="0"/>
                <a:ea typeface="Aptos" panose="020B0004020202020204" pitchFamily="34" charset="0"/>
              </a:rPr>
              <a:t> may not be effectively used as challenge and pace of lessons is only sufficient in four out of eleven classrooms. I will endeavor to incorporate </a:t>
            </a:r>
            <a:r>
              <a:rPr lang="en-US" sz="1200" dirty="0" err="1">
                <a:effectLst/>
                <a:latin typeface="Calibri" panose="020F0502020204030204" pitchFamily="34" charset="0"/>
                <a:ea typeface="Aptos" panose="020B0004020202020204" pitchFamily="34" charset="0"/>
              </a:rPr>
              <a:t>AfL</a:t>
            </a:r>
            <a:r>
              <a:rPr lang="en-US" sz="1200" dirty="0">
                <a:effectLst/>
                <a:latin typeface="Calibri" panose="020F0502020204030204" pitchFamily="34" charset="0"/>
                <a:ea typeface="Aptos" panose="020B0004020202020204" pitchFamily="34" charset="0"/>
              </a:rPr>
              <a:t> as naturally as possible in all my future lessons as </a:t>
            </a:r>
            <a:r>
              <a:rPr lang="en-US" sz="1200" dirty="0" err="1">
                <a:effectLst/>
                <a:latin typeface="Calibri" panose="020F0502020204030204" pitchFamily="34" charset="0"/>
                <a:ea typeface="Aptos" panose="020B0004020202020204" pitchFamily="34" charset="0"/>
              </a:rPr>
              <a:t>AfL</a:t>
            </a:r>
            <a:r>
              <a:rPr lang="en-US" sz="1200" dirty="0">
                <a:effectLst/>
                <a:latin typeface="Calibri" panose="020F0502020204030204" pitchFamily="34" charset="0"/>
                <a:ea typeface="Aptos" panose="020B0004020202020204" pitchFamily="34" charset="0"/>
              </a:rPr>
              <a:t> is one of the most powerful methods of improving learning and achievement.</a:t>
            </a:r>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35</a:t>
            </a:fld>
            <a:endParaRPr lang="en-GB"/>
          </a:p>
        </p:txBody>
      </p:sp>
    </p:spTree>
    <p:extLst>
      <p:ext uri="{BB962C8B-B14F-4D97-AF65-F5344CB8AC3E}">
        <p14:creationId xmlns:p14="http://schemas.microsoft.com/office/powerpoint/2010/main" val="33854933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8D30CF-CE36-496E-9AEE-BF592D95431E}" type="slidenum">
              <a:rPr lang="en-GB" smtClean="0"/>
              <a:t>36</a:t>
            </a:fld>
            <a:endParaRPr lang="en-GB"/>
          </a:p>
        </p:txBody>
      </p:sp>
    </p:spTree>
    <p:extLst>
      <p:ext uri="{BB962C8B-B14F-4D97-AF65-F5344CB8AC3E}">
        <p14:creationId xmlns:p14="http://schemas.microsoft.com/office/powerpoint/2010/main" val="3941810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C54C3-5B4E-F43A-685E-4428B949487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3537C0-AF8D-E51B-BF05-5471BE0C6B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55C40F-26A9-C164-A314-A5C82E1173D8}"/>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5" name="Footer Placeholder 4">
            <a:extLst>
              <a:ext uri="{FF2B5EF4-FFF2-40B4-BE49-F238E27FC236}">
                <a16:creationId xmlns:a16="http://schemas.microsoft.com/office/drawing/2014/main" id="{FBDD9B70-25B5-DF34-744C-D91A8C251F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09782E-200E-86A6-8C54-993E78521C0B}"/>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758437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5552B-88D9-8E23-8407-D593A5A9B6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560055-FE64-C421-E584-56ABD21CFC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EA1DD4-AD88-A881-A962-FF32E9E1DE53}"/>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5" name="Footer Placeholder 4">
            <a:extLst>
              <a:ext uri="{FF2B5EF4-FFF2-40B4-BE49-F238E27FC236}">
                <a16:creationId xmlns:a16="http://schemas.microsoft.com/office/drawing/2014/main" id="{510357BF-907C-3811-9985-2D6F5A3784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8EA62-6C06-D4BE-2AA3-E0647329568B}"/>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2449591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A5E2F-ECBB-3A3B-4D39-A069DD7737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BC8F92-8FAB-F504-FAE1-13E66F4DD4C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2421D9-2ED2-1794-363A-37C2C6D7A299}"/>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5" name="Footer Placeholder 4">
            <a:extLst>
              <a:ext uri="{FF2B5EF4-FFF2-40B4-BE49-F238E27FC236}">
                <a16:creationId xmlns:a16="http://schemas.microsoft.com/office/drawing/2014/main" id="{19640DEC-4D37-5571-26BC-106A903CE7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A0533-A8F3-5FE0-0656-4FA5914DA750}"/>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3321071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B6581-3F66-8E9C-04BC-DC220F3290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85FEE6-419D-662D-CFF7-95FCD9DB01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8746F0-9E4C-E6D6-7564-7A43642CDD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20F3A5-1CD1-1DE1-B0B4-C0FAD4E0BB68}"/>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6" name="Footer Placeholder 5">
            <a:extLst>
              <a:ext uri="{FF2B5EF4-FFF2-40B4-BE49-F238E27FC236}">
                <a16:creationId xmlns:a16="http://schemas.microsoft.com/office/drawing/2014/main" id="{0B4748B5-329E-E9B3-3413-EB637F1D77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557ED9-C0E1-D16E-CFF6-5597F06DC8AE}"/>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3689384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99615-656B-ECDE-2610-4C21643731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0778C8-2CD3-3B60-3550-DC5266011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D0BD03-7AA0-5644-1641-407160A18F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B0577E-A122-2CB4-970F-51DEC5DF45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BC35BF-EDB5-4AFD-0E40-CADDE23528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741B15-2430-F73B-FECD-0CE02AA547CA}"/>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8" name="Footer Placeholder 7">
            <a:extLst>
              <a:ext uri="{FF2B5EF4-FFF2-40B4-BE49-F238E27FC236}">
                <a16:creationId xmlns:a16="http://schemas.microsoft.com/office/drawing/2014/main" id="{A3BAECDB-234B-A98F-3F62-B4F468638F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2965D5-3359-3E50-F6D7-90CF550210F2}"/>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2757245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AEF0C-F613-C2F8-5716-A962A1BEB4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04C2D6-6DE1-A256-D13E-0707C6D5382F}"/>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4" name="Footer Placeholder 3">
            <a:extLst>
              <a:ext uri="{FF2B5EF4-FFF2-40B4-BE49-F238E27FC236}">
                <a16:creationId xmlns:a16="http://schemas.microsoft.com/office/drawing/2014/main" id="{D8A2E796-AD45-CE71-28DF-080D42172C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C85B70-E6CE-9DAB-B570-CF01993811DB}"/>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2872154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B1EB34-C1BE-DFEC-76E4-691CB9174953}"/>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3" name="Footer Placeholder 2">
            <a:extLst>
              <a:ext uri="{FF2B5EF4-FFF2-40B4-BE49-F238E27FC236}">
                <a16:creationId xmlns:a16="http://schemas.microsoft.com/office/drawing/2014/main" id="{AE5337EC-4221-5BE3-769A-9DE29B86BB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E6DC52-FC4B-5D38-2CDD-70425AC4239B}"/>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977630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CCC27-8305-43D8-7C6C-19D85860D4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D0EC0F-3768-9A93-813C-00BD8C8FF4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E4509F-DFEC-F937-F2E8-C92C9AC0D0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A46748-991A-3A7A-88D4-468DECB0B20C}"/>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6" name="Footer Placeholder 5">
            <a:extLst>
              <a:ext uri="{FF2B5EF4-FFF2-40B4-BE49-F238E27FC236}">
                <a16:creationId xmlns:a16="http://schemas.microsoft.com/office/drawing/2014/main" id="{DCFB6D12-7E77-F7A5-B1D8-C44026BE7A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EF1661-0CEC-081C-440C-7307964E8A41}"/>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3667971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4F9E1-C0D4-FFFB-E2D4-938455B1EA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4317D5-305C-C810-AD75-37D2AC2C67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66240E-2FDD-A49E-6BCC-C967D70646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62208-8B9E-F145-0260-2B6B1B249CC3}"/>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6" name="Footer Placeholder 5">
            <a:extLst>
              <a:ext uri="{FF2B5EF4-FFF2-40B4-BE49-F238E27FC236}">
                <a16:creationId xmlns:a16="http://schemas.microsoft.com/office/drawing/2014/main" id="{6C28AABD-FE2D-D2E4-1F5C-724956E0AF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FE7FC5-98A5-C011-A635-93F8593F2E5E}"/>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33345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FEFDC-148A-A446-2FE9-9CFEC4EF7B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B6AB7A-4705-8288-6D25-BBA21F14AF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C72DC5-0295-F267-ECDF-0C6B725E814B}"/>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5" name="Footer Placeholder 4">
            <a:extLst>
              <a:ext uri="{FF2B5EF4-FFF2-40B4-BE49-F238E27FC236}">
                <a16:creationId xmlns:a16="http://schemas.microsoft.com/office/drawing/2014/main" id="{75E79673-578C-B8D0-C69D-FC17CC04AF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257FD2-DCF3-5705-BE88-A9E8FAD15708}"/>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3700072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4720C6-352D-4D09-1365-593FDDE26C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C7662D-93A8-22DA-2AD7-F4DBEF46E7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977CDA-159E-EA50-C1AE-81785DF974FD}"/>
              </a:ext>
            </a:extLst>
          </p:cNvPr>
          <p:cNvSpPr>
            <a:spLocks noGrp="1"/>
          </p:cNvSpPr>
          <p:nvPr>
            <p:ph type="dt" sz="half" idx="10"/>
          </p:nvPr>
        </p:nvSpPr>
        <p:spPr/>
        <p:txBody>
          <a:bodyPr/>
          <a:lstStyle/>
          <a:p>
            <a:fld id="{616AF2F0-3AC3-4680-A2CB-6AFF01D32C19}" type="datetimeFigureOut">
              <a:rPr lang="en-GB" smtClean="0"/>
              <a:t>15/01/2025</a:t>
            </a:fld>
            <a:endParaRPr lang="en-GB"/>
          </a:p>
        </p:txBody>
      </p:sp>
      <p:sp>
        <p:nvSpPr>
          <p:cNvPr id="5" name="Footer Placeholder 4">
            <a:extLst>
              <a:ext uri="{FF2B5EF4-FFF2-40B4-BE49-F238E27FC236}">
                <a16:creationId xmlns:a16="http://schemas.microsoft.com/office/drawing/2014/main" id="{7F9D4DAE-9CC1-A672-1D58-3EAFB3B431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554F97-D97E-AFFA-8762-99F97BF94E25}"/>
              </a:ext>
            </a:extLst>
          </p:cNvPr>
          <p:cNvSpPr>
            <a:spLocks noGrp="1"/>
          </p:cNvSpPr>
          <p:nvPr>
            <p:ph type="sldNum" sz="quarter" idx="12"/>
          </p:nvPr>
        </p:nvSpPr>
        <p:spPr/>
        <p:txBody>
          <a:bodyPr/>
          <a:lstStyle/>
          <a:p>
            <a:fld id="{D0746CA2-4B21-48DC-A0FE-1D13B87ECEA2}" type="slidenum">
              <a:rPr lang="en-GB" smtClean="0"/>
              <a:t>‹#›</a:t>
            </a:fld>
            <a:endParaRPr lang="en-GB"/>
          </a:p>
        </p:txBody>
      </p:sp>
    </p:spTree>
    <p:extLst>
      <p:ext uri="{BB962C8B-B14F-4D97-AF65-F5344CB8AC3E}">
        <p14:creationId xmlns:p14="http://schemas.microsoft.com/office/powerpoint/2010/main" val="2657946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FA854D-09A7-6E8B-3821-D3A8C8EC2B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68652B-EDF0-ABDB-28FC-176B6B672D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C17BCD-3A6A-90EE-1968-D4B229765E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6AF2F0-3AC3-4680-A2CB-6AFF01D32C19}" type="datetimeFigureOut">
              <a:rPr lang="en-GB" smtClean="0"/>
              <a:t>15/01/2025</a:t>
            </a:fld>
            <a:endParaRPr lang="en-GB"/>
          </a:p>
        </p:txBody>
      </p:sp>
      <p:sp>
        <p:nvSpPr>
          <p:cNvPr id="5" name="Footer Placeholder 4">
            <a:extLst>
              <a:ext uri="{FF2B5EF4-FFF2-40B4-BE49-F238E27FC236}">
                <a16:creationId xmlns:a16="http://schemas.microsoft.com/office/drawing/2014/main" id="{ACF70934-5BF4-8F77-F243-FC36A06FBF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EF1B7A-CAAE-E2F5-2E68-F7CD48A282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0746CA2-4B21-48DC-A0FE-1D13B87ECEA2}" type="slidenum">
              <a:rPr lang="en-GB" smtClean="0"/>
              <a:t>‹#›</a:t>
            </a:fld>
            <a:endParaRPr lang="en-GB"/>
          </a:p>
        </p:txBody>
      </p:sp>
    </p:spTree>
    <p:extLst>
      <p:ext uri="{BB962C8B-B14F-4D97-AF65-F5344CB8AC3E}">
        <p14:creationId xmlns:p14="http://schemas.microsoft.com/office/powerpoint/2010/main" val="1879501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customXml" Target="../ink/ink2.xml"/><Relationship Id="rId3" Type="http://schemas.openxmlformats.org/officeDocument/2006/relationships/image" Target="../media/image1.png"/><Relationship Id="rId7"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customXml" Target="../ink/ink1.xml"/><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8" Type="http://schemas.openxmlformats.org/officeDocument/2006/relationships/image" Target="../media/image200.png"/><Relationship Id="rId3" Type="http://schemas.openxmlformats.org/officeDocument/2006/relationships/image" Target="../media/image20.png"/><Relationship Id="rId7" Type="http://schemas.openxmlformats.org/officeDocument/2006/relationships/customXml" Target="../ink/ink4.xml"/><Relationship Id="rId12"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90.png"/><Relationship Id="rId11" Type="http://schemas.openxmlformats.org/officeDocument/2006/relationships/customXml" Target="../ink/ink6.xml"/><Relationship Id="rId5" Type="http://schemas.openxmlformats.org/officeDocument/2006/relationships/customXml" Target="../ink/ink3.xml"/><Relationship Id="rId10" Type="http://schemas.openxmlformats.org/officeDocument/2006/relationships/image" Target="../media/image21.png"/><Relationship Id="rId4" Type="http://schemas.openxmlformats.org/officeDocument/2006/relationships/image" Target="../media/image1.png"/><Relationship Id="rId9" Type="http://schemas.openxmlformats.org/officeDocument/2006/relationships/customXml" Target="../ink/ink5.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9.jpeg"/><Relationship Id="rId4" Type="http://schemas.openxmlformats.org/officeDocument/2006/relationships/image" Target="../media/image38.jpeg"/></Relationships>
</file>

<file path=ppt/slides/_rels/slide37.xml.rels><?xml version="1.0" encoding="UTF-8" standalone="yes"?>
<Relationships xmlns="http://schemas.openxmlformats.org/package/2006/relationships"><Relationship Id="rId8" Type="http://schemas.openxmlformats.org/officeDocument/2006/relationships/hyperlink" Target="https://classteaching.wordpress.com/2023/05/04/mr-rahman-on-mini-whiteboards/" TargetMode="External"/><Relationship Id="rId3" Type="http://schemas.openxmlformats.org/officeDocument/2006/relationships/hyperlink" Target="https://study.sagepub.com/sites/default/files/bera_ethical_guidelines_2018_4th_ed.pdf" TargetMode="External"/><Relationship Id="rId7" Type="http://schemas.openxmlformats.org/officeDocument/2006/relationships/hyperlink" Target="https://my.chartered.college/wp-content/uploads/2018/10/9.-Mini-Whiteboards.pdf" TargetMode="External"/><Relationship Id="rId2" Type="http://schemas.openxmlformats.org/officeDocument/2006/relationships/hyperlink" Target="https://www.storre.stir.ac.uk/bitstream/1893/32458/1/Assessment%20for%20learning%2010%20principles%202002.pdf" TargetMode="External"/><Relationship Id="rId1" Type="http://schemas.openxmlformats.org/officeDocument/2006/relationships/slideLayout" Target="../slideLayouts/slideLayout2.xml"/><Relationship Id="rId6" Type="http://schemas.openxmlformats.org/officeDocument/2006/relationships/hyperlink" Target="https://www.cambridgeinternational.org/Images/271179-assessment-for-learning.pdf" TargetMode="External"/><Relationship Id="rId5" Type="http://schemas.openxmlformats.org/officeDocument/2006/relationships/hyperlink" Target="https://doi.org/10.1080/15366367.2011.591654" TargetMode="External"/><Relationship Id="rId4" Type="http://schemas.openxmlformats.org/officeDocument/2006/relationships/hyperlink" Target="https://www.jstor.org/stable/3447392" TargetMode="External"/><Relationship Id="rId9" Type="http://schemas.openxmlformats.org/officeDocument/2006/relationships/image" Target="../media/image1.png"/></Relationships>
</file>

<file path=ppt/slides/_rels/slide38.xml.rels><?xml version="1.0" encoding="UTF-8" standalone="yes"?>
<Relationships xmlns="http://schemas.openxmlformats.org/package/2006/relationships"><Relationship Id="rId8" Type="http://schemas.openxmlformats.org/officeDocument/2006/relationships/hyperlink" Target="https://ffteducationdatalab.org.uk/2015/03/why-measuring-pupil-progress-involves-more-than-taking-a-straight-line/" TargetMode="External"/><Relationship Id="rId3" Type="http://schemas.openxmlformats.org/officeDocument/2006/relationships/hyperlink" Target="https://assets.publishing.service.gov.uk/media/60795936d3bf7f400b462d74/Early-Career_Framework_April_2021.pdf" TargetMode="External"/><Relationship Id="rId7" Type="http://schemas.openxmlformats.org/officeDocument/2006/relationships/hyperlink" Target="https://doi.org/10.1080/23752696.2018.1508360" TargetMode="External"/><Relationship Id="rId2" Type="http://schemas.openxmlformats.org/officeDocument/2006/relationships/hyperlink" Target="https://doi.org/10.1187/cbe.20-08-0200" TargetMode="External"/><Relationship Id="rId1" Type="http://schemas.openxmlformats.org/officeDocument/2006/relationships/slideLayout" Target="../slideLayouts/slideLayout2.xml"/><Relationship Id="rId6" Type="http://schemas.openxmlformats.org/officeDocument/2006/relationships/hyperlink" Target="https://equaleducationpartners.com/blog/curriculum-for-wales-the-four-purposes/#:~:text=Ambitious%2C%20capable%20learners%20ready%20to,as%20valued%20members%20of%20society" TargetMode="External"/><Relationship Id="rId5" Type="http://schemas.openxmlformats.org/officeDocument/2006/relationships/hyperlink" Target="https://www.estyn.gov.wales/system/files/2022-10/Effective%20approaches%20to%20assessment%20that%20improve%20teaching%20and%20learning.pdf" TargetMode="External"/><Relationship Id="rId4" Type="http://schemas.openxmlformats.org/officeDocument/2006/relationships/hyperlink" Target="https://www.gov.wales/sites/default/files/publications/2018-03/successful-futures.pdf" TargetMode="External"/><Relationship Id="rId9" Type="http://schemas.openxmlformats.org/officeDocument/2006/relationships/image" Target="../media/image1.png"/></Relationships>
</file>

<file path=ppt/slides/_rels/slide39.xml.rels><?xml version="1.0" encoding="UTF-8" standalone="yes"?>
<Relationships xmlns="http://schemas.openxmlformats.org/package/2006/relationships"><Relationship Id="rId8" Type="http://schemas.openxmlformats.org/officeDocument/2006/relationships/hyperlink" Target="https://research.senedd.wales/research-articles/donaldson-review-an-end-to-key-stages-and-a-change-to-the-way-we-structure-pupils-progression/" TargetMode="External"/><Relationship Id="rId3" Type="http://schemas.openxmlformats.org/officeDocument/2006/relationships/hyperlink" Target="https://files.eric.ed.gov/fulltext/EJ1061947.pdf" TargetMode="External"/><Relationship Id="rId7" Type="http://schemas.openxmlformats.org/officeDocument/2006/relationships/hyperlink" Target="https://www.psychologytoday.com/gb/blog/the-ethical-professor/202103/is-think-pair-share-the-best-approach-to-learning" TargetMode="External"/><Relationship Id="rId2" Type="http://schemas.openxmlformats.org/officeDocument/2006/relationships/hyperlink" Target="https://doi.org/10.1080/0969594X.2018.1553695" TargetMode="External"/><Relationship Id="rId1" Type="http://schemas.openxmlformats.org/officeDocument/2006/relationships/slideLayout" Target="../slideLayouts/slideLayout2.xml"/><Relationship Id="rId6" Type="http://schemas.openxmlformats.org/officeDocument/2006/relationships/hyperlink" Target="https://newsfromwales.co.uk/what-are-the-keys-to-effective-lesson-planning/" TargetMode="External"/><Relationship Id="rId5" Type="http://schemas.openxmlformats.org/officeDocument/2006/relationships/hyperlink" Target="https://doi.org/10.2307/1170650" TargetMode="External"/><Relationship Id="rId4" Type="http://schemas.openxmlformats.org/officeDocument/2006/relationships/hyperlink" Target="https://languagescholar.leeds.ac.uk/yes-i-use-smiley-faces-in-my-formative-feedback-%F0%9F%98%8A/" TargetMode="External"/><Relationship Id="rId9" Type="http://schemas.openxmlformats.org/officeDocument/2006/relationships/image" Target="../media/image1.png"/></Relationships>
</file>

<file path=ppt/slides/_rels/slide40.xml.rels><?xml version="1.0" encoding="UTF-8" standalone="yes"?>
<Relationships xmlns="http://schemas.openxmlformats.org/package/2006/relationships"><Relationship Id="rId8" Type="http://schemas.openxmlformats.org/officeDocument/2006/relationships/hyperlink" Target="https://www.teachwire.net/news/7-questions-you-must-ask-about-assessment-for-learning/" TargetMode="External"/><Relationship Id="rId3" Type="http://schemas.openxmlformats.org/officeDocument/2006/relationships/hyperlink" Target="https://www.simplypsychology.org/vygotsky.html" TargetMode="External"/><Relationship Id="rId7" Type="http://schemas.openxmlformats.org/officeDocument/2006/relationships/hyperlink" Target="https://www.structural-learning.com/post/sociocultural-theory" TargetMode="External"/><Relationship Id="rId12" Type="http://schemas.openxmlformats.org/officeDocument/2006/relationships/image" Target="../media/image1.png"/><Relationship Id="rId2" Type="http://schemas.openxmlformats.org/officeDocument/2006/relationships/hyperlink" Target="https://files.eric.ed.gov/fulltext/EJ915885.pdf" TargetMode="External"/><Relationship Id="rId1" Type="http://schemas.openxmlformats.org/officeDocument/2006/relationships/slideLayout" Target="../slideLayouts/slideLayout2.xml"/><Relationship Id="rId6" Type="http://schemas.openxmlformats.org/officeDocument/2006/relationships/hyperlink" Target="https://www.structural-learning.com/post/strategies-for-assessment-for-learning" TargetMode="External"/><Relationship Id="rId11" Type="http://schemas.openxmlformats.org/officeDocument/2006/relationships/hyperlink" Target="https://www.verywellmind.com/what-is-the-zone-of-proximal-development-2796034" TargetMode="External"/><Relationship Id="rId5" Type="http://schemas.openxmlformats.org/officeDocument/2006/relationships/hyperlink" Target="https://teachingcommons.stanford.edu/teaching-guides/foundations-course-design/learning-activities/increasing-student-engagement" TargetMode="External"/><Relationship Id="rId10" Type="http://schemas.openxmlformats.org/officeDocument/2006/relationships/hyperlink" Target="https://www.edglossary.org/summative-assessment/" TargetMode="External"/><Relationship Id="rId4" Type="http://schemas.openxmlformats.org/officeDocument/2006/relationships/hyperlink" Target="https://teachingcommons.stanford.edu/teaching-guides/foundations-course-design/learning-activities/growth-mindset-and-enhanced-learning" TargetMode="External"/><Relationship Id="rId9" Type="http://schemas.openxmlformats.org/officeDocument/2006/relationships/hyperlink" Target="https://www.theeducationhub.org.nz/wp-content/uploads/2018/03/How-to-successfully-introduce-self-assessment-in-your-classroom.pdf"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hwb.gov.wales/curriculum-for-wales/assessment-arrangements/supporting-learner-progression-assessment-guidance" TargetMode="External"/><Relationship Id="rId3" Type="http://schemas.openxmlformats.org/officeDocument/2006/relationships/hyperlink" Target="https://hwb.gov.wales/api/storage/b447d1fe-5463-4382-9726-e68623a05dd2/assessment-for-learning-and-the-national-literacy-and-numeracy-framework.pdf" TargetMode="External"/><Relationship Id="rId7" Type="http://schemas.openxmlformats.org/officeDocument/2006/relationships/hyperlink" Target="https://hwb.gov.wales/curriculum-for-wales/mathematics-and-numeracy/statements-of-what-matters/" TargetMode="External"/><Relationship Id="rId2" Type="http://schemas.openxmlformats.org/officeDocument/2006/relationships/hyperlink" Target="https://doi.org/10.3389/fpsyg.2021.728104"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mathematics-and-numeracy/descriptions-of-learning/" TargetMode="External"/><Relationship Id="rId5" Type="http://schemas.openxmlformats.org/officeDocument/2006/relationships/hyperlink" Target="https://hwb.gov.wales/api/storage/19bc948b-8a3f-41e0-944a-7bf2cadf7d18/professional-standards-for-teaching-and-leadership-interactive-pdf-for-pc.pdf" TargetMode="External"/><Relationship Id="rId10" Type="http://schemas.openxmlformats.org/officeDocument/2006/relationships/image" Target="../media/image1.png"/><Relationship Id="rId4" Type="http://schemas.openxmlformats.org/officeDocument/2006/relationships/hyperlink" Target="https://www.gov.wales/sites/default/files/publications/2018-12/cymraeg-2050-welsh-language-strategy.pdf" TargetMode="External"/><Relationship Id="rId9" Type="http://schemas.openxmlformats.org/officeDocument/2006/relationships/hyperlink" Target="https://www.gov.wales/sites/default/files/pdf-versions/2024/9/3/1727266332/transition-and-pupil-progression-government-response.pdf"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assets.publishing.service.gov.uk/media/60795936d3bf7f400b462d74/Early-Career_Framework_April_2021.pdf" TargetMode="External"/><Relationship Id="rId3" Type="http://schemas.openxmlformats.org/officeDocument/2006/relationships/hyperlink" Target="https://study.sagepub.com/sites/default/files/bera_ethical_guidelines_2018_4th_ed.pdf" TargetMode="External"/><Relationship Id="rId7" Type="http://schemas.openxmlformats.org/officeDocument/2006/relationships/hyperlink" Target="https://www.creativeteaching.com/collections/bestsellers/products/doodle-lightbulb-core-decor-6-designer-cut-outs" TargetMode="External"/><Relationship Id="rId12" Type="http://schemas.openxmlformats.org/officeDocument/2006/relationships/image" Target="../media/image1.png"/><Relationship Id="rId2" Type="http://schemas.openxmlformats.org/officeDocument/2006/relationships/hyperlink" Target="https://stock.adobe.com/uk/search/images?k=pros+and+cons+icon&amp;asset_id=742439600" TargetMode="External"/><Relationship Id="rId1" Type="http://schemas.openxmlformats.org/officeDocument/2006/relationships/slideLayout" Target="../slideLayouts/slideLayout2.xml"/><Relationship Id="rId6" Type="http://schemas.openxmlformats.org/officeDocument/2006/relationships/hyperlink" Target="https://www.colourbox.com/vector/cartoon-school-building-isolated-with-green-yardc-vector-15374060" TargetMode="External"/><Relationship Id="rId11" Type="http://schemas.openxmlformats.org/officeDocument/2006/relationships/hyperlink" Target="https://frederickhyde.com/products/wb135-10pk?variant=40738403024981" TargetMode="External"/><Relationship Id="rId5" Type="http://schemas.openxmlformats.org/officeDocument/2006/relationships/hyperlink" Target="https://www.cambridgeinternational.org/Images/271179-assessment-for-learning.pdf" TargetMode="External"/><Relationship Id="rId10" Type="http://schemas.openxmlformats.org/officeDocument/2006/relationships/hyperlink" Target="https://www.estyn.gov.wales/system/files/2022-10/Effective%20approaches%20to%20assessment%20that%20improve%20teaching%20and%20learning.pdf" TargetMode="External"/><Relationship Id="rId4" Type="http://schemas.openxmlformats.org/officeDocument/2006/relationships/hyperlink" Target="https://www.biography.com/scholar/john-dewey" TargetMode="External"/><Relationship Id="rId9" Type="http://schemas.openxmlformats.org/officeDocument/2006/relationships/hyperlink" Target="https://researchschool.org.uk/durrington/news/how-effective-is-think-pair-share"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www.simplypsychology.org/vygotsky.html" TargetMode="External"/><Relationship Id="rId13" Type="http://schemas.openxmlformats.org/officeDocument/2006/relationships/hyperlink" Target="https://www.vecteezy.com/vector-art/29898062-agree-and-disagree-label-yes-and-no-check-marks-vector-stock-illustration" TargetMode="External"/><Relationship Id="rId3" Type="http://schemas.openxmlformats.org/officeDocument/2006/relationships/hyperlink" Target="https://www.impact.wales/product/12-pedagogical-principles-of-curriculum-for-wales-learning-pack/" TargetMode="External"/><Relationship Id="rId7" Type="http://schemas.openxmlformats.org/officeDocument/2006/relationships/hyperlink" Target="https://schoolsweek.co.uk/carol-dweck/" TargetMode="External"/><Relationship Id="rId12" Type="http://schemas.openxmlformats.org/officeDocument/2006/relationships/hyperlink" Target="https://totallyhistory.com/lev-vygotsky/" TargetMode="External"/><Relationship Id="rId2" Type="http://schemas.openxmlformats.org/officeDocument/2006/relationships/hyperlink" Target="https://hwb.gov.wales/playlists/view/a9f50b9b-f55c-4862-8cc9-5d2c1b7155d0/en/1" TargetMode="External"/><Relationship Id="rId1" Type="http://schemas.openxmlformats.org/officeDocument/2006/relationships/slideLayout" Target="../slideLayouts/slideLayout2.xml"/><Relationship Id="rId6" Type="http://schemas.openxmlformats.org/officeDocument/2006/relationships/hyperlink" Target="https://mash.ie/self-assessment-desk-tags" TargetMode="External"/><Relationship Id="rId11" Type="http://schemas.openxmlformats.org/officeDocument/2006/relationships/hyperlink" Target="https://www.tes.com/teaching-resource/no-hands-up-classroom-poster-12792927" TargetMode="External"/><Relationship Id="rId5" Type="http://schemas.openxmlformats.org/officeDocument/2006/relationships/hyperlink" Target="https://www.linkedin.com/pulse/inquiry-assessment-cycle-brian-bourke" TargetMode="External"/><Relationship Id="rId15" Type="http://schemas.openxmlformats.org/officeDocument/2006/relationships/image" Target="../media/image1.png"/><Relationship Id="rId10" Type="http://schemas.openxmlformats.org/officeDocument/2006/relationships/hyperlink" Target="https://teacherhead.com/2021/09/26/inside-the-black-box-classic-education-gold-from-wiliam-and-black/" TargetMode="External"/><Relationship Id="rId4" Type="http://schemas.openxmlformats.org/officeDocument/2006/relationships/hyperlink" Target="https://www.istockphoto.com/vector/world-map-in-globe-shape-earth-globe-set-earth-globes-collection-flat-style-gm2061275205-563938987" TargetMode="External"/><Relationship Id="rId9" Type="http://schemas.openxmlformats.org/officeDocument/2006/relationships/hyperlink" Target="https://www.structural-learning.com/post/think-pair-share-a-teachers-guide" TargetMode="External"/><Relationship Id="rId14" Type="http://schemas.openxmlformats.org/officeDocument/2006/relationships/hyperlink" Target="https://hwb.gov.wales/api/storage/b447d1fe-5463-4382-9726-e68623a05dd2/assessment-for-learning-and-the-national-literacy-and-numeracy-framework.pdf" TargetMode="External"/></Relationships>
</file>

<file path=ppt/slides/_rels/slide4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s://hwb.gov.wales/api/storage/19bc948b-8a3f-41e0-944a-7bf2cadf7d18/professional-standards-for-teaching-and-leadership-interactive-pdf-for-pc.pdf" TargetMode="External"/><Relationship Id="rId7" Type="http://schemas.openxmlformats.org/officeDocument/2006/relationships/hyperlink" Target="https://x.com/ImpactWales/status/1605446554386661379" TargetMode="External"/><Relationship Id="rId2" Type="http://schemas.openxmlformats.org/officeDocument/2006/relationships/hyperlink" Target="https://www.gov.wales/sites/default/files/publications/2018-12/cymraeg-2050-welsh-language-strategy.pdf"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df-versions/2024/9/3/1727266332/transition-and-pupil-progression-government-response.pdf" TargetMode="External"/><Relationship Id="rId5" Type="http://schemas.openxmlformats.org/officeDocument/2006/relationships/hyperlink" Target="https://hwb.gov.wales/curriculum-for-wales/mathematics-and-numeracy/statements-of-what-matters/" TargetMode="External"/><Relationship Id="rId4" Type="http://schemas.openxmlformats.org/officeDocument/2006/relationships/hyperlink" Target="https://hwb.gov.wales/curriculum-for-wales/mathematics-and-numeracy/descriptions-of-learning/"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3A98368-8D7A-5C1D-0C95-CF1CF1812704}"/>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2050" name="Picture 2" descr="Pedagogy at the Heart of Curriculum for Wales - Impact Wales">
            <a:extLst>
              <a:ext uri="{FF2B5EF4-FFF2-40B4-BE49-F238E27FC236}">
                <a16:creationId xmlns:a16="http://schemas.microsoft.com/office/drawing/2014/main" id="{668729D3-786B-E7A2-F533-9446685FD0D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824" t="4014" r="10119" b="6380"/>
          <a:stretch/>
        </p:blipFill>
        <p:spPr bwMode="auto">
          <a:xfrm>
            <a:off x="425380" y="629265"/>
            <a:ext cx="5741299" cy="500462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633E9E13-69AD-0652-C76A-1AB706A6D4AE}"/>
              </a:ext>
            </a:extLst>
          </p:cNvPr>
          <p:cNvSpPr txBox="1"/>
          <p:nvPr/>
        </p:nvSpPr>
        <p:spPr>
          <a:xfrm>
            <a:off x="7582520" y="3510952"/>
            <a:ext cx="3254477" cy="1200329"/>
          </a:xfrm>
          <a:prstGeom prst="rect">
            <a:avLst/>
          </a:prstGeom>
          <a:noFill/>
        </p:spPr>
        <p:txBody>
          <a:bodyPr wrap="square" rtlCol="0">
            <a:spAutoFit/>
          </a:bodyPr>
          <a:lstStyle/>
          <a:p>
            <a:pPr algn="ctr"/>
            <a:r>
              <a:rPr lang="en-US" dirty="0"/>
              <a:t>By</a:t>
            </a:r>
          </a:p>
          <a:p>
            <a:pPr algn="ctr"/>
            <a:r>
              <a:rPr lang="en-US" dirty="0"/>
              <a:t>Jacob Bowen </a:t>
            </a:r>
          </a:p>
          <a:p>
            <a:pPr algn="ctr"/>
            <a:r>
              <a:rPr lang="en-US" dirty="0"/>
              <a:t>2304274</a:t>
            </a:r>
          </a:p>
          <a:p>
            <a:pPr algn="ctr"/>
            <a:r>
              <a:rPr lang="en-US" dirty="0"/>
              <a:t>BA Primary Education with QTS</a:t>
            </a:r>
          </a:p>
        </p:txBody>
      </p:sp>
      <p:sp>
        <p:nvSpPr>
          <p:cNvPr id="17" name="Arrow: Down 16">
            <a:extLst>
              <a:ext uri="{FF2B5EF4-FFF2-40B4-BE49-F238E27FC236}">
                <a16:creationId xmlns:a16="http://schemas.microsoft.com/office/drawing/2014/main" id="{58B92474-E2E9-B7A1-66F4-A02DFCE8C910}"/>
              </a:ext>
            </a:extLst>
          </p:cNvPr>
          <p:cNvSpPr/>
          <p:nvPr/>
        </p:nvSpPr>
        <p:spPr>
          <a:xfrm>
            <a:off x="9027862" y="2536862"/>
            <a:ext cx="363794" cy="855681"/>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8" name="Cloud 17">
            <a:extLst>
              <a:ext uri="{FF2B5EF4-FFF2-40B4-BE49-F238E27FC236}">
                <a16:creationId xmlns:a16="http://schemas.microsoft.com/office/drawing/2014/main" id="{6C320088-A8CD-9BF1-7E14-F75BCBEDDD8F}"/>
              </a:ext>
            </a:extLst>
          </p:cNvPr>
          <p:cNvSpPr/>
          <p:nvPr/>
        </p:nvSpPr>
        <p:spPr>
          <a:xfrm>
            <a:off x="6275757" y="1268361"/>
            <a:ext cx="5599941" cy="1130057"/>
          </a:xfrm>
          <a:prstGeom prst="cloud">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60A214D0-3407-4CC0-94CD-EA9D73393B93}"/>
              </a:ext>
            </a:extLst>
          </p:cNvPr>
          <p:cNvSpPr txBox="1"/>
          <p:nvPr/>
        </p:nvSpPr>
        <p:spPr>
          <a:xfrm>
            <a:off x="6275757" y="1522765"/>
            <a:ext cx="5868005" cy="830997"/>
          </a:xfrm>
          <a:prstGeom prst="rect">
            <a:avLst/>
          </a:prstGeom>
          <a:noFill/>
        </p:spPr>
        <p:txBody>
          <a:bodyPr wrap="square" rtlCol="0">
            <a:spAutoFit/>
          </a:bodyPr>
          <a:lstStyle/>
          <a:p>
            <a:pPr algn="ctr"/>
            <a:r>
              <a:rPr lang="en-US" sz="2400" dirty="0">
                <a:solidFill>
                  <a:schemeClr val="bg1"/>
                </a:solidFill>
                <a:latin typeface="Agency FB" panose="020B0503020202020204" pitchFamily="34" charset="0"/>
              </a:rPr>
              <a:t>Assessment for Learning in the Key Stage 2 Primary Classroom</a:t>
            </a:r>
            <a:endParaRPr lang="en-GB" sz="2400" dirty="0">
              <a:solidFill>
                <a:schemeClr val="bg1"/>
              </a:solidFill>
              <a:latin typeface="Agency FB" panose="020B0503020202020204" pitchFamily="34" charset="0"/>
            </a:endParaRPr>
          </a:p>
        </p:txBody>
      </p:sp>
      <p:sp>
        <p:nvSpPr>
          <p:cNvPr id="2" name="TextBox 1">
            <a:extLst>
              <a:ext uri="{FF2B5EF4-FFF2-40B4-BE49-F238E27FC236}">
                <a16:creationId xmlns:a16="http://schemas.microsoft.com/office/drawing/2014/main" id="{88515DC9-4054-DDE8-988C-B22097734365}"/>
              </a:ext>
            </a:extLst>
          </p:cNvPr>
          <p:cNvSpPr txBox="1"/>
          <p:nvPr/>
        </p:nvSpPr>
        <p:spPr>
          <a:xfrm>
            <a:off x="2679752" y="5550997"/>
            <a:ext cx="2320413"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(Impact,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772CA19C-650A-666D-46ED-6245FFEF7533}"/>
              </a:ext>
            </a:extLst>
          </p:cNvPr>
          <p:cNvSpPr txBox="1"/>
          <p:nvPr/>
        </p:nvSpPr>
        <p:spPr>
          <a:xfrm>
            <a:off x="11120284" y="1938"/>
            <a:ext cx="1651819" cy="307777"/>
          </a:xfrm>
          <a:prstGeom prst="rect">
            <a:avLst/>
          </a:prstGeom>
          <a:noFill/>
        </p:spPr>
        <p:txBody>
          <a:bodyPr wrap="square" rtlCol="0">
            <a:spAutoFit/>
          </a:bodyPr>
          <a:lstStyle/>
          <a:p>
            <a:r>
              <a:rPr lang="en-US" sz="1400" i="1" u="sng" dirty="0">
                <a:solidFill>
                  <a:srgbClr val="FF0000"/>
                </a:solidFill>
                <a:latin typeface="Calibri" panose="020F0502020204030204" pitchFamily="34" charset="0"/>
                <a:ea typeface="Calibri" panose="020F0502020204030204" pitchFamily="34" charset="0"/>
                <a:cs typeface="Calibri" panose="020F0502020204030204" pitchFamily="34" charset="0"/>
              </a:rPr>
              <a:t>Introduction</a:t>
            </a:r>
            <a:endParaRPr lang="en-GB" sz="1400" i="1" u="sng"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73148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E1293-1D33-B41F-9BF1-60EA688AA46E}"/>
              </a:ext>
            </a:extLst>
          </p:cNvPr>
          <p:cNvSpPr>
            <a:spLocks noGrp="1"/>
          </p:cNvSpPr>
          <p:nvPr>
            <p:ph type="title"/>
          </p:nvPr>
        </p:nvSpPr>
        <p:spPr>
          <a:xfrm>
            <a:off x="9571636" y="5048850"/>
            <a:ext cx="2986549" cy="768569"/>
          </a:xfrm>
        </p:spPr>
        <p:txBody>
          <a:bodyPr>
            <a:normAutofit/>
          </a:bodyPr>
          <a:lstStyle/>
          <a:p>
            <a:r>
              <a:rPr lang="en-US" sz="4000" dirty="0">
                <a:latin typeface="Forte" panose="03060902040502070203" pitchFamily="66" charset="0"/>
              </a:rPr>
              <a:t>John Dewey</a:t>
            </a:r>
            <a:endParaRPr lang="en-GB" sz="4000" dirty="0">
              <a:latin typeface="Forte" panose="03060902040502070203" pitchFamily="66" charset="0"/>
            </a:endParaRPr>
          </a:p>
        </p:txBody>
      </p:sp>
      <p:pic>
        <p:nvPicPr>
          <p:cNvPr id="4" name="Picture 3">
            <a:extLst>
              <a:ext uri="{FF2B5EF4-FFF2-40B4-BE49-F238E27FC236}">
                <a16:creationId xmlns:a16="http://schemas.microsoft.com/office/drawing/2014/main" id="{90A729E5-6348-7D27-6960-9249044C1182}"/>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2050" name="Picture 2" descr="John Dewey - Wikipedia">
            <a:extLst>
              <a:ext uri="{FF2B5EF4-FFF2-40B4-BE49-F238E27FC236}">
                <a16:creationId xmlns:a16="http://schemas.microsoft.com/office/drawing/2014/main" id="{798E7E3D-1FBA-AF4D-857A-19BE45BB92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20127" y="2373795"/>
            <a:ext cx="2012075" cy="2743737"/>
          </a:xfrm>
          <a:prstGeom prst="rect">
            <a:avLst/>
          </a:prstGeom>
          <a:noFill/>
          <a:extLst>
            <a:ext uri="{909E8E84-426E-40DD-AFC4-6F175D3DCCD1}">
              <a14:hiddenFill xmlns:a14="http://schemas.microsoft.com/office/drawing/2010/main">
                <a:solidFill>
                  <a:srgbClr val="FFFFFF"/>
                </a:solidFill>
              </a14:hiddenFill>
            </a:ext>
          </a:extLst>
        </p:spPr>
      </p:pic>
      <p:sp>
        <p:nvSpPr>
          <p:cNvPr id="10" name="Cloud 9">
            <a:extLst>
              <a:ext uri="{FF2B5EF4-FFF2-40B4-BE49-F238E27FC236}">
                <a16:creationId xmlns:a16="http://schemas.microsoft.com/office/drawing/2014/main" id="{29EC3832-6791-5919-3786-C84F3C67AEB2}"/>
              </a:ext>
            </a:extLst>
          </p:cNvPr>
          <p:cNvSpPr/>
          <p:nvPr/>
        </p:nvSpPr>
        <p:spPr>
          <a:xfrm>
            <a:off x="259798" y="179664"/>
            <a:ext cx="9577539" cy="2312328"/>
          </a:xfrm>
          <a:prstGeom prst="cloud">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1" name="Content Placeholder 2">
            <a:extLst>
              <a:ext uri="{FF2B5EF4-FFF2-40B4-BE49-F238E27FC236}">
                <a16:creationId xmlns:a16="http://schemas.microsoft.com/office/drawing/2014/main" id="{3A5D1F45-8FF4-9712-8752-7F5783E5E8D3}"/>
              </a:ext>
            </a:extLst>
          </p:cNvPr>
          <p:cNvSpPr txBox="1">
            <a:spLocks/>
          </p:cNvSpPr>
          <p:nvPr/>
        </p:nvSpPr>
        <p:spPr>
          <a:xfrm>
            <a:off x="1265835" y="512539"/>
            <a:ext cx="8305801" cy="243015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200" dirty="0">
                <a:solidFill>
                  <a:schemeClr val="bg1"/>
                </a:solidFill>
              </a:rPr>
              <a:t>Being reflective, and then evaluative, was made historically clear by John Dewey (1933, 1938) who argued that it is a crucial part of learning from experience </a:t>
            </a:r>
            <a:r>
              <a:rPr lang="en-GB" sz="2200" dirty="0">
                <a:solidFill>
                  <a:schemeClr val="bg1"/>
                </a:solidFill>
              </a:rPr>
              <a:t>and allows teachers to respond intentionally and deliberately rather than reactively and randomly (Shandomo, 2010, p. 103).</a:t>
            </a:r>
          </a:p>
        </p:txBody>
      </p:sp>
      <p:sp>
        <p:nvSpPr>
          <p:cNvPr id="12" name="Oval 11">
            <a:extLst>
              <a:ext uri="{FF2B5EF4-FFF2-40B4-BE49-F238E27FC236}">
                <a16:creationId xmlns:a16="http://schemas.microsoft.com/office/drawing/2014/main" id="{460342A5-1828-1EBB-63AF-762842AA3C57}"/>
              </a:ext>
            </a:extLst>
          </p:cNvPr>
          <p:cNvSpPr/>
          <p:nvPr/>
        </p:nvSpPr>
        <p:spPr>
          <a:xfrm>
            <a:off x="9970130" y="2070311"/>
            <a:ext cx="226142" cy="238170"/>
          </a:xfrm>
          <a:prstGeom prst="ellipse">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85BE7598-D42B-8631-0E59-D1F13ED465E5}"/>
              </a:ext>
            </a:extLst>
          </p:cNvPr>
          <p:cNvSpPr/>
          <p:nvPr/>
        </p:nvSpPr>
        <p:spPr>
          <a:xfrm flipH="1" flipV="1">
            <a:off x="9585146" y="1727617"/>
            <a:ext cx="371473" cy="306964"/>
          </a:xfrm>
          <a:prstGeom prst="ellipse">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DD39CEA-A76F-0CF8-A4FE-56D6468B8F20}"/>
              </a:ext>
            </a:extLst>
          </p:cNvPr>
          <p:cNvSpPr txBox="1"/>
          <p:nvPr/>
        </p:nvSpPr>
        <p:spPr>
          <a:xfrm>
            <a:off x="10196272" y="5521373"/>
            <a:ext cx="2106763"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(Biography, 2023)</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68441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971DB7-ACA3-E7A1-E30E-0FB6912F48F5}"/>
              </a:ext>
            </a:extLst>
          </p:cNvPr>
          <p:cNvSpPr>
            <a:spLocks noGrp="1"/>
          </p:cNvSpPr>
          <p:nvPr>
            <p:ph idx="1"/>
          </p:nvPr>
        </p:nvSpPr>
        <p:spPr>
          <a:xfrm>
            <a:off x="838200" y="1524870"/>
            <a:ext cx="10515600" cy="3808259"/>
          </a:xfrm>
        </p:spPr>
        <p:txBody>
          <a:bodyPr>
            <a:normAutofit fontScale="92500"/>
          </a:bodyPr>
          <a:lstStyle/>
          <a:p>
            <a:pPr marL="0" indent="0">
              <a:buNone/>
            </a:pPr>
            <a:r>
              <a:rPr lang="en-US" dirty="0"/>
              <a:t>There are plenty of reasons as to why schools need to evaluate pupil’s progress in their learning. They include, but are not limited to:</a:t>
            </a:r>
          </a:p>
          <a:p>
            <a:pPr marL="342900" lvl="0" indent="-342900">
              <a:lnSpc>
                <a:spcPct val="107000"/>
              </a:lnSpc>
              <a:buFont typeface="Symbol" panose="05050102010706020507" pitchFamily="18" charset="2"/>
              <a:buChar char=""/>
            </a:pPr>
            <a:r>
              <a:rPr lang="en-GB" sz="2600" kern="100" dirty="0">
                <a:effectLst/>
                <a:ea typeface="Aptos" panose="020B0004020202020204" pitchFamily="34" charset="0"/>
                <a:cs typeface="Calibri" panose="020F0502020204030204" pitchFamily="34" charset="0"/>
              </a:rPr>
              <a:t>Improving teaching practice and support continuous professional development (CPD)</a:t>
            </a:r>
          </a:p>
          <a:p>
            <a:pPr marL="342900" lvl="0" indent="-342900">
              <a:lnSpc>
                <a:spcPct val="107000"/>
              </a:lnSpc>
              <a:buFont typeface="Symbol" panose="05050102010706020507" pitchFamily="18" charset="2"/>
              <a:buChar char=""/>
            </a:pPr>
            <a:r>
              <a:rPr lang="en-GB" sz="2600" kern="100" dirty="0">
                <a:effectLst/>
                <a:ea typeface="Aptos" panose="020B0004020202020204" pitchFamily="34" charset="0"/>
                <a:cs typeface="Calibri" panose="020F0502020204030204" pitchFamily="34" charset="0"/>
              </a:rPr>
              <a:t>Promoting self-reflection amongst not only teachers work but also pupils</a:t>
            </a:r>
          </a:p>
          <a:p>
            <a:pPr marL="342900" lvl="0" indent="-342900">
              <a:lnSpc>
                <a:spcPct val="107000"/>
              </a:lnSpc>
              <a:spcAft>
                <a:spcPts val="800"/>
              </a:spcAft>
              <a:buFont typeface="Symbol" panose="05050102010706020507" pitchFamily="18" charset="2"/>
              <a:buChar char=""/>
            </a:pPr>
            <a:r>
              <a:rPr lang="en-GB" sz="2600" kern="100" dirty="0">
                <a:effectLst/>
                <a:ea typeface="Aptos" panose="020B0004020202020204" pitchFamily="34" charset="0"/>
                <a:cs typeface="Calibri" panose="020F0502020204030204" pitchFamily="34" charset="0"/>
              </a:rPr>
              <a:t>Providing effective feedback to pupils and recognise areas of further development</a:t>
            </a:r>
          </a:p>
          <a:p>
            <a:pPr marL="0" lvl="0" indent="0" algn="r">
              <a:lnSpc>
                <a:spcPct val="107000"/>
              </a:lnSpc>
              <a:spcAft>
                <a:spcPts val="800"/>
              </a:spcAft>
              <a:buNone/>
            </a:pPr>
            <a:r>
              <a:rPr lang="en-US" dirty="0"/>
              <a:t>(Structural Learning, 2021)</a:t>
            </a:r>
            <a:endParaRPr lang="en-GB" dirty="0"/>
          </a:p>
        </p:txBody>
      </p:sp>
      <p:pic>
        <p:nvPicPr>
          <p:cNvPr id="4" name="Picture 3">
            <a:extLst>
              <a:ext uri="{FF2B5EF4-FFF2-40B4-BE49-F238E27FC236}">
                <a16:creationId xmlns:a16="http://schemas.microsoft.com/office/drawing/2014/main" id="{3E18AEB5-5828-416F-1F86-61EF3680CDEA}"/>
              </a:ext>
            </a:extLst>
          </p:cNvPr>
          <p:cNvPicPr>
            <a:picLocks noChangeAspect="1"/>
          </p:cNvPicPr>
          <p:nvPr/>
        </p:nvPicPr>
        <p:blipFill>
          <a:blip r:embed="rId2"/>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500442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AFF418-08E5-9938-BBB0-65DF2509D37C}"/>
              </a:ext>
            </a:extLst>
          </p:cNvPr>
          <p:cNvSpPr>
            <a:spLocks noGrp="1"/>
          </p:cNvSpPr>
          <p:nvPr>
            <p:ph idx="1"/>
          </p:nvPr>
        </p:nvSpPr>
        <p:spPr>
          <a:xfrm>
            <a:off x="246165" y="1624780"/>
            <a:ext cx="7841941" cy="3608439"/>
          </a:xfrm>
        </p:spPr>
        <p:txBody>
          <a:bodyPr>
            <a:normAutofit/>
          </a:bodyPr>
          <a:lstStyle/>
          <a:p>
            <a:pPr marL="0" indent="0">
              <a:buNone/>
            </a:pPr>
            <a:r>
              <a:rPr lang="en-GB" sz="2400" dirty="0">
                <a:effectLst/>
                <a:ea typeface="Aptos" panose="020B0004020202020204" pitchFamily="34" charset="0"/>
              </a:rPr>
              <a:t>Additionally, monitoring pupil’s progression in school can verify whether pupil’s skills, knowledge and understanding in </a:t>
            </a:r>
            <a:r>
              <a:rPr lang="en-GB" sz="2400" dirty="0" err="1">
                <a:effectLst/>
                <a:ea typeface="Aptos" panose="020B0004020202020204" pitchFamily="34" charset="0"/>
              </a:rPr>
              <a:t>AoLEs</a:t>
            </a:r>
            <a:r>
              <a:rPr lang="en-GB" sz="2400" dirty="0">
                <a:effectLst/>
                <a:ea typeface="Aptos" panose="020B0004020202020204" pitchFamily="34" charset="0"/>
              </a:rPr>
              <a:t> have developed effectively as they begin the transition from primary to secondary school (Welsh Government, 2024, p. 3). </a:t>
            </a:r>
          </a:p>
          <a:p>
            <a:pPr marL="0" indent="0">
              <a:buNone/>
            </a:pPr>
            <a:r>
              <a:rPr lang="en-GB" sz="2400" dirty="0">
                <a:effectLst/>
                <a:ea typeface="Aptos" panose="020B0004020202020204" pitchFamily="34" charset="0"/>
              </a:rPr>
              <a:t>According to Black et al., (2011, p. 71), effective </a:t>
            </a:r>
            <a:r>
              <a:rPr lang="en-GB" sz="2400" dirty="0" err="1">
                <a:effectLst/>
                <a:ea typeface="Aptos" panose="020B0004020202020204" pitchFamily="34" charset="0"/>
              </a:rPr>
              <a:t>AfL</a:t>
            </a:r>
            <a:r>
              <a:rPr lang="en-GB" sz="2400" dirty="0">
                <a:effectLst/>
                <a:ea typeface="Aptos" panose="020B0004020202020204" pitchFamily="34" charset="0"/>
              </a:rPr>
              <a:t> strategies can supply evidence of pupil’s learning progression, which in turn lets teachers choose appropriate teaching strategies that further support pupil’s learning. </a:t>
            </a:r>
            <a:endParaRPr lang="en-GB" sz="2400" dirty="0"/>
          </a:p>
        </p:txBody>
      </p:sp>
      <p:pic>
        <p:nvPicPr>
          <p:cNvPr id="5" name="Picture 4">
            <a:extLst>
              <a:ext uri="{FF2B5EF4-FFF2-40B4-BE49-F238E27FC236}">
                <a16:creationId xmlns:a16="http://schemas.microsoft.com/office/drawing/2014/main" id="{2C957311-BA99-2CFB-3EC5-E0D428DEFA53}"/>
              </a:ext>
            </a:extLst>
          </p:cNvPr>
          <p:cNvPicPr>
            <a:picLocks noChangeAspect="1"/>
          </p:cNvPicPr>
          <p:nvPr/>
        </p:nvPicPr>
        <p:blipFill>
          <a:blip r:embed="rId3"/>
          <a:srcRect l="2116" t="925" r="892" b="1390"/>
          <a:stretch/>
        </p:blipFill>
        <p:spPr>
          <a:xfrm>
            <a:off x="8024865" y="83382"/>
            <a:ext cx="4013061" cy="5705053"/>
          </a:xfrm>
          <a:prstGeom prst="rect">
            <a:avLst/>
          </a:prstGeom>
        </p:spPr>
      </p:pic>
      <p:pic>
        <p:nvPicPr>
          <p:cNvPr id="6" name="Picture 5">
            <a:extLst>
              <a:ext uri="{FF2B5EF4-FFF2-40B4-BE49-F238E27FC236}">
                <a16:creationId xmlns:a16="http://schemas.microsoft.com/office/drawing/2014/main" id="{EEFA2721-57AF-7739-DE81-F67CE8010C08}"/>
              </a:ext>
            </a:extLst>
          </p:cNvPr>
          <p:cNvPicPr>
            <a:picLocks noChangeAspect="1"/>
          </p:cNvPicPr>
          <p:nvPr/>
        </p:nvPicPr>
        <p:blipFill>
          <a:blip r:embed="rId4"/>
          <a:srcRect l="533" t="2873" r="645"/>
          <a:stretch/>
        </p:blipFill>
        <p:spPr>
          <a:xfrm>
            <a:off x="0" y="5858773"/>
            <a:ext cx="12192000" cy="999227"/>
          </a:xfrm>
          <a:prstGeom prst="rect">
            <a:avLst/>
          </a:prstGeom>
        </p:spPr>
      </p:pic>
      <p:sp>
        <p:nvSpPr>
          <p:cNvPr id="2" name="TextBox 1">
            <a:extLst>
              <a:ext uri="{FF2B5EF4-FFF2-40B4-BE49-F238E27FC236}">
                <a16:creationId xmlns:a16="http://schemas.microsoft.com/office/drawing/2014/main" id="{E7F45040-80B4-25A3-D50B-3404CC4CDD61}"/>
              </a:ext>
            </a:extLst>
          </p:cNvPr>
          <p:cNvSpPr txBox="1"/>
          <p:nvPr/>
        </p:nvSpPr>
        <p:spPr>
          <a:xfrm>
            <a:off x="9871587" y="5634546"/>
            <a:ext cx="2900516"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(Welsh Government, 2024)</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67425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EEED60-C1C8-FAFE-926B-1BB6131E1659}"/>
              </a:ext>
            </a:extLst>
          </p:cNvPr>
          <p:cNvSpPr>
            <a:spLocks noGrp="1"/>
          </p:cNvSpPr>
          <p:nvPr>
            <p:ph idx="1"/>
          </p:nvPr>
        </p:nvSpPr>
        <p:spPr>
          <a:xfrm>
            <a:off x="879840" y="1275019"/>
            <a:ext cx="6406662" cy="3572285"/>
          </a:xfrm>
        </p:spPr>
        <p:txBody>
          <a:bodyPr>
            <a:normAutofit/>
          </a:bodyPr>
          <a:lstStyle/>
          <a:p>
            <a:pPr marL="0" indent="0">
              <a:buNone/>
            </a:pPr>
            <a:r>
              <a:rPr lang="en-US" dirty="0">
                <a:effectLst/>
                <a:ea typeface="Aptos" panose="020B0004020202020204" pitchFamily="34" charset="0"/>
              </a:rPr>
              <a:t>The British Educational Research Association (BERA) emphasizes maintaining the anonymity of the school and pupils is crucial stating, </a:t>
            </a:r>
            <a:r>
              <a:rPr lang="en-GB" dirty="0"/>
              <a:t>‘’Researchers should recognise the entitlement of both institutions and individual participants to privacy and afford them their rights to confidentiality and anonymity’’ (BERA, 2018).</a:t>
            </a:r>
          </a:p>
        </p:txBody>
      </p:sp>
      <p:pic>
        <p:nvPicPr>
          <p:cNvPr id="4" name="Picture 3">
            <a:extLst>
              <a:ext uri="{FF2B5EF4-FFF2-40B4-BE49-F238E27FC236}">
                <a16:creationId xmlns:a16="http://schemas.microsoft.com/office/drawing/2014/main" id="{45F037F9-BF57-CC53-241D-166B9368C1CB}"/>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6" name="Picture 5">
            <a:extLst>
              <a:ext uri="{FF2B5EF4-FFF2-40B4-BE49-F238E27FC236}">
                <a16:creationId xmlns:a16="http://schemas.microsoft.com/office/drawing/2014/main" id="{301C267E-85C2-9666-7A36-91F44EDF2D00}"/>
              </a:ext>
            </a:extLst>
          </p:cNvPr>
          <p:cNvPicPr>
            <a:picLocks noChangeAspect="1"/>
          </p:cNvPicPr>
          <p:nvPr/>
        </p:nvPicPr>
        <p:blipFill>
          <a:blip r:embed="rId3"/>
          <a:srcRect l="1774" t="1536" r="935" b="1617"/>
          <a:stretch/>
        </p:blipFill>
        <p:spPr>
          <a:xfrm>
            <a:off x="7636882" y="178312"/>
            <a:ext cx="3945518" cy="5495872"/>
          </a:xfrm>
          <a:prstGeom prst="rect">
            <a:avLst/>
          </a:prstGeom>
        </p:spPr>
      </p:pic>
      <p:sp>
        <p:nvSpPr>
          <p:cNvPr id="2" name="TextBox 1">
            <a:extLst>
              <a:ext uri="{FF2B5EF4-FFF2-40B4-BE49-F238E27FC236}">
                <a16:creationId xmlns:a16="http://schemas.microsoft.com/office/drawing/2014/main" id="{6F54056A-EB62-775F-CCFE-1DF78C1E83E5}"/>
              </a:ext>
            </a:extLst>
          </p:cNvPr>
          <p:cNvSpPr txBox="1"/>
          <p:nvPr/>
        </p:nvSpPr>
        <p:spPr>
          <a:xfrm>
            <a:off x="10550014" y="5612590"/>
            <a:ext cx="1140542"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(BERA, 2018)</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36958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9EED-4F4B-6F53-FB03-9B28326A43B2}"/>
              </a:ext>
            </a:extLst>
          </p:cNvPr>
          <p:cNvSpPr>
            <a:spLocks noGrp="1"/>
          </p:cNvSpPr>
          <p:nvPr>
            <p:ph type="title"/>
          </p:nvPr>
        </p:nvSpPr>
        <p:spPr>
          <a:xfrm>
            <a:off x="5351206" y="150725"/>
            <a:ext cx="2268794" cy="667262"/>
          </a:xfrm>
        </p:spPr>
        <p:txBody>
          <a:bodyPr>
            <a:normAutofit fontScale="90000"/>
          </a:bodyPr>
          <a:lstStyle/>
          <a:p>
            <a:r>
              <a:rPr lang="en-US" dirty="0">
                <a:latin typeface="Forte" panose="03060902040502070203" pitchFamily="66" charset="0"/>
              </a:rPr>
              <a:t>School X</a:t>
            </a:r>
            <a:endParaRPr lang="en-GB" dirty="0">
              <a:latin typeface="Forte" panose="03060902040502070203" pitchFamily="66" charset="0"/>
            </a:endParaRPr>
          </a:p>
        </p:txBody>
      </p:sp>
      <p:pic>
        <p:nvPicPr>
          <p:cNvPr id="4" name="Picture 3">
            <a:extLst>
              <a:ext uri="{FF2B5EF4-FFF2-40B4-BE49-F238E27FC236}">
                <a16:creationId xmlns:a16="http://schemas.microsoft.com/office/drawing/2014/main" id="{107DF1BE-2460-3A1C-65B3-D244728616CD}"/>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1026" name="Picture 2" descr="School Cartoon Images – Browse 1,271,686 Stock Photos, Vectors, and Video |  Adobe Stock">
            <a:extLst>
              <a:ext uri="{FF2B5EF4-FFF2-40B4-BE49-F238E27FC236}">
                <a16:creationId xmlns:a16="http://schemas.microsoft.com/office/drawing/2014/main" id="{66C29E61-89B5-73C1-DA27-2D46F354DE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043" y="2348802"/>
            <a:ext cx="3534646" cy="21603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5A60CB6-752B-4373-DB9B-BED02BE68CC8}"/>
              </a:ext>
            </a:extLst>
          </p:cNvPr>
          <p:cNvSpPr txBox="1"/>
          <p:nvPr/>
        </p:nvSpPr>
        <p:spPr>
          <a:xfrm>
            <a:off x="8217676" y="1223090"/>
            <a:ext cx="3697793" cy="523220"/>
          </a:xfrm>
          <a:prstGeom prst="rect">
            <a:avLst/>
          </a:prstGeom>
          <a:noFill/>
        </p:spPr>
        <p:txBody>
          <a:bodyPr wrap="square" rtlCol="0">
            <a:spAutoFit/>
          </a:bodyPr>
          <a:lstStyle/>
          <a:p>
            <a:r>
              <a:rPr lang="en-US" sz="1400" dirty="0"/>
              <a:t>School X is located in a residential area of Swansea, Wales and serves two areas.</a:t>
            </a:r>
          </a:p>
        </p:txBody>
      </p:sp>
      <p:sp>
        <p:nvSpPr>
          <p:cNvPr id="6" name="TextBox 5">
            <a:extLst>
              <a:ext uri="{FF2B5EF4-FFF2-40B4-BE49-F238E27FC236}">
                <a16:creationId xmlns:a16="http://schemas.microsoft.com/office/drawing/2014/main" id="{C20548F4-AFE5-3A80-426F-277A1E1EA906}"/>
              </a:ext>
            </a:extLst>
          </p:cNvPr>
          <p:cNvSpPr txBox="1"/>
          <p:nvPr/>
        </p:nvSpPr>
        <p:spPr>
          <a:xfrm>
            <a:off x="4499108" y="5391616"/>
            <a:ext cx="4485231" cy="307777"/>
          </a:xfrm>
          <a:prstGeom prst="rect">
            <a:avLst/>
          </a:prstGeom>
          <a:noFill/>
        </p:spPr>
        <p:txBody>
          <a:bodyPr wrap="square" rtlCol="0">
            <a:spAutoFit/>
          </a:bodyPr>
          <a:lstStyle/>
          <a:p>
            <a:r>
              <a:rPr lang="en-US" sz="1400" dirty="0"/>
              <a:t>There are eleven classes, seven of which are mixed age.</a:t>
            </a:r>
          </a:p>
        </p:txBody>
      </p:sp>
      <p:sp>
        <p:nvSpPr>
          <p:cNvPr id="7" name="TextBox 6">
            <a:extLst>
              <a:ext uri="{FF2B5EF4-FFF2-40B4-BE49-F238E27FC236}">
                <a16:creationId xmlns:a16="http://schemas.microsoft.com/office/drawing/2014/main" id="{85D9515F-D07D-756B-0489-6532BCD92638}"/>
              </a:ext>
            </a:extLst>
          </p:cNvPr>
          <p:cNvSpPr txBox="1"/>
          <p:nvPr/>
        </p:nvSpPr>
        <p:spPr>
          <a:xfrm>
            <a:off x="9309920" y="4044553"/>
            <a:ext cx="2605549" cy="1231106"/>
          </a:xfrm>
          <a:prstGeom prst="rect">
            <a:avLst/>
          </a:prstGeom>
          <a:noFill/>
        </p:spPr>
        <p:txBody>
          <a:bodyPr wrap="square" rtlCol="0">
            <a:spAutoFit/>
          </a:bodyPr>
          <a:lstStyle/>
          <a:p>
            <a:r>
              <a:rPr lang="en-US" sz="1400" dirty="0"/>
              <a:t>I was placed in year 3/4 and the class was comprised of twenty-nine pupils, one class teacher and one teaching assistant.</a:t>
            </a:r>
          </a:p>
          <a:p>
            <a:endParaRPr lang="en-GB" dirty="0"/>
          </a:p>
        </p:txBody>
      </p:sp>
      <p:sp>
        <p:nvSpPr>
          <p:cNvPr id="8" name="TextBox 7">
            <a:extLst>
              <a:ext uri="{FF2B5EF4-FFF2-40B4-BE49-F238E27FC236}">
                <a16:creationId xmlns:a16="http://schemas.microsoft.com/office/drawing/2014/main" id="{B3891E03-1460-94A6-AAF3-236F8E85BEB6}"/>
              </a:ext>
            </a:extLst>
          </p:cNvPr>
          <p:cNvSpPr txBox="1"/>
          <p:nvPr/>
        </p:nvSpPr>
        <p:spPr>
          <a:xfrm>
            <a:off x="0" y="3107892"/>
            <a:ext cx="4103428" cy="1231106"/>
          </a:xfrm>
          <a:prstGeom prst="rect">
            <a:avLst/>
          </a:prstGeom>
          <a:noFill/>
        </p:spPr>
        <p:txBody>
          <a:bodyPr wrap="square" rtlCol="0">
            <a:spAutoFit/>
          </a:bodyPr>
          <a:lstStyle/>
          <a:p>
            <a:r>
              <a:rPr lang="en-US" sz="1400" dirty="0"/>
              <a:t>The latest inspection report highlighted that ‘’there is a growing sense of teamwork, with a shared focus on creating a supportive and inclusive environment for all pupils’’ (</a:t>
            </a:r>
            <a:r>
              <a:rPr lang="en-US" sz="1400" dirty="0" err="1"/>
              <a:t>Estyn</a:t>
            </a:r>
            <a:r>
              <a:rPr lang="en-US" sz="1400" dirty="0"/>
              <a:t>, 2024, p. 3).</a:t>
            </a:r>
          </a:p>
          <a:p>
            <a:endParaRPr lang="en-GB" dirty="0"/>
          </a:p>
        </p:txBody>
      </p:sp>
      <p:sp>
        <p:nvSpPr>
          <p:cNvPr id="11" name="TextBox 10">
            <a:extLst>
              <a:ext uri="{FF2B5EF4-FFF2-40B4-BE49-F238E27FC236}">
                <a16:creationId xmlns:a16="http://schemas.microsoft.com/office/drawing/2014/main" id="{3E5996AF-61F9-BD60-20CB-F752ADD16A09}"/>
              </a:ext>
            </a:extLst>
          </p:cNvPr>
          <p:cNvSpPr txBox="1"/>
          <p:nvPr/>
        </p:nvSpPr>
        <p:spPr>
          <a:xfrm>
            <a:off x="276531" y="961480"/>
            <a:ext cx="6096001" cy="523220"/>
          </a:xfrm>
          <a:prstGeom prst="rect">
            <a:avLst/>
          </a:prstGeom>
          <a:noFill/>
        </p:spPr>
        <p:txBody>
          <a:bodyPr wrap="square" rtlCol="0">
            <a:spAutoFit/>
          </a:bodyPr>
          <a:lstStyle/>
          <a:p>
            <a:r>
              <a:rPr lang="en-US" sz="1400" dirty="0"/>
              <a:t>There are approximately 9.8% of pupils with additional learning needs (ALNs) and around 48.1% of pupils are eligible for Free School Meals (FSM).</a:t>
            </a:r>
          </a:p>
        </p:txBody>
      </p:sp>
      <p:cxnSp>
        <p:nvCxnSpPr>
          <p:cNvPr id="13" name="Straight Arrow Connector 12">
            <a:extLst>
              <a:ext uri="{FF2B5EF4-FFF2-40B4-BE49-F238E27FC236}">
                <a16:creationId xmlns:a16="http://schemas.microsoft.com/office/drawing/2014/main" id="{E21DE701-D65A-E9E5-B8A1-BFCC997CC54A}"/>
              </a:ext>
            </a:extLst>
          </p:cNvPr>
          <p:cNvCxnSpPr>
            <a:cxnSpLocks/>
          </p:cNvCxnSpPr>
          <p:nvPr/>
        </p:nvCxnSpPr>
        <p:spPr>
          <a:xfrm flipH="1" flipV="1">
            <a:off x="4572000" y="1694986"/>
            <a:ext cx="955949" cy="118606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A68D736C-E46E-E19C-4020-531416D987B5}"/>
              </a:ext>
            </a:extLst>
          </p:cNvPr>
          <p:cNvCxnSpPr>
            <a:cxnSpLocks/>
          </p:cNvCxnSpPr>
          <p:nvPr/>
        </p:nvCxnSpPr>
        <p:spPr>
          <a:xfrm flipV="1">
            <a:off x="7720810" y="1852174"/>
            <a:ext cx="1482184" cy="118422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86F05723-872C-47B8-E5E8-0041B9125BF1}"/>
              </a:ext>
            </a:extLst>
          </p:cNvPr>
          <p:cNvCxnSpPr/>
          <p:nvPr/>
        </p:nvCxnSpPr>
        <p:spPr>
          <a:xfrm flipH="1">
            <a:off x="3862421" y="3635477"/>
            <a:ext cx="1199471"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2" name="Straight Arrow Connector 21">
            <a:extLst>
              <a:ext uri="{FF2B5EF4-FFF2-40B4-BE49-F238E27FC236}">
                <a16:creationId xmlns:a16="http://schemas.microsoft.com/office/drawing/2014/main" id="{D15DB348-E435-340F-555D-187286815490}"/>
              </a:ext>
            </a:extLst>
          </p:cNvPr>
          <p:cNvCxnSpPr/>
          <p:nvPr/>
        </p:nvCxnSpPr>
        <p:spPr>
          <a:xfrm>
            <a:off x="6591520" y="4660106"/>
            <a:ext cx="0" cy="70854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5" name="Straight Arrow Connector 24">
            <a:extLst>
              <a:ext uri="{FF2B5EF4-FFF2-40B4-BE49-F238E27FC236}">
                <a16:creationId xmlns:a16="http://schemas.microsoft.com/office/drawing/2014/main" id="{BE12068B-F807-CA57-A23F-B359CC8077CA}"/>
              </a:ext>
            </a:extLst>
          </p:cNvPr>
          <p:cNvCxnSpPr>
            <a:cxnSpLocks/>
          </p:cNvCxnSpPr>
          <p:nvPr/>
        </p:nvCxnSpPr>
        <p:spPr>
          <a:xfrm>
            <a:off x="7981015" y="3900505"/>
            <a:ext cx="1217776" cy="53303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 name="TextBox 2">
            <a:extLst>
              <a:ext uri="{FF2B5EF4-FFF2-40B4-BE49-F238E27FC236}">
                <a16:creationId xmlns:a16="http://schemas.microsoft.com/office/drawing/2014/main" id="{6D862BA2-6CE2-313E-CB22-8A5599A4D8FA}"/>
              </a:ext>
            </a:extLst>
          </p:cNvPr>
          <p:cNvSpPr txBox="1"/>
          <p:nvPr/>
        </p:nvSpPr>
        <p:spPr>
          <a:xfrm>
            <a:off x="6955217" y="4477840"/>
            <a:ext cx="1908087"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a:t>
            </a:r>
            <a:r>
              <a:rPr lang="en-US" sz="1400" dirty="0" err="1">
                <a:latin typeface="Calibri" panose="020F0502020204030204" pitchFamily="34" charset="0"/>
                <a:ea typeface="Calibri" panose="020F0502020204030204" pitchFamily="34" charset="0"/>
                <a:cs typeface="Calibri" panose="020F0502020204030204" pitchFamily="34" charset="0"/>
              </a:rPr>
              <a:t>Colourbox</a:t>
            </a:r>
            <a:r>
              <a:rPr lang="en-US" sz="1400" dirty="0">
                <a:latin typeface="Calibri" panose="020F0502020204030204" pitchFamily="34" charset="0"/>
                <a:ea typeface="Calibri" panose="020F0502020204030204" pitchFamily="34" charset="0"/>
                <a:cs typeface="Calibri" panose="020F0502020204030204" pitchFamily="34" charset="0"/>
              </a:rPr>
              <a:t>,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cxnSp>
        <p:nvCxnSpPr>
          <p:cNvPr id="9" name="Straight Arrow Connector 8">
            <a:extLst>
              <a:ext uri="{FF2B5EF4-FFF2-40B4-BE49-F238E27FC236}">
                <a16:creationId xmlns:a16="http://schemas.microsoft.com/office/drawing/2014/main" id="{001C5A56-9C7D-557F-CE0A-5456F7591B63}"/>
              </a:ext>
            </a:extLst>
          </p:cNvPr>
          <p:cNvCxnSpPr>
            <a:cxnSpLocks/>
          </p:cNvCxnSpPr>
          <p:nvPr/>
        </p:nvCxnSpPr>
        <p:spPr>
          <a:xfrm flipH="1">
            <a:off x="3613354" y="4631728"/>
            <a:ext cx="885754" cy="46715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7" name="TextBox 16">
            <a:extLst>
              <a:ext uri="{FF2B5EF4-FFF2-40B4-BE49-F238E27FC236}">
                <a16:creationId xmlns:a16="http://schemas.microsoft.com/office/drawing/2014/main" id="{C9951522-F322-B34A-0821-F0ECE785F9A9}"/>
              </a:ext>
            </a:extLst>
          </p:cNvPr>
          <p:cNvSpPr txBox="1"/>
          <p:nvPr/>
        </p:nvSpPr>
        <p:spPr>
          <a:xfrm>
            <a:off x="1773711" y="5034591"/>
            <a:ext cx="2113934" cy="738664"/>
          </a:xfrm>
          <a:prstGeom prst="rect">
            <a:avLst/>
          </a:prstGeom>
          <a:noFill/>
        </p:spPr>
        <p:txBody>
          <a:bodyPr wrap="square" rtlCol="0">
            <a:spAutoFit/>
          </a:bodyPr>
          <a:lstStyle/>
          <a:p>
            <a:r>
              <a:rPr lang="en-US" sz="1400" dirty="0">
                <a:ea typeface="Calibri" panose="020F0502020204030204" pitchFamily="34" charset="0"/>
                <a:cs typeface="Calibri" panose="020F0502020204030204" pitchFamily="34" charset="0"/>
              </a:rPr>
              <a:t>23.7% of pupils with English as an additional language (EAL). </a:t>
            </a:r>
            <a:endParaRPr lang="en-GB" sz="1400" dirty="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76093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EC44B9-1173-EC54-5482-D121E4916EC1}"/>
              </a:ext>
            </a:extLst>
          </p:cNvPr>
          <p:cNvSpPr>
            <a:spLocks noGrp="1"/>
          </p:cNvSpPr>
          <p:nvPr>
            <p:ph idx="1"/>
          </p:nvPr>
        </p:nvSpPr>
        <p:spPr>
          <a:xfrm>
            <a:off x="5978013" y="1210681"/>
            <a:ext cx="5776965" cy="4351338"/>
          </a:xfrm>
        </p:spPr>
        <p:txBody>
          <a:bodyPr>
            <a:normAutofit fontScale="85000" lnSpcReduction="20000"/>
          </a:bodyPr>
          <a:lstStyle/>
          <a:p>
            <a:pPr marL="0" indent="0" algn="l">
              <a:buNone/>
            </a:pPr>
            <a:r>
              <a:rPr lang="en-US" b="0" i="0" dirty="0">
                <a:solidFill>
                  <a:srgbClr val="000000"/>
                </a:solidFill>
                <a:effectLst/>
              </a:rPr>
              <a:t>I decided to evaluate the use of my </a:t>
            </a:r>
            <a:r>
              <a:rPr lang="en-US" b="0" i="0" dirty="0" err="1">
                <a:solidFill>
                  <a:srgbClr val="000000"/>
                </a:solidFill>
                <a:effectLst/>
              </a:rPr>
              <a:t>AfL</a:t>
            </a:r>
            <a:r>
              <a:rPr lang="en-US" b="0" i="0" dirty="0">
                <a:solidFill>
                  <a:srgbClr val="000000"/>
                </a:solidFill>
                <a:effectLst/>
              </a:rPr>
              <a:t> strategies in the Mathematics and Numeracy </a:t>
            </a:r>
            <a:r>
              <a:rPr lang="en-US" b="0" i="0" dirty="0" err="1">
                <a:solidFill>
                  <a:srgbClr val="000000"/>
                </a:solidFill>
                <a:effectLst/>
              </a:rPr>
              <a:t>AoLE</a:t>
            </a:r>
            <a:r>
              <a:rPr lang="en-US" b="0" i="0" dirty="0">
                <a:solidFill>
                  <a:srgbClr val="000000"/>
                </a:solidFill>
                <a:effectLst/>
              </a:rPr>
              <a:t> because I wanted to better understand how </a:t>
            </a:r>
            <a:r>
              <a:rPr lang="en-US" b="0" i="0" dirty="0" err="1">
                <a:solidFill>
                  <a:srgbClr val="000000"/>
                </a:solidFill>
                <a:effectLst/>
              </a:rPr>
              <a:t>AfL</a:t>
            </a:r>
            <a:r>
              <a:rPr lang="en-US" b="0" i="0" dirty="0">
                <a:solidFill>
                  <a:srgbClr val="000000"/>
                </a:solidFill>
                <a:effectLst/>
              </a:rPr>
              <a:t> can identify pupil’s misconceptions, support their progression and enhance their engagement with mathematical concepts. It was also highlighted by </a:t>
            </a:r>
            <a:r>
              <a:rPr lang="en-US" b="0" i="0" dirty="0" err="1">
                <a:solidFill>
                  <a:srgbClr val="000000"/>
                </a:solidFill>
                <a:effectLst/>
              </a:rPr>
              <a:t>Estyn</a:t>
            </a:r>
            <a:r>
              <a:rPr lang="en-US" b="0" i="0" dirty="0">
                <a:solidFill>
                  <a:srgbClr val="000000"/>
                </a:solidFill>
                <a:effectLst/>
              </a:rPr>
              <a:t> that pupils in the school develop their mathematical knowledge and understanding well. Therefore, it felt appropriate for me to continue to develop pupil’s knowledge and understanding in the </a:t>
            </a:r>
            <a:r>
              <a:rPr lang="en-US" b="0" i="0" dirty="0" err="1">
                <a:solidFill>
                  <a:srgbClr val="000000"/>
                </a:solidFill>
                <a:effectLst/>
              </a:rPr>
              <a:t>Maths</a:t>
            </a:r>
            <a:r>
              <a:rPr lang="en-US" b="0" i="0" dirty="0">
                <a:solidFill>
                  <a:srgbClr val="000000"/>
                </a:solidFill>
                <a:effectLst/>
              </a:rPr>
              <a:t> and Numeracy </a:t>
            </a:r>
            <a:r>
              <a:rPr lang="en-US" b="0" i="0" dirty="0" err="1">
                <a:solidFill>
                  <a:srgbClr val="000000"/>
                </a:solidFill>
                <a:effectLst/>
              </a:rPr>
              <a:t>AoLE</a:t>
            </a:r>
            <a:r>
              <a:rPr lang="en-US" b="0" i="0" dirty="0">
                <a:solidFill>
                  <a:srgbClr val="000000"/>
                </a:solidFill>
                <a:effectLst/>
              </a:rPr>
              <a:t>, and to trial </a:t>
            </a:r>
            <a:r>
              <a:rPr lang="en-US" b="0" i="0" dirty="0" err="1">
                <a:solidFill>
                  <a:srgbClr val="000000"/>
                </a:solidFill>
                <a:effectLst/>
              </a:rPr>
              <a:t>AfL</a:t>
            </a:r>
            <a:r>
              <a:rPr lang="en-US" b="0" i="0" dirty="0">
                <a:solidFill>
                  <a:srgbClr val="000000"/>
                </a:solidFill>
                <a:effectLst/>
              </a:rPr>
              <a:t> strategies that would further assess pupil’s knowledge and understanding.</a:t>
            </a:r>
          </a:p>
          <a:p>
            <a:pPr marL="0" indent="0">
              <a:buNone/>
            </a:pPr>
            <a:endParaRPr lang="en-GB" dirty="0"/>
          </a:p>
        </p:txBody>
      </p:sp>
      <p:pic>
        <p:nvPicPr>
          <p:cNvPr id="4" name="Picture 3">
            <a:extLst>
              <a:ext uri="{FF2B5EF4-FFF2-40B4-BE49-F238E27FC236}">
                <a16:creationId xmlns:a16="http://schemas.microsoft.com/office/drawing/2014/main" id="{88C8D860-C562-683C-3B45-DCD8972D0365}"/>
              </a:ext>
            </a:extLst>
          </p:cNvPr>
          <p:cNvPicPr>
            <a:picLocks noChangeAspect="1"/>
          </p:cNvPicPr>
          <p:nvPr/>
        </p:nvPicPr>
        <p:blipFill>
          <a:blip r:embed="rId2"/>
          <a:srcRect l="533" t="2873" r="645"/>
          <a:stretch/>
        </p:blipFill>
        <p:spPr>
          <a:xfrm>
            <a:off x="0" y="5858773"/>
            <a:ext cx="12192000" cy="999227"/>
          </a:xfrm>
          <a:prstGeom prst="rect">
            <a:avLst/>
          </a:prstGeom>
        </p:spPr>
      </p:pic>
      <p:sp>
        <p:nvSpPr>
          <p:cNvPr id="5" name="Oval 4">
            <a:extLst>
              <a:ext uri="{FF2B5EF4-FFF2-40B4-BE49-F238E27FC236}">
                <a16:creationId xmlns:a16="http://schemas.microsoft.com/office/drawing/2014/main" id="{CC86AE7A-71D2-0998-2E52-1F805F252208}"/>
              </a:ext>
            </a:extLst>
          </p:cNvPr>
          <p:cNvSpPr/>
          <p:nvPr/>
        </p:nvSpPr>
        <p:spPr>
          <a:xfrm>
            <a:off x="437022" y="913925"/>
            <a:ext cx="4930094" cy="4351337"/>
          </a:xfrm>
          <a:prstGeom prst="ellipse">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Title 1">
            <a:extLst>
              <a:ext uri="{FF2B5EF4-FFF2-40B4-BE49-F238E27FC236}">
                <a16:creationId xmlns:a16="http://schemas.microsoft.com/office/drawing/2014/main" id="{22827AC6-06B0-9D33-EEC4-57B5D4FBAFDC}"/>
              </a:ext>
            </a:extLst>
          </p:cNvPr>
          <p:cNvSpPr txBox="1">
            <a:spLocks/>
          </p:cNvSpPr>
          <p:nvPr/>
        </p:nvSpPr>
        <p:spPr>
          <a:xfrm>
            <a:off x="668917" y="2426811"/>
            <a:ext cx="4466303" cy="1325563"/>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bg1"/>
                </a:solidFill>
                <a:latin typeface="Forte" panose="03060902040502070203" pitchFamily="66" charset="0"/>
              </a:rPr>
              <a:t>Why did I choose to teach Mathematics and Numeracy </a:t>
            </a:r>
            <a:r>
              <a:rPr lang="en-GB" dirty="0" err="1">
                <a:solidFill>
                  <a:schemeClr val="bg1"/>
                </a:solidFill>
                <a:latin typeface="Forte" panose="03060902040502070203" pitchFamily="66" charset="0"/>
              </a:rPr>
              <a:t>AoLE</a:t>
            </a:r>
            <a:r>
              <a:rPr lang="en-GB" dirty="0">
                <a:solidFill>
                  <a:schemeClr val="bg1"/>
                </a:solidFill>
                <a:latin typeface="Forte" panose="03060902040502070203" pitchFamily="66" charset="0"/>
              </a:rPr>
              <a:t>?</a:t>
            </a:r>
          </a:p>
        </p:txBody>
      </p:sp>
    </p:spTree>
    <p:extLst>
      <p:ext uri="{BB962C8B-B14F-4D97-AF65-F5344CB8AC3E}">
        <p14:creationId xmlns:p14="http://schemas.microsoft.com/office/powerpoint/2010/main" val="689943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C70A3-3B18-3666-38AD-FAB2D13E3D38}"/>
              </a:ext>
            </a:extLst>
          </p:cNvPr>
          <p:cNvSpPr>
            <a:spLocks noGrp="1"/>
          </p:cNvSpPr>
          <p:nvPr>
            <p:ph type="title"/>
          </p:nvPr>
        </p:nvSpPr>
        <p:spPr/>
        <p:txBody>
          <a:bodyPr/>
          <a:lstStyle/>
          <a:p>
            <a:r>
              <a:rPr lang="en-US" dirty="0">
                <a:latin typeface="Forte" panose="03060902040502070203" pitchFamily="66" charset="0"/>
              </a:rPr>
              <a:t>What is Assessment for Learning?</a:t>
            </a:r>
            <a:endParaRPr lang="en-GB" dirty="0">
              <a:latin typeface="Forte" panose="03060902040502070203" pitchFamily="66" charset="0"/>
            </a:endParaRPr>
          </a:p>
        </p:txBody>
      </p:sp>
      <p:sp>
        <p:nvSpPr>
          <p:cNvPr id="3" name="Content Placeholder 2">
            <a:extLst>
              <a:ext uri="{FF2B5EF4-FFF2-40B4-BE49-F238E27FC236}">
                <a16:creationId xmlns:a16="http://schemas.microsoft.com/office/drawing/2014/main" id="{1CBF8F7A-541F-CED0-2D85-C2F8F5843DCC}"/>
              </a:ext>
            </a:extLst>
          </p:cNvPr>
          <p:cNvSpPr>
            <a:spLocks noGrp="1"/>
          </p:cNvSpPr>
          <p:nvPr>
            <p:ph idx="1"/>
          </p:nvPr>
        </p:nvSpPr>
        <p:spPr>
          <a:xfrm>
            <a:off x="838199" y="1825625"/>
            <a:ext cx="10797791" cy="4351338"/>
          </a:xfrm>
        </p:spPr>
        <p:txBody>
          <a:bodyPr/>
          <a:lstStyle/>
          <a:p>
            <a:pPr marL="0" indent="0">
              <a:buNone/>
            </a:pPr>
            <a:r>
              <a:rPr lang="en-GB" kern="100" dirty="0">
                <a:effectLst/>
                <a:ea typeface="Aptos" panose="020B0004020202020204" pitchFamily="34" charset="0"/>
                <a:cs typeface="Times New Roman" panose="02020603050405020304" pitchFamily="18" charset="0"/>
              </a:rPr>
              <a:t>Derived from the term formative assessment, </a:t>
            </a:r>
            <a:r>
              <a:rPr lang="en-GB" kern="100" dirty="0" err="1">
                <a:effectLst/>
                <a:ea typeface="Aptos" panose="020B0004020202020204" pitchFamily="34" charset="0"/>
                <a:cs typeface="Times New Roman" panose="02020603050405020304" pitchFamily="18" charset="0"/>
              </a:rPr>
              <a:t>AfL</a:t>
            </a:r>
            <a:r>
              <a:rPr lang="en-GB" kern="100" dirty="0">
                <a:effectLst/>
                <a:ea typeface="Aptos" panose="020B0004020202020204" pitchFamily="34" charset="0"/>
                <a:cs typeface="Times New Roman" panose="02020603050405020304" pitchFamily="18" charset="0"/>
              </a:rPr>
              <a:t> has been used in the UK to refer to types of assessment that have been shown to have a direct influence on learning objectives and pupil achievement (</a:t>
            </a:r>
            <a:r>
              <a:rPr lang="en-GB" kern="100" dirty="0" err="1">
                <a:effectLst/>
                <a:ea typeface="Aptos" panose="020B0004020202020204" pitchFamily="34" charset="0"/>
                <a:cs typeface="Times New Roman" panose="02020603050405020304" pitchFamily="18" charset="0"/>
              </a:rPr>
              <a:t>Muijs</a:t>
            </a:r>
            <a:r>
              <a:rPr lang="en-GB" kern="100" dirty="0">
                <a:effectLst/>
                <a:ea typeface="Aptos" panose="020B0004020202020204" pitchFamily="34" charset="0"/>
                <a:cs typeface="Times New Roman" panose="02020603050405020304" pitchFamily="18" charset="0"/>
              </a:rPr>
              <a:t> and Reynolds, 2018, p. 268). According to Carden (2022, p. 199), </a:t>
            </a:r>
            <a:r>
              <a:rPr lang="en-GB" kern="100" dirty="0" err="1">
                <a:effectLst/>
                <a:ea typeface="Aptos" panose="020B0004020202020204" pitchFamily="34" charset="0"/>
                <a:cs typeface="Times New Roman" panose="02020603050405020304" pitchFamily="18" charset="0"/>
              </a:rPr>
              <a:t>AfL</a:t>
            </a:r>
            <a:r>
              <a:rPr lang="en-GB" kern="100" dirty="0">
                <a:effectLst/>
                <a:ea typeface="Aptos" panose="020B0004020202020204" pitchFamily="34" charset="0"/>
                <a:cs typeface="Times New Roman" panose="02020603050405020304" pitchFamily="18" charset="0"/>
              </a:rPr>
              <a:t> is:</a:t>
            </a:r>
            <a:endParaRPr lang="en-GB" sz="2800" kern="100" dirty="0">
              <a:effectLst/>
              <a:ea typeface="Aptos" panose="020B0004020202020204" pitchFamily="34" charset="0"/>
              <a:cs typeface="Times New Roman" panose="02020603050405020304" pitchFamily="18" charset="0"/>
            </a:endParaRPr>
          </a:p>
          <a:p>
            <a:pPr marL="0" indent="0">
              <a:buNone/>
            </a:pPr>
            <a:endParaRPr lang="en-GB" dirty="0"/>
          </a:p>
        </p:txBody>
      </p:sp>
      <p:pic>
        <p:nvPicPr>
          <p:cNvPr id="6" name="Picture 5">
            <a:extLst>
              <a:ext uri="{FF2B5EF4-FFF2-40B4-BE49-F238E27FC236}">
                <a16:creationId xmlns:a16="http://schemas.microsoft.com/office/drawing/2014/main" id="{4B73ABD1-D83C-E63D-031D-7C282189C072}"/>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2050" name="Picture 2" descr="Colorful Pencils. Free PPT &amp; Google Slides Template — SlidesCarnival">
            <a:extLst>
              <a:ext uri="{FF2B5EF4-FFF2-40B4-BE49-F238E27FC236}">
                <a16:creationId xmlns:a16="http://schemas.microsoft.com/office/drawing/2014/main" id="{1B1E2C36-31C2-1D8A-ED31-9485F448F3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506" t="46447" r="5374"/>
          <a:stretch/>
        </p:blipFill>
        <p:spPr bwMode="auto">
          <a:xfrm>
            <a:off x="7740579" y="3550979"/>
            <a:ext cx="4451421" cy="2307794"/>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a:extLst>
              <a:ext uri="{FF2B5EF4-FFF2-40B4-BE49-F238E27FC236}">
                <a16:creationId xmlns:a16="http://schemas.microsoft.com/office/drawing/2014/main" id="{0178B8DA-7FBD-0276-A490-579BE6804DC3}"/>
              </a:ext>
            </a:extLst>
          </p:cNvPr>
          <p:cNvSpPr/>
          <p:nvPr/>
        </p:nvSpPr>
        <p:spPr>
          <a:xfrm>
            <a:off x="2721907" y="3521762"/>
            <a:ext cx="4553964" cy="2184168"/>
          </a:xfrm>
          <a:prstGeom prst="ellipse">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D97EB24-2DA0-2A39-F0E9-96F1B5574BC4}"/>
              </a:ext>
            </a:extLst>
          </p:cNvPr>
          <p:cNvSpPr txBox="1"/>
          <p:nvPr/>
        </p:nvSpPr>
        <p:spPr>
          <a:xfrm>
            <a:off x="2987446" y="3885993"/>
            <a:ext cx="4081948" cy="1754326"/>
          </a:xfrm>
          <a:prstGeom prst="rect">
            <a:avLst/>
          </a:prstGeom>
          <a:noFill/>
        </p:spPr>
        <p:txBody>
          <a:bodyPr wrap="square" rtlCol="0">
            <a:spAutoFit/>
          </a:bodyPr>
          <a:lstStyle/>
          <a:p>
            <a:r>
              <a:rPr lang="en-GB" sz="1800" kern="100" dirty="0">
                <a:solidFill>
                  <a:schemeClr val="bg1"/>
                </a:solidFill>
                <a:effectLst/>
                <a:ea typeface="Aptos" panose="020B0004020202020204" pitchFamily="34" charset="0"/>
                <a:cs typeface="Times New Roman" panose="02020603050405020304" pitchFamily="18" charset="0"/>
              </a:rPr>
              <a:t>the process of seeking and interpreting evidence for use by learners and their teachers to decide where the learners are in their learning, where they need to go and how best to get there.</a:t>
            </a:r>
          </a:p>
          <a:p>
            <a:endParaRPr lang="en-GB" dirty="0"/>
          </a:p>
        </p:txBody>
      </p:sp>
      <p:sp>
        <p:nvSpPr>
          <p:cNvPr id="4" name="TextBox 3">
            <a:extLst>
              <a:ext uri="{FF2B5EF4-FFF2-40B4-BE49-F238E27FC236}">
                <a16:creationId xmlns:a16="http://schemas.microsoft.com/office/drawing/2014/main" id="{D22A6801-AB52-0CDA-A636-E23535F9766A}"/>
              </a:ext>
            </a:extLst>
          </p:cNvPr>
          <p:cNvSpPr txBox="1"/>
          <p:nvPr/>
        </p:nvSpPr>
        <p:spPr>
          <a:xfrm>
            <a:off x="10658168" y="12443"/>
            <a:ext cx="1533832" cy="307777"/>
          </a:xfrm>
          <a:prstGeom prst="rect">
            <a:avLst/>
          </a:prstGeom>
          <a:noFill/>
        </p:spPr>
        <p:txBody>
          <a:bodyPr wrap="square" rtlCol="0">
            <a:spAutoFit/>
          </a:bodyPr>
          <a:lstStyle/>
          <a:p>
            <a:r>
              <a:rPr lang="en-US" sz="1400" i="1" u="sng" dirty="0">
                <a:solidFill>
                  <a:srgbClr val="FF0000"/>
                </a:solidFill>
                <a:latin typeface="Calibri" panose="020F0502020204030204" pitchFamily="34" charset="0"/>
                <a:ea typeface="Calibri" panose="020F0502020204030204" pitchFamily="34" charset="0"/>
                <a:cs typeface="Calibri" panose="020F0502020204030204" pitchFamily="34" charset="0"/>
              </a:rPr>
              <a:t>Literature Review</a:t>
            </a:r>
            <a:endParaRPr lang="en-GB" sz="1400" i="1" u="sng"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99020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A12B5E-EFBE-3AB9-36CE-FB24F11FDF04}"/>
              </a:ext>
            </a:extLst>
          </p:cNvPr>
          <p:cNvSpPr>
            <a:spLocks noGrp="1"/>
          </p:cNvSpPr>
          <p:nvPr>
            <p:ph idx="1"/>
          </p:nvPr>
        </p:nvSpPr>
        <p:spPr>
          <a:xfrm>
            <a:off x="543232" y="761533"/>
            <a:ext cx="7430729" cy="4563538"/>
          </a:xfrm>
        </p:spPr>
        <p:txBody>
          <a:bodyPr>
            <a:normAutofit lnSpcReduction="10000"/>
          </a:bodyPr>
          <a:lstStyle/>
          <a:p>
            <a:pPr marL="0" indent="0">
              <a:buNone/>
            </a:pPr>
            <a:r>
              <a:rPr lang="en-GB" dirty="0">
                <a:effectLst/>
                <a:ea typeface="Aptos" panose="020B0004020202020204" pitchFamily="34" charset="0"/>
              </a:rPr>
              <a:t>The highly influential </a:t>
            </a:r>
            <a:r>
              <a:rPr lang="en-GB" dirty="0">
                <a:ea typeface="Aptos" panose="020B0004020202020204" pitchFamily="34" charset="0"/>
              </a:rPr>
              <a:t>report</a:t>
            </a:r>
            <a:r>
              <a:rPr lang="en-GB" dirty="0">
                <a:effectLst/>
                <a:ea typeface="Aptos" panose="020B0004020202020204" pitchFamily="34" charset="0"/>
              </a:rPr>
              <a:t> ‘Inside the Black Box’ by British Professors Dylan Wiliam and Paul Black explores evidence from 250 formative assessment research studies and claims that teachers can get high achievement from all their pupils when they routinely use assessments to check for understanding and then modify their teaching to address any misunderstandings. Effect sizes following Black and Wiliam’s formative assessment tests were 0.4 and 0.7. The effect sizes found in educational interventions were smaller than this (Black and Wiliam, 1998, p. 4). </a:t>
            </a:r>
            <a:endParaRPr lang="en-GB" sz="4000" dirty="0"/>
          </a:p>
        </p:txBody>
      </p:sp>
      <p:pic>
        <p:nvPicPr>
          <p:cNvPr id="4" name="Picture 3">
            <a:extLst>
              <a:ext uri="{FF2B5EF4-FFF2-40B4-BE49-F238E27FC236}">
                <a16:creationId xmlns:a16="http://schemas.microsoft.com/office/drawing/2014/main" id="{E2D0F564-464C-3B56-7A95-2AEAB7C217EB}"/>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1028" name="Picture 4" descr="[Inside the Black Box: v. 1: Raising Standards Through Classroom  Assessment] [by: Dylan Wiliam]">
            <a:extLst>
              <a:ext uri="{FF2B5EF4-FFF2-40B4-BE49-F238E27FC236}">
                <a16:creationId xmlns:a16="http://schemas.microsoft.com/office/drawing/2014/main" id="{F27D694B-7F01-75F6-E589-A9E0D74193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47587" y="119318"/>
            <a:ext cx="3524611" cy="53572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03EB578-CCB5-2FD5-470F-F382043999C4}"/>
              </a:ext>
            </a:extLst>
          </p:cNvPr>
          <p:cNvSpPr txBox="1"/>
          <p:nvPr/>
        </p:nvSpPr>
        <p:spPr>
          <a:xfrm>
            <a:off x="10163716" y="5513781"/>
            <a:ext cx="2320413" cy="307777"/>
          </a:xfrm>
          <a:prstGeom prst="rect">
            <a:avLst/>
          </a:prstGeom>
          <a:noFill/>
        </p:spPr>
        <p:txBody>
          <a:bodyPr wrap="square" rtlCol="0">
            <a:spAutoFit/>
          </a:bodyPr>
          <a:lstStyle/>
          <a:p>
            <a:r>
              <a:rPr lang="en-US" sz="1400" dirty="0"/>
              <a:t>(</a:t>
            </a:r>
            <a:r>
              <a:rPr lang="en-US" sz="1400" dirty="0" err="1"/>
              <a:t>teacherhead</a:t>
            </a:r>
            <a:r>
              <a:rPr lang="en-US" sz="1400" dirty="0"/>
              <a:t>, 2021)</a:t>
            </a:r>
            <a:endParaRPr lang="en-GB" sz="1400" dirty="0"/>
          </a:p>
        </p:txBody>
      </p:sp>
    </p:spTree>
    <p:extLst>
      <p:ext uri="{BB962C8B-B14F-4D97-AF65-F5344CB8AC3E}">
        <p14:creationId xmlns:p14="http://schemas.microsoft.com/office/powerpoint/2010/main" val="1822942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a:extLst>
              <a:ext uri="{FF2B5EF4-FFF2-40B4-BE49-F238E27FC236}">
                <a16:creationId xmlns:a16="http://schemas.microsoft.com/office/drawing/2014/main" id="{2545DB32-2206-FDB8-CAFB-8D73AAEED9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80" t="50000" r="4643" b="3507"/>
          <a:stretch/>
        </p:blipFill>
        <p:spPr bwMode="auto">
          <a:xfrm>
            <a:off x="2450120" y="1004835"/>
            <a:ext cx="7291759" cy="280432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76E078C-7EC7-8A6F-A4E2-17BD6CC27199}"/>
              </a:ext>
            </a:extLst>
          </p:cNvPr>
          <p:cNvPicPr>
            <a:picLocks noChangeAspect="1"/>
          </p:cNvPicPr>
          <p:nvPr/>
        </p:nvPicPr>
        <p:blipFill>
          <a:blip r:embed="rId4"/>
          <a:srcRect l="533" t="2873" r="645"/>
          <a:stretch/>
        </p:blipFill>
        <p:spPr>
          <a:xfrm>
            <a:off x="0" y="5858773"/>
            <a:ext cx="12192000" cy="999227"/>
          </a:xfrm>
          <a:prstGeom prst="rect">
            <a:avLst/>
          </a:prstGeom>
        </p:spPr>
      </p:pic>
      <p:pic>
        <p:nvPicPr>
          <p:cNvPr id="6" name="Picture 2" descr="Image">
            <a:extLst>
              <a:ext uri="{FF2B5EF4-FFF2-40B4-BE49-F238E27FC236}">
                <a16:creationId xmlns:a16="http://schemas.microsoft.com/office/drawing/2014/main" id="{FA834F79-4832-0789-38EB-2FFEB185A1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452" t="-4416" r="30084" b="85294"/>
          <a:stretch/>
        </p:blipFill>
        <p:spPr bwMode="auto">
          <a:xfrm>
            <a:off x="4262176" y="-180871"/>
            <a:ext cx="3667648" cy="118570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583D22A-AECC-BDB1-2DBD-196B71D5FA42}"/>
              </a:ext>
            </a:extLst>
          </p:cNvPr>
          <p:cNvSpPr txBox="1"/>
          <p:nvPr/>
        </p:nvSpPr>
        <p:spPr>
          <a:xfrm>
            <a:off x="737419" y="4066146"/>
            <a:ext cx="10717161" cy="1384995"/>
          </a:xfrm>
          <a:prstGeom prst="rect">
            <a:avLst/>
          </a:prstGeom>
          <a:noFill/>
        </p:spPr>
        <p:txBody>
          <a:bodyPr wrap="square" rtlCol="0">
            <a:spAutoFit/>
          </a:bodyPr>
          <a:lstStyle/>
          <a:p>
            <a:pPr algn="ctr"/>
            <a:r>
              <a:rPr lang="en-US" sz="2800" dirty="0"/>
              <a:t>Professor Graham Donaldson asserts </a:t>
            </a:r>
            <a:r>
              <a:rPr lang="en-GB" sz="2800" dirty="0">
                <a:effectLst/>
                <a:ea typeface="Aptos" panose="020B0004020202020204" pitchFamily="34" charset="0"/>
              </a:rPr>
              <a:t>that ‘’assessment should be an essential and natural part of the teaching process and not an additional bolt-on’’ (2015, p. 76). </a:t>
            </a:r>
            <a:endParaRPr lang="en-GB" sz="2800" dirty="0"/>
          </a:p>
        </p:txBody>
      </p:sp>
      <p:sp>
        <p:nvSpPr>
          <p:cNvPr id="9" name="TextBox 8">
            <a:extLst>
              <a:ext uri="{FF2B5EF4-FFF2-40B4-BE49-F238E27FC236}">
                <a16:creationId xmlns:a16="http://schemas.microsoft.com/office/drawing/2014/main" id="{3DA1FB0C-3172-22AD-0741-04CF6799624D}"/>
              </a:ext>
            </a:extLst>
          </p:cNvPr>
          <p:cNvSpPr txBox="1"/>
          <p:nvPr/>
        </p:nvSpPr>
        <p:spPr>
          <a:xfrm>
            <a:off x="8826018" y="3655270"/>
            <a:ext cx="1831721" cy="307777"/>
          </a:xfrm>
          <a:prstGeom prst="rect">
            <a:avLst/>
          </a:prstGeom>
          <a:noFill/>
        </p:spPr>
        <p:txBody>
          <a:bodyPr wrap="square" rtlCol="0">
            <a:spAutoFit/>
          </a:bodyPr>
          <a:lstStyle/>
          <a:p>
            <a:r>
              <a:rPr lang="en-US" sz="1400" dirty="0"/>
              <a:t>(X, 2022)</a:t>
            </a:r>
            <a:endParaRPr lang="en-GB" sz="1400" dirty="0"/>
          </a:p>
        </p:txBody>
      </p:sp>
    </p:spTree>
    <p:extLst>
      <p:ext uri="{BB962C8B-B14F-4D97-AF65-F5344CB8AC3E}">
        <p14:creationId xmlns:p14="http://schemas.microsoft.com/office/powerpoint/2010/main" val="3543981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67BEDE3-25E4-24AD-9F3E-1342E8DB6ADC}"/>
              </a:ext>
            </a:extLst>
          </p:cNvPr>
          <p:cNvPicPr>
            <a:picLocks noChangeAspect="1"/>
          </p:cNvPicPr>
          <p:nvPr/>
        </p:nvPicPr>
        <p:blipFill>
          <a:blip r:embed="rId3"/>
          <a:srcRect l="4306" t="3242" r="8756" b="1793"/>
          <a:stretch/>
        </p:blipFill>
        <p:spPr>
          <a:xfrm>
            <a:off x="7034166" y="1237374"/>
            <a:ext cx="5039846" cy="3624948"/>
          </a:xfrm>
          <a:prstGeom prst="rect">
            <a:avLst/>
          </a:prstGeom>
        </p:spPr>
      </p:pic>
      <p:pic>
        <p:nvPicPr>
          <p:cNvPr id="6" name="Picture 5">
            <a:extLst>
              <a:ext uri="{FF2B5EF4-FFF2-40B4-BE49-F238E27FC236}">
                <a16:creationId xmlns:a16="http://schemas.microsoft.com/office/drawing/2014/main" id="{0E5E1834-F2E3-9CB1-2710-55C70C6E80E3}"/>
              </a:ext>
            </a:extLst>
          </p:cNvPr>
          <p:cNvPicPr>
            <a:picLocks noChangeAspect="1"/>
          </p:cNvPicPr>
          <p:nvPr/>
        </p:nvPicPr>
        <p:blipFill>
          <a:blip r:embed="rId4"/>
          <a:srcRect l="533" t="2873" r="645"/>
          <a:stretch/>
        </p:blipFill>
        <p:spPr>
          <a:xfrm>
            <a:off x="0" y="5858773"/>
            <a:ext cx="12192000" cy="999227"/>
          </a:xfrm>
          <a:prstGeom prst="rect">
            <a:avLst/>
          </a:prstGeom>
        </p:spPr>
      </p:pic>
      <p:sp>
        <p:nvSpPr>
          <p:cNvPr id="9" name="Rectangle: Rounded Corners 8">
            <a:extLst>
              <a:ext uri="{FF2B5EF4-FFF2-40B4-BE49-F238E27FC236}">
                <a16:creationId xmlns:a16="http://schemas.microsoft.com/office/drawing/2014/main" id="{4CBA2832-AF69-5CDB-4A58-EEC702402BC1}"/>
              </a:ext>
            </a:extLst>
          </p:cNvPr>
          <p:cNvSpPr/>
          <p:nvPr/>
        </p:nvSpPr>
        <p:spPr>
          <a:xfrm>
            <a:off x="210968" y="1015034"/>
            <a:ext cx="5783010" cy="3847288"/>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327C903-B791-3C47-E685-AF6268B9FC3D}"/>
              </a:ext>
            </a:extLst>
          </p:cNvPr>
          <p:cNvSpPr txBox="1"/>
          <p:nvPr/>
        </p:nvSpPr>
        <p:spPr>
          <a:xfrm>
            <a:off x="328748" y="1064689"/>
            <a:ext cx="5665230" cy="3970318"/>
          </a:xfrm>
          <a:prstGeom prst="rect">
            <a:avLst/>
          </a:prstGeom>
          <a:noFill/>
        </p:spPr>
        <p:txBody>
          <a:bodyPr wrap="square" rtlCol="0">
            <a:spAutoFit/>
          </a:bodyPr>
          <a:lstStyle/>
          <a:p>
            <a:r>
              <a:rPr lang="en-GB" sz="2600" dirty="0">
                <a:solidFill>
                  <a:schemeClr val="bg1"/>
                </a:solidFill>
                <a:ea typeface="Aptos" panose="020B0004020202020204" pitchFamily="34" charset="0"/>
              </a:rPr>
              <a:t>Assessment is an essential part to lesson planning as a teacher (News from Wales, 2023). Including </a:t>
            </a:r>
            <a:r>
              <a:rPr lang="en-GB" sz="2600" dirty="0" err="1">
                <a:solidFill>
                  <a:schemeClr val="bg1"/>
                </a:solidFill>
                <a:ea typeface="Aptos" panose="020B0004020202020204" pitchFamily="34" charset="0"/>
              </a:rPr>
              <a:t>AfL</a:t>
            </a:r>
            <a:r>
              <a:rPr lang="en-GB" sz="2600" dirty="0">
                <a:solidFill>
                  <a:schemeClr val="bg1"/>
                </a:solidFill>
                <a:ea typeface="Aptos" panose="020B0004020202020204" pitchFamily="34" charset="0"/>
              </a:rPr>
              <a:t> within our lesson plans can clarify the quality of pupil’s learning but most importantly aid pupil progression by making links with current skills, knowledge and understanding (Headington, 2003, p. 24). </a:t>
            </a:r>
            <a:endParaRPr lang="en-GB" sz="2600" dirty="0">
              <a:solidFill>
                <a:schemeClr val="bg1"/>
              </a:solidFill>
            </a:endParaRPr>
          </a:p>
          <a:p>
            <a:endParaRPr lang="en-GB" dirty="0"/>
          </a:p>
        </p:txBody>
      </p:sp>
      <p:cxnSp>
        <p:nvCxnSpPr>
          <p:cNvPr id="15" name="Straight Arrow Connector 14">
            <a:extLst>
              <a:ext uri="{FF2B5EF4-FFF2-40B4-BE49-F238E27FC236}">
                <a16:creationId xmlns:a16="http://schemas.microsoft.com/office/drawing/2014/main" id="{E2F021E4-1365-0190-CC15-B8330C2BD7CD}"/>
              </a:ext>
            </a:extLst>
          </p:cNvPr>
          <p:cNvCxnSpPr/>
          <p:nvPr/>
        </p:nvCxnSpPr>
        <p:spPr>
          <a:xfrm>
            <a:off x="6096000" y="3028335"/>
            <a:ext cx="796413" cy="0"/>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358534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454AF6-9DB0-A8C2-F3B0-EE99B0BBF400}"/>
              </a:ext>
            </a:extLst>
          </p:cNvPr>
          <p:cNvSpPr>
            <a:spLocks noGrp="1"/>
          </p:cNvSpPr>
          <p:nvPr>
            <p:ph idx="1"/>
          </p:nvPr>
        </p:nvSpPr>
        <p:spPr>
          <a:xfrm>
            <a:off x="553065" y="1147431"/>
            <a:ext cx="6771968" cy="3965343"/>
          </a:xfrm>
        </p:spPr>
        <p:txBody>
          <a:bodyPr>
            <a:normAutofit/>
          </a:bodyPr>
          <a:lstStyle/>
          <a:p>
            <a:pPr marL="0" indent="0">
              <a:buNone/>
            </a:pPr>
            <a:r>
              <a:rPr lang="en-GB" dirty="0">
                <a:effectLst/>
                <a:ea typeface="Aptos" panose="020B0004020202020204" pitchFamily="34" charset="0"/>
              </a:rPr>
              <a:t>Cambridge Assessment International Education (n/d, p. 1) declares that there are four key principles to </a:t>
            </a:r>
            <a:r>
              <a:rPr lang="en-GB" dirty="0" err="1">
                <a:effectLst/>
                <a:ea typeface="Aptos" panose="020B0004020202020204" pitchFamily="34" charset="0"/>
              </a:rPr>
              <a:t>AfL</a:t>
            </a:r>
            <a:r>
              <a:rPr lang="en-GB" dirty="0">
                <a:effectLst/>
                <a:ea typeface="Aptos" panose="020B0004020202020204" pitchFamily="34" charset="0"/>
              </a:rPr>
              <a:t>: ‘’questioning, feedback, peer-assessment and self-assessment.’’ On the other hand, William and Thompson (2018, quoted in Yan et al., 2021, p. 677) suggest there is another key principle to </a:t>
            </a:r>
            <a:r>
              <a:rPr lang="en-GB" dirty="0" err="1">
                <a:effectLst/>
                <a:ea typeface="Aptos" panose="020B0004020202020204" pitchFamily="34" charset="0"/>
              </a:rPr>
              <a:t>AfL</a:t>
            </a:r>
            <a:r>
              <a:rPr lang="en-GB" dirty="0">
                <a:effectLst/>
                <a:ea typeface="Aptos" panose="020B0004020202020204" pitchFamily="34" charset="0"/>
              </a:rPr>
              <a:t>, in particular ‘’clarifying and sharing learning intentions and criteria for success.’’ </a:t>
            </a:r>
            <a:endParaRPr lang="en-GB" sz="4000" dirty="0"/>
          </a:p>
        </p:txBody>
      </p:sp>
      <p:pic>
        <p:nvPicPr>
          <p:cNvPr id="7" name="Picture 6">
            <a:extLst>
              <a:ext uri="{FF2B5EF4-FFF2-40B4-BE49-F238E27FC236}">
                <a16:creationId xmlns:a16="http://schemas.microsoft.com/office/drawing/2014/main" id="{5E1027D6-CD67-43B7-159C-CDC16AFB7C07}"/>
              </a:ext>
            </a:extLst>
          </p:cNvPr>
          <p:cNvPicPr>
            <a:picLocks noChangeAspect="1"/>
          </p:cNvPicPr>
          <p:nvPr/>
        </p:nvPicPr>
        <p:blipFill>
          <a:blip r:embed="rId3"/>
          <a:srcRect l="1495" t="1502" r="2290" b="1502"/>
          <a:stretch/>
        </p:blipFill>
        <p:spPr>
          <a:xfrm>
            <a:off x="7457762" y="336260"/>
            <a:ext cx="3605473" cy="5162509"/>
          </a:xfrm>
          <a:prstGeom prst="rect">
            <a:avLst/>
          </a:prstGeom>
        </p:spPr>
      </p:pic>
      <p:pic>
        <p:nvPicPr>
          <p:cNvPr id="8" name="Picture 7">
            <a:extLst>
              <a:ext uri="{FF2B5EF4-FFF2-40B4-BE49-F238E27FC236}">
                <a16:creationId xmlns:a16="http://schemas.microsoft.com/office/drawing/2014/main" id="{4F7A6529-17EC-19FB-3CF2-CB964E0AA25E}"/>
              </a:ext>
            </a:extLst>
          </p:cNvPr>
          <p:cNvPicPr>
            <a:picLocks noChangeAspect="1"/>
          </p:cNvPicPr>
          <p:nvPr/>
        </p:nvPicPr>
        <p:blipFill>
          <a:blip r:embed="rId4"/>
          <a:srcRect l="2068" t="1433" r="1375" b="970"/>
          <a:stretch/>
        </p:blipFill>
        <p:spPr>
          <a:xfrm rot="795532">
            <a:off x="8565160" y="655139"/>
            <a:ext cx="3328780" cy="4715771"/>
          </a:xfrm>
          <a:prstGeom prst="rect">
            <a:avLst/>
          </a:prstGeom>
        </p:spPr>
      </p:pic>
      <p:pic>
        <p:nvPicPr>
          <p:cNvPr id="9" name="Picture 8">
            <a:extLst>
              <a:ext uri="{FF2B5EF4-FFF2-40B4-BE49-F238E27FC236}">
                <a16:creationId xmlns:a16="http://schemas.microsoft.com/office/drawing/2014/main" id="{0ED899ED-A853-41F9-D9D2-9CBD88BCF07B}"/>
              </a:ext>
            </a:extLst>
          </p:cNvPr>
          <p:cNvPicPr>
            <a:picLocks noChangeAspect="1"/>
          </p:cNvPicPr>
          <p:nvPr/>
        </p:nvPicPr>
        <p:blipFill>
          <a:blip r:embed="rId5"/>
          <a:srcRect l="533" t="2873" r="645"/>
          <a:stretch/>
        </p:blipFill>
        <p:spPr>
          <a:xfrm>
            <a:off x="0" y="5858773"/>
            <a:ext cx="12192000" cy="999227"/>
          </a:xfrm>
          <a:prstGeom prst="rect">
            <a:avLst/>
          </a:prstGeom>
        </p:spPr>
      </p:pic>
      <p:sp>
        <p:nvSpPr>
          <p:cNvPr id="2" name="TextBox 1">
            <a:extLst>
              <a:ext uri="{FF2B5EF4-FFF2-40B4-BE49-F238E27FC236}">
                <a16:creationId xmlns:a16="http://schemas.microsoft.com/office/drawing/2014/main" id="{E60C33C5-101D-4A33-5AB0-E0155BE326AA}"/>
              </a:ext>
            </a:extLst>
          </p:cNvPr>
          <p:cNvSpPr txBox="1"/>
          <p:nvPr/>
        </p:nvSpPr>
        <p:spPr>
          <a:xfrm>
            <a:off x="8145111" y="5550996"/>
            <a:ext cx="4168878"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(Cambridge Assessment International Education,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66183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5150AA-37DE-F56F-95D5-1B8C582B9E6A}"/>
              </a:ext>
            </a:extLst>
          </p:cNvPr>
          <p:cNvSpPr>
            <a:spLocks noGrp="1"/>
          </p:cNvSpPr>
          <p:nvPr>
            <p:ph idx="1"/>
          </p:nvPr>
        </p:nvSpPr>
        <p:spPr>
          <a:xfrm>
            <a:off x="183125" y="984301"/>
            <a:ext cx="8007698" cy="3737368"/>
          </a:xfrm>
        </p:spPr>
        <p:txBody>
          <a:bodyPr>
            <a:normAutofit/>
          </a:bodyPr>
          <a:lstStyle/>
          <a:p>
            <a:pPr marL="0" indent="0">
              <a:buNone/>
            </a:pPr>
            <a:r>
              <a:rPr lang="en-GB" sz="2600" dirty="0">
                <a:effectLst/>
                <a:ea typeface="Aptos" panose="020B0004020202020204" pitchFamily="34" charset="0"/>
              </a:rPr>
              <a:t>Carol Dweck’s mind set theory explains why it is not just our abilities and skills that help us achieve, but whether our outlook is a fixed or growth mindset. She emphasises why rewarding intelligence and ability does not encourage self-esteem and result in achievement but may negatively impact success (</a:t>
            </a:r>
            <a:r>
              <a:rPr lang="en-GB" sz="2600" dirty="0">
                <a:ea typeface="Aptos" panose="020B0004020202020204" pitchFamily="34" charset="0"/>
              </a:rPr>
              <a:t>Dweck, 2007</a:t>
            </a:r>
            <a:r>
              <a:rPr lang="en-GB" sz="2600" dirty="0">
                <a:effectLst/>
                <a:ea typeface="Aptos" panose="020B0004020202020204" pitchFamily="34" charset="0"/>
              </a:rPr>
              <a:t>). A growth mindset is a pupil’s interpretation that their intelligence can grow, while a fixed mindset is a pupil’s view that their intelligence cannot grow (Stanford University, n/d). </a:t>
            </a:r>
            <a:endParaRPr lang="en-GB" sz="2600" dirty="0"/>
          </a:p>
        </p:txBody>
      </p:sp>
      <p:pic>
        <p:nvPicPr>
          <p:cNvPr id="4" name="Picture 3">
            <a:extLst>
              <a:ext uri="{FF2B5EF4-FFF2-40B4-BE49-F238E27FC236}">
                <a16:creationId xmlns:a16="http://schemas.microsoft.com/office/drawing/2014/main" id="{AA09DA83-F039-D1B9-0CD0-A07E2607643D}"/>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3076" name="Picture 4">
            <a:extLst>
              <a:ext uri="{FF2B5EF4-FFF2-40B4-BE49-F238E27FC236}">
                <a16:creationId xmlns:a16="http://schemas.microsoft.com/office/drawing/2014/main" id="{8BB170A5-2482-7D77-43B5-9988610F7C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82" r="25334"/>
          <a:stretch/>
        </p:blipFill>
        <p:spPr bwMode="auto">
          <a:xfrm>
            <a:off x="8419997" y="677316"/>
            <a:ext cx="3588878" cy="43513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D131E1D-752A-C7BB-92C3-DBC75416ADCA}"/>
              </a:ext>
            </a:extLst>
          </p:cNvPr>
          <p:cNvSpPr txBox="1"/>
          <p:nvPr/>
        </p:nvSpPr>
        <p:spPr>
          <a:xfrm>
            <a:off x="10214436" y="5028654"/>
            <a:ext cx="1887403" cy="307777"/>
          </a:xfrm>
          <a:prstGeom prst="rect">
            <a:avLst/>
          </a:prstGeom>
          <a:noFill/>
        </p:spPr>
        <p:txBody>
          <a:bodyPr wrap="square" rtlCol="0">
            <a:spAutoFit/>
          </a:bodyPr>
          <a:lstStyle/>
          <a:p>
            <a:r>
              <a:rPr lang="en-US" sz="1400" dirty="0"/>
              <a:t>(Schools Week, 2015)</a:t>
            </a:r>
            <a:endParaRPr lang="en-GB" sz="1400" dirty="0"/>
          </a:p>
        </p:txBody>
      </p:sp>
    </p:spTree>
    <p:extLst>
      <p:ext uri="{BB962C8B-B14F-4D97-AF65-F5344CB8AC3E}">
        <p14:creationId xmlns:p14="http://schemas.microsoft.com/office/powerpoint/2010/main" val="741961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BE4639-C5ED-92DD-470B-A9DD64E6C11E}"/>
              </a:ext>
            </a:extLst>
          </p:cNvPr>
          <p:cNvSpPr>
            <a:spLocks noGrp="1"/>
          </p:cNvSpPr>
          <p:nvPr>
            <p:ph idx="1"/>
          </p:nvPr>
        </p:nvSpPr>
        <p:spPr>
          <a:xfrm>
            <a:off x="838200" y="1714712"/>
            <a:ext cx="10515600" cy="3731113"/>
          </a:xfrm>
        </p:spPr>
        <p:txBody>
          <a:bodyPr>
            <a:normAutofit/>
          </a:bodyPr>
          <a:lstStyle/>
          <a:p>
            <a:pPr marL="0" indent="0">
              <a:buNone/>
            </a:pPr>
            <a:r>
              <a:rPr lang="en-GB" sz="2600" dirty="0">
                <a:effectLst/>
                <a:ea typeface="Aptos" panose="020B0004020202020204" pitchFamily="34" charset="0"/>
              </a:rPr>
              <a:t>Over the years, </a:t>
            </a:r>
            <a:r>
              <a:rPr lang="en-GB" sz="2600" dirty="0" err="1">
                <a:effectLst/>
                <a:ea typeface="Aptos" panose="020B0004020202020204" pitchFamily="34" charset="0"/>
              </a:rPr>
              <a:t>AfL</a:t>
            </a:r>
            <a:r>
              <a:rPr lang="en-GB" sz="2600" dirty="0">
                <a:effectLst/>
                <a:ea typeface="Aptos" panose="020B0004020202020204" pitchFamily="34" charset="0"/>
              </a:rPr>
              <a:t> proposed by Black and Wiliam has been critiqued by many in the professional field of education with regards to its practical application in classrooms and efficiency. Andersson and Palm (2018, quoted in </a:t>
            </a:r>
            <a:r>
              <a:rPr lang="en-GB" sz="2600" dirty="0" err="1">
                <a:effectLst/>
                <a:ea typeface="Aptos" panose="020B0004020202020204" pitchFamily="34" charset="0"/>
              </a:rPr>
              <a:t>Hopfenbeck</a:t>
            </a:r>
            <a:r>
              <a:rPr lang="en-GB" sz="2600" dirty="0">
                <a:effectLst/>
                <a:ea typeface="Aptos" panose="020B0004020202020204" pitchFamily="34" charset="0"/>
              </a:rPr>
              <a:t>, 2018, p. 546) argue that </a:t>
            </a:r>
            <a:r>
              <a:rPr lang="en-GB" sz="2600" dirty="0" err="1">
                <a:effectLst/>
                <a:ea typeface="Aptos" panose="020B0004020202020204" pitchFamily="34" charset="0"/>
              </a:rPr>
              <a:t>AfL</a:t>
            </a:r>
            <a:r>
              <a:rPr lang="en-GB" sz="2600" dirty="0">
                <a:effectLst/>
                <a:ea typeface="Aptos" panose="020B0004020202020204" pitchFamily="34" charset="0"/>
              </a:rPr>
              <a:t>, particularly formative assessment, lacks evidence on how to assist teachers with implementing it into their practice. This could explain why </a:t>
            </a:r>
            <a:r>
              <a:rPr lang="en-GB" sz="2600" dirty="0" err="1">
                <a:effectLst/>
                <a:ea typeface="Aptos" panose="020B0004020202020204" pitchFamily="34" charset="0"/>
              </a:rPr>
              <a:t>AfL</a:t>
            </a:r>
            <a:r>
              <a:rPr lang="en-GB" sz="2600" dirty="0">
                <a:effectLst/>
                <a:ea typeface="Aptos" panose="020B0004020202020204" pitchFamily="34" charset="0"/>
              </a:rPr>
              <a:t> strategies have not been implemented widely enough in schools due to teacher’s continuing to associate assessment with tests and examinations instead of improved teaching despite support from the government and initial optimism (Grigg, 2016, p. 183). </a:t>
            </a:r>
            <a:endParaRPr lang="en-GB" sz="2600" dirty="0"/>
          </a:p>
        </p:txBody>
      </p:sp>
      <p:pic>
        <p:nvPicPr>
          <p:cNvPr id="4" name="Picture 3">
            <a:extLst>
              <a:ext uri="{FF2B5EF4-FFF2-40B4-BE49-F238E27FC236}">
                <a16:creationId xmlns:a16="http://schemas.microsoft.com/office/drawing/2014/main" id="{1A879C7F-8FA3-AF30-888C-9C2A1B97C0D8}"/>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5122" name="Picture 2" descr="Agree and disagree label. Yes and No check marks. Vector stock illustration  29898062 Vector Art at Vecteezy">
            <a:extLst>
              <a:ext uri="{FF2B5EF4-FFF2-40B4-BE49-F238E27FC236}">
                <a16:creationId xmlns:a16="http://schemas.microsoft.com/office/drawing/2014/main" id="{EE04C267-4D61-2935-B968-B75D544C5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08" t="53773" r="13027" b="15751"/>
          <a:stretch/>
        </p:blipFill>
        <p:spPr bwMode="auto">
          <a:xfrm>
            <a:off x="7636747" y="19173"/>
            <a:ext cx="4555253" cy="159510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FA9B407-F727-5A8F-20EE-D58FAF07A714}"/>
              </a:ext>
            </a:extLst>
          </p:cNvPr>
          <p:cNvSpPr txBox="1"/>
          <p:nvPr/>
        </p:nvSpPr>
        <p:spPr>
          <a:xfrm>
            <a:off x="10812026" y="1412175"/>
            <a:ext cx="1929284" cy="307777"/>
          </a:xfrm>
          <a:prstGeom prst="rect">
            <a:avLst/>
          </a:prstGeom>
          <a:noFill/>
        </p:spPr>
        <p:txBody>
          <a:bodyPr wrap="square" rtlCol="0">
            <a:spAutoFit/>
          </a:bodyPr>
          <a:lstStyle/>
          <a:p>
            <a:r>
              <a:rPr lang="en-US" sz="1400" dirty="0"/>
              <a:t>(</a:t>
            </a:r>
            <a:r>
              <a:rPr lang="en-US" sz="1400" dirty="0" err="1"/>
              <a:t>Vecteezy</a:t>
            </a:r>
            <a:r>
              <a:rPr lang="en-US" sz="1400" dirty="0"/>
              <a:t>, n/d)</a:t>
            </a:r>
            <a:endParaRPr lang="en-GB" sz="1400" dirty="0"/>
          </a:p>
        </p:txBody>
      </p:sp>
    </p:spTree>
    <p:extLst>
      <p:ext uri="{BB962C8B-B14F-4D97-AF65-F5344CB8AC3E}">
        <p14:creationId xmlns:p14="http://schemas.microsoft.com/office/powerpoint/2010/main" val="4008084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19FA7F3-2DB1-4AE5-C110-D99C18874980}"/>
              </a:ext>
            </a:extLst>
          </p:cNvPr>
          <p:cNvPicPr>
            <a:picLocks noChangeAspect="1"/>
          </p:cNvPicPr>
          <p:nvPr/>
        </p:nvPicPr>
        <p:blipFill>
          <a:blip r:embed="rId3"/>
          <a:srcRect l="533" t="2873" r="645"/>
          <a:stretch/>
        </p:blipFill>
        <p:spPr>
          <a:xfrm>
            <a:off x="0" y="5858773"/>
            <a:ext cx="12192000" cy="999227"/>
          </a:xfrm>
          <a:prstGeom prst="rect">
            <a:avLst/>
          </a:prstGeom>
        </p:spPr>
      </p:pic>
      <p:sp>
        <p:nvSpPr>
          <p:cNvPr id="14" name="TextBox 13">
            <a:extLst>
              <a:ext uri="{FF2B5EF4-FFF2-40B4-BE49-F238E27FC236}">
                <a16:creationId xmlns:a16="http://schemas.microsoft.com/office/drawing/2014/main" id="{76DC8482-9F5F-043F-8644-C41EFB65BCE9}"/>
              </a:ext>
            </a:extLst>
          </p:cNvPr>
          <p:cNvSpPr txBox="1"/>
          <p:nvPr/>
        </p:nvSpPr>
        <p:spPr>
          <a:xfrm>
            <a:off x="145563" y="581596"/>
            <a:ext cx="2389238"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(Welsh Government, 2022)</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39A0DA09-B0BA-EF98-E141-5B97969FD07D}"/>
              </a:ext>
            </a:extLst>
          </p:cNvPr>
          <p:cNvPicPr>
            <a:picLocks noChangeAspect="1"/>
          </p:cNvPicPr>
          <p:nvPr/>
        </p:nvPicPr>
        <p:blipFill>
          <a:blip r:embed="rId4"/>
          <a:stretch>
            <a:fillRect/>
          </a:stretch>
        </p:blipFill>
        <p:spPr>
          <a:xfrm>
            <a:off x="2359595" y="687790"/>
            <a:ext cx="7938428" cy="5064789"/>
          </a:xfrm>
          <a:prstGeom prst="rect">
            <a:avLst/>
          </a:prstGeom>
        </p:spPr>
      </p:pic>
      <p:cxnSp>
        <p:nvCxnSpPr>
          <p:cNvPr id="7" name="Straight Arrow Connector 6">
            <a:extLst>
              <a:ext uri="{FF2B5EF4-FFF2-40B4-BE49-F238E27FC236}">
                <a16:creationId xmlns:a16="http://schemas.microsoft.com/office/drawing/2014/main" id="{0BA89C0F-D944-4479-4800-7F73475DE3E6}"/>
              </a:ext>
            </a:extLst>
          </p:cNvPr>
          <p:cNvCxnSpPr>
            <a:cxnSpLocks/>
          </p:cNvCxnSpPr>
          <p:nvPr/>
        </p:nvCxnSpPr>
        <p:spPr>
          <a:xfrm>
            <a:off x="4160018" y="726349"/>
            <a:ext cx="552659" cy="618798"/>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pic>
        <p:nvPicPr>
          <p:cNvPr id="8" name="Picture 7">
            <a:extLst>
              <a:ext uri="{FF2B5EF4-FFF2-40B4-BE49-F238E27FC236}">
                <a16:creationId xmlns:a16="http://schemas.microsoft.com/office/drawing/2014/main" id="{B6C24081-936E-2FDC-A0BF-E83BCEADC9D9}"/>
              </a:ext>
            </a:extLst>
          </p:cNvPr>
          <p:cNvPicPr>
            <a:picLocks noChangeAspect="1"/>
          </p:cNvPicPr>
          <p:nvPr/>
        </p:nvPicPr>
        <p:blipFill>
          <a:blip r:embed="rId5"/>
          <a:srcRect l="5308" t="14812" r="6971" b="69532"/>
          <a:stretch/>
        </p:blipFill>
        <p:spPr>
          <a:xfrm>
            <a:off x="170821" y="101314"/>
            <a:ext cx="6260123" cy="480283"/>
          </a:xfrm>
          <a:prstGeom prst="rect">
            <a:avLst/>
          </a:prstGeom>
        </p:spPr>
      </p:pic>
      <mc:AlternateContent xmlns:mc="http://schemas.openxmlformats.org/markup-compatibility/2006" xmlns:p14="http://schemas.microsoft.com/office/powerpoint/2010/main">
        <mc:Choice Requires="p14">
          <p:contentPart p14:bwMode="auto" r:id="rId6">
            <p14:nvContentPartPr>
              <p14:cNvPr id="15" name="Ink 14">
                <a:extLst>
                  <a:ext uri="{FF2B5EF4-FFF2-40B4-BE49-F238E27FC236}">
                    <a16:creationId xmlns:a16="http://schemas.microsoft.com/office/drawing/2014/main" id="{AD9B1B8B-E580-737E-3AEC-3AEDB5610880}"/>
                  </a:ext>
                </a:extLst>
              </p14:cNvPr>
              <p14:cNvContentPartPr/>
              <p14:nvPr/>
            </p14:nvContentPartPr>
            <p14:xfrm>
              <a:off x="284737" y="206508"/>
              <a:ext cx="6086520" cy="720"/>
            </p14:xfrm>
          </p:contentPart>
        </mc:Choice>
        <mc:Fallback xmlns="">
          <p:pic>
            <p:nvPicPr>
              <p:cNvPr id="15" name="Ink 14">
                <a:extLst>
                  <a:ext uri="{FF2B5EF4-FFF2-40B4-BE49-F238E27FC236}">
                    <a16:creationId xmlns:a16="http://schemas.microsoft.com/office/drawing/2014/main" id="{AD9B1B8B-E580-737E-3AEC-3AEDB5610880}"/>
                  </a:ext>
                </a:extLst>
              </p:cNvPr>
              <p:cNvPicPr/>
              <p:nvPr/>
            </p:nvPicPr>
            <p:blipFill>
              <a:blip r:embed="rId7"/>
              <a:stretch>
                <a:fillRect/>
              </a:stretch>
            </p:blipFill>
            <p:spPr>
              <a:xfrm>
                <a:off x="231097" y="-9492"/>
                <a:ext cx="619416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7" name="Ink 16">
                <a:extLst>
                  <a:ext uri="{FF2B5EF4-FFF2-40B4-BE49-F238E27FC236}">
                    <a16:creationId xmlns:a16="http://schemas.microsoft.com/office/drawing/2014/main" id="{3C1A047B-28BF-E1F9-AA86-30031EAA261B}"/>
                  </a:ext>
                </a:extLst>
              </p14:cNvPr>
              <p14:cNvContentPartPr/>
              <p14:nvPr/>
            </p14:nvContentPartPr>
            <p14:xfrm>
              <a:off x="284737" y="461748"/>
              <a:ext cx="2979720" cy="720"/>
            </p14:xfrm>
          </p:contentPart>
        </mc:Choice>
        <mc:Fallback xmlns="">
          <p:pic>
            <p:nvPicPr>
              <p:cNvPr id="17" name="Ink 16">
                <a:extLst>
                  <a:ext uri="{FF2B5EF4-FFF2-40B4-BE49-F238E27FC236}">
                    <a16:creationId xmlns:a16="http://schemas.microsoft.com/office/drawing/2014/main" id="{3C1A047B-28BF-E1F9-AA86-30031EAA261B}"/>
                  </a:ext>
                </a:extLst>
              </p:cNvPr>
              <p:cNvPicPr/>
              <p:nvPr/>
            </p:nvPicPr>
            <p:blipFill>
              <a:blip r:embed="rId9"/>
              <a:stretch>
                <a:fillRect/>
              </a:stretch>
            </p:blipFill>
            <p:spPr>
              <a:xfrm>
                <a:off x="231097" y="246468"/>
                <a:ext cx="3087360" cy="432000"/>
              </a:xfrm>
              <a:prstGeom prst="rect">
                <a:avLst/>
              </a:prstGeom>
            </p:spPr>
          </p:pic>
        </mc:Fallback>
      </mc:AlternateContent>
      <p:sp>
        <p:nvSpPr>
          <p:cNvPr id="2" name="TextBox 1">
            <a:extLst>
              <a:ext uri="{FF2B5EF4-FFF2-40B4-BE49-F238E27FC236}">
                <a16:creationId xmlns:a16="http://schemas.microsoft.com/office/drawing/2014/main" id="{AB0F8D79-8EEE-5DB4-B2A5-CCA58D88E28D}"/>
              </a:ext>
            </a:extLst>
          </p:cNvPr>
          <p:cNvSpPr txBox="1"/>
          <p:nvPr/>
        </p:nvSpPr>
        <p:spPr>
          <a:xfrm>
            <a:off x="9242323" y="0"/>
            <a:ext cx="3025046" cy="307777"/>
          </a:xfrm>
          <a:prstGeom prst="rect">
            <a:avLst/>
          </a:prstGeom>
          <a:noFill/>
        </p:spPr>
        <p:txBody>
          <a:bodyPr wrap="square" rtlCol="0">
            <a:spAutoFit/>
          </a:bodyPr>
          <a:lstStyle/>
          <a:p>
            <a:r>
              <a:rPr lang="en-US" sz="1400" i="1" u="sng" dirty="0">
                <a:solidFill>
                  <a:srgbClr val="FF0000"/>
                </a:solidFill>
                <a:latin typeface="Calibri" panose="020F0502020204030204" pitchFamily="34" charset="0"/>
                <a:ea typeface="Calibri" panose="020F0502020204030204" pitchFamily="34" charset="0"/>
                <a:cs typeface="Calibri" panose="020F0502020204030204" pitchFamily="34" charset="0"/>
              </a:rPr>
              <a:t>Discussion of lesson planning decisions</a:t>
            </a:r>
            <a:endParaRPr lang="en-GB" sz="1400" i="1" u="sng"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18696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64587-07E3-3891-8195-B5D8A645CB0A}"/>
              </a:ext>
            </a:extLst>
          </p:cNvPr>
          <p:cNvSpPr>
            <a:spLocks noGrp="1"/>
          </p:cNvSpPr>
          <p:nvPr>
            <p:ph type="title"/>
          </p:nvPr>
        </p:nvSpPr>
        <p:spPr/>
        <p:txBody>
          <a:bodyPr/>
          <a:lstStyle/>
          <a:p>
            <a:r>
              <a:rPr lang="en-US" dirty="0">
                <a:latin typeface="Forte" panose="03060902040502070203" pitchFamily="66" charset="0"/>
              </a:rPr>
              <a:t>How were the pupils grouped?</a:t>
            </a:r>
            <a:endParaRPr lang="en-GB" dirty="0">
              <a:latin typeface="Forte" panose="03060902040502070203" pitchFamily="66" charset="0"/>
            </a:endParaRPr>
          </a:p>
        </p:txBody>
      </p:sp>
      <p:sp>
        <p:nvSpPr>
          <p:cNvPr id="3" name="Content Placeholder 2">
            <a:extLst>
              <a:ext uri="{FF2B5EF4-FFF2-40B4-BE49-F238E27FC236}">
                <a16:creationId xmlns:a16="http://schemas.microsoft.com/office/drawing/2014/main" id="{4FB08819-9B07-1A02-79BE-AA8C7789E827}"/>
              </a:ext>
            </a:extLst>
          </p:cNvPr>
          <p:cNvSpPr>
            <a:spLocks noGrp="1"/>
          </p:cNvSpPr>
          <p:nvPr>
            <p:ph idx="1"/>
          </p:nvPr>
        </p:nvSpPr>
        <p:spPr>
          <a:xfrm>
            <a:off x="838200" y="1507435"/>
            <a:ext cx="10754032" cy="4351338"/>
          </a:xfrm>
        </p:spPr>
        <p:txBody>
          <a:bodyPr>
            <a:normAutofit/>
          </a:bodyPr>
          <a:lstStyle/>
          <a:p>
            <a:pPr marL="0" indent="0">
              <a:buNone/>
            </a:pPr>
            <a:r>
              <a:rPr lang="en-GB" sz="2400" dirty="0">
                <a:effectLst/>
                <a:ea typeface="Aptos" panose="020B0004020202020204" pitchFamily="34" charset="0"/>
              </a:rPr>
              <a:t>Pupils were placed in their ability groups, and worksheets were differentiated to accommodate for all their possible needs. The work of </a:t>
            </a:r>
            <a:r>
              <a:rPr lang="en-GB" sz="2400" dirty="0" err="1">
                <a:effectLst/>
                <a:ea typeface="Aptos" panose="020B0004020202020204" pitchFamily="34" charset="0"/>
              </a:rPr>
              <a:t>Muijs</a:t>
            </a:r>
            <a:r>
              <a:rPr lang="en-GB" sz="2400" dirty="0">
                <a:effectLst/>
                <a:ea typeface="Aptos" panose="020B0004020202020204" pitchFamily="34" charset="0"/>
              </a:rPr>
              <a:t> and Reynolds (2005, quoted in Webb-Williams, 2021, p. 1) on ability grouping in classrooms is vital as they state teachers favour ability groups because they can teach pupils of similar attainment levels with regards to differentiation, behaviour management and classroom management. However, Lou et al., (1996) would argue that lower ability grouping of pupils can be harmful to their self-esteem and motivation to learn. Following a conversation with my class mentor, we both agreed that this was the most suitable pedagogical approach to teaching the lesson I had planned. I worked with the higher and middle group, while the classroom teaching assistant worked with the lower group on a separate lesson activity. </a:t>
            </a:r>
            <a:endParaRPr lang="en-GB" sz="3600" dirty="0"/>
          </a:p>
        </p:txBody>
      </p:sp>
      <p:pic>
        <p:nvPicPr>
          <p:cNvPr id="4" name="Picture 3">
            <a:extLst>
              <a:ext uri="{FF2B5EF4-FFF2-40B4-BE49-F238E27FC236}">
                <a16:creationId xmlns:a16="http://schemas.microsoft.com/office/drawing/2014/main" id="{1009FBB5-48F4-475B-0FD8-FCF43C8ED6A0}"/>
              </a:ext>
            </a:extLst>
          </p:cNvPr>
          <p:cNvPicPr>
            <a:picLocks noChangeAspect="1"/>
          </p:cNvPicPr>
          <p:nvPr/>
        </p:nvPicPr>
        <p:blipFill>
          <a:blip r:embed="rId3"/>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3920697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6A6934-2C1C-3A59-091D-BADCADD0AF60}"/>
              </a:ext>
            </a:extLst>
          </p:cNvPr>
          <p:cNvSpPr>
            <a:spLocks noGrp="1"/>
          </p:cNvSpPr>
          <p:nvPr>
            <p:ph idx="1"/>
          </p:nvPr>
        </p:nvSpPr>
        <p:spPr>
          <a:xfrm>
            <a:off x="255638" y="1275018"/>
            <a:ext cx="7423356" cy="3464131"/>
          </a:xfrm>
        </p:spPr>
        <p:txBody>
          <a:bodyPr>
            <a:normAutofit/>
          </a:bodyPr>
          <a:lstStyle/>
          <a:p>
            <a:pPr marL="0" indent="0">
              <a:buNone/>
            </a:pPr>
            <a:r>
              <a:rPr lang="en-GB" sz="2400" dirty="0">
                <a:effectLst/>
                <a:ea typeface="Aptos" panose="020B0004020202020204" pitchFamily="34" charset="0"/>
              </a:rPr>
              <a:t>I also provided an insight into the </a:t>
            </a:r>
            <a:r>
              <a:rPr lang="en-GB" sz="2400" dirty="0" err="1">
                <a:effectLst/>
                <a:ea typeface="Aptos" panose="020B0004020202020204" pitchFamily="34" charset="0"/>
              </a:rPr>
              <a:t>AfL</a:t>
            </a:r>
            <a:r>
              <a:rPr lang="en-GB" sz="2400" dirty="0">
                <a:effectLst/>
                <a:ea typeface="Aptos" panose="020B0004020202020204" pitchFamily="34" charset="0"/>
              </a:rPr>
              <a:t> strategies I would be using when working closely with the higher and middle group; and explained how to respond to any misconceptions made by pupils during the lesson. It has been suggested that: </a:t>
            </a:r>
          </a:p>
          <a:p>
            <a:pPr marL="457200" lvl="1" indent="0">
              <a:buNone/>
            </a:pPr>
            <a:r>
              <a:rPr lang="en-GB" kern="100" dirty="0">
                <a:effectLst/>
                <a:ea typeface="Aptos" panose="020B0004020202020204" pitchFamily="34" charset="0"/>
                <a:cs typeface="Times New Roman" panose="02020603050405020304" pitchFamily="18" charset="0"/>
              </a:rPr>
              <a:t>The sharing of the planning of both teaching and assessment with teaching assistants allows for a wider field of assessments and a clearer focus on ensuring that individuals are progressing at an appropriate rate (Estyn, 2022, p. 14).</a:t>
            </a:r>
          </a:p>
          <a:p>
            <a:pPr marL="0" indent="0">
              <a:buNone/>
            </a:pPr>
            <a:endParaRPr lang="en-GB" sz="1800" kern="100" dirty="0">
              <a:effectLst/>
              <a:latin typeface="Calibri" panose="020F0502020204030204" pitchFamily="34" charset="0"/>
              <a:ea typeface="Aptos" panose="020B000402020202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240308AD-0E41-B9CF-432B-41E315E05049}"/>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6" name="Picture 5">
            <a:extLst>
              <a:ext uri="{FF2B5EF4-FFF2-40B4-BE49-F238E27FC236}">
                <a16:creationId xmlns:a16="http://schemas.microsoft.com/office/drawing/2014/main" id="{0DE71AB3-A642-9F41-F3E6-FFCF167C7B1D}"/>
              </a:ext>
            </a:extLst>
          </p:cNvPr>
          <p:cNvPicPr>
            <a:picLocks noChangeAspect="1"/>
          </p:cNvPicPr>
          <p:nvPr/>
        </p:nvPicPr>
        <p:blipFill>
          <a:blip r:embed="rId4"/>
          <a:srcRect l="495" t="1787" r="1778" b="1909"/>
          <a:stretch/>
        </p:blipFill>
        <p:spPr>
          <a:xfrm>
            <a:off x="7846141" y="88489"/>
            <a:ext cx="4188543" cy="5440407"/>
          </a:xfrm>
          <a:prstGeom prst="rect">
            <a:avLst/>
          </a:prstGeom>
        </p:spPr>
      </p:pic>
      <p:sp>
        <p:nvSpPr>
          <p:cNvPr id="7" name="TextBox 6">
            <a:extLst>
              <a:ext uri="{FF2B5EF4-FFF2-40B4-BE49-F238E27FC236}">
                <a16:creationId xmlns:a16="http://schemas.microsoft.com/office/drawing/2014/main" id="{807BE8AA-1808-D301-ECFC-0B1A5BC13FF2}"/>
              </a:ext>
            </a:extLst>
          </p:cNvPr>
          <p:cNvSpPr txBox="1"/>
          <p:nvPr/>
        </p:nvSpPr>
        <p:spPr>
          <a:xfrm>
            <a:off x="10982631" y="5518541"/>
            <a:ext cx="1740310" cy="307777"/>
          </a:xfrm>
          <a:prstGeom prst="rect">
            <a:avLst/>
          </a:prstGeom>
          <a:noFill/>
        </p:spPr>
        <p:txBody>
          <a:bodyPr wrap="square" rtlCol="0">
            <a:spAutoFit/>
          </a:bodyPr>
          <a:lstStyle/>
          <a:p>
            <a:r>
              <a:rPr lang="en-US" sz="1400" dirty="0"/>
              <a:t>(</a:t>
            </a:r>
            <a:r>
              <a:rPr lang="en-US" sz="1400" dirty="0" err="1"/>
              <a:t>Estyn</a:t>
            </a:r>
            <a:r>
              <a:rPr lang="en-US" sz="1400" dirty="0"/>
              <a:t>, 2022)</a:t>
            </a:r>
            <a:endParaRPr lang="en-GB" sz="1400" dirty="0"/>
          </a:p>
        </p:txBody>
      </p:sp>
    </p:spTree>
    <p:extLst>
      <p:ext uri="{BB962C8B-B14F-4D97-AF65-F5344CB8AC3E}">
        <p14:creationId xmlns:p14="http://schemas.microsoft.com/office/powerpoint/2010/main" val="29366644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9E97862-6315-E5F7-E1F7-7C44F98E03F8}"/>
              </a:ext>
            </a:extLst>
          </p:cNvPr>
          <p:cNvPicPr>
            <a:picLocks noChangeAspect="1"/>
          </p:cNvPicPr>
          <p:nvPr/>
        </p:nvPicPr>
        <p:blipFill>
          <a:blip r:embed="rId3"/>
          <a:stretch>
            <a:fillRect/>
          </a:stretch>
        </p:blipFill>
        <p:spPr>
          <a:xfrm>
            <a:off x="2807657" y="1562794"/>
            <a:ext cx="6576685" cy="3271305"/>
          </a:xfrm>
          <a:prstGeom prst="rect">
            <a:avLst/>
          </a:prstGeom>
        </p:spPr>
      </p:pic>
      <p:pic>
        <p:nvPicPr>
          <p:cNvPr id="6" name="Picture 5">
            <a:extLst>
              <a:ext uri="{FF2B5EF4-FFF2-40B4-BE49-F238E27FC236}">
                <a16:creationId xmlns:a16="http://schemas.microsoft.com/office/drawing/2014/main" id="{364B675E-BF36-88ED-21DD-36389970DAEC}"/>
              </a:ext>
            </a:extLst>
          </p:cNvPr>
          <p:cNvPicPr>
            <a:picLocks noChangeAspect="1"/>
          </p:cNvPicPr>
          <p:nvPr/>
        </p:nvPicPr>
        <p:blipFill>
          <a:blip r:embed="rId4"/>
          <a:srcRect l="533" t="2873" r="645"/>
          <a:stretch/>
        </p:blipFill>
        <p:spPr>
          <a:xfrm>
            <a:off x="0" y="5858773"/>
            <a:ext cx="12192000" cy="999227"/>
          </a:xfrm>
          <a:prstGeom prst="rect">
            <a:avLst/>
          </a:prstGeom>
        </p:spPr>
      </p:pic>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9D942756-7B5F-3091-FEA6-9A9F7B537A47}"/>
                  </a:ext>
                </a:extLst>
              </p14:cNvPr>
              <p14:cNvContentPartPr/>
              <p14:nvPr/>
            </p14:nvContentPartPr>
            <p14:xfrm>
              <a:off x="2933691" y="2843585"/>
              <a:ext cx="5637240" cy="140760"/>
            </p14:xfrm>
          </p:contentPart>
        </mc:Choice>
        <mc:Fallback xmlns="">
          <p:pic>
            <p:nvPicPr>
              <p:cNvPr id="8" name="Ink 7">
                <a:extLst>
                  <a:ext uri="{FF2B5EF4-FFF2-40B4-BE49-F238E27FC236}">
                    <a16:creationId xmlns:a16="http://schemas.microsoft.com/office/drawing/2014/main" id="{9D942756-7B5F-3091-FEA6-9A9F7B537A47}"/>
                  </a:ext>
                </a:extLst>
              </p:cNvPr>
              <p:cNvPicPr/>
              <p:nvPr/>
            </p:nvPicPr>
            <p:blipFill>
              <a:blip r:embed="rId6"/>
              <a:stretch>
                <a:fillRect/>
              </a:stretch>
            </p:blipFill>
            <p:spPr>
              <a:xfrm>
                <a:off x="2880051" y="2735945"/>
                <a:ext cx="5744880" cy="356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377CCAE0-987A-4B5F-435A-7BDDDFAAF4D8}"/>
                  </a:ext>
                </a:extLst>
              </p14:cNvPr>
              <p14:cNvContentPartPr/>
              <p14:nvPr/>
            </p14:nvContentPartPr>
            <p14:xfrm>
              <a:off x="2949457" y="3411588"/>
              <a:ext cx="5770800" cy="89640"/>
            </p14:xfrm>
          </p:contentPart>
        </mc:Choice>
        <mc:Fallback xmlns="">
          <p:pic>
            <p:nvPicPr>
              <p:cNvPr id="9" name="Ink 8">
                <a:extLst>
                  <a:ext uri="{FF2B5EF4-FFF2-40B4-BE49-F238E27FC236}">
                    <a16:creationId xmlns:a16="http://schemas.microsoft.com/office/drawing/2014/main" id="{377CCAE0-987A-4B5F-435A-7BDDDFAAF4D8}"/>
                  </a:ext>
                </a:extLst>
              </p:cNvPr>
              <p:cNvPicPr/>
              <p:nvPr/>
            </p:nvPicPr>
            <p:blipFill>
              <a:blip r:embed="rId8"/>
              <a:stretch>
                <a:fillRect/>
              </a:stretch>
            </p:blipFill>
            <p:spPr>
              <a:xfrm>
                <a:off x="2895457" y="3303948"/>
                <a:ext cx="5878440" cy="3052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0A696CE1-58C4-014C-4C9C-B66F7B8F5E8A}"/>
                  </a:ext>
                </a:extLst>
              </p14:cNvPr>
              <p14:cNvContentPartPr/>
              <p14:nvPr/>
            </p14:nvContentPartPr>
            <p14:xfrm>
              <a:off x="3028297" y="3922428"/>
              <a:ext cx="6114960" cy="99720"/>
            </p14:xfrm>
          </p:contentPart>
        </mc:Choice>
        <mc:Fallback xmlns="">
          <p:pic>
            <p:nvPicPr>
              <p:cNvPr id="10" name="Ink 9">
                <a:extLst>
                  <a:ext uri="{FF2B5EF4-FFF2-40B4-BE49-F238E27FC236}">
                    <a16:creationId xmlns:a16="http://schemas.microsoft.com/office/drawing/2014/main" id="{0A696CE1-58C4-014C-4C9C-B66F7B8F5E8A}"/>
                  </a:ext>
                </a:extLst>
              </p:cNvPr>
              <p:cNvPicPr/>
              <p:nvPr/>
            </p:nvPicPr>
            <p:blipFill>
              <a:blip r:embed="rId10"/>
              <a:stretch>
                <a:fillRect/>
              </a:stretch>
            </p:blipFill>
            <p:spPr>
              <a:xfrm>
                <a:off x="2974657" y="3814428"/>
                <a:ext cx="6222600" cy="3153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1E4619EC-8A1F-5F1B-235A-CE7410B80003}"/>
                  </a:ext>
                </a:extLst>
              </p14:cNvPr>
              <p14:cNvContentPartPr/>
              <p14:nvPr/>
            </p14:nvContentPartPr>
            <p14:xfrm>
              <a:off x="2969257" y="4463508"/>
              <a:ext cx="5653800" cy="10080"/>
            </p14:xfrm>
          </p:contentPart>
        </mc:Choice>
        <mc:Fallback xmlns="">
          <p:pic>
            <p:nvPicPr>
              <p:cNvPr id="12" name="Ink 11">
                <a:extLst>
                  <a:ext uri="{FF2B5EF4-FFF2-40B4-BE49-F238E27FC236}">
                    <a16:creationId xmlns:a16="http://schemas.microsoft.com/office/drawing/2014/main" id="{1E4619EC-8A1F-5F1B-235A-CE7410B80003}"/>
                  </a:ext>
                </a:extLst>
              </p:cNvPr>
              <p:cNvPicPr/>
              <p:nvPr/>
            </p:nvPicPr>
            <p:blipFill>
              <a:blip r:embed="rId12"/>
              <a:stretch>
                <a:fillRect/>
              </a:stretch>
            </p:blipFill>
            <p:spPr>
              <a:xfrm>
                <a:off x="2915257" y="4355868"/>
                <a:ext cx="5761440" cy="225720"/>
              </a:xfrm>
              <a:prstGeom prst="rect">
                <a:avLst/>
              </a:prstGeom>
            </p:spPr>
          </p:pic>
        </mc:Fallback>
      </mc:AlternateContent>
      <p:sp>
        <p:nvSpPr>
          <p:cNvPr id="14" name="TextBox 13">
            <a:extLst>
              <a:ext uri="{FF2B5EF4-FFF2-40B4-BE49-F238E27FC236}">
                <a16:creationId xmlns:a16="http://schemas.microsoft.com/office/drawing/2014/main" id="{87AC05C8-F84C-5BFE-60AA-9EAA1C4F234D}"/>
              </a:ext>
            </a:extLst>
          </p:cNvPr>
          <p:cNvSpPr txBox="1"/>
          <p:nvPr/>
        </p:nvSpPr>
        <p:spPr>
          <a:xfrm>
            <a:off x="7187547" y="4662438"/>
            <a:ext cx="2871019"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(Welsh Government, 2020)</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50919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9FD10-AF97-F866-C0FA-B41C44F766D1}"/>
              </a:ext>
            </a:extLst>
          </p:cNvPr>
          <p:cNvSpPr>
            <a:spLocks noGrp="1"/>
          </p:cNvSpPr>
          <p:nvPr>
            <p:ph type="title"/>
          </p:nvPr>
        </p:nvSpPr>
        <p:spPr>
          <a:xfrm>
            <a:off x="838200" y="365126"/>
            <a:ext cx="10515600" cy="917550"/>
          </a:xfrm>
        </p:spPr>
        <p:txBody>
          <a:bodyPr/>
          <a:lstStyle/>
          <a:p>
            <a:r>
              <a:rPr lang="en-US" dirty="0">
                <a:latin typeface="Forte" panose="03060902040502070203" pitchFamily="66" charset="0"/>
              </a:rPr>
              <a:t>Think-Pair-Share</a:t>
            </a:r>
            <a:endParaRPr lang="en-GB" dirty="0">
              <a:latin typeface="Forte" panose="03060902040502070203" pitchFamily="66" charset="0"/>
            </a:endParaRPr>
          </a:p>
        </p:txBody>
      </p:sp>
      <p:sp>
        <p:nvSpPr>
          <p:cNvPr id="3" name="Content Placeholder 2">
            <a:extLst>
              <a:ext uri="{FF2B5EF4-FFF2-40B4-BE49-F238E27FC236}">
                <a16:creationId xmlns:a16="http://schemas.microsoft.com/office/drawing/2014/main" id="{649B17BB-FD8A-7174-EF0D-F3EE1DA4FA74}"/>
              </a:ext>
            </a:extLst>
          </p:cNvPr>
          <p:cNvSpPr>
            <a:spLocks noGrp="1"/>
          </p:cNvSpPr>
          <p:nvPr>
            <p:ph idx="1"/>
          </p:nvPr>
        </p:nvSpPr>
        <p:spPr>
          <a:xfrm>
            <a:off x="900474" y="1282676"/>
            <a:ext cx="7205305" cy="4036424"/>
          </a:xfrm>
        </p:spPr>
        <p:txBody>
          <a:bodyPr>
            <a:normAutofit/>
          </a:bodyPr>
          <a:lstStyle/>
          <a:p>
            <a:pPr marL="0" indent="0">
              <a:buNone/>
            </a:pPr>
            <a:r>
              <a:rPr lang="en-GB" dirty="0">
                <a:effectLst/>
                <a:ea typeface="Aptos" panose="020B0004020202020204" pitchFamily="34" charset="0"/>
              </a:rPr>
              <a:t>Within the starter activity, the think-pair-share </a:t>
            </a:r>
            <a:r>
              <a:rPr lang="en-GB" dirty="0" err="1">
                <a:effectLst/>
                <a:ea typeface="Aptos" panose="020B0004020202020204" pitchFamily="34" charset="0"/>
              </a:rPr>
              <a:t>AfL</a:t>
            </a:r>
            <a:r>
              <a:rPr lang="en-GB" dirty="0">
                <a:effectLst/>
                <a:ea typeface="Aptos" panose="020B0004020202020204" pitchFamily="34" charset="0"/>
              </a:rPr>
              <a:t> strategy was used to give pupils sufficient time to contemplate in order to enhance the quality of answers (</a:t>
            </a:r>
            <a:r>
              <a:rPr lang="en-GB" dirty="0" err="1">
                <a:effectLst/>
                <a:ea typeface="Aptos" panose="020B0004020202020204" pitchFamily="34" charset="0"/>
              </a:rPr>
              <a:t>Kaddoura</a:t>
            </a:r>
            <a:r>
              <a:rPr lang="en-GB" dirty="0">
                <a:effectLst/>
                <a:ea typeface="Aptos" panose="020B0004020202020204" pitchFamily="34" charset="0"/>
              </a:rPr>
              <a:t>, 2013, p. 1). Initially presented by Frank Lyman in 1981, think-pair-share is an </a:t>
            </a:r>
            <a:r>
              <a:rPr lang="en-GB" dirty="0" err="1">
                <a:effectLst/>
                <a:ea typeface="Aptos" panose="020B0004020202020204" pitchFamily="34" charset="0"/>
              </a:rPr>
              <a:t>AfL</a:t>
            </a:r>
            <a:r>
              <a:rPr lang="en-GB" dirty="0">
                <a:effectLst/>
                <a:ea typeface="Aptos" panose="020B0004020202020204" pitchFamily="34" charset="0"/>
              </a:rPr>
              <a:t> strategy which expects pupils to think independently, deliberate with a partner, and then share their thoughts if chosen with the class (Psychology Today, 2021). </a:t>
            </a:r>
            <a:endParaRPr lang="en-GB" sz="4000" dirty="0"/>
          </a:p>
        </p:txBody>
      </p:sp>
      <p:pic>
        <p:nvPicPr>
          <p:cNvPr id="4" name="Picture 3">
            <a:extLst>
              <a:ext uri="{FF2B5EF4-FFF2-40B4-BE49-F238E27FC236}">
                <a16:creationId xmlns:a16="http://schemas.microsoft.com/office/drawing/2014/main" id="{2AAE7952-CE73-43EE-E7CF-35C748DBC9DF}"/>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2050" name="Picture 2" descr="Classroom Practices of Teachers | Think, Pair, Share: a Teachers Guide">
            <a:extLst>
              <a:ext uri="{FF2B5EF4-FFF2-40B4-BE49-F238E27FC236}">
                <a16:creationId xmlns:a16="http://schemas.microsoft.com/office/drawing/2014/main" id="{70030A98-4801-0436-896A-853A912008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68053" y="696082"/>
            <a:ext cx="3692921" cy="47807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61E46F4-A39F-2947-1A71-EBA9B153B518}"/>
              </a:ext>
            </a:extLst>
          </p:cNvPr>
          <p:cNvSpPr txBox="1"/>
          <p:nvPr/>
        </p:nvSpPr>
        <p:spPr>
          <a:xfrm>
            <a:off x="9753599" y="5360034"/>
            <a:ext cx="2231923"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(Structural Learning, 2022)</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201502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70F888-AFCD-FC13-C941-A9F27C4185FC}"/>
              </a:ext>
            </a:extLst>
          </p:cNvPr>
          <p:cNvSpPr>
            <a:spLocks noGrp="1"/>
          </p:cNvSpPr>
          <p:nvPr>
            <p:ph idx="1"/>
          </p:nvPr>
        </p:nvSpPr>
        <p:spPr>
          <a:xfrm>
            <a:off x="661219" y="1957490"/>
            <a:ext cx="7086600" cy="2530065"/>
          </a:xfrm>
        </p:spPr>
        <p:txBody>
          <a:bodyPr>
            <a:normAutofit/>
          </a:bodyPr>
          <a:lstStyle/>
          <a:p>
            <a:pPr marL="0" indent="0">
              <a:buNone/>
            </a:pPr>
            <a:r>
              <a:rPr lang="en-GB" dirty="0">
                <a:effectLst/>
                <a:ea typeface="Aptos" panose="020B0004020202020204" pitchFamily="34" charset="0"/>
              </a:rPr>
              <a:t>The Early Career Framework advises teachers to learn how to check for pupil understanding and stimulate thinking, by offering scaffolds for pupil talk to improve the rigour and focus of their conversations (Department </a:t>
            </a:r>
            <a:r>
              <a:rPr lang="en-GB" dirty="0">
                <a:ea typeface="Aptos" panose="020B0004020202020204" pitchFamily="34" charset="0"/>
              </a:rPr>
              <a:t>for</a:t>
            </a:r>
            <a:r>
              <a:rPr lang="en-GB" dirty="0">
                <a:effectLst/>
                <a:ea typeface="Aptos" panose="020B0004020202020204" pitchFamily="34" charset="0"/>
              </a:rPr>
              <a:t> Education, 2019, p. 16). </a:t>
            </a:r>
            <a:endParaRPr lang="en-GB" sz="4000" dirty="0"/>
          </a:p>
        </p:txBody>
      </p:sp>
      <p:pic>
        <p:nvPicPr>
          <p:cNvPr id="4" name="Picture 3">
            <a:extLst>
              <a:ext uri="{FF2B5EF4-FFF2-40B4-BE49-F238E27FC236}">
                <a16:creationId xmlns:a16="http://schemas.microsoft.com/office/drawing/2014/main" id="{9BB18631-4520-A122-16E1-4005654AD75B}"/>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6" name="Picture 5">
            <a:extLst>
              <a:ext uri="{FF2B5EF4-FFF2-40B4-BE49-F238E27FC236}">
                <a16:creationId xmlns:a16="http://schemas.microsoft.com/office/drawing/2014/main" id="{29821130-4A2B-0437-BB11-9EB6093A0859}"/>
              </a:ext>
            </a:extLst>
          </p:cNvPr>
          <p:cNvPicPr>
            <a:picLocks noChangeAspect="1"/>
          </p:cNvPicPr>
          <p:nvPr/>
        </p:nvPicPr>
        <p:blipFill>
          <a:blip r:embed="rId3"/>
          <a:srcRect l="2760" t="1188" r="1237" b="1458"/>
          <a:stretch/>
        </p:blipFill>
        <p:spPr>
          <a:xfrm>
            <a:off x="8235918" y="332453"/>
            <a:ext cx="3536982" cy="5034116"/>
          </a:xfrm>
          <a:prstGeom prst="rect">
            <a:avLst/>
          </a:prstGeom>
        </p:spPr>
      </p:pic>
      <p:sp>
        <p:nvSpPr>
          <p:cNvPr id="7" name="TextBox 6">
            <a:extLst>
              <a:ext uri="{FF2B5EF4-FFF2-40B4-BE49-F238E27FC236}">
                <a16:creationId xmlns:a16="http://schemas.microsoft.com/office/drawing/2014/main" id="{12A1A059-C2A6-FF88-553D-BDB05E721140}"/>
              </a:ext>
            </a:extLst>
          </p:cNvPr>
          <p:cNvSpPr txBox="1"/>
          <p:nvPr/>
        </p:nvSpPr>
        <p:spPr>
          <a:xfrm>
            <a:off x="9625781" y="5458782"/>
            <a:ext cx="3677264"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(Department for Education, 2019)</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65426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FEF330-BEAD-0DFD-DA05-F954ACA5ABDA}"/>
              </a:ext>
            </a:extLst>
          </p:cNvPr>
          <p:cNvSpPr>
            <a:spLocks noGrp="1"/>
          </p:cNvSpPr>
          <p:nvPr>
            <p:ph idx="1"/>
          </p:nvPr>
        </p:nvSpPr>
        <p:spPr>
          <a:xfrm>
            <a:off x="419100" y="1626956"/>
            <a:ext cx="11353800" cy="3072863"/>
          </a:xfrm>
        </p:spPr>
        <p:txBody>
          <a:bodyPr>
            <a:normAutofit/>
          </a:bodyPr>
          <a:lstStyle/>
          <a:p>
            <a:pPr marL="0" indent="0">
              <a:buNone/>
            </a:pPr>
            <a:r>
              <a:rPr lang="en-GB" sz="7200" b="1" dirty="0">
                <a:solidFill>
                  <a:srgbClr val="FF0000"/>
                </a:solidFill>
                <a:effectLst/>
                <a:ea typeface="Aptos" panose="020B0004020202020204" pitchFamily="34" charset="0"/>
              </a:rPr>
              <a:t>‘’how </a:t>
            </a:r>
            <a:r>
              <a:rPr lang="en-GB" sz="7200" b="1" u="sng" dirty="0">
                <a:solidFill>
                  <a:srgbClr val="FF0000"/>
                </a:solidFill>
                <a:effectLst/>
                <a:ea typeface="Aptos" panose="020B0004020202020204" pitchFamily="34" charset="0"/>
              </a:rPr>
              <a:t>might</a:t>
            </a:r>
            <a:r>
              <a:rPr lang="en-GB" sz="7200" b="1" dirty="0">
                <a:solidFill>
                  <a:srgbClr val="FF0000"/>
                </a:solidFill>
                <a:effectLst/>
                <a:ea typeface="Aptos" panose="020B0004020202020204" pitchFamily="34" charset="0"/>
              </a:rPr>
              <a:t> I work out this next question and what could the answer be?’’ </a:t>
            </a:r>
            <a:endParaRPr lang="en-GB" sz="9600" b="1" dirty="0">
              <a:solidFill>
                <a:srgbClr val="FF0000"/>
              </a:solidFill>
            </a:endParaRPr>
          </a:p>
        </p:txBody>
      </p:sp>
      <p:pic>
        <p:nvPicPr>
          <p:cNvPr id="4" name="Picture 3">
            <a:extLst>
              <a:ext uri="{FF2B5EF4-FFF2-40B4-BE49-F238E27FC236}">
                <a16:creationId xmlns:a16="http://schemas.microsoft.com/office/drawing/2014/main" id="{25CB3A31-B33F-E43D-8286-B95777AC2A6A}"/>
              </a:ext>
            </a:extLst>
          </p:cNvPr>
          <p:cNvPicPr>
            <a:picLocks noChangeAspect="1"/>
          </p:cNvPicPr>
          <p:nvPr/>
        </p:nvPicPr>
        <p:blipFill>
          <a:blip r:embed="rId2"/>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1751480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A8C01-C159-9C23-8292-E9F9702EE27A}"/>
              </a:ext>
            </a:extLst>
          </p:cNvPr>
          <p:cNvSpPr>
            <a:spLocks noGrp="1"/>
          </p:cNvSpPr>
          <p:nvPr>
            <p:ph type="title"/>
          </p:nvPr>
        </p:nvSpPr>
        <p:spPr/>
        <p:txBody>
          <a:bodyPr/>
          <a:lstStyle/>
          <a:p>
            <a:r>
              <a:rPr lang="en-US" dirty="0">
                <a:latin typeface="Forte" panose="03060902040502070203" pitchFamily="66" charset="0"/>
              </a:rPr>
              <a:t>Mini-whiteboards</a:t>
            </a:r>
            <a:endParaRPr lang="en-GB" dirty="0">
              <a:latin typeface="Forte" panose="03060902040502070203" pitchFamily="66" charset="0"/>
            </a:endParaRPr>
          </a:p>
        </p:txBody>
      </p:sp>
      <p:sp>
        <p:nvSpPr>
          <p:cNvPr id="3" name="Content Placeholder 2">
            <a:extLst>
              <a:ext uri="{FF2B5EF4-FFF2-40B4-BE49-F238E27FC236}">
                <a16:creationId xmlns:a16="http://schemas.microsoft.com/office/drawing/2014/main" id="{A9790BFA-F960-9344-98FE-175257BD909A}"/>
              </a:ext>
            </a:extLst>
          </p:cNvPr>
          <p:cNvSpPr>
            <a:spLocks noGrp="1"/>
          </p:cNvSpPr>
          <p:nvPr>
            <p:ph idx="1"/>
          </p:nvPr>
        </p:nvSpPr>
        <p:spPr>
          <a:xfrm>
            <a:off x="838200" y="1507435"/>
            <a:ext cx="10515600" cy="4351338"/>
          </a:xfrm>
        </p:spPr>
        <p:txBody>
          <a:bodyPr>
            <a:normAutofit/>
          </a:bodyPr>
          <a:lstStyle/>
          <a:p>
            <a:pPr marL="0" indent="0">
              <a:buNone/>
            </a:pPr>
            <a:r>
              <a:rPr lang="en-GB" dirty="0">
                <a:effectLst/>
                <a:ea typeface="Aptos" panose="020B0004020202020204" pitchFamily="34" charset="0"/>
              </a:rPr>
              <a:t>My class mentor keeps mini-whiteboards on all tables in the classroom as they are regarded as a straightforward and useful learning tool (The Chartered College of Teaching, 2018, p. 1). They also offer a simple and fast way to gather information and assess whole class’s understanding in a relatively short period of time (Class Teaching, 2023).</a:t>
            </a:r>
            <a:endParaRPr lang="en-GB" sz="4000" dirty="0"/>
          </a:p>
        </p:txBody>
      </p:sp>
      <p:pic>
        <p:nvPicPr>
          <p:cNvPr id="4" name="Picture 3">
            <a:extLst>
              <a:ext uri="{FF2B5EF4-FFF2-40B4-BE49-F238E27FC236}">
                <a16:creationId xmlns:a16="http://schemas.microsoft.com/office/drawing/2014/main" id="{0071F932-1CAD-49A4-1797-76D54610CB65}"/>
              </a:ext>
            </a:extLst>
          </p:cNvPr>
          <p:cNvPicPr>
            <a:picLocks noChangeAspect="1"/>
          </p:cNvPicPr>
          <p:nvPr/>
        </p:nvPicPr>
        <p:blipFill>
          <a:blip r:embed="rId3"/>
          <a:srcRect l="533" t="2873" r="645"/>
          <a:stretch/>
        </p:blipFill>
        <p:spPr>
          <a:xfrm>
            <a:off x="0" y="5858773"/>
            <a:ext cx="12192000" cy="999227"/>
          </a:xfrm>
          <a:prstGeom prst="rect">
            <a:avLst/>
          </a:prstGeom>
        </p:spPr>
      </p:pic>
      <p:sp>
        <p:nvSpPr>
          <p:cNvPr id="7" name="TextBox 6">
            <a:extLst>
              <a:ext uri="{FF2B5EF4-FFF2-40B4-BE49-F238E27FC236}">
                <a16:creationId xmlns:a16="http://schemas.microsoft.com/office/drawing/2014/main" id="{7FBC3D45-4E3D-9317-457C-239A7C02FCE3}"/>
              </a:ext>
            </a:extLst>
          </p:cNvPr>
          <p:cNvSpPr txBox="1"/>
          <p:nvPr/>
        </p:nvSpPr>
        <p:spPr>
          <a:xfrm>
            <a:off x="7378685" y="5465912"/>
            <a:ext cx="2300748"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(Frederick Hyde,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38DD9B62-B005-C4CD-8C9E-76FD995BE939}"/>
              </a:ext>
            </a:extLst>
          </p:cNvPr>
          <p:cNvPicPr>
            <a:picLocks noChangeAspect="1"/>
          </p:cNvPicPr>
          <p:nvPr/>
        </p:nvPicPr>
        <p:blipFill>
          <a:blip r:embed="rId4"/>
          <a:stretch>
            <a:fillRect/>
          </a:stretch>
        </p:blipFill>
        <p:spPr>
          <a:xfrm rot="1099957">
            <a:off x="7090406" y="4302112"/>
            <a:ext cx="1638442" cy="929721"/>
          </a:xfrm>
          <a:prstGeom prst="rect">
            <a:avLst/>
          </a:prstGeom>
        </p:spPr>
      </p:pic>
      <p:pic>
        <p:nvPicPr>
          <p:cNvPr id="10" name="Picture 4" descr="Chamberlain Music Magnetic A4 mini dry-wipe whiteboard - 10 pack">
            <a:extLst>
              <a:ext uri="{FF2B5EF4-FFF2-40B4-BE49-F238E27FC236}">
                <a16:creationId xmlns:a16="http://schemas.microsoft.com/office/drawing/2014/main" id="{5DDBAA26-F3F1-340F-D74F-45F22B4489F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276" t="18495" r="6129" b="18056"/>
          <a:stretch/>
        </p:blipFill>
        <p:spPr bwMode="auto">
          <a:xfrm>
            <a:off x="4616856" y="3740125"/>
            <a:ext cx="2565371" cy="1879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2320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4B0CF-719B-D881-FB3E-D1FEE4ABE904}"/>
              </a:ext>
            </a:extLst>
          </p:cNvPr>
          <p:cNvSpPr>
            <a:spLocks noGrp="1"/>
          </p:cNvSpPr>
          <p:nvPr>
            <p:ph type="title"/>
          </p:nvPr>
        </p:nvSpPr>
        <p:spPr/>
        <p:txBody>
          <a:bodyPr/>
          <a:lstStyle/>
          <a:p>
            <a:r>
              <a:rPr lang="en-US" dirty="0">
                <a:latin typeface="Forte" panose="03060902040502070203" pitchFamily="66" charset="0"/>
              </a:rPr>
              <a:t>No Hands-Up</a:t>
            </a:r>
            <a:endParaRPr lang="en-GB" dirty="0">
              <a:latin typeface="Forte" panose="03060902040502070203" pitchFamily="66" charset="0"/>
            </a:endParaRPr>
          </a:p>
        </p:txBody>
      </p:sp>
      <p:sp>
        <p:nvSpPr>
          <p:cNvPr id="3" name="Content Placeholder 2">
            <a:extLst>
              <a:ext uri="{FF2B5EF4-FFF2-40B4-BE49-F238E27FC236}">
                <a16:creationId xmlns:a16="http://schemas.microsoft.com/office/drawing/2014/main" id="{0819D89C-1F10-6669-17C9-81CC1AF6C7AE}"/>
              </a:ext>
            </a:extLst>
          </p:cNvPr>
          <p:cNvSpPr>
            <a:spLocks noGrp="1"/>
          </p:cNvSpPr>
          <p:nvPr>
            <p:ph idx="1"/>
          </p:nvPr>
        </p:nvSpPr>
        <p:spPr>
          <a:xfrm>
            <a:off x="838199" y="1527965"/>
            <a:ext cx="5739581" cy="4211266"/>
          </a:xfrm>
        </p:spPr>
        <p:txBody>
          <a:bodyPr>
            <a:normAutofit/>
          </a:bodyPr>
          <a:lstStyle/>
          <a:p>
            <a:pPr marL="0" indent="0">
              <a:buNone/>
            </a:pPr>
            <a:r>
              <a:rPr lang="en-GB" dirty="0">
                <a:effectLst/>
                <a:ea typeface="Aptos" panose="020B0004020202020204" pitchFamily="34" charset="0"/>
              </a:rPr>
              <a:t>This encourages pupils to maintain their attention and focus (Allison and </a:t>
            </a:r>
            <a:r>
              <a:rPr lang="en-GB" dirty="0" err="1">
                <a:effectLst/>
                <a:ea typeface="Aptos" panose="020B0004020202020204" pitchFamily="34" charset="0"/>
              </a:rPr>
              <a:t>Tharby</a:t>
            </a:r>
            <a:r>
              <a:rPr lang="en-GB" dirty="0">
                <a:effectLst/>
                <a:ea typeface="Aptos" panose="020B0004020202020204" pitchFamily="34" charset="0"/>
              </a:rPr>
              <a:t>, 2015, p. 223). Some would argue that this causes pupil anxiety, but fortunately this was not the case in the classroom as I ensured a safe learning environment where mistakes and wrong answers are welcomed and later built upon.</a:t>
            </a:r>
            <a:endParaRPr lang="en-GB" sz="4000" dirty="0"/>
          </a:p>
        </p:txBody>
      </p:sp>
      <p:pic>
        <p:nvPicPr>
          <p:cNvPr id="4" name="Picture 3">
            <a:extLst>
              <a:ext uri="{FF2B5EF4-FFF2-40B4-BE49-F238E27FC236}">
                <a16:creationId xmlns:a16="http://schemas.microsoft.com/office/drawing/2014/main" id="{14755E45-AEC3-6DDC-36BB-9EC0E96983A1}"/>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7172" name="Picture 4" descr="No Hands Up - Classroom Poster | Teaching Resources">
            <a:extLst>
              <a:ext uri="{FF2B5EF4-FFF2-40B4-BE49-F238E27FC236}">
                <a16:creationId xmlns:a16="http://schemas.microsoft.com/office/drawing/2014/main" id="{76F3272D-E05E-A64D-0C33-FC351A0BDB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18" t="2034" r="2761" b="32400"/>
          <a:stretch/>
        </p:blipFill>
        <p:spPr bwMode="auto">
          <a:xfrm>
            <a:off x="6577780" y="560982"/>
            <a:ext cx="5201265" cy="51782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034A9A7-7BBC-2275-D07A-C7320A888AE8}"/>
              </a:ext>
            </a:extLst>
          </p:cNvPr>
          <p:cNvSpPr txBox="1"/>
          <p:nvPr/>
        </p:nvSpPr>
        <p:spPr>
          <a:xfrm>
            <a:off x="10633587" y="5337337"/>
            <a:ext cx="1936955"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(TES, n/d) </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40031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69E7-7BF4-E61B-92FA-9B0D516EBDCA}"/>
              </a:ext>
            </a:extLst>
          </p:cNvPr>
          <p:cNvSpPr>
            <a:spLocks noGrp="1"/>
          </p:cNvSpPr>
          <p:nvPr>
            <p:ph type="title"/>
          </p:nvPr>
        </p:nvSpPr>
        <p:spPr>
          <a:xfrm>
            <a:off x="385687" y="365124"/>
            <a:ext cx="6742471" cy="1325563"/>
          </a:xfrm>
        </p:spPr>
        <p:txBody>
          <a:bodyPr>
            <a:normAutofit fontScale="90000"/>
          </a:bodyPr>
          <a:lstStyle/>
          <a:p>
            <a:pPr algn="ctr"/>
            <a:r>
              <a:rPr lang="en-US" dirty="0">
                <a:latin typeface="Forte" panose="03060902040502070203" pitchFamily="66" charset="0"/>
              </a:rPr>
              <a:t>Why is think-pair-share a good </a:t>
            </a:r>
            <a:r>
              <a:rPr lang="en-US" dirty="0" err="1">
                <a:latin typeface="Forte" panose="03060902040502070203" pitchFamily="66" charset="0"/>
              </a:rPr>
              <a:t>AfL</a:t>
            </a:r>
            <a:r>
              <a:rPr lang="en-US" dirty="0">
                <a:latin typeface="Forte" panose="03060902040502070203" pitchFamily="66" charset="0"/>
              </a:rPr>
              <a:t> strategy to use in the classroom?</a:t>
            </a:r>
            <a:endParaRPr lang="en-GB" dirty="0">
              <a:latin typeface="Forte" panose="03060902040502070203" pitchFamily="66" charset="0"/>
            </a:endParaRPr>
          </a:p>
        </p:txBody>
      </p:sp>
      <p:sp>
        <p:nvSpPr>
          <p:cNvPr id="3" name="Content Placeholder 2">
            <a:extLst>
              <a:ext uri="{FF2B5EF4-FFF2-40B4-BE49-F238E27FC236}">
                <a16:creationId xmlns:a16="http://schemas.microsoft.com/office/drawing/2014/main" id="{19203686-4033-0B13-4191-199EFC44A1BD}"/>
              </a:ext>
            </a:extLst>
          </p:cNvPr>
          <p:cNvSpPr>
            <a:spLocks noGrp="1"/>
          </p:cNvSpPr>
          <p:nvPr>
            <p:ph idx="1"/>
          </p:nvPr>
        </p:nvSpPr>
        <p:spPr>
          <a:xfrm>
            <a:off x="838200" y="1928274"/>
            <a:ext cx="6506497" cy="3660775"/>
          </a:xfrm>
        </p:spPr>
        <p:txBody>
          <a:bodyPr>
            <a:normAutofit/>
          </a:bodyPr>
          <a:lstStyle/>
          <a:p>
            <a:pPr marL="0" indent="0">
              <a:buNone/>
            </a:pPr>
            <a:r>
              <a:rPr lang="en-GB" sz="2800" dirty="0">
                <a:ea typeface="Aptos" panose="020B0004020202020204" pitchFamily="34" charset="0"/>
              </a:rPr>
              <a:t>Marzano and Pickering (2005, cited in </a:t>
            </a:r>
            <a:r>
              <a:rPr lang="en-GB" sz="2800" dirty="0" err="1">
                <a:ea typeface="Aptos" panose="020B0004020202020204" pitchFamily="34" charset="0"/>
              </a:rPr>
              <a:t>Kaddoura</a:t>
            </a:r>
            <a:r>
              <a:rPr lang="en-GB" sz="2800" dirty="0">
                <a:ea typeface="Aptos" panose="020B0004020202020204" pitchFamily="34" charset="0"/>
              </a:rPr>
              <a:t>, 2013, p. 7) stated that think-pair-share has the following benefits: it requires minimal preparation time, allows the teacher to pose a variety of questions, the whole class is involved; and it encourages shy pupils to respond to questions without needing to stand out from their peers. </a:t>
            </a:r>
            <a:endParaRPr lang="en-GB" dirty="0"/>
          </a:p>
          <a:p>
            <a:pPr marL="0" indent="0">
              <a:buNone/>
            </a:pPr>
            <a:endParaRPr lang="en-GB" dirty="0"/>
          </a:p>
        </p:txBody>
      </p:sp>
      <p:pic>
        <p:nvPicPr>
          <p:cNvPr id="4" name="Picture 3">
            <a:extLst>
              <a:ext uri="{FF2B5EF4-FFF2-40B4-BE49-F238E27FC236}">
                <a16:creationId xmlns:a16="http://schemas.microsoft.com/office/drawing/2014/main" id="{22AA5323-4CBD-D5D0-C25B-B6CCC3F4CAD2}"/>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7" name="Picture 6" descr="Pros And Cons Icon Images – Browse 2,978 Stock Photos, Vectors, and Video |  Adobe Stock">
            <a:extLst>
              <a:ext uri="{FF2B5EF4-FFF2-40B4-BE49-F238E27FC236}">
                <a16:creationId xmlns:a16="http://schemas.microsoft.com/office/drawing/2014/main" id="{3CAB8965-5359-B9DC-C3E3-A5B00327BF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55" t="7156" r="52095" b="5484"/>
          <a:stretch/>
        </p:blipFill>
        <p:spPr bwMode="auto">
          <a:xfrm>
            <a:off x="7128158" y="704706"/>
            <a:ext cx="3628103" cy="496597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ow effective is Think Pair Share? | Durrington Research School">
            <a:extLst>
              <a:ext uri="{FF2B5EF4-FFF2-40B4-BE49-F238E27FC236}">
                <a16:creationId xmlns:a16="http://schemas.microsoft.com/office/drawing/2014/main" id="{D6E30D7C-0A74-05C5-40BC-F19080791D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81694" y="72867"/>
            <a:ext cx="1956305" cy="110042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DAEA656-F9D1-7597-1D74-2CB4892DE120}"/>
              </a:ext>
            </a:extLst>
          </p:cNvPr>
          <p:cNvSpPr txBox="1"/>
          <p:nvPr/>
        </p:nvSpPr>
        <p:spPr>
          <a:xfrm>
            <a:off x="10439391" y="1187323"/>
            <a:ext cx="1829805" cy="523220"/>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(Durrington Research School, 2022)</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D8604B2D-3861-5110-2336-509F420BA982}"/>
              </a:ext>
            </a:extLst>
          </p:cNvPr>
          <p:cNvSpPr txBox="1"/>
          <p:nvPr/>
        </p:nvSpPr>
        <p:spPr>
          <a:xfrm>
            <a:off x="8135964" y="5550996"/>
            <a:ext cx="1612490"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(Adobe Stock,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436922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AA331-8E7A-A4FF-0DB1-FBE5A78CC337}"/>
              </a:ext>
            </a:extLst>
          </p:cNvPr>
          <p:cNvSpPr>
            <a:spLocks noGrp="1"/>
          </p:cNvSpPr>
          <p:nvPr>
            <p:ph type="title"/>
          </p:nvPr>
        </p:nvSpPr>
        <p:spPr/>
        <p:txBody>
          <a:bodyPr/>
          <a:lstStyle/>
          <a:p>
            <a:r>
              <a:rPr lang="en-US" dirty="0">
                <a:latin typeface="Forte" panose="03060902040502070203" pitchFamily="66" charset="0"/>
              </a:rPr>
              <a:t>Why did I use think-pair-share in the starter activity of my lesson?</a:t>
            </a:r>
            <a:endParaRPr lang="en-GB" dirty="0">
              <a:latin typeface="Forte" panose="03060902040502070203" pitchFamily="66" charset="0"/>
            </a:endParaRPr>
          </a:p>
        </p:txBody>
      </p:sp>
      <p:sp>
        <p:nvSpPr>
          <p:cNvPr id="3" name="Content Placeholder 2">
            <a:extLst>
              <a:ext uri="{FF2B5EF4-FFF2-40B4-BE49-F238E27FC236}">
                <a16:creationId xmlns:a16="http://schemas.microsoft.com/office/drawing/2014/main" id="{ECC4EF8E-2160-9D0B-7497-5F1DC75F8634}"/>
              </a:ext>
            </a:extLst>
          </p:cNvPr>
          <p:cNvSpPr>
            <a:spLocks noGrp="1"/>
          </p:cNvSpPr>
          <p:nvPr>
            <p:ph idx="1"/>
          </p:nvPr>
        </p:nvSpPr>
        <p:spPr>
          <a:xfrm>
            <a:off x="838200" y="1690688"/>
            <a:ext cx="10515600" cy="4351338"/>
          </a:xfrm>
        </p:spPr>
        <p:txBody>
          <a:bodyPr>
            <a:normAutofit/>
          </a:bodyPr>
          <a:lstStyle/>
          <a:p>
            <a:pPr marL="0" indent="0">
              <a:buNone/>
            </a:pPr>
            <a:r>
              <a:rPr lang="en-GB" sz="2400" dirty="0">
                <a:solidFill>
                  <a:srgbClr val="000000"/>
                </a:solidFill>
                <a:effectLst/>
                <a:ea typeface="Arial" panose="020B0604020202020204" pitchFamily="34" charset="0"/>
              </a:rPr>
              <a:t>I decided to use think-pair-share at the start of the lesson because it not only increases pupil participation, but also provides pupils with the chance to share their thinking and problem-solving techniques with others, which supports metacognition (Stanford University, n/d). </a:t>
            </a:r>
            <a:r>
              <a:rPr lang="en-GB" sz="2400" dirty="0">
                <a:effectLst/>
                <a:ea typeface="Aptos" panose="020B0004020202020204" pitchFamily="34" charset="0"/>
              </a:rPr>
              <a:t>As noted by Estyn (2024, p. 4), pupil’s communication, social and personal skills are significantly lower than anticipated for their age. Hence, it felt suitable to provide pupils with opportunities for talk to not only aid their progression educationally, but also socially. However, when implementing think-pair-share into my teaching practice on PTE2 at School X, I needed to be cautious of pupil’s needs – for example, ALNs, behavioural difficulties and language competencies – as it is a very diverse school with approximately 23.7% of pupils with English as an additional language (EAL) (Estyn, 2024, p. 1). </a:t>
            </a:r>
            <a:endParaRPr lang="en-GB" sz="3600" dirty="0"/>
          </a:p>
        </p:txBody>
      </p:sp>
      <p:pic>
        <p:nvPicPr>
          <p:cNvPr id="4" name="Picture 3">
            <a:extLst>
              <a:ext uri="{FF2B5EF4-FFF2-40B4-BE49-F238E27FC236}">
                <a16:creationId xmlns:a16="http://schemas.microsoft.com/office/drawing/2014/main" id="{268FB143-9E5A-AD59-992F-81D415F81C60}"/>
              </a:ext>
            </a:extLst>
          </p:cNvPr>
          <p:cNvPicPr>
            <a:picLocks noChangeAspect="1"/>
          </p:cNvPicPr>
          <p:nvPr/>
        </p:nvPicPr>
        <p:blipFill>
          <a:blip r:embed="rId3"/>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33107620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03272-7CF8-2965-C69D-3793C7F73079}"/>
              </a:ext>
            </a:extLst>
          </p:cNvPr>
          <p:cNvSpPr>
            <a:spLocks noGrp="1"/>
          </p:cNvSpPr>
          <p:nvPr>
            <p:ph type="title"/>
          </p:nvPr>
        </p:nvSpPr>
        <p:spPr/>
        <p:txBody>
          <a:bodyPr/>
          <a:lstStyle/>
          <a:p>
            <a:r>
              <a:rPr lang="en-US" dirty="0">
                <a:latin typeface="Forte" panose="03060902040502070203" pitchFamily="66" charset="0"/>
              </a:rPr>
              <a:t>Lev Vygotsky</a:t>
            </a:r>
            <a:endParaRPr lang="en-GB" dirty="0">
              <a:latin typeface="Forte" panose="03060902040502070203" pitchFamily="66" charset="0"/>
            </a:endParaRPr>
          </a:p>
        </p:txBody>
      </p:sp>
      <p:sp>
        <p:nvSpPr>
          <p:cNvPr id="3" name="Content Placeholder 2">
            <a:extLst>
              <a:ext uri="{FF2B5EF4-FFF2-40B4-BE49-F238E27FC236}">
                <a16:creationId xmlns:a16="http://schemas.microsoft.com/office/drawing/2014/main" id="{F04CA832-248C-D476-5007-DFDC871C8198}"/>
              </a:ext>
            </a:extLst>
          </p:cNvPr>
          <p:cNvSpPr>
            <a:spLocks noGrp="1"/>
          </p:cNvSpPr>
          <p:nvPr>
            <p:ph idx="1"/>
          </p:nvPr>
        </p:nvSpPr>
        <p:spPr>
          <a:xfrm>
            <a:off x="838200" y="1400294"/>
            <a:ext cx="7311013" cy="4351338"/>
          </a:xfrm>
        </p:spPr>
        <p:txBody>
          <a:bodyPr>
            <a:normAutofit fontScale="92500" lnSpcReduction="10000"/>
          </a:bodyPr>
          <a:lstStyle/>
          <a:p>
            <a:pPr marL="0" indent="0">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AfL</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strategy think-pair-share links with Lev Vygotsky’s sociocultural theory. This theory highlights the effect of social interaction and collaboration on individuals’ cognitive development (Structural Learning, 2023). According to Vygotsky (1978), the most delicate guidance or instruction should take place in the Zone of Proximal Development (ZPD) (Simply Psychology, 2024). ZPD refers to the range of skills an individual can carry out with the supervision of an expert, but cannot do independently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Verywell</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Mind, 2023). In think-pair-share, the ‘pair’ and ‘share’ stages provide a chance for pupils to engage in discussion, exchange ideas, support each other’s understanding whilst working within their ZPD. Pupils can also offer guidance and feedback during their discussions in the ‘pair’ and ‘share’ stage which is known as scaffolding.</a:t>
            </a:r>
          </a:p>
          <a:p>
            <a:pPr marL="0" indent="0">
              <a:buNone/>
            </a:pPr>
            <a:endParaRPr lang="en-GB" dirty="0"/>
          </a:p>
        </p:txBody>
      </p:sp>
      <p:pic>
        <p:nvPicPr>
          <p:cNvPr id="4" name="Picture 3">
            <a:extLst>
              <a:ext uri="{FF2B5EF4-FFF2-40B4-BE49-F238E27FC236}">
                <a16:creationId xmlns:a16="http://schemas.microsoft.com/office/drawing/2014/main" id="{3E8D340C-042C-E311-E40C-EA2E1C0A4E3E}"/>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2052" name="Picture 4" descr="Vygotsky">
            <a:extLst>
              <a:ext uri="{FF2B5EF4-FFF2-40B4-BE49-F238E27FC236}">
                <a16:creationId xmlns:a16="http://schemas.microsoft.com/office/drawing/2014/main" id="{59E80764-F7F7-6F6D-C5CA-5630CCE4F4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49213" y="3277290"/>
            <a:ext cx="3153508" cy="23414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Lev Vygotsky Biography - Life of Russian Psychologist">
            <a:extLst>
              <a:ext uri="{FF2B5EF4-FFF2-40B4-BE49-F238E27FC236}">
                <a16:creationId xmlns:a16="http://schemas.microsoft.com/office/drawing/2014/main" id="{452EBA57-EA4F-8D51-CCF0-EF94362FDD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632781">
            <a:off x="9701195" y="277367"/>
            <a:ext cx="2228346" cy="307358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4EF9F9A-C181-46DC-3DC3-CCA53E9E6295}"/>
              </a:ext>
            </a:extLst>
          </p:cNvPr>
          <p:cNvSpPr txBox="1"/>
          <p:nvPr/>
        </p:nvSpPr>
        <p:spPr>
          <a:xfrm>
            <a:off x="9438736" y="5544332"/>
            <a:ext cx="2170444"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(Simply Psychology, 2024)</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8E22A567-08E8-49A3-8C00-F5550133C03E}"/>
              </a:ext>
            </a:extLst>
          </p:cNvPr>
          <p:cNvSpPr txBox="1"/>
          <p:nvPr/>
        </p:nvSpPr>
        <p:spPr>
          <a:xfrm rot="5400000">
            <a:off x="11008582" y="2790080"/>
            <a:ext cx="2059059"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(Totally History,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4709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20AE0-50ED-47EB-BAC5-FA9FF4098F2A}"/>
              </a:ext>
            </a:extLst>
          </p:cNvPr>
          <p:cNvSpPr>
            <a:spLocks noGrp="1"/>
          </p:cNvSpPr>
          <p:nvPr>
            <p:ph type="title"/>
          </p:nvPr>
        </p:nvSpPr>
        <p:spPr>
          <a:xfrm>
            <a:off x="838200" y="264778"/>
            <a:ext cx="4638368" cy="1325563"/>
          </a:xfrm>
        </p:spPr>
        <p:txBody>
          <a:bodyPr>
            <a:noAutofit/>
          </a:bodyPr>
          <a:lstStyle/>
          <a:p>
            <a:pPr algn="ctr"/>
            <a:r>
              <a:rPr lang="en-US" sz="3200" dirty="0">
                <a:latin typeface="Forte" panose="03060902040502070203" pitchFamily="66" charset="0"/>
              </a:rPr>
              <a:t>Why might Think-Pair-Share not be a good strategy to use in the classroom?</a:t>
            </a:r>
            <a:endParaRPr lang="en-GB" sz="3200" dirty="0">
              <a:latin typeface="Forte" panose="03060902040502070203" pitchFamily="66" charset="0"/>
            </a:endParaRPr>
          </a:p>
        </p:txBody>
      </p:sp>
      <p:pic>
        <p:nvPicPr>
          <p:cNvPr id="4" name="Picture 3">
            <a:extLst>
              <a:ext uri="{FF2B5EF4-FFF2-40B4-BE49-F238E27FC236}">
                <a16:creationId xmlns:a16="http://schemas.microsoft.com/office/drawing/2014/main" id="{3076E183-E3B3-3E0D-087F-FB4AFA8183AA}"/>
              </a:ext>
            </a:extLst>
          </p:cNvPr>
          <p:cNvPicPr>
            <a:picLocks noChangeAspect="1"/>
          </p:cNvPicPr>
          <p:nvPr/>
        </p:nvPicPr>
        <p:blipFill>
          <a:blip r:embed="rId2"/>
          <a:srcRect l="533" t="2873" r="645"/>
          <a:stretch/>
        </p:blipFill>
        <p:spPr>
          <a:xfrm>
            <a:off x="0" y="5858773"/>
            <a:ext cx="12192000" cy="999227"/>
          </a:xfrm>
          <a:prstGeom prst="rect">
            <a:avLst/>
          </a:prstGeom>
        </p:spPr>
      </p:pic>
      <p:sp>
        <p:nvSpPr>
          <p:cNvPr id="6" name="Content Placeholder 2">
            <a:extLst>
              <a:ext uri="{FF2B5EF4-FFF2-40B4-BE49-F238E27FC236}">
                <a16:creationId xmlns:a16="http://schemas.microsoft.com/office/drawing/2014/main" id="{D458E848-A9E6-C222-8F8F-E44A9087DA3C}"/>
              </a:ext>
            </a:extLst>
          </p:cNvPr>
          <p:cNvSpPr txBox="1">
            <a:spLocks/>
          </p:cNvSpPr>
          <p:nvPr/>
        </p:nvSpPr>
        <p:spPr>
          <a:xfrm>
            <a:off x="750940" y="1876726"/>
            <a:ext cx="6029632" cy="36956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ea typeface="Aptos" panose="020B0004020202020204" pitchFamily="34" charset="0"/>
              </a:rPr>
              <a:t>It has been found that </a:t>
            </a:r>
            <a:r>
              <a:rPr lang="en-GB" sz="2600" dirty="0">
                <a:ea typeface="Arial" panose="020B0604020202020204" pitchFamily="34" charset="0"/>
              </a:rPr>
              <a:t>the opinions that arise during a share might not exhibit the diversity or the value of pupil ideas traded in pair discussions (Cooper et al., 2021, p. 3). Thus, diminishing the effectiveness of think-pair-share as an </a:t>
            </a:r>
            <a:r>
              <a:rPr lang="en-GB" sz="2600" dirty="0" err="1">
                <a:ea typeface="Arial" panose="020B0604020202020204" pitchFamily="34" charset="0"/>
              </a:rPr>
              <a:t>AfL</a:t>
            </a:r>
            <a:r>
              <a:rPr lang="en-GB" sz="2600" dirty="0">
                <a:ea typeface="Arial" panose="020B0604020202020204" pitchFamily="34" charset="0"/>
              </a:rPr>
              <a:t> strategy in providing insight into pupil’s understanding; preventing any form of adaptations to a teacher’s practice.</a:t>
            </a:r>
            <a:r>
              <a:rPr lang="en-GB" sz="2600" dirty="0">
                <a:ea typeface="Aptos" panose="020B0004020202020204" pitchFamily="34" charset="0"/>
              </a:rPr>
              <a:t> </a:t>
            </a:r>
            <a:endParaRPr lang="en-GB" sz="2600" dirty="0"/>
          </a:p>
          <a:p>
            <a:pPr marL="0" indent="0">
              <a:buFont typeface="Arial" panose="020B0604020202020204" pitchFamily="34" charset="0"/>
              <a:buNone/>
            </a:pPr>
            <a:endParaRPr lang="en-GB" dirty="0"/>
          </a:p>
        </p:txBody>
      </p:sp>
      <p:pic>
        <p:nvPicPr>
          <p:cNvPr id="1030" name="Picture 6" descr="Pros And Cons Icon Images – Browse 2,978 Stock Photos, Vectors, and Video |  Adobe Stock">
            <a:extLst>
              <a:ext uri="{FF2B5EF4-FFF2-40B4-BE49-F238E27FC236}">
                <a16:creationId xmlns:a16="http://schemas.microsoft.com/office/drawing/2014/main" id="{3FAA3539-59A9-0820-4F3E-8C8CAC267E1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911" t="7156" r="5078" b="5484"/>
          <a:stretch/>
        </p:blipFill>
        <p:spPr bwMode="auto">
          <a:xfrm>
            <a:off x="7541342" y="445731"/>
            <a:ext cx="3667432" cy="496597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FFF6F1D-DBDD-624C-8DF8-692292E01A29}"/>
              </a:ext>
            </a:extLst>
          </p:cNvPr>
          <p:cNvSpPr txBox="1"/>
          <p:nvPr/>
        </p:nvSpPr>
        <p:spPr>
          <a:xfrm>
            <a:off x="8765229" y="5264611"/>
            <a:ext cx="1612490"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(Adobe Stock,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371185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CF9A4-0B45-7778-1D97-FE11DAE48C84}"/>
              </a:ext>
            </a:extLst>
          </p:cNvPr>
          <p:cNvSpPr>
            <a:spLocks noGrp="1"/>
          </p:cNvSpPr>
          <p:nvPr>
            <p:ph type="title"/>
          </p:nvPr>
        </p:nvSpPr>
        <p:spPr>
          <a:xfrm>
            <a:off x="2734597" y="3940478"/>
            <a:ext cx="7353300" cy="1325563"/>
          </a:xfrm>
        </p:spPr>
        <p:txBody>
          <a:bodyPr/>
          <a:lstStyle/>
          <a:p>
            <a:r>
              <a:rPr lang="en-US" dirty="0">
                <a:latin typeface="Forte" panose="03060902040502070203" pitchFamily="66" charset="0"/>
              </a:rPr>
              <a:t>Smiley Face Self-Assessment</a:t>
            </a:r>
            <a:endParaRPr lang="en-GB" dirty="0">
              <a:latin typeface="Forte" panose="03060902040502070203" pitchFamily="66" charset="0"/>
            </a:endParaRPr>
          </a:p>
        </p:txBody>
      </p:sp>
      <p:pic>
        <p:nvPicPr>
          <p:cNvPr id="4" name="Picture 3">
            <a:extLst>
              <a:ext uri="{FF2B5EF4-FFF2-40B4-BE49-F238E27FC236}">
                <a16:creationId xmlns:a16="http://schemas.microsoft.com/office/drawing/2014/main" id="{C2C48F7B-B3AA-4904-EF7B-DCCF543172B9}"/>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1026" name="Picture 2" descr="Mash &gt; Infants &gt; Self-assessment Desk Tags">
            <a:extLst>
              <a:ext uri="{FF2B5EF4-FFF2-40B4-BE49-F238E27FC236}">
                <a16:creationId xmlns:a16="http://schemas.microsoft.com/office/drawing/2014/main" id="{0F317D71-519A-1F08-79DB-6B74250F41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41" r="56478" b="69820"/>
          <a:stretch/>
        </p:blipFill>
        <p:spPr bwMode="auto">
          <a:xfrm>
            <a:off x="5156479" y="369000"/>
            <a:ext cx="1879042" cy="188574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Mash &gt; Infants &gt; Self-assessment Desk Tags">
            <a:extLst>
              <a:ext uri="{FF2B5EF4-FFF2-40B4-BE49-F238E27FC236}">
                <a16:creationId xmlns:a16="http://schemas.microsoft.com/office/drawing/2014/main" id="{4627B22E-E2DF-421A-2576-3F4DD780D5C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41" t="33818" r="56478" b="37547"/>
          <a:stretch/>
        </p:blipFill>
        <p:spPr bwMode="auto">
          <a:xfrm>
            <a:off x="4118636" y="2311115"/>
            <a:ext cx="1879042" cy="178919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Mash &gt; Infants &gt; Self-assessment Desk Tags">
            <a:extLst>
              <a:ext uri="{FF2B5EF4-FFF2-40B4-BE49-F238E27FC236}">
                <a16:creationId xmlns:a16="http://schemas.microsoft.com/office/drawing/2014/main" id="{B5936E76-A902-3384-4215-6EABFF1D39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41" t="68346" r="56478" b="3190"/>
          <a:stretch/>
        </p:blipFill>
        <p:spPr bwMode="auto">
          <a:xfrm>
            <a:off x="6194323" y="2378121"/>
            <a:ext cx="1879042" cy="177855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C2E8F00-76BA-4775-D85C-86730AEA45E4}"/>
              </a:ext>
            </a:extLst>
          </p:cNvPr>
          <p:cNvSpPr txBox="1"/>
          <p:nvPr/>
        </p:nvSpPr>
        <p:spPr>
          <a:xfrm>
            <a:off x="7562480" y="3977240"/>
            <a:ext cx="1095270" cy="315912"/>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(MASH,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10" name="Content Placeholder 9">
            <a:extLst>
              <a:ext uri="{FF2B5EF4-FFF2-40B4-BE49-F238E27FC236}">
                <a16:creationId xmlns:a16="http://schemas.microsoft.com/office/drawing/2014/main" id="{0AA104A6-76FA-BFC8-4E47-904471689461}"/>
              </a:ext>
            </a:extLst>
          </p:cNvPr>
          <p:cNvSpPr>
            <a:spLocks noGrp="1"/>
          </p:cNvSpPr>
          <p:nvPr>
            <p:ph idx="1"/>
          </p:nvPr>
        </p:nvSpPr>
        <p:spPr>
          <a:xfrm>
            <a:off x="1159963" y="4944900"/>
            <a:ext cx="10515600" cy="714426"/>
          </a:xfrm>
        </p:spPr>
        <p:txBody>
          <a:bodyPr/>
          <a:lstStyle/>
          <a:p>
            <a:pPr marL="0" indent="0" algn="ctr">
              <a:buNone/>
            </a:pPr>
            <a:r>
              <a:rPr lang="en-GB" sz="1800" dirty="0">
                <a:effectLst/>
                <a:ea typeface="Aptos" panose="020B0004020202020204" pitchFamily="34" charset="0"/>
              </a:rPr>
              <a:t>This </a:t>
            </a:r>
            <a:r>
              <a:rPr lang="en-GB" sz="1800" dirty="0" err="1">
                <a:effectLst/>
                <a:ea typeface="Aptos" panose="020B0004020202020204" pitchFamily="34" charset="0"/>
              </a:rPr>
              <a:t>AfL</a:t>
            </a:r>
            <a:r>
              <a:rPr lang="en-GB" sz="1800" dirty="0">
                <a:effectLst/>
                <a:ea typeface="Aptos" panose="020B0004020202020204" pitchFamily="34" charset="0"/>
              </a:rPr>
              <a:t> strategy involves pupils choosing either a happy, neutral or sad face to reflect on their learning, understanding and confidence at the end of a lesson.</a:t>
            </a:r>
            <a:endParaRPr lang="en-GB" dirty="0"/>
          </a:p>
        </p:txBody>
      </p:sp>
    </p:spTree>
    <p:extLst>
      <p:ext uri="{BB962C8B-B14F-4D97-AF65-F5344CB8AC3E}">
        <p14:creationId xmlns:p14="http://schemas.microsoft.com/office/powerpoint/2010/main" val="7773050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481D9-C3FC-700C-C0EB-09C04357C09D}"/>
              </a:ext>
            </a:extLst>
          </p:cNvPr>
          <p:cNvSpPr>
            <a:spLocks noGrp="1"/>
          </p:cNvSpPr>
          <p:nvPr>
            <p:ph type="title"/>
          </p:nvPr>
        </p:nvSpPr>
        <p:spPr>
          <a:xfrm>
            <a:off x="838200" y="321365"/>
            <a:ext cx="10515600" cy="804914"/>
          </a:xfrm>
        </p:spPr>
        <p:txBody>
          <a:bodyPr>
            <a:normAutofit/>
          </a:bodyPr>
          <a:lstStyle/>
          <a:p>
            <a:r>
              <a:rPr lang="en-US" dirty="0">
                <a:latin typeface="Forte" panose="03060902040502070203" pitchFamily="66" charset="0"/>
              </a:rPr>
              <a:t>What is Self-Assessment?</a:t>
            </a:r>
            <a:endParaRPr lang="en-GB" dirty="0">
              <a:latin typeface="Forte" panose="03060902040502070203" pitchFamily="66" charset="0"/>
            </a:endParaRPr>
          </a:p>
        </p:txBody>
      </p:sp>
      <p:sp>
        <p:nvSpPr>
          <p:cNvPr id="3" name="Content Placeholder 2">
            <a:extLst>
              <a:ext uri="{FF2B5EF4-FFF2-40B4-BE49-F238E27FC236}">
                <a16:creationId xmlns:a16="http://schemas.microsoft.com/office/drawing/2014/main" id="{E8557366-8EDD-71DB-F3AC-3FB54B92F61F}"/>
              </a:ext>
            </a:extLst>
          </p:cNvPr>
          <p:cNvSpPr>
            <a:spLocks noGrp="1"/>
          </p:cNvSpPr>
          <p:nvPr>
            <p:ph idx="1"/>
          </p:nvPr>
        </p:nvSpPr>
        <p:spPr>
          <a:xfrm>
            <a:off x="838200" y="1253331"/>
            <a:ext cx="10515600" cy="4351338"/>
          </a:xfrm>
        </p:spPr>
        <p:txBody>
          <a:bodyPr/>
          <a:lstStyle/>
          <a:p>
            <a:pPr marL="0" indent="0">
              <a:buNone/>
            </a:pPr>
            <a:r>
              <a:rPr lang="en-GB" sz="2800" dirty="0">
                <a:effectLst/>
                <a:latin typeface="Calibri" panose="020F0502020204030204" pitchFamily="34" charset="0"/>
                <a:ea typeface="Aptos" panose="020B0004020202020204" pitchFamily="34" charset="0"/>
              </a:rPr>
              <a:t>Self-assessment is the inclusion of pupils in making judgements about their learning, specifically their learning outcomes and accomplishments (</a:t>
            </a:r>
            <a:r>
              <a:rPr lang="en-GB" sz="2800" dirty="0" err="1">
                <a:effectLst/>
                <a:latin typeface="Calibri" panose="020F0502020204030204" pitchFamily="34" charset="0"/>
                <a:ea typeface="Aptos" panose="020B0004020202020204" pitchFamily="34" charset="0"/>
              </a:rPr>
              <a:t>Boud</a:t>
            </a:r>
            <a:r>
              <a:rPr lang="en-GB" sz="2800" dirty="0">
                <a:effectLst/>
                <a:latin typeface="Calibri" panose="020F0502020204030204" pitchFamily="34" charset="0"/>
                <a:ea typeface="Aptos" panose="020B0004020202020204" pitchFamily="34" charset="0"/>
              </a:rPr>
              <a:t> and </a:t>
            </a:r>
            <a:r>
              <a:rPr lang="en-GB" sz="2800" dirty="0" err="1">
                <a:effectLst/>
                <a:latin typeface="Calibri" panose="020F0502020204030204" pitchFamily="34" charset="0"/>
                <a:ea typeface="Aptos" panose="020B0004020202020204" pitchFamily="34" charset="0"/>
              </a:rPr>
              <a:t>Falchikov</a:t>
            </a:r>
            <a:r>
              <a:rPr lang="en-GB" sz="2800" dirty="0">
                <a:effectLst/>
                <a:latin typeface="Calibri" panose="020F0502020204030204" pitchFamily="34" charset="0"/>
                <a:ea typeface="Aptos" panose="020B0004020202020204" pitchFamily="34" charset="0"/>
              </a:rPr>
              <a:t>, 1989, p. 529). Including pupils in assessment procedures is a natural expansion of the child-centred approach towards learning of primary education in the United Kingdom (Towler and Broadfoot, 1992, p. 136). Self-assessment aligns itself with the practices that are endorsed in that of summative assessment. Summative assessment assesses pupil’s academic attainment, learning and skill development at the end of a given teaching period (The Glossary Education Reform, 2013).</a:t>
            </a:r>
            <a:endParaRPr lang="en-GB" dirty="0"/>
          </a:p>
        </p:txBody>
      </p:sp>
      <p:pic>
        <p:nvPicPr>
          <p:cNvPr id="6" name="Picture 5">
            <a:extLst>
              <a:ext uri="{FF2B5EF4-FFF2-40B4-BE49-F238E27FC236}">
                <a16:creationId xmlns:a16="http://schemas.microsoft.com/office/drawing/2014/main" id="{7EFF6E40-7788-A313-6EE5-DDB1AC0F9E2E}"/>
              </a:ext>
            </a:extLst>
          </p:cNvPr>
          <p:cNvPicPr>
            <a:picLocks noChangeAspect="1"/>
          </p:cNvPicPr>
          <p:nvPr/>
        </p:nvPicPr>
        <p:blipFill>
          <a:blip r:embed="rId3"/>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8633282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0CCDCA-B93C-B82A-16C8-20BDDFC5AFD2}"/>
              </a:ext>
            </a:extLst>
          </p:cNvPr>
          <p:cNvSpPr>
            <a:spLocks noGrp="1"/>
          </p:cNvSpPr>
          <p:nvPr>
            <p:ph idx="1"/>
          </p:nvPr>
        </p:nvSpPr>
        <p:spPr>
          <a:xfrm>
            <a:off x="838200" y="906717"/>
            <a:ext cx="10515600" cy="4351338"/>
          </a:xfrm>
        </p:spPr>
        <p:txBody>
          <a:bodyPr>
            <a:normAutofit fontScale="92500"/>
          </a:bodyPr>
          <a:lstStyle/>
          <a:p>
            <a:pPr marL="0" indent="0">
              <a:lnSpc>
                <a:spcPct val="107000"/>
              </a:lnSpc>
              <a:spcAft>
                <a:spcPts val="800"/>
              </a:spcAft>
              <a:buNone/>
            </a:pPr>
            <a:r>
              <a:rPr lang="en-GB" sz="2800" kern="100" dirty="0">
                <a:effectLst/>
                <a:ea typeface="Aptos" panose="020B0004020202020204" pitchFamily="34" charset="0"/>
                <a:cs typeface="Times New Roman" panose="02020603050405020304" pitchFamily="18" charset="0"/>
              </a:rPr>
              <a:t>This is an example of the criteria my PTE1 and PTE2 school would use when encouraging pupils to partake in smiley face self-assessment:</a:t>
            </a:r>
          </a:p>
          <a:p>
            <a:pPr marL="342900" lvl="0" indent="-342900">
              <a:lnSpc>
                <a:spcPct val="107000"/>
              </a:lnSpc>
              <a:buFont typeface="+mj-lt"/>
              <a:buAutoNum type="arabicPeriod"/>
            </a:pPr>
            <a:r>
              <a:rPr lang="en-GB" sz="2800" kern="100" dirty="0">
                <a:effectLst/>
                <a:ea typeface="Aptos" panose="020B0004020202020204" pitchFamily="34" charset="0"/>
                <a:cs typeface="Times New Roman" panose="02020603050405020304" pitchFamily="18" charset="0"/>
              </a:rPr>
              <a:t>Happy Face – I fully understood and think I worked really well.</a:t>
            </a:r>
          </a:p>
          <a:p>
            <a:pPr marL="342900" lvl="0" indent="-342900">
              <a:lnSpc>
                <a:spcPct val="107000"/>
              </a:lnSpc>
              <a:buFont typeface="+mj-lt"/>
              <a:buAutoNum type="arabicPeriod"/>
            </a:pPr>
            <a:r>
              <a:rPr lang="en-GB" sz="2800" kern="100" dirty="0">
                <a:effectLst/>
                <a:ea typeface="Aptos" panose="020B0004020202020204" pitchFamily="34" charset="0"/>
                <a:cs typeface="Times New Roman" panose="02020603050405020304" pitchFamily="18" charset="0"/>
              </a:rPr>
              <a:t>Neutral Face – I tried my best, but I don’t completely understand.</a:t>
            </a:r>
          </a:p>
          <a:p>
            <a:pPr marL="342900" lvl="0" indent="-342900">
              <a:lnSpc>
                <a:spcPct val="107000"/>
              </a:lnSpc>
              <a:spcAft>
                <a:spcPts val="800"/>
              </a:spcAft>
              <a:buFont typeface="+mj-lt"/>
              <a:buAutoNum type="arabicPeriod"/>
            </a:pPr>
            <a:r>
              <a:rPr lang="en-GB" sz="2800" kern="100" dirty="0">
                <a:effectLst/>
                <a:ea typeface="Aptos" panose="020B0004020202020204" pitchFamily="34" charset="0"/>
                <a:cs typeface="Times New Roman" panose="02020603050405020304" pitchFamily="18" charset="0"/>
              </a:rPr>
              <a:t>Sad Face – I don’t understand and need help with this.</a:t>
            </a:r>
          </a:p>
          <a:p>
            <a:pPr marL="0" indent="0">
              <a:buNone/>
            </a:pPr>
            <a:r>
              <a:rPr lang="en-GB" sz="2800" dirty="0">
                <a:effectLst/>
                <a:ea typeface="Aptos" panose="020B0004020202020204" pitchFamily="34" charset="0"/>
              </a:rPr>
              <a:t>Once pupils have chosen their smiley face they glue it into their Mathematics book underneath their work. I can then view this when I’m marking and see ‘’where the learners are in their learning, where they need to go and how to best get there’’ (Assessment Reform Group, 2002). </a:t>
            </a:r>
            <a:endParaRPr lang="en-GB" dirty="0"/>
          </a:p>
          <a:p>
            <a:pPr marL="0" indent="0">
              <a:buNone/>
            </a:pPr>
            <a:endParaRPr lang="en-GB" dirty="0"/>
          </a:p>
        </p:txBody>
      </p:sp>
      <p:pic>
        <p:nvPicPr>
          <p:cNvPr id="4" name="Picture 3">
            <a:extLst>
              <a:ext uri="{FF2B5EF4-FFF2-40B4-BE49-F238E27FC236}">
                <a16:creationId xmlns:a16="http://schemas.microsoft.com/office/drawing/2014/main" id="{9A95688C-2D38-8186-1482-AA2C901180E3}"/>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5" name="Picture 2" descr="Mash &gt; Infants &gt; Self-assessment Desk Tags">
            <a:extLst>
              <a:ext uri="{FF2B5EF4-FFF2-40B4-BE49-F238E27FC236}">
                <a16:creationId xmlns:a16="http://schemas.microsoft.com/office/drawing/2014/main" id="{16B730FA-AE90-EACA-97C7-805776563C1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41" r="56478" b="69820"/>
          <a:stretch/>
        </p:blipFill>
        <p:spPr bwMode="auto">
          <a:xfrm>
            <a:off x="10028904" y="1929215"/>
            <a:ext cx="574376" cy="57642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Mash &gt; Infants &gt; Self-assessment Desk Tags">
            <a:extLst>
              <a:ext uri="{FF2B5EF4-FFF2-40B4-BE49-F238E27FC236}">
                <a16:creationId xmlns:a16="http://schemas.microsoft.com/office/drawing/2014/main" id="{B8BFB23A-3951-790A-5727-D58C2E343FA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41" t="34493" r="55340" b="37837"/>
          <a:stretch/>
        </p:blipFill>
        <p:spPr bwMode="auto">
          <a:xfrm>
            <a:off x="10488953" y="2553903"/>
            <a:ext cx="592001" cy="52848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Mash &gt; Infants &gt; Self-assessment Desk Tags">
            <a:extLst>
              <a:ext uri="{FF2B5EF4-FFF2-40B4-BE49-F238E27FC236}">
                <a16:creationId xmlns:a16="http://schemas.microsoft.com/office/drawing/2014/main" id="{D53387EF-15BD-C070-9542-EE454DE63B4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41" t="67245" r="56478" b="2575"/>
          <a:stretch/>
        </p:blipFill>
        <p:spPr bwMode="auto">
          <a:xfrm>
            <a:off x="8987900" y="3082386"/>
            <a:ext cx="574376" cy="576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8944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9F524-6102-AB26-C81D-EC1BB62CFC12}"/>
              </a:ext>
            </a:extLst>
          </p:cNvPr>
          <p:cNvSpPr>
            <a:spLocks noGrp="1"/>
          </p:cNvSpPr>
          <p:nvPr>
            <p:ph type="title"/>
          </p:nvPr>
        </p:nvSpPr>
        <p:spPr>
          <a:xfrm>
            <a:off x="838200" y="365125"/>
            <a:ext cx="6506497" cy="1325563"/>
          </a:xfrm>
        </p:spPr>
        <p:txBody>
          <a:bodyPr>
            <a:noAutofit/>
          </a:bodyPr>
          <a:lstStyle/>
          <a:p>
            <a:pPr algn="ctr"/>
            <a:r>
              <a:rPr lang="en-US" sz="3200" dirty="0">
                <a:latin typeface="Forte" panose="03060902040502070203" pitchFamily="66" charset="0"/>
              </a:rPr>
              <a:t>Why smiley face self-assessment is a good strategy to use in the classroom?</a:t>
            </a:r>
            <a:endParaRPr lang="en-GB" sz="3200" dirty="0">
              <a:latin typeface="Forte" panose="03060902040502070203" pitchFamily="66" charset="0"/>
            </a:endParaRPr>
          </a:p>
        </p:txBody>
      </p:sp>
      <p:sp>
        <p:nvSpPr>
          <p:cNvPr id="3" name="Content Placeholder 2">
            <a:extLst>
              <a:ext uri="{FF2B5EF4-FFF2-40B4-BE49-F238E27FC236}">
                <a16:creationId xmlns:a16="http://schemas.microsoft.com/office/drawing/2014/main" id="{A721C57A-FC1D-449D-8B1A-7E64845EA172}"/>
              </a:ext>
            </a:extLst>
          </p:cNvPr>
          <p:cNvSpPr>
            <a:spLocks noGrp="1"/>
          </p:cNvSpPr>
          <p:nvPr>
            <p:ph idx="1"/>
          </p:nvPr>
        </p:nvSpPr>
        <p:spPr>
          <a:xfrm>
            <a:off x="838200" y="1706756"/>
            <a:ext cx="7057103" cy="4351338"/>
          </a:xfrm>
        </p:spPr>
        <p:txBody>
          <a:bodyPr>
            <a:normAutofit/>
          </a:bodyPr>
          <a:lstStyle/>
          <a:p>
            <a:pPr marL="0" indent="0">
              <a:buNone/>
            </a:pPr>
            <a:r>
              <a:rPr lang="en-GB" sz="2000" dirty="0">
                <a:effectLst/>
                <a:ea typeface="Aptos" panose="020B0004020202020204" pitchFamily="34" charset="0"/>
              </a:rPr>
              <a:t>Research would suggest that self-assessment in the classroom is beneficial to pupil’s overall learning experience and can aid their progression across the curriculum. According to The Education Hub (2018, p. 2), efficient pupils are those that can self-assess their work due to their engagement and motivation, and greater belief in succeeding. Empirical research by previously mentioned Black and Wiliam (1998, p. 8) indicate that self-assessment is a crucial part of formative assessment. This emphasises that without pupils self-assessing their work, formative assessment practices would not be as effective in the classroom and inadvertently affect any possibility of pupils meeting one of the four core purposes of the </a:t>
            </a:r>
            <a:r>
              <a:rPr lang="en-GB" sz="2000" dirty="0" err="1">
                <a:effectLst/>
                <a:ea typeface="Aptos" panose="020B0004020202020204" pitchFamily="34" charset="0"/>
              </a:rPr>
              <a:t>CfW</a:t>
            </a:r>
            <a:r>
              <a:rPr lang="en-GB" sz="2000" dirty="0">
                <a:effectLst/>
                <a:ea typeface="Aptos" panose="020B0004020202020204" pitchFamily="34" charset="0"/>
              </a:rPr>
              <a:t>: ‘’Ambitious, Capable Learners’’ (Equal Education Partners, 2023). </a:t>
            </a:r>
            <a:endParaRPr lang="en-GB" sz="4000" dirty="0"/>
          </a:p>
        </p:txBody>
      </p:sp>
      <p:pic>
        <p:nvPicPr>
          <p:cNvPr id="4" name="Picture 3">
            <a:extLst>
              <a:ext uri="{FF2B5EF4-FFF2-40B4-BE49-F238E27FC236}">
                <a16:creationId xmlns:a16="http://schemas.microsoft.com/office/drawing/2014/main" id="{E2A439CD-4146-3026-A3ED-9D65DF2FE731}"/>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5" name="Picture 6" descr="Pros And Cons Icon Images – Browse 2,978 Stock Photos, Vectors, and Video |  Adobe Stock">
            <a:extLst>
              <a:ext uri="{FF2B5EF4-FFF2-40B4-BE49-F238E27FC236}">
                <a16:creationId xmlns:a16="http://schemas.microsoft.com/office/drawing/2014/main" id="{4E09C7EA-0E3A-637A-FDF1-326B78D65E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55" t="7156" r="52095" b="5484"/>
          <a:stretch/>
        </p:blipFill>
        <p:spPr bwMode="auto">
          <a:xfrm>
            <a:off x="8182897" y="573550"/>
            <a:ext cx="3628103" cy="49659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638C09C-5062-A9F8-D586-D3AA208B99BB}"/>
              </a:ext>
            </a:extLst>
          </p:cNvPr>
          <p:cNvSpPr txBox="1"/>
          <p:nvPr/>
        </p:nvSpPr>
        <p:spPr>
          <a:xfrm>
            <a:off x="9237406" y="5385632"/>
            <a:ext cx="1612490"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(Adobe Stock,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648150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96D6F-94B9-2014-01F0-AA9C6637078F}"/>
              </a:ext>
            </a:extLst>
          </p:cNvPr>
          <p:cNvSpPr>
            <a:spLocks noGrp="1"/>
          </p:cNvSpPr>
          <p:nvPr>
            <p:ph type="title"/>
          </p:nvPr>
        </p:nvSpPr>
        <p:spPr>
          <a:xfrm>
            <a:off x="838200" y="365125"/>
            <a:ext cx="5533103" cy="1325563"/>
          </a:xfrm>
        </p:spPr>
        <p:txBody>
          <a:bodyPr>
            <a:noAutofit/>
          </a:bodyPr>
          <a:lstStyle/>
          <a:p>
            <a:pPr algn="ctr"/>
            <a:r>
              <a:rPr lang="en-US" sz="3200" dirty="0">
                <a:latin typeface="Forte" panose="03060902040502070203" pitchFamily="66" charset="0"/>
              </a:rPr>
              <a:t>Why might Smiley Face Self-Assessment not be a good strategy to use in the classroom?</a:t>
            </a:r>
            <a:endParaRPr lang="en-GB" sz="3200" dirty="0">
              <a:latin typeface="Forte" panose="03060902040502070203" pitchFamily="66" charset="0"/>
            </a:endParaRPr>
          </a:p>
        </p:txBody>
      </p:sp>
      <p:sp>
        <p:nvSpPr>
          <p:cNvPr id="3" name="Content Placeholder 2">
            <a:extLst>
              <a:ext uri="{FF2B5EF4-FFF2-40B4-BE49-F238E27FC236}">
                <a16:creationId xmlns:a16="http://schemas.microsoft.com/office/drawing/2014/main" id="{4FBA17DB-2BBD-4A46-5DBB-289CDD0BDE2A}"/>
              </a:ext>
            </a:extLst>
          </p:cNvPr>
          <p:cNvSpPr>
            <a:spLocks noGrp="1"/>
          </p:cNvSpPr>
          <p:nvPr>
            <p:ph idx="1"/>
          </p:nvPr>
        </p:nvSpPr>
        <p:spPr>
          <a:xfrm>
            <a:off x="838200" y="1904283"/>
            <a:ext cx="6054213" cy="4351338"/>
          </a:xfrm>
        </p:spPr>
        <p:txBody>
          <a:bodyPr/>
          <a:lstStyle/>
          <a:p>
            <a:pPr marL="0" indent="0">
              <a:buNone/>
            </a:pPr>
            <a:r>
              <a:rPr lang="en-GB" sz="2800" dirty="0">
                <a:effectLst/>
                <a:ea typeface="Aptos" panose="020B0004020202020204" pitchFamily="34" charset="0"/>
              </a:rPr>
              <a:t>Lewis (2023) discusses that using smiley faces as a self-assessment tool carries the risk of being interpreted as minimising the reflection. This could imply that some, but not all, </a:t>
            </a:r>
            <a:r>
              <a:rPr lang="en-GB" sz="2800" dirty="0" err="1">
                <a:effectLst/>
                <a:ea typeface="Aptos" panose="020B0004020202020204" pitchFamily="34" charset="0"/>
              </a:rPr>
              <a:t>AfL</a:t>
            </a:r>
            <a:r>
              <a:rPr lang="en-GB" sz="2800" dirty="0">
                <a:effectLst/>
                <a:ea typeface="Aptos" panose="020B0004020202020204" pitchFamily="34" charset="0"/>
              </a:rPr>
              <a:t> strategies may need to be adapted to suit pupil’s needs, age, and background for them to be efficient in informing our teaching practice.</a:t>
            </a:r>
            <a:endParaRPr lang="en-GB" dirty="0"/>
          </a:p>
        </p:txBody>
      </p:sp>
      <p:pic>
        <p:nvPicPr>
          <p:cNvPr id="4" name="Picture 3">
            <a:extLst>
              <a:ext uri="{FF2B5EF4-FFF2-40B4-BE49-F238E27FC236}">
                <a16:creationId xmlns:a16="http://schemas.microsoft.com/office/drawing/2014/main" id="{6141CD7C-8DA7-CEE1-D09D-746B73FAA3C0}"/>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5" name="Picture 6" descr="Pros And Cons Icon Images – Browse 2,978 Stock Photos, Vectors, and Video |  Adobe Stock">
            <a:extLst>
              <a:ext uri="{FF2B5EF4-FFF2-40B4-BE49-F238E27FC236}">
                <a16:creationId xmlns:a16="http://schemas.microsoft.com/office/drawing/2014/main" id="{2D492A18-BF52-4F53-FFA0-729DCB99FE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911" t="7156" r="5078" b="5484"/>
          <a:stretch/>
        </p:blipFill>
        <p:spPr bwMode="auto">
          <a:xfrm>
            <a:off x="7686368" y="593215"/>
            <a:ext cx="3667432" cy="49659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26A04BD-3C05-12BF-5B35-B7D00695768E}"/>
              </a:ext>
            </a:extLst>
          </p:cNvPr>
          <p:cNvSpPr txBox="1"/>
          <p:nvPr/>
        </p:nvSpPr>
        <p:spPr>
          <a:xfrm>
            <a:off x="8873612" y="5401202"/>
            <a:ext cx="1612490"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(Adobe Stock,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07368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60E6E-9421-ADD5-771F-CDE8749DBF82}"/>
              </a:ext>
            </a:extLst>
          </p:cNvPr>
          <p:cNvSpPr>
            <a:spLocks noGrp="1"/>
          </p:cNvSpPr>
          <p:nvPr>
            <p:ph type="title"/>
          </p:nvPr>
        </p:nvSpPr>
        <p:spPr/>
        <p:txBody>
          <a:bodyPr/>
          <a:lstStyle/>
          <a:p>
            <a:r>
              <a:rPr lang="en-US" dirty="0">
                <a:latin typeface="Forte" panose="03060902040502070203" pitchFamily="66" charset="0"/>
              </a:rPr>
              <a:t>To conclude…</a:t>
            </a:r>
            <a:endParaRPr lang="en-GB" dirty="0">
              <a:latin typeface="Forte" panose="03060902040502070203" pitchFamily="66" charset="0"/>
            </a:endParaRPr>
          </a:p>
        </p:txBody>
      </p:sp>
      <p:pic>
        <p:nvPicPr>
          <p:cNvPr id="4" name="Picture 3">
            <a:extLst>
              <a:ext uri="{FF2B5EF4-FFF2-40B4-BE49-F238E27FC236}">
                <a16:creationId xmlns:a16="http://schemas.microsoft.com/office/drawing/2014/main" id="{7B78A625-4993-50B6-FE4C-8E402778C41E}"/>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5122" name="Picture 2" descr="Inquiry and the Assessment Cycle">
            <a:extLst>
              <a:ext uri="{FF2B5EF4-FFF2-40B4-BE49-F238E27FC236}">
                <a16:creationId xmlns:a16="http://schemas.microsoft.com/office/drawing/2014/main" id="{6018074B-8C8A-0736-DE64-809C42271A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7212" y="967100"/>
            <a:ext cx="5244788" cy="43187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1F1E82F-7735-DADB-3AE5-CAE39C73EB8A}"/>
              </a:ext>
            </a:extLst>
          </p:cNvPr>
          <p:cNvSpPr txBox="1"/>
          <p:nvPr/>
        </p:nvSpPr>
        <p:spPr>
          <a:xfrm>
            <a:off x="10822858" y="5310140"/>
            <a:ext cx="1750142"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(LinkedIn, 2015)</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12" name="Rectangle: Rounded Corners 11">
            <a:extLst>
              <a:ext uri="{FF2B5EF4-FFF2-40B4-BE49-F238E27FC236}">
                <a16:creationId xmlns:a16="http://schemas.microsoft.com/office/drawing/2014/main" id="{2CFBA098-66A5-9630-3AEE-7B52EEDB62D5}"/>
              </a:ext>
            </a:extLst>
          </p:cNvPr>
          <p:cNvSpPr/>
          <p:nvPr/>
        </p:nvSpPr>
        <p:spPr>
          <a:xfrm>
            <a:off x="356472" y="2045660"/>
            <a:ext cx="6705600" cy="2842930"/>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3" name="Content Placeholder 2">
            <a:extLst>
              <a:ext uri="{FF2B5EF4-FFF2-40B4-BE49-F238E27FC236}">
                <a16:creationId xmlns:a16="http://schemas.microsoft.com/office/drawing/2014/main" id="{E38469AF-31A2-7D96-3FE7-30563AAC7882}"/>
              </a:ext>
            </a:extLst>
          </p:cNvPr>
          <p:cNvSpPr txBox="1">
            <a:spLocks/>
          </p:cNvSpPr>
          <p:nvPr/>
        </p:nvSpPr>
        <p:spPr>
          <a:xfrm>
            <a:off x="505108" y="2167559"/>
            <a:ext cx="6408328" cy="39464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dirty="0">
                <a:solidFill>
                  <a:schemeClr val="bg1"/>
                </a:solidFill>
                <a:latin typeface="Calibri" panose="020F0502020204030204" pitchFamily="34" charset="0"/>
                <a:ea typeface="Aptos" panose="020B0004020202020204" pitchFamily="34" charset="0"/>
              </a:rPr>
              <a:t>I have realized the vital link that assessment, planning the curriculum and pedagogy are the central areas of expertise that creates the groundwork for all effective teaching (Peacock, 2016, p. 4). In delivering the Mathematics and Numeracy </a:t>
            </a:r>
            <a:r>
              <a:rPr lang="en-US" sz="1800" dirty="0" err="1">
                <a:solidFill>
                  <a:schemeClr val="bg1"/>
                </a:solidFill>
                <a:latin typeface="Calibri" panose="020F0502020204030204" pitchFamily="34" charset="0"/>
                <a:ea typeface="Aptos" panose="020B0004020202020204" pitchFamily="34" charset="0"/>
              </a:rPr>
              <a:t>AoLE</a:t>
            </a:r>
            <a:r>
              <a:rPr lang="en-US" sz="1800" dirty="0">
                <a:solidFill>
                  <a:schemeClr val="bg1"/>
                </a:solidFill>
                <a:latin typeface="Calibri" panose="020F0502020204030204" pitchFamily="34" charset="0"/>
                <a:ea typeface="Aptos" panose="020B0004020202020204" pitchFamily="34" charset="0"/>
              </a:rPr>
              <a:t> lessons on PTE2, I incorporated into my plans a revision of the concept of working from right to left when calculating addition using the column method. This was because I had previously noticed many pupils were trying to calculate from left to right as they would in reading. This highlighted for me the great importance of assessment and the link to appropriate lesson planning. </a:t>
            </a:r>
            <a:endParaRPr lang="en-GB" dirty="0">
              <a:solidFill>
                <a:schemeClr val="bg1"/>
              </a:solidFill>
            </a:endParaRPr>
          </a:p>
        </p:txBody>
      </p:sp>
      <p:sp>
        <p:nvSpPr>
          <p:cNvPr id="3" name="TextBox 2">
            <a:extLst>
              <a:ext uri="{FF2B5EF4-FFF2-40B4-BE49-F238E27FC236}">
                <a16:creationId xmlns:a16="http://schemas.microsoft.com/office/drawing/2014/main" id="{08DD728C-CA22-F586-9157-BC13AF3E1EF2}"/>
              </a:ext>
            </a:extLst>
          </p:cNvPr>
          <p:cNvSpPr txBox="1"/>
          <p:nvPr/>
        </p:nvSpPr>
        <p:spPr>
          <a:xfrm>
            <a:off x="11176819" y="10153"/>
            <a:ext cx="1300316" cy="307777"/>
          </a:xfrm>
          <a:prstGeom prst="rect">
            <a:avLst/>
          </a:prstGeom>
          <a:noFill/>
        </p:spPr>
        <p:txBody>
          <a:bodyPr wrap="square" rtlCol="0">
            <a:spAutoFit/>
          </a:bodyPr>
          <a:lstStyle/>
          <a:p>
            <a:r>
              <a:rPr lang="en-US" sz="1400" i="1" u="sng" dirty="0">
                <a:solidFill>
                  <a:srgbClr val="FF0000"/>
                </a:solidFill>
                <a:latin typeface="Calibri" panose="020F0502020204030204" pitchFamily="34" charset="0"/>
                <a:ea typeface="Calibri" panose="020F0502020204030204" pitchFamily="34" charset="0"/>
                <a:cs typeface="Calibri" panose="020F0502020204030204" pitchFamily="34" charset="0"/>
              </a:rPr>
              <a:t>Conclusion</a:t>
            </a:r>
            <a:endParaRPr lang="en-GB" sz="1400" i="1" u="sng"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870965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E48A1F-BFE9-176C-DE19-7133437B8C39}"/>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1026" name="Picture 2" descr="Doodle Lightbulb 6&quot; Designer Cut-Outs – Creative Teaching Press">
            <a:extLst>
              <a:ext uri="{FF2B5EF4-FFF2-40B4-BE49-F238E27FC236}">
                <a16:creationId xmlns:a16="http://schemas.microsoft.com/office/drawing/2014/main" id="{5DC94024-7091-DEFA-694D-D898877E40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815" t="1905" r="15958" b="1978"/>
          <a:stretch/>
        </p:blipFill>
        <p:spPr bwMode="auto">
          <a:xfrm>
            <a:off x="4198945" y="200967"/>
            <a:ext cx="3794110" cy="55064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4D74A9C-DE19-4DC8-E1AD-C0EB50D890AD}"/>
              </a:ext>
            </a:extLst>
          </p:cNvPr>
          <p:cNvSpPr txBox="1"/>
          <p:nvPr/>
        </p:nvSpPr>
        <p:spPr>
          <a:xfrm>
            <a:off x="4856850" y="5553574"/>
            <a:ext cx="2478300"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(Creative Teaching Press,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84176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A0F3D1-540A-577B-5055-7561FBA3858F}"/>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6" name="Picture 5">
            <a:extLst>
              <a:ext uri="{FF2B5EF4-FFF2-40B4-BE49-F238E27FC236}">
                <a16:creationId xmlns:a16="http://schemas.microsoft.com/office/drawing/2014/main" id="{2E70996A-D6E2-BFAF-5B60-6554B21F2D6B}"/>
              </a:ext>
            </a:extLst>
          </p:cNvPr>
          <p:cNvPicPr>
            <a:picLocks noChangeAspect="1"/>
          </p:cNvPicPr>
          <p:nvPr/>
        </p:nvPicPr>
        <p:blipFill>
          <a:blip r:embed="rId4"/>
          <a:srcRect l="770"/>
          <a:stretch/>
        </p:blipFill>
        <p:spPr>
          <a:xfrm>
            <a:off x="0" y="-12290"/>
            <a:ext cx="6480601" cy="1272650"/>
          </a:xfrm>
          <a:prstGeom prst="rect">
            <a:avLst/>
          </a:prstGeom>
        </p:spPr>
      </p:pic>
      <p:pic>
        <p:nvPicPr>
          <p:cNvPr id="8" name="Picture 7">
            <a:extLst>
              <a:ext uri="{FF2B5EF4-FFF2-40B4-BE49-F238E27FC236}">
                <a16:creationId xmlns:a16="http://schemas.microsoft.com/office/drawing/2014/main" id="{270298F6-1C31-1C8E-B3FB-FEEEB8065C79}"/>
              </a:ext>
            </a:extLst>
          </p:cNvPr>
          <p:cNvPicPr>
            <a:picLocks noChangeAspect="1"/>
          </p:cNvPicPr>
          <p:nvPr/>
        </p:nvPicPr>
        <p:blipFill>
          <a:blip r:embed="rId5"/>
          <a:srcRect l="2290" t="1025" r="752" b="933"/>
          <a:stretch/>
        </p:blipFill>
        <p:spPr>
          <a:xfrm rot="993713">
            <a:off x="9219502" y="284150"/>
            <a:ext cx="2514572" cy="3578941"/>
          </a:xfrm>
          <a:prstGeom prst="rect">
            <a:avLst/>
          </a:prstGeom>
        </p:spPr>
      </p:pic>
      <p:pic>
        <p:nvPicPr>
          <p:cNvPr id="10" name="Picture 9">
            <a:extLst>
              <a:ext uri="{FF2B5EF4-FFF2-40B4-BE49-F238E27FC236}">
                <a16:creationId xmlns:a16="http://schemas.microsoft.com/office/drawing/2014/main" id="{5B1DE496-7DAC-6273-ADA3-0D1832DAAED0}"/>
              </a:ext>
            </a:extLst>
          </p:cNvPr>
          <p:cNvPicPr>
            <a:picLocks noChangeAspect="1"/>
          </p:cNvPicPr>
          <p:nvPr/>
        </p:nvPicPr>
        <p:blipFill>
          <a:blip r:embed="rId6"/>
          <a:srcRect l="2692" t="1686" r="1933" b="2136"/>
          <a:stretch/>
        </p:blipFill>
        <p:spPr>
          <a:xfrm>
            <a:off x="6998786" y="1621195"/>
            <a:ext cx="2949342" cy="4169761"/>
          </a:xfrm>
          <a:prstGeom prst="rect">
            <a:avLst/>
          </a:prstGeom>
        </p:spPr>
      </p:pic>
      <p:sp>
        <p:nvSpPr>
          <p:cNvPr id="11" name="Rectangle: Rounded Corners 10">
            <a:extLst>
              <a:ext uri="{FF2B5EF4-FFF2-40B4-BE49-F238E27FC236}">
                <a16:creationId xmlns:a16="http://schemas.microsoft.com/office/drawing/2014/main" id="{B544FFC0-52C0-9680-5DE6-AD86A37A7A12}"/>
              </a:ext>
            </a:extLst>
          </p:cNvPr>
          <p:cNvSpPr/>
          <p:nvPr/>
        </p:nvSpPr>
        <p:spPr>
          <a:xfrm>
            <a:off x="117985" y="1414248"/>
            <a:ext cx="6705600" cy="4351338"/>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2" name="Content Placeholder 2">
            <a:extLst>
              <a:ext uri="{FF2B5EF4-FFF2-40B4-BE49-F238E27FC236}">
                <a16:creationId xmlns:a16="http://schemas.microsoft.com/office/drawing/2014/main" id="{E9452F19-C497-AAAF-3307-E4953D04B61D}"/>
              </a:ext>
            </a:extLst>
          </p:cNvPr>
          <p:cNvSpPr txBox="1">
            <a:spLocks/>
          </p:cNvSpPr>
          <p:nvPr/>
        </p:nvSpPr>
        <p:spPr>
          <a:xfrm>
            <a:off x="372695" y="1719386"/>
            <a:ext cx="6341123" cy="3921560"/>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solidFill>
                  <a:schemeClr val="bg1"/>
                </a:solidFill>
                <a:latin typeface="Calibri" panose="020F0502020204030204" pitchFamily="34" charset="0"/>
                <a:ea typeface="Aptos" panose="020B0004020202020204" pitchFamily="34" charset="0"/>
              </a:rPr>
              <a:t>International and national studies have generated a substantial amount of evidence which implies that the use of </a:t>
            </a:r>
            <a:r>
              <a:rPr lang="en-US" dirty="0" err="1">
                <a:solidFill>
                  <a:schemeClr val="bg1"/>
                </a:solidFill>
                <a:latin typeface="Calibri" panose="020F0502020204030204" pitchFamily="34" charset="0"/>
                <a:ea typeface="Aptos" panose="020B0004020202020204" pitchFamily="34" charset="0"/>
              </a:rPr>
              <a:t>AfL</a:t>
            </a:r>
            <a:r>
              <a:rPr lang="en-US" dirty="0">
                <a:solidFill>
                  <a:schemeClr val="bg1"/>
                </a:solidFill>
                <a:latin typeface="Calibri" panose="020F0502020204030204" pitchFamily="34" charset="0"/>
                <a:ea typeface="Aptos" panose="020B0004020202020204" pitchFamily="34" charset="0"/>
              </a:rPr>
              <a:t> principles enhances the classroom environment for pupils and teachers and promotes pupil achievement and progress (Welsh Government, 2013, p. 6). I was also able to include other </a:t>
            </a:r>
            <a:r>
              <a:rPr lang="en-US" dirty="0" err="1">
                <a:solidFill>
                  <a:schemeClr val="bg1"/>
                </a:solidFill>
                <a:latin typeface="Calibri" panose="020F0502020204030204" pitchFamily="34" charset="0"/>
                <a:ea typeface="Aptos" panose="020B0004020202020204" pitchFamily="34" charset="0"/>
              </a:rPr>
              <a:t>AfL</a:t>
            </a:r>
            <a:r>
              <a:rPr lang="en-US" dirty="0">
                <a:solidFill>
                  <a:schemeClr val="bg1"/>
                </a:solidFill>
                <a:latin typeface="Calibri" panose="020F0502020204030204" pitchFamily="34" charset="0"/>
                <a:ea typeface="Aptos" panose="020B0004020202020204" pitchFamily="34" charset="0"/>
              </a:rPr>
              <a:t> strategies in my teaching practice to complement think-pair-share which allowed pupils to ‘’</a:t>
            </a:r>
            <a:r>
              <a:rPr lang="en-GB" dirty="0">
                <a:solidFill>
                  <a:schemeClr val="bg1"/>
                </a:solidFill>
                <a:latin typeface="Calibri" panose="020F0502020204030204" pitchFamily="34" charset="0"/>
                <a:ea typeface="Aptos" panose="020B0004020202020204" pitchFamily="34" charset="0"/>
              </a:rPr>
              <a:t>be more accurate in their self-identification of where they are, so that they have a better chance of getting where they want to be’’ (Spendlove, 2015, 112). </a:t>
            </a:r>
            <a:r>
              <a:rPr lang="en-US" dirty="0">
                <a:solidFill>
                  <a:schemeClr val="bg1"/>
                </a:solidFill>
                <a:latin typeface="Calibri" panose="020F0502020204030204" pitchFamily="34" charset="0"/>
                <a:ea typeface="Aptos" panose="020B0004020202020204" pitchFamily="34" charset="0"/>
              </a:rPr>
              <a:t>This module has provided me with the opportunity to meet a QTS standard, before graduating, in the form of ‘’</a:t>
            </a:r>
            <a:r>
              <a:rPr lang="en-GB" dirty="0">
                <a:solidFill>
                  <a:schemeClr val="bg1"/>
                </a:solidFill>
                <a:latin typeface="Calibri" panose="020F0502020204030204" pitchFamily="34" charset="0"/>
                <a:ea typeface="Aptos" panose="020B0004020202020204" pitchFamily="34" charset="0"/>
              </a:rPr>
              <a:t>the range of purposes and practices for assessment is understood and articulated’’ (Welsh Government, 2019, p. 21). </a:t>
            </a:r>
            <a:r>
              <a:rPr lang="en-US" dirty="0">
                <a:solidFill>
                  <a:schemeClr val="bg1"/>
                </a:solidFill>
                <a:latin typeface="Calibri" panose="020F0502020204030204" pitchFamily="34" charset="0"/>
                <a:ea typeface="Aptos" panose="020B0004020202020204" pitchFamily="34" charset="0"/>
              </a:rPr>
              <a:t>To adapt these strategies further, I can apply Welsh phrases to the </a:t>
            </a:r>
            <a:r>
              <a:rPr lang="en-US" dirty="0" err="1">
                <a:solidFill>
                  <a:schemeClr val="bg1"/>
                </a:solidFill>
                <a:latin typeface="Calibri" panose="020F0502020204030204" pitchFamily="34" charset="0"/>
                <a:ea typeface="Aptos" panose="020B0004020202020204" pitchFamily="34" charset="0"/>
              </a:rPr>
              <a:t>AfL</a:t>
            </a:r>
            <a:r>
              <a:rPr lang="en-US" dirty="0">
                <a:solidFill>
                  <a:schemeClr val="bg1"/>
                </a:solidFill>
                <a:latin typeface="Calibri" panose="020F0502020204030204" pitchFamily="34" charset="0"/>
                <a:ea typeface="Aptos" panose="020B0004020202020204" pitchFamily="34" charset="0"/>
              </a:rPr>
              <a:t> strategies discussed in this presentation, namely smiley face self-assessment. I can use phrases ‘</a:t>
            </a:r>
            <a:r>
              <a:rPr lang="en-US" dirty="0" err="1">
                <a:solidFill>
                  <a:schemeClr val="bg1"/>
                </a:solidFill>
                <a:latin typeface="Calibri" panose="020F0502020204030204" pitchFamily="34" charset="0"/>
                <a:ea typeface="Aptos" panose="020B0004020202020204" pitchFamily="34" charset="0"/>
              </a:rPr>
              <a:t>wyneb</a:t>
            </a:r>
            <a:r>
              <a:rPr lang="en-US" dirty="0">
                <a:solidFill>
                  <a:schemeClr val="bg1"/>
                </a:solidFill>
                <a:latin typeface="Calibri" panose="020F0502020204030204" pitchFamily="34" charset="0"/>
                <a:ea typeface="Aptos" panose="020B0004020202020204" pitchFamily="34" charset="0"/>
              </a:rPr>
              <a:t> hapus, </a:t>
            </a:r>
            <a:r>
              <a:rPr lang="en-US" dirty="0" err="1">
                <a:solidFill>
                  <a:schemeClr val="bg1"/>
                </a:solidFill>
                <a:latin typeface="Calibri" panose="020F0502020204030204" pitchFamily="34" charset="0"/>
                <a:ea typeface="Aptos" panose="020B0004020202020204" pitchFamily="34" charset="0"/>
              </a:rPr>
              <a:t>wyneb</a:t>
            </a:r>
            <a:r>
              <a:rPr lang="en-US" dirty="0">
                <a:solidFill>
                  <a:schemeClr val="bg1"/>
                </a:solidFill>
                <a:latin typeface="Calibri" panose="020F0502020204030204" pitchFamily="34" charset="0"/>
                <a:ea typeface="Aptos" panose="020B0004020202020204" pitchFamily="34" charset="0"/>
              </a:rPr>
              <a:t> </a:t>
            </a:r>
            <a:r>
              <a:rPr lang="en-US" dirty="0" err="1">
                <a:solidFill>
                  <a:schemeClr val="bg1"/>
                </a:solidFill>
                <a:latin typeface="Calibri" panose="020F0502020204030204" pitchFamily="34" charset="0"/>
                <a:ea typeface="Aptos" panose="020B0004020202020204" pitchFamily="34" charset="0"/>
              </a:rPr>
              <a:t>niwtral</a:t>
            </a:r>
            <a:r>
              <a:rPr lang="en-US" dirty="0">
                <a:solidFill>
                  <a:schemeClr val="bg1"/>
                </a:solidFill>
                <a:latin typeface="Calibri" panose="020F0502020204030204" pitchFamily="34" charset="0"/>
                <a:ea typeface="Aptos" panose="020B0004020202020204" pitchFamily="34" charset="0"/>
              </a:rPr>
              <a:t> and </a:t>
            </a:r>
            <a:r>
              <a:rPr lang="en-US" dirty="0" err="1">
                <a:solidFill>
                  <a:schemeClr val="bg1"/>
                </a:solidFill>
                <a:latin typeface="Calibri" panose="020F0502020204030204" pitchFamily="34" charset="0"/>
                <a:ea typeface="Aptos" panose="020B0004020202020204" pitchFamily="34" charset="0"/>
              </a:rPr>
              <a:t>wyneb</a:t>
            </a:r>
            <a:r>
              <a:rPr lang="en-US" dirty="0">
                <a:solidFill>
                  <a:schemeClr val="bg1"/>
                </a:solidFill>
                <a:latin typeface="Calibri" panose="020F0502020204030204" pitchFamily="34" charset="0"/>
                <a:ea typeface="Aptos" panose="020B0004020202020204" pitchFamily="34" charset="0"/>
              </a:rPr>
              <a:t> </a:t>
            </a:r>
            <a:r>
              <a:rPr lang="en-US" dirty="0" err="1">
                <a:solidFill>
                  <a:schemeClr val="bg1"/>
                </a:solidFill>
                <a:latin typeface="Calibri" panose="020F0502020204030204" pitchFamily="34" charset="0"/>
                <a:ea typeface="Aptos" panose="020B0004020202020204" pitchFamily="34" charset="0"/>
              </a:rPr>
              <a:t>trist</a:t>
            </a:r>
            <a:r>
              <a:rPr lang="en-US" dirty="0">
                <a:solidFill>
                  <a:schemeClr val="bg1"/>
                </a:solidFill>
                <a:latin typeface="Calibri" panose="020F0502020204030204" pitchFamily="34" charset="0"/>
                <a:ea typeface="Aptos" panose="020B0004020202020204" pitchFamily="34" charset="0"/>
              </a:rPr>
              <a:t>’ as a way of encouraging pupils to enjoy using Welsh in the classroom and reach the Welsh Government’s target of a million Welsh speakers by 2050 (Welsh Government, 2015, p. 2).</a:t>
            </a:r>
            <a:endParaRPr lang="en-GB" dirty="0">
              <a:solidFill>
                <a:schemeClr val="bg1"/>
              </a:solidFill>
            </a:endParaRPr>
          </a:p>
        </p:txBody>
      </p:sp>
      <p:sp>
        <p:nvSpPr>
          <p:cNvPr id="15" name="TextBox 14">
            <a:extLst>
              <a:ext uri="{FF2B5EF4-FFF2-40B4-BE49-F238E27FC236}">
                <a16:creationId xmlns:a16="http://schemas.microsoft.com/office/drawing/2014/main" id="{39110137-6ED2-91C8-FEF0-249CBF7C10E0}"/>
              </a:ext>
            </a:extLst>
          </p:cNvPr>
          <p:cNvSpPr txBox="1"/>
          <p:nvPr/>
        </p:nvSpPr>
        <p:spPr>
          <a:xfrm>
            <a:off x="7778346" y="5542755"/>
            <a:ext cx="3430427"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(Welsh Government, 2013)</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EFA87F41-62F3-8B38-0EBC-D8C9670D15FF}"/>
              </a:ext>
            </a:extLst>
          </p:cNvPr>
          <p:cNvSpPr txBox="1"/>
          <p:nvPr/>
        </p:nvSpPr>
        <p:spPr>
          <a:xfrm rot="6278332">
            <a:off x="10421316" y="3208089"/>
            <a:ext cx="2400853"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(Welsh Government, 2015)</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A215C11-1671-8F9E-50D3-856065565EEB}"/>
              </a:ext>
            </a:extLst>
          </p:cNvPr>
          <p:cNvSpPr txBox="1"/>
          <p:nvPr/>
        </p:nvSpPr>
        <p:spPr>
          <a:xfrm>
            <a:off x="3947697" y="1174288"/>
            <a:ext cx="3501898"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(Welsh Government, 2019, p. 21)</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394981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A84F4FF-FE27-D3F1-8837-BA863FB500BD}"/>
              </a:ext>
            </a:extLst>
          </p:cNvPr>
          <p:cNvPicPr>
            <a:picLocks noChangeAspect="1"/>
          </p:cNvPicPr>
          <p:nvPr/>
        </p:nvPicPr>
        <p:blipFill>
          <a:blip r:embed="rId3"/>
          <a:srcRect l="533" t="2873" r="645"/>
          <a:stretch/>
        </p:blipFill>
        <p:spPr>
          <a:xfrm>
            <a:off x="0" y="5858773"/>
            <a:ext cx="12192000" cy="999227"/>
          </a:xfrm>
          <a:prstGeom prst="rect">
            <a:avLst/>
          </a:prstGeom>
        </p:spPr>
      </p:pic>
      <p:pic>
        <p:nvPicPr>
          <p:cNvPr id="4098" name="Picture 2" descr="2,924,600+ Earth Stock Photos, Pictures &amp; Royalty-Free Images - iStock |  Earth from space, Planet earth, Globe">
            <a:extLst>
              <a:ext uri="{FF2B5EF4-FFF2-40B4-BE49-F238E27FC236}">
                <a16:creationId xmlns:a16="http://schemas.microsoft.com/office/drawing/2014/main" id="{BE994FA3-B7D2-F83F-3C57-240617FCFB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459" t="2860" r="4121" b="2860"/>
          <a:stretch/>
        </p:blipFill>
        <p:spPr bwMode="auto">
          <a:xfrm>
            <a:off x="366252" y="154396"/>
            <a:ext cx="3066746" cy="316276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B82404BF-4A24-2539-7744-3D67BE0AAC7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410" t="24652" r="18222" b="23298"/>
          <a:stretch/>
        </p:blipFill>
        <p:spPr bwMode="auto">
          <a:xfrm>
            <a:off x="8906485" y="3429000"/>
            <a:ext cx="3096244" cy="19481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4192D16-14B0-0816-CD84-C40DB1C224B7}"/>
              </a:ext>
            </a:extLst>
          </p:cNvPr>
          <p:cNvSpPr txBox="1"/>
          <p:nvPr/>
        </p:nvSpPr>
        <p:spPr>
          <a:xfrm>
            <a:off x="11058832" y="5377149"/>
            <a:ext cx="1524000"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(Hwb,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F348CBA-AB28-B59C-F76F-56D9F7B55852}"/>
              </a:ext>
            </a:extLst>
          </p:cNvPr>
          <p:cNvSpPr txBox="1"/>
          <p:nvPr/>
        </p:nvSpPr>
        <p:spPr>
          <a:xfrm>
            <a:off x="1415692" y="3317156"/>
            <a:ext cx="2163097" cy="307777"/>
          </a:xfrm>
          <a:prstGeom prst="rect">
            <a:avLst/>
          </a:prstGeom>
          <a:noFill/>
        </p:spPr>
        <p:txBody>
          <a:bodyPr wrap="square" rtlCol="0">
            <a:spAutoFit/>
          </a:bodyPr>
          <a:lstStyle/>
          <a:p>
            <a:r>
              <a:rPr lang="en-US" sz="1400" dirty="0">
                <a:latin typeface="Calibri" panose="020F0502020204030204" pitchFamily="34" charset="0"/>
                <a:ea typeface="Calibri" panose="020F0502020204030204" pitchFamily="34" charset="0"/>
                <a:cs typeface="Calibri" panose="020F0502020204030204" pitchFamily="34" charset="0"/>
              </a:rPr>
              <a:t>(iStock, n/d)</a:t>
            </a:r>
            <a:endParaRPr lang="en-GB" sz="1400" dirty="0">
              <a:latin typeface="Calibri" panose="020F0502020204030204" pitchFamily="34" charset="0"/>
              <a:ea typeface="Calibri" panose="020F0502020204030204" pitchFamily="34" charset="0"/>
              <a:cs typeface="Calibri" panose="020F0502020204030204" pitchFamily="34" charset="0"/>
            </a:endParaRPr>
          </a:p>
        </p:txBody>
      </p:sp>
      <p:sp>
        <p:nvSpPr>
          <p:cNvPr id="7" name="Cloud 6">
            <a:extLst>
              <a:ext uri="{FF2B5EF4-FFF2-40B4-BE49-F238E27FC236}">
                <a16:creationId xmlns:a16="http://schemas.microsoft.com/office/drawing/2014/main" id="{DFFD3832-019E-1627-B8FF-587B085C7851}"/>
              </a:ext>
            </a:extLst>
          </p:cNvPr>
          <p:cNvSpPr/>
          <p:nvPr/>
        </p:nvSpPr>
        <p:spPr>
          <a:xfrm>
            <a:off x="3991896" y="2025444"/>
            <a:ext cx="4208207" cy="1989163"/>
          </a:xfrm>
          <a:prstGeom prst="cloud">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Title 1">
            <a:extLst>
              <a:ext uri="{FF2B5EF4-FFF2-40B4-BE49-F238E27FC236}">
                <a16:creationId xmlns:a16="http://schemas.microsoft.com/office/drawing/2014/main" id="{F6C9817D-3E89-D355-BE20-0312FD14C332}"/>
              </a:ext>
            </a:extLst>
          </p:cNvPr>
          <p:cNvSpPr txBox="1">
            <a:spLocks/>
          </p:cNvSpPr>
          <p:nvPr/>
        </p:nvSpPr>
        <p:spPr>
          <a:xfrm>
            <a:off x="4542200" y="2541118"/>
            <a:ext cx="3366320" cy="968998"/>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bg1"/>
                </a:solidFill>
                <a:latin typeface="Forte" panose="03060902040502070203" pitchFamily="66" charset="0"/>
              </a:rPr>
              <a:t>Areas of Personal Further Interests!</a:t>
            </a:r>
            <a:endParaRPr lang="en-GB" dirty="0">
              <a:solidFill>
                <a:schemeClr val="bg1"/>
              </a:solidFill>
              <a:latin typeface="Forte" panose="03060902040502070203" pitchFamily="66" charset="0"/>
            </a:endParaRPr>
          </a:p>
        </p:txBody>
      </p:sp>
      <p:cxnSp>
        <p:nvCxnSpPr>
          <p:cNvPr id="12" name="Straight Arrow Connector 11">
            <a:extLst>
              <a:ext uri="{FF2B5EF4-FFF2-40B4-BE49-F238E27FC236}">
                <a16:creationId xmlns:a16="http://schemas.microsoft.com/office/drawing/2014/main" id="{6C97F973-B7A9-5025-D626-C2DB437BC44A}"/>
              </a:ext>
            </a:extLst>
          </p:cNvPr>
          <p:cNvCxnSpPr>
            <a:cxnSpLocks/>
          </p:cNvCxnSpPr>
          <p:nvPr/>
        </p:nvCxnSpPr>
        <p:spPr>
          <a:xfrm flipH="1" flipV="1">
            <a:off x="3585087" y="1442965"/>
            <a:ext cx="861551" cy="815877"/>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14" name="Straight Arrow Connector 13">
            <a:extLst>
              <a:ext uri="{FF2B5EF4-FFF2-40B4-BE49-F238E27FC236}">
                <a16:creationId xmlns:a16="http://schemas.microsoft.com/office/drawing/2014/main" id="{EDFAF6FF-7E7C-0BAF-90B6-AC5170B98452}"/>
              </a:ext>
            </a:extLst>
          </p:cNvPr>
          <p:cNvCxnSpPr>
            <a:cxnSpLocks/>
          </p:cNvCxnSpPr>
          <p:nvPr/>
        </p:nvCxnSpPr>
        <p:spPr>
          <a:xfrm>
            <a:off x="7796678" y="3491854"/>
            <a:ext cx="962323" cy="879481"/>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6717704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CD049-C9AD-CDF6-03D0-B32E4BB743FA}"/>
              </a:ext>
            </a:extLst>
          </p:cNvPr>
          <p:cNvSpPr>
            <a:spLocks noGrp="1"/>
          </p:cNvSpPr>
          <p:nvPr>
            <p:ph type="title"/>
          </p:nvPr>
        </p:nvSpPr>
        <p:spPr/>
        <p:txBody>
          <a:bodyPr/>
          <a:lstStyle/>
          <a:p>
            <a:r>
              <a:rPr lang="en-US" b="1" i="1" u="sng" dirty="0"/>
              <a:t>Reference list</a:t>
            </a:r>
            <a:endParaRPr lang="en-GB" b="1" i="1" u="sng" dirty="0"/>
          </a:p>
        </p:txBody>
      </p:sp>
      <p:sp>
        <p:nvSpPr>
          <p:cNvPr id="3" name="Content Placeholder 2">
            <a:extLst>
              <a:ext uri="{FF2B5EF4-FFF2-40B4-BE49-F238E27FC236}">
                <a16:creationId xmlns:a16="http://schemas.microsoft.com/office/drawing/2014/main" id="{C8A503DF-73DC-53CA-0BEB-D65C95F624B9}"/>
              </a:ext>
            </a:extLst>
          </p:cNvPr>
          <p:cNvSpPr>
            <a:spLocks noGrp="1"/>
          </p:cNvSpPr>
          <p:nvPr>
            <p:ph idx="1"/>
          </p:nvPr>
        </p:nvSpPr>
        <p:spPr>
          <a:xfrm>
            <a:off x="838200" y="1432335"/>
            <a:ext cx="10515600" cy="4351338"/>
          </a:xfrm>
        </p:spPr>
        <p:txBody>
          <a:bodyPr>
            <a:normAutofit fontScale="92500"/>
          </a:bodyPr>
          <a:lstStyle/>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Assessment Reform Group (2002) </a:t>
            </a:r>
            <a:r>
              <a:rPr lang="en-GB" sz="1100" i="1" kern="100" dirty="0">
                <a:effectLst/>
                <a:ea typeface="Aptos" panose="020B0004020202020204" pitchFamily="34" charset="0"/>
                <a:cs typeface="Times New Roman" panose="02020603050405020304" pitchFamily="18" charset="0"/>
              </a:rPr>
              <a:t>Assessment for Learning: 10 Principles. Research-based principles to guide classroom practice</a:t>
            </a:r>
            <a:r>
              <a:rPr lang="en-GB" sz="1100" kern="100" dirty="0">
                <a:effectLst/>
                <a:ea typeface="Aptos" panose="020B0004020202020204" pitchFamily="34" charset="0"/>
                <a:cs typeface="Times New Roman" panose="02020603050405020304" pitchFamily="18" charset="0"/>
              </a:rPr>
              <a:t>. Available at: </a:t>
            </a:r>
            <a:r>
              <a:rPr lang="en-GB" sz="1100" u="sng" kern="100" dirty="0">
                <a:solidFill>
                  <a:srgbClr val="467886"/>
                </a:solidFill>
                <a:effectLst/>
                <a:ea typeface="Aptos" panose="020B0004020202020204" pitchFamily="34" charset="0"/>
                <a:cs typeface="Times New Roman" panose="02020603050405020304" pitchFamily="18" charset="0"/>
                <a:hlinkClick r:id="rId2"/>
              </a:rPr>
              <a:t>https://www.storre.stir.ac.uk/bitstream/1893/32458/1/Assessment%20for%20learning%2010%20principles%202002.pdf</a:t>
            </a:r>
            <a:r>
              <a:rPr lang="en-GB" sz="1100" kern="100" dirty="0">
                <a:effectLst/>
                <a:ea typeface="Aptos" panose="020B0004020202020204" pitchFamily="34" charset="0"/>
                <a:cs typeface="Times New Roman" panose="02020603050405020304" pitchFamily="18" charset="0"/>
              </a:rPr>
              <a:t> (Accessed: 4</a:t>
            </a:r>
            <a:r>
              <a:rPr lang="en-GB" sz="1100" kern="100" baseline="30000" dirty="0">
                <a:effectLst/>
                <a:ea typeface="Aptos" panose="020B0004020202020204" pitchFamily="34" charset="0"/>
                <a:cs typeface="Times New Roman" panose="02020603050405020304" pitchFamily="18" charset="0"/>
              </a:rPr>
              <a:t>th</a:t>
            </a:r>
            <a:r>
              <a:rPr lang="en-GB" sz="1100" kern="100" dirty="0">
                <a:effectLst/>
                <a:ea typeface="Aptos" panose="020B0004020202020204" pitchFamily="34" charset="0"/>
                <a:cs typeface="Times New Roman" panose="02020603050405020304" pitchFamily="18" charset="0"/>
              </a:rPr>
              <a:t> November 2024). </a:t>
            </a:r>
          </a:p>
          <a:p>
            <a:pPr marL="0" indent="0">
              <a:lnSpc>
                <a:spcPct val="107000"/>
              </a:lnSpc>
              <a:spcAft>
                <a:spcPts val="800"/>
              </a:spcAft>
              <a:buNone/>
            </a:pPr>
            <a:r>
              <a:rPr lang="en-US" sz="1100" kern="100" dirty="0">
                <a:effectLst/>
                <a:ea typeface="Aptos" panose="020B0004020202020204" pitchFamily="34" charset="0"/>
                <a:cs typeface="Times New Roman" panose="02020603050405020304" pitchFamily="18" charset="0"/>
              </a:rPr>
              <a:t>BERA (2018) </a:t>
            </a:r>
            <a:r>
              <a:rPr lang="en-US" sz="1100" i="1" kern="100" dirty="0">
                <a:effectLst/>
                <a:ea typeface="Aptos" panose="020B0004020202020204" pitchFamily="34" charset="0"/>
                <a:cs typeface="Times New Roman" panose="02020603050405020304" pitchFamily="18" charset="0"/>
              </a:rPr>
              <a:t>Ethical Guidelines for Educational Research</a:t>
            </a:r>
            <a:r>
              <a:rPr lang="en-US" sz="1100" kern="100" dirty="0">
                <a:effectLst/>
                <a:ea typeface="Aptos" panose="020B0004020202020204" pitchFamily="34" charset="0"/>
                <a:cs typeface="Times New Roman" panose="02020603050405020304" pitchFamily="18" charset="0"/>
              </a:rPr>
              <a:t>. Available at: </a:t>
            </a:r>
            <a:r>
              <a:rPr lang="en-US" sz="1100" u="sng" kern="100" dirty="0">
                <a:solidFill>
                  <a:srgbClr val="467886"/>
                </a:solidFill>
                <a:effectLst/>
                <a:ea typeface="Aptos" panose="020B0004020202020204" pitchFamily="34" charset="0"/>
                <a:cs typeface="Times New Roman" panose="02020603050405020304" pitchFamily="18" charset="0"/>
                <a:hlinkClick r:id="rId3"/>
              </a:rPr>
              <a:t>https://study.sagepub.com/sites/default/files/bera_ethical_guidelines_2018_4th_ed.pdf</a:t>
            </a:r>
            <a:r>
              <a:rPr lang="en-US" sz="1100" kern="100" dirty="0">
                <a:effectLst/>
                <a:ea typeface="Aptos" panose="020B0004020202020204" pitchFamily="34" charset="0"/>
                <a:cs typeface="Times New Roman" panose="02020603050405020304" pitchFamily="18" charset="0"/>
              </a:rPr>
              <a:t> (Accessed: 12</a:t>
            </a:r>
            <a:r>
              <a:rPr lang="en-US" sz="1100" kern="100" baseline="30000" dirty="0">
                <a:effectLst/>
                <a:ea typeface="Aptos" panose="020B0004020202020204" pitchFamily="34" charset="0"/>
                <a:cs typeface="Times New Roman" panose="02020603050405020304" pitchFamily="18" charset="0"/>
              </a:rPr>
              <a:t>th </a:t>
            </a:r>
            <a:r>
              <a:rPr lang="en-US" sz="1100" kern="100" dirty="0">
                <a:effectLst/>
                <a:ea typeface="Aptos" panose="020B0004020202020204" pitchFamily="34" charset="0"/>
                <a:cs typeface="Times New Roman" panose="02020603050405020304" pitchFamily="18" charset="0"/>
              </a:rPr>
              <a:t>December 2024).</a:t>
            </a:r>
            <a:endParaRPr lang="en-GB" sz="11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100" kern="100" dirty="0" err="1">
                <a:effectLst/>
                <a:ea typeface="Aptos" panose="020B0004020202020204" pitchFamily="34" charset="0"/>
                <a:cs typeface="Times New Roman" panose="02020603050405020304" pitchFamily="18" charset="0"/>
              </a:rPr>
              <a:t>Boud</a:t>
            </a:r>
            <a:r>
              <a:rPr lang="en-GB" sz="1100" kern="100" dirty="0">
                <a:effectLst/>
                <a:ea typeface="Aptos" panose="020B0004020202020204" pitchFamily="34" charset="0"/>
                <a:cs typeface="Times New Roman" panose="02020603050405020304" pitchFamily="18" charset="0"/>
              </a:rPr>
              <a:t>, D. and </a:t>
            </a:r>
            <a:r>
              <a:rPr lang="en-GB" sz="1100" kern="100" dirty="0" err="1">
                <a:effectLst/>
                <a:ea typeface="Aptos" panose="020B0004020202020204" pitchFamily="34" charset="0"/>
                <a:cs typeface="Times New Roman" panose="02020603050405020304" pitchFamily="18" charset="0"/>
              </a:rPr>
              <a:t>Falchikov</a:t>
            </a:r>
            <a:r>
              <a:rPr lang="en-GB" sz="1100" kern="100" dirty="0">
                <a:effectLst/>
                <a:ea typeface="Aptos" panose="020B0004020202020204" pitchFamily="34" charset="0"/>
                <a:cs typeface="Times New Roman" panose="02020603050405020304" pitchFamily="18" charset="0"/>
              </a:rPr>
              <a:t>, N. (1989) </a:t>
            </a:r>
            <a:r>
              <a:rPr lang="en-GB" sz="1100" i="1" kern="100" dirty="0">
                <a:effectLst/>
                <a:ea typeface="Aptos" panose="020B0004020202020204" pitchFamily="34" charset="0"/>
                <a:cs typeface="Times New Roman" panose="02020603050405020304" pitchFamily="18" charset="0"/>
              </a:rPr>
              <a:t>Quantitative studies of student self-assessment in higher education: a critical analysis of findings</a:t>
            </a:r>
            <a:r>
              <a:rPr lang="en-GB" sz="1100" kern="100" dirty="0">
                <a:effectLst/>
                <a:ea typeface="Aptos" panose="020B0004020202020204" pitchFamily="34" charset="0"/>
                <a:cs typeface="Times New Roman" panose="02020603050405020304" pitchFamily="18" charset="0"/>
              </a:rPr>
              <a:t>, Higher Education, 18 (5), pp. 529 – 549. Available at: </a:t>
            </a:r>
            <a:r>
              <a:rPr lang="en-GB" sz="1100" u="sng" kern="100" dirty="0">
                <a:solidFill>
                  <a:srgbClr val="467886"/>
                </a:solidFill>
                <a:effectLst/>
                <a:ea typeface="Aptos" panose="020B0004020202020204" pitchFamily="34" charset="0"/>
                <a:cs typeface="Times New Roman" panose="02020603050405020304" pitchFamily="18" charset="0"/>
                <a:hlinkClick r:id="rId4"/>
              </a:rPr>
              <a:t>https://www.jstor.org/stable/3447392</a:t>
            </a:r>
            <a:r>
              <a:rPr lang="en-GB" sz="1100" kern="100" dirty="0">
                <a:effectLst/>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Black, P., Wilson, M. and Yao, S.Y. (2011) </a:t>
            </a:r>
            <a:r>
              <a:rPr lang="en-GB" sz="1100" i="1" kern="100" dirty="0">
                <a:effectLst/>
                <a:ea typeface="Aptos" panose="020B0004020202020204" pitchFamily="34" charset="0"/>
                <a:cs typeface="Times New Roman" panose="02020603050405020304" pitchFamily="18" charset="0"/>
              </a:rPr>
              <a:t>‘Road Maps for Learning: A Guide to the Navigation of Learning Progressions’</a:t>
            </a:r>
            <a:r>
              <a:rPr lang="en-GB" sz="1100" kern="100" dirty="0">
                <a:effectLst/>
                <a:ea typeface="Aptos" panose="020B0004020202020204" pitchFamily="34" charset="0"/>
                <a:cs typeface="Times New Roman" panose="02020603050405020304" pitchFamily="18" charset="0"/>
              </a:rPr>
              <a:t>, </a:t>
            </a:r>
            <a:r>
              <a:rPr lang="en-GB" sz="1100" i="1" kern="100" dirty="0">
                <a:effectLst/>
                <a:ea typeface="Aptos" panose="020B0004020202020204" pitchFamily="34" charset="0"/>
                <a:cs typeface="Times New Roman" panose="02020603050405020304" pitchFamily="18" charset="0"/>
              </a:rPr>
              <a:t>Measurement: Interdisciplinary Research and Perspectives</a:t>
            </a:r>
            <a:r>
              <a:rPr lang="en-GB" sz="1100" kern="100" dirty="0">
                <a:effectLst/>
                <a:ea typeface="Aptos" panose="020B0004020202020204" pitchFamily="34" charset="0"/>
                <a:cs typeface="Times New Roman" panose="02020603050405020304" pitchFamily="18" charset="0"/>
              </a:rPr>
              <a:t>, 9(2–3), pp. 71–123. Available at: </a:t>
            </a:r>
            <a:r>
              <a:rPr lang="en-GB" sz="1100" u="sng" kern="100" dirty="0">
                <a:solidFill>
                  <a:srgbClr val="467886"/>
                </a:solidFill>
                <a:effectLst/>
                <a:ea typeface="Aptos" panose="020B0004020202020204" pitchFamily="34" charset="0"/>
                <a:cs typeface="Times New Roman" panose="02020603050405020304" pitchFamily="18" charset="0"/>
                <a:hlinkClick r:id="rId5"/>
              </a:rPr>
              <a:t>https://doi.org/10.1080/15366367.2011.591654</a:t>
            </a:r>
            <a:endParaRPr lang="en-GB" sz="11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Cambridge Assessment International Education (ND) </a:t>
            </a:r>
            <a:r>
              <a:rPr lang="en-GB" sz="1100" i="1" kern="100" dirty="0">
                <a:effectLst/>
                <a:ea typeface="Aptos" panose="020B0004020202020204" pitchFamily="34" charset="0"/>
                <a:cs typeface="Times New Roman" panose="02020603050405020304" pitchFamily="18" charset="0"/>
              </a:rPr>
              <a:t>Assessment for Learning</a:t>
            </a:r>
            <a:r>
              <a:rPr lang="en-GB" sz="1100" kern="100" dirty="0">
                <a:effectLst/>
                <a:ea typeface="Aptos" panose="020B0004020202020204" pitchFamily="34" charset="0"/>
                <a:cs typeface="Times New Roman" panose="02020603050405020304" pitchFamily="18" charset="0"/>
              </a:rPr>
              <a:t>. Available at: </a:t>
            </a:r>
            <a:r>
              <a:rPr lang="en-GB" sz="1100" u="sng" kern="100" dirty="0">
                <a:solidFill>
                  <a:srgbClr val="467886"/>
                </a:solidFill>
                <a:effectLst/>
                <a:ea typeface="Aptos" panose="020B0004020202020204" pitchFamily="34" charset="0"/>
                <a:cs typeface="Times New Roman" panose="02020603050405020304" pitchFamily="18" charset="0"/>
                <a:hlinkClick r:id="rId6"/>
              </a:rPr>
              <a:t>https://www.cambridgeinternational.org/Images/271179-assessment-for-learning.pdf</a:t>
            </a:r>
            <a:r>
              <a:rPr lang="en-GB" sz="1100" kern="100" dirty="0">
                <a:effectLst/>
                <a:ea typeface="Aptos" panose="020B0004020202020204" pitchFamily="34" charset="0"/>
                <a:cs typeface="Times New Roman" panose="02020603050405020304" pitchFamily="18" charset="0"/>
              </a:rPr>
              <a:t> (Accessed: 16</a:t>
            </a:r>
            <a:r>
              <a:rPr lang="en-GB" sz="1100" kern="100" baseline="30000" dirty="0">
                <a:effectLst/>
                <a:ea typeface="Aptos" panose="020B0004020202020204" pitchFamily="34" charset="0"/>
                <a:cs typeface="Times New Roman" panose="02020603050405020304" pitchFamily="18" charset="0"/>
              </a:rPr>
              <a:t>th</a:t>
            </a:r>
            <a:r>
              <a:rPr lang="en-GB" sz="1100" kern="100" dirty="0">
                <a:effectLst/>
                <a:ea typeface="Aptos" panose="020B0004020202020204" pitchFamily="34" charset="0"/>
                <a:cs typeface="Times New Roman" panose="02020603050405020304" pitchFamily="18" charset="0"/>
              </a:rPr>
              <a:t> December 2024).</a:t>
            </a:r>
          </a:p>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Camden, S. (2022) </a:t>
            </a:r>
            <a:r>
              <a:rPr lang="en-GB" sz="1100" i="1" kern="100" dirty="0">
                <a:effectLst/>
                <a:ea typeface="Aptos" panose="020B0004020202020204" pitchFamily="34" charset="0"/>
                <a:cs typeface="Times New Roman" panose="02020603050405020304" pitchFamily="18" charset="0"/>
              </a:rPr>
              <a:t>Primary Teaching: Learning &amp; Teaching in Primary Schools Today</a:t>
            </a:r>
            <a:r>
              <a:rPr lang="en-GB" sz="1100" kern="100" dirty="0">
                <a:effectLst/>
                <a:ea typeface="Aptos" panose="020B0004020202020204" pitchFamily="34" charset="0"/>
                <a:cs typeface="Times New Roman" panose="02020603050405020304" pitchFamily="18" charset="0"/>
              </a:rPr>
              <a:t>. 2</a:t>
            </a:r>
            <a:r>
              <a:rPr lang="en-GB" sz="1100" kern="100" baseline="30000" dirty="0">
                <a:effectLst/>
                <a:ea typeface="Aptos" panose="020B0004020202020204" pitchFamily="34" charset="0"/>
                <a:cs typeface="Times New Roman" panose="02020603050405020304" pitchFamily="18" charset="0"/>
              </a:rPr>
              <a:t>nd</a:t>
            </a:r>
            <a:r>
              <a:rPr lang="en-GB" sz="1100" kern="100" dirty="0">
                <a:effectLst/>
                <a:ea typeface="Aptos" panose="020B0004020202020204" pitchFamily="34" charset="0"/>
                <a:cs typeface="Times New Roman" panose="02020603050405020304" pitchFamily="18" charset="0"/>
              </a:rPr>
              <a:t> </a:t>
            </a:r>
            <a:r>
              <a:rPr lang="en-GB" sz="1100" kern="100" dirty="0" err="1">
                <a:effectLst/>
                <a:ea typeface="Aptos" panose="020B0004020202020204" pitchFamily="34" charset="0"/>
                <a:cs typeface="Times New Roman" panose="02020603050405020304" pitchFamily="18" charset="0"/>
              </a:rPr>
              <a:t>edn</a:t>
            </a:r>
            <a:r>
              <a:rPr lang="en-GB" sz="1100" kern="100" dirty="0">
                <a:effectLst/>
                <a:ea typeface="Aptos" panose="020B0004020202020204" pitchFamily="34" charset="0"/>
                <a:cs typeface="Times New Roman" panose="02020603050405020304" pitchFamily="18" charset="0"/>
              </a:rPr>
              <a:t>. London: Sage.</a:t>
            </a:r>
          </a:p>
          <a:p>
            <a:pPr marL="0" indent="0">
              <a:lnSpc>
                <a:spcPct val="107000"/>
              </a:lnSpc>
              <a:spcAft>
                <a:spcPts val="800"/>
              </a:spcAft>
              <a:buNone/>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Chartered College of Teaching (2018) </a:t>
            </a:r>
            <a:r>
              <a:rPr lang="en-GB" sz="1100" i="1" kern="100" dirty="0">
                <a:effectLst/>
                <a:latin typeface="Calibri" panose="020F0502020204030204" pitchFamily="34" charset="0"/>
                <a:ea typeface="Aptos" panose="020B0004020202020204" pitchFamily="34" charset="0"/>
                <a:cs typeface="Times New Roman" panose="02020603050405020304" pitchFamily="18" charset="0"/>
              </a:rPr>
              <a:t>Mini whiteboards</a:t>
            </a:r>
            <a:r>
              <a:rPr lang="en-GB" sz="11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7"/>
              </a:rPr>
              <a:t>https://my.chartered.college/wp-content/uploads/2018/10/9.-Mini-Whiteboards.pdf</a:t>
            </a:r>
            <a:r>
              <a:rPr lang="en-GB" sz="1100" kern="100" dirty="0">
                <a:effectLst/>
                <a:latin typeface="Calibri" panose="020F0502020204030204" pitchFamily="34" charset="0"/>
                <a:ea typeface="Aptos" panose="020B0004020202020204" pitchFamily="34" charset="0"/>
                <a:cs typeface="Times New Roman" panose="02020603050405020304" pitchFamily="18" charset="0"/>
              </a:rPr>
              <a:t> (Accessed: 8</a:t>
            </a:r>
            <a:r>
              <a:rPr lang="en-GB" sz="11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100" kern="100" dirty="0">
                <a:effectLst/>
                <a:latin typeface="Calibri" panose="020F050202020403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Class Teaching (2023) </a:t>
            </a:r>
            <a:r>
              <a:rPr lang="en-GB" sz="1100" i="1" kern="100" dirty="0">
                <a:effectLst/>
                <a:latin typeface="Calibri" panose="020F0502020204030204" pitchFamily="34" charset="0"/>
                <a:ea typeface="Aptos" panose="020B0004020202020204" pitchFamily="34" charset="0"/>
                <a:cs typeface="Times New Roman" panose="02020603050405020304" pitchFamily="18" charset="0"/>
              </a:rPr>
              <a:t>Mr. Rahman on mini-whiteboards</a:t>
            </a:r>
            <a:r>
              <a:rPr lang="en-GB" sz="11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8"/>
              </a:rPr>
              <a:t>https://classteaching.wordpress.com/2023/05/04/mr-rahman-on-mini-whiteboards/</a:t>
            </a:r>
            <a:r>
              <a:rPr lang="en-GB" sz="1100" kern="100" dirty="0">
                <a:effectLst/>
                <a:latin typeface="Calibri" panose="020F0502020204030204" pitchFamily="34" charset="0"/>
                <a:ea typeface="Aptos" panose="020B0004020202020204" pitchFamily="34" charset="0"/>
                <a:cs typeface="Times New Roman" panose="02020603050405020304" pitchFamily="18" charset="0"/>
              </a:rPr>
              <a:t> (Accessed: 8</a:t>
            </a:r>
            <a:r>
              <a:rPr lang="en-GB" sz="11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100" kern="100" dirty="0">
                <a:effectLst/>
                <a:latin typeface="Calibri" panose="020F050202020403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Conner, C. (1991) </a:t>
            </a:r>
            <a:r>
              <a:rPr lang="en-GB" sz="1100" i="1" kern="100" dirty="0">
                <a:effectLst/>
                <a:latin typeface="Calibri" panose="020F0502020204030204" pitchFamily="34" charset="0"/>
                <a:ea typeface="Aptos" panose="020B0004020202020204" pitchFamily="34" charset="0"/>
                <a:cs typeface="Times New Roman" panose="02020603050405020304" pitchFamily="18" charset="0"/>
              </a:rPr>
              <a:t>Assessment and Testing in the Primary School</a:t>
            </a:r>
            <a:r>
              <a:rPr lang="en-GB" sz="1100" kern="100" dirty="0">
                <a:effectLst/>
                <a:latin typeface="Calibri" panose="020F0502020204030204" pitchFamily="34" charset="0"/>
                <a:ea typeface="Aptos" panose="020B0004020202020204" pitchFamily="34" charset="0"/>
                <a:cs typeface="Times New Roman" panose="02020603050405020304" pitchFamily="18" charset="0"/>
              </a:rPr>
              <a:t>. London: The Falmer Press.</a:t>
            </a:r>
            <a:endParaRPr lang="en-GB" sz="1100" kern="100" dirty="0">
              <a:effectLst/>
              <a:ea typeface="Aptos" panose="020B0004020202020204" pitchFamily="34" charset="0"/>
              <a:cs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D799F651-F591-AD35-6421-A2D405F02533}"/>
              </a:ext>
            </a:extLst>
          </p:cNvPr>
          <p:cNvPicPr>
            <a:picLocks noChangeAspect="1"/>
          </p:cNvPicPr>
          <p:nvPr/>
        </p:nvPicPr>
        <p:blipFill>
          <a:blip r:embed="rId9"/>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10790966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8F0489-C5B9-51B1-0F1C-B5A7F103B9E0}"/>
              </a:ext>
            </a:extLst>
          </p:cNvPr>
          <p:cNvSpPr>
            <a:spLocks noGrp="1"/>
          </p:cNvSpPr>
          <p:nvPr>
            <p:ph idx="1"/>
          </p:nvPr>
        </p:nvSpPr>
        <p:spPr>
          <a:xfrm>
            <a:off x="838200" y="497018"/>
            <a:ext cx="10515600" cy="5361755"/>
          </a:xfrm>
        </p:spPr>
        <p:txBody>
          <a:bodyPr>
            <a:normAutofit fontScale="62500" lnSpcReduction="20000"/>
          </a:bodyPr>
          <a:lstStyle/>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Cooper K.M., </a:t>
            </a: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Schinske</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J.N. and Tanner, K.D. (2021) </a:t>
            </a:r>
            <a:r>
              <a:rPr lang="en-GB" sz="1800" i="1"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Reconsidering the Share of a Think–Pair–Share: Emerging Limitations, Alternatives, and Opportunities for Research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CBE – Life Sciences Education, 20 (1).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2"/>
              </a:rPr>
              <a:t>https://doi.org/10.1187/cbe.20-08-0200</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Department for Education (2019)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Early Career Framework</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https://assets.publishing.service.gov.uk/media/60795936d3bf7f400b462d74/Early-Career_Framework_April_2021.pdf</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(Accessed: 4</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January 2025).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Donaldson, G. (2015)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Successful Futures: Independent Review of Curriculum and Assessment Arrangements in Wales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4"/>
              </a:rPr>
              <a:t>https://www.gov.wales/sites/default/files/publications/2018-03/successful-futures.pdf</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(Accessed: 9</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Dweck, C. (2007)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Mindset: The New Psychology of Success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London: Random House Publishing Group.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Estyn (2022)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Effective approaches to assessment that improve teaching and learning</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5"/>
              </a:rPr>
              <a:t>https://www.estyn.gov.wales/system/files/2022-10/Effective%20approaches%20to%20assessment%20that%20improve%20teaching%20and%20learning.pdf</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(Accessed: 9</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Equal Education Partners (2023)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Curriculum for Wales: The Four Purposes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6"/>
              </a:rPr>
              <a:t>https://equaleducationpartners.com/blog/curriculum-for-wales-the-four-purposes/#:~:text=Ambitious%2C%20capable%20learners%20ready%20to,as%20valued%20members%20of%20society</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(Accessed: 8</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January 2025).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Estyn (2024)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School X Inspection Report</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800" kern="100" dirty="0">
                <a:solidFill>
                  <a:srgbClr val="0070C0"/>
                </a:solidFill>
                <a:effectLst/>
                <a:latin typeface="Calibri" panose="020F0502020204030204" pitchFamily="34" charset="0"/>
                <a:ea typeface="Aptos" panose="020B0004020202020204" pitchFamily="34" charset="0"/>
                <a:cs typeface="Times New Roman" panose="02020603050405020304" pitchFamily="18" charset="0"/>
              </a:rPr>
              <a:t>Link Anonymised </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(Accessed: 10</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Evans, C., </a:t>
            </a: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Kandiko</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Howson, C. and Forsythe, A. (2018)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Making sense of learning gain in higher education</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Higher Education Pedagogies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3(1), pp. 1–45.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7"/>
              </a:rPr>
              <a:t>https://doi.org/10.1080/23752696.2018.1508360</a:t>
            </a:r>
            <a:endPar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FFT Education </a:t>
            </a: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Datalab</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(2015)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Why measuring pupil progress involves more than taking a straight line</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8"/>
              </a:rPr>
              <a:t>https://ffteducationdatalab.org.uk/2015/03/why-measuring-pupil-progress-involves-more-than-taking-a-straight-line/</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(Accessed: 12</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Grigg, R. (2016)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Big ideas in education</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Carmarthen: Crown House Publishing.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Headington, R. (2003)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Monitoring, Assessment, Recording, Reporting and Accountability: Meeting the Standards</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2</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nd</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edn</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London: David Fulton Publishers.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243350EA-F890-D820-5D69-7BE76E110E43}"/>
              </a:ext>
            </a:extLst>
          </p:cNvPr>
          <p:cNvPicPr>
            <a:picLocks noChangeAspect="1"/>
          </p:cNvPicPr>
          <p:nvPr/>
        </p:nvPicPr>
        <p:blipFill>
          <a:blip r:embed="rId9"/>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789105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ECD4CD-D2CD-9FE1-3448-2C3D5F7F0E70}"/>
              </a:ext>
            </a:extLst>
          </p:cNvPr>
          <p:cNvSpPr>
            <a:spLocks noGrp="1"/>
          </p:cNvSpPr>
          <p:nvPr>
            <p:ph idx="1"/>
          </p:nvPr>
        </p:nvSpPr>
        <p:spPr>
          <a:xfrm>
            <a:off x="838200" y="547431"/>
            <a:ext cx="10515600" cy="5194607"/>
          </a:xfrm>
        </p:spPr>
        <p:txBody>
          <a:bodyPr>
            <a:normAutofit fontScale="55000" lnSpcReduction="20000"/>
          </a:bodyPr>
          <a:lstStyle/>
          <a:p>
            <a:pPr marL="0" indent="0">
              <a:lnSpc>
                <a:spcPct val="107000"/>
              </a:lnSpc>
              <a:spcAft>
                <a:spcPts val="800"/>
              </a:spcAft>
              <a:buNone/>
            </a:pPr>
            <a:r>
              <a:rPr lang="en-GB" sz="1800" kern="100" dirty="0" err="1">
                <a:effectLst/>
                <a:ea typeface="Aptos" panose="020B0004020202020204" pitchFamily="34" charset="0"/>
                <a:cs typeface="Times New Roman" panose="02020603050405020304" pitchFamily="18" charset="0"/>
              </a:rPr>
              <a:t>Hopfenbeck</a:t>
            </a:r>
            <a:r>
              <a:rPr lang="en-GB" sz="1800" kern="100" dirty="0">
                <a:effectLst/>
                <a:ea typeface="Aptos" panose="020B0004020202020204" pitchFamily="34" charset="0"/>
                <a:cs typeface="Times New Roman" panose="02020603050405020304" pitchFamily="18" charset="0"/>
              </a:rPr>
              <a:t>, T.N. (2018) ‘</a:t>
            </a:r>
            <a:r>
              <a:rPr lang="en-GB" sz="1800" i="1" kern="100" dirty="0">
                <a:effectLst/>
                <a:ea typeface="Aptos" panose="020B0004020202020204" pitchFamily="34" charset="0"/>
                <a:cs typeface="Times New Roman" panose="02020603050405020304" pitchFamily="18" charset="0"/>
              </a:rPr>
              <a:t>Classroom assessment, pedagogy and learning – twenty years after Black and Wiliam 1998’</a:t>
            </a:r>
            <a:r>
              <a:rPr lang="en-GB" sz="1800" kern="100" dirty="0">
                <a:effectLst/>
                <a:ea typeface="Aptos" panose="020B0004020202020204" pitchFamily="34" charset="0"/>
                <a:cs typeface="Times New Roman" panose="02020603050405020304" pitchFamily="18" charset="0"/>
              </a:rPr>
              <a:t>, </a:t>
            </a:r>
            <a:r>
              <a:rPr lang="en-GB" sz="1800" i="1" kern="100" dirty="0">
                <a:effectLst/>
                <a:ea typeface="Aptos" panose="020B0004020202020204" pitchFamily="34" charset="0"/>
                <a:cs typeface="Times New Roman" panose="02020603050405020304" pitchFamily="18" charset="0"/>
              </a:rPr>
              <a:t>Assessment in Education: Principles, Policy &amp; Practice</a:t>
            </a:r>
            <a:r>
              <a:rPr lang="en-GB" sz="1800" kern="100" dirty="0">
                <a:effectLst/>
                <a:ea typeface="Aptos" panose="020B0004020202020204" pitchFamily="34" charset="0"/>
                <a:cs typeface="Times New Roman" panose="02020603050405020304" pitchFamily="18" charset="0"/>
              </a:rPr>
              <a:t>, 25(6), pp. 545–550.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2"/>
              </a:rPr>
              <a:t>https://doi.org/10.1080/0969594X.2018.1553695</a:t>
            </a:r>
            <a:endParaRPr lang="en-GB" sz="18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err="1">
                <a:effectLst/>
                <a:ea typeface="Aptos" panose="020B0004020202020204" pitchFamily="34" charset="0"/>
                <a:cs typeface="Times New Roman" panose="02020603050405020304" pitchFamily="18" charset="0"/>
              </a:rPr>
              <a:t>Kaddoura</a:t>
            </a:r>
            <a:r>
              <a:rPr lang="en-GB" sz="1800" kern="100" dirty="0">
                <a:effectLst/>
                <a:ea typeface="Aptos" panose="020B0004020202020204" pitchFamily="34" charset="0"/>
                <a:cs typeface="Times New Roman" panose="02020603050405020304" pitchFamily="18" charset="0"/>
              </a:rPr>
              <a:t>, M. (2013) </a:t>
            </a:r>
            <a:r>
              <a:rPr lang="en-GB" sz="1800" i="1" kern="100" dirty="0">
                <a:effectLst/>
                <a:ea typeface="Aptos" panose="020B0004020202020204" pitchFamily="34" charset="0"/>
                <a:cs typeface="Times New Roman" panose="02020603050405020304" pitchFamily="18" charset="0"/>
              </a:rPr>
              <a:t>Think Pair Share: A teaching Learning Strategy to Enhance Students’ Critical Thinking</a:t>
            </a:r>
            <a:r>
              <a:rPr lang="en-GB" sz="1800" kern="100" dirty="0">
                <a:effectLst/>
                <a:ea typeface="Aptos" panose="020B0004020202020204" pitchFamily="34" charset="0"/>
                <a:cs typeface="Times New Roman" panose="02020603050405020304" pitchFamily="18" charset="0"/>
              </a:rPr>
              <a:t>, Educational Research Quarterly, 36 (4), pp. 3 -24. Available at: </a:t>
            </a:r>
            <a:r>
              <a:rPr lang="en-GB" sz="1800" kern="100" dirty="0">
                <a:effectLst/>
                <a:ea typeface="Aptos" panose="020B0004020202020204" pitchFamily="34" charset="0"/>
                <a:cs typeface="Times New Roman" panose="02020603050405020304" pitchFamily="18" charset="0"/>
                <a:hlinkClick r:id="rId3"/>
              </a:rPr>
              <a:t>https://files.eric.ed.gov/fulltext/EJ1061947.pdf</a:t>
            </a:r>
            <a:r>
              <a:rPr lang="en-GB" sz="1800" kern="100" dirty="0">
                <a:effectLst/>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Lambert, D. and Lines, D. (2000) </a:t>
            </a:r>
            <a:r>
              <a:rPr lang="en-GB" sz="1800" i="1" kern="100" dirty="0">
                <a:effectLst/>
                <a:ea typeface="Aptos" panose="020B0004020202020204" pitchFamily="34" charset="0"/>
                <a:cs typeface="Times New Roman" panose="02020603050405020304" pitchFamily="18" charset="0"/>
              </a:rPr>
              <a:t>Understanding Assessment: Purposes, Perceptions, Practice</a:t>
            </a:r>
            <a:r>
              <a:rPr lang="en-GB" sz="1800" kern="100" dirty="0">
                <a:effectLst/>
                <a:ea typeface="Aptos" panose="020B0004020202020204" pitchFamily="34" charset="0"/>
                <a:cs typeface="Times New Roman" panose="02020603050405020304" pitchFamily="18" charset="0"/>
              </a:rPr>
              <a:t>. London: Routledge.</a:t>
            </a: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Lewis, S. (2023) ‘’Yes, I use smiley faces in my formative assessment feedback.’’ </a:t>
            </a:r>
            <a:r>
              <a:rPr lang="en-GB" sz="1800" i="1" kern="100" dirty="0">
                <a:effectLst/>
                <a:ea typeface="Aptos" panose="020B0004020202020204" pitchFamily="34" charset="0"/>
                <a:cs typeface="Times New Roman" panose="02020603050405020304" pitchFamily="18" charset="0"/>
              </a:rPr>
              <a:t>The Language Scholar</a:t>
            </a:r>
            <a:r>
              <a:rPr lang="en-GB" sz="1800" kern="100" dirty="0">
                <a:effectLst/>
                <a:ea typeface="Aptos" panose="020B0004020202020204" pitchFamily="34" charset="0"/>
                <a:cs typeface="Times New Roman" panose="02020603050405020304" pitchFamily="18" charset="0"/>
              </a:rPr>
              <a:t>, 12</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December.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4"/>
              </a:rPr>
              <a:t>https://languagescholar.leeds.ac.uk/yes-i-use-smiley-faces-in-my-formative-feedback-%F0%9F%98%8A/</a:t>
            </a:r>
            <a:r>
              <a:rPr lang="en-GB" sz="1800" kern="100" dirty="0">
                <a:effectLst/>
                <a:ea typeface="Aptos" panose="020B0004020202020204" pitchFamily="34" charset="0"/>
                <a:cs typeface="Times New Roman" panose="02020603050405020304" pitchFamily="18" charset="0"/>
              </a:rPr>
              <a:t> (Accessed: 7</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January 2025).</a:t>
            </a: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Lou, Y., Philip C.A., Spence. C.J., Poulsen, C., Chambers, B. and Apollonia, S. (1996) </a:t>
            </a:r>
            <a:r>
              <a:rPr lang="en-GB" sz="1800" i="1" kern="100" dirty="0">
                <a:effectLst/>
                <a:ea typeface="Aptos" panose="020B0004020202020204" pitchFamily="34" charset="0"/>
                <a:cs typeface="Times New Roman" panose="02020603050405020304" pitchFamily="18" charset="0"/>
              </a:rPr>
              <a:t>Within-Class Grouping: A Meta Analysis</a:t>
            </a:r>
            <a:r>
              <a:rPr lang="en-GB" sz="1800" kern="100" dirty="0">
                <a:effectLst/>
                <a:ea typeface="Aptos" panose="020B0004020202020204" pitchFamily="34" charset="0"/>
                <a:cs typeface="Times New Roman" panose="02020603050405020304" pitchFamily="18" charset="0"/>
              </a:rPr>
              <a:t>, Review of Educational Research, 66 (4), pp. 423 – 458.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5"/>
              </a:rPr>
              <a:t>https://doi.org/10.2307/1170650</a:t>
            </a:r>
            <a:endParaRPr lang="en-GB" sz="18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err="1">
                <a:effectLst/>
                <a:ea typeface="Aptos" panose="020B0004020202020204" pitchFamily="34" charset="0"/>
                <a:cs typeface="Times New Roman" panose="02020603050405020304" pitchFamily="18" charset="0"/>
              </a:rPr>
              <a:t>Muijis</a:t>
            </a:r>
            <a:r>
              <a:rPr lang="en-GB" sz="1800" kern="100" dirty="0">
                <a:effectLst/>
                <a:ea typeface="Aptos" panose="020B0004020202020204" pitchFamily="34" charset="0"/>
                <a:cs typeface="Times New Roman" panose="02020603050405020304" pitchFamily="18" charset="0"/>
              </a:rPr>
              <a:t>, D. and Reynolds, D. (2018) </a:t>
            </a:r>
            <a:r>
              <a:rPr lang="en-GB" sz="1800" i="1" kern="100" dirty="0">
                <a:effectLst/>
                <a:ea typeface="Aptos" panose="020B0004020202020204" pitchFamily="34" charset="0"/>
                <a:cs typeface="Times New Roman" panose="02020603050405020304" pitchFamily="18" charset="0"/>
              </a:rPr>
              <a:t>Effective Teaching: Evidence and Practice</a:t>
            </a:r>
            <a:r>
              <a:rPr lang="en-GB" sz="1800" kern="100" dirty="0">
                <a:effectLst/>
                <a:ea typeface="Aptos" panose="020B0004020202020204" pitchFamily="34" charset="0"/>
                <a:cs typeface="Times New Roman" panose="02020603050405020304" pitchFamily="18" charset="0"/>
              </a:rPr>
              <a:t>. 4</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a:t>
            </a:r>
            <a:r>
              <a:rPr lang="en-GB" sz="1800" kern="100" dirty="0" err="1">
                <a:effectLst/>
                <a:ea typeface="Aptos" panose="020B0004020202020204" pitchFamily="34" charset="0"/>
                <a:cs typeface="Times New Roman" panose="02020603050405020304" pitchFamily="18" charset="0"/>
              </a:rPr>
              <a:t>edn</a:t>
            </a:r>
            <a:r>
              <a:rPr lang="en-GB" sz="1800" kern="100" dirty="0">
                <a:effectLst/>
                <a:ea typeface="Aptos" panose="020B0004020202020204" pitchFamily="34" charset="0"/>
                <a:cs typeface="Times New Roman" panose="02020603050405020304" pitchFamily="18" charset="0"/>
              </a:rPr>
              <a:t>. London: Sage.</a:t>
            </a: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News from Wales (2023) </a:t>
            </a:r>
            <a:r>
              <a:rPr lang="en-GB" sz="1800" i="1" kern="100" dirty="0">
                <a:effectLst/>
                <a:ea typeface="Aptos" panose="020B0004020202020204" pitchFamily="34" charset="0"/>
                <a:cs typeface="Times New Roman" panose="02020603050405020304" pitchFamily="18" charset="0"/>
              </a:rPr>
              <a:t>What Are The Keys To Effective Lesson Planning?</a:t>
            </a:r>
            <a:r>
              <a:rPr lang="en-GB" sz="1800" kern="100" dirty="0">
                <a:effectLst/>
                <a:ea typeface="Aptos" panose="020B0004020202020204" pitchFamily="34" charset="0"/>
                <a:cs typeface="Times New Roman" panose="02020603050405020304" pitchFamily="18" charset="0"/>
              </a:rPr>
              <a:t>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6"/>
              </a:rPr>
              <a:t>https://newsfromwales.co.uk/what-are-the-keys-to-effective-lesson-planning/</a:t>
            </a:r>
            <a:r>
              <a:rPr lang="en-GB" sz="1800" kern="100" dirty="0">
                <a:effectLst/>
                <a:ea typeface="Aptos" panose="020B0004020202020204" pitchFamily="34" charset="0"/>
                <a:cs typeface="Times New Roman" panose="02020603050405020304" pitchFamily="18" charset="0"/>
              </a:rPr>
              <a:t> (Accessed: 1</a:t>
            </a:r>
            <a:r>
              <a:rPr lang="en-GB" sz="1800" kern="100" baseline="30000" dirty="0">
                <a:effectLst/>
                <a:ea typeface="Aptos" panose="020B0004020202020204" pitchFamily="34" charset="0"/>
                <a:cs typeface="Times New Roman" panose="02020603050405020304" pitchFamily="18" charset="0"/>
              </a:rPr>
              <a:t>st</a:t>
            </a:r>
            <a:r>
              <a:rPr lang="en-GB" sz="1800" kern="100" dirty="0">
                <a:effectLst/>
                <a:ea typeface="Aptos" panose="020B0004020202020204" pitchFamily="34" charset="0"/>
                <a:cs typeface="Times New Roman" panose="02020603050405020304" pitchFamily="18" charset="0"/>
              </a:rPr>
              <a:t> January 2024). </a:t>
            </a:r>
          </a:p>
          <a:p>
            <a:pPr marL="0" indent="0">
              <a:lnSpc>
                <a:spcPct val="107000"/>
              </a:lnSpc>
              <a:spcAft>
                <a:spcPts val="800"/>
              </a:spcAft>
              <a:buNone/>
            </a:pPr>
            <a:r>
              <a:rPr lang="en-US" sz="1800" kern="100" dirty="0">
                <a:effectLst/>
                <a:ea typeface="Aptos" panose="020B0004020202020204" pitchFamily="34" charset="0"/>
                <a:cs typeface="Times New Roman" panose="02020603050405020304" pitchFamily="18" charset="0"/>
              </a:rPr>
              <a:t>Peacock, A. (2016) </a:t>
            </a:r>
            <a:r>
              <a:rPr lang="en-US" sz="1800" i="1" kern="100" dirty="0">
                <a:effectLst/>
                <a:ea typeface="Aptos" panose="020B0004020202020204" pitchFamily="34" charset="0"/>
                <a:cs typeface="Times New Roman" panose="02020603050405020304" pitchFamily="18" charset="0"/>
              </a:rPr>
              <a:t>Assessment for Learning Without Limits</a:t>
            </a:r>
            <a:r>
              <a:rPr lang="en-US" sz="1800" kern="100" dirty="0">
                <a:effectLst/>
                <a:ea typeface="Aptos" panose="020B0004020202020204" pitchFamily="34" charset="0"/>
                <a:cs typeface="Times New Roman" panose="02020603050405020304" pitchFamily="18" charset="0"/>
              </a:rPr>
              <a:t>. London: Open University Press.</a:t>
            </a:r>
            <a:endParaRPr lang="en-GB" sz="18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Pepperell, S., Hopkins, C., Gifford, S. and Tallant, P. (2009) </a:t>
            </a:r>
            <a:r>
              <a:rPr lang="en-GB" sz="1800" i="1" kern="100" dirty="0">
                <a:effectLst/>
                <a:ea typeface="Aptos" panose="020B0004020202020204" pitchFamily="34" charset="0"/>
                <a:cs typeface="Times New Roman" panose="02020603050405020304" pitchFamily="18" charset="0"/>
              </a:rPr>
              <a:t>Mathematics in the Primary School: A Sense of Progression</a:t>
            </a:r>
            <a:r>
              <a:rPr lang="en-GB" sz="1800" kern="100" dirty="0">
                <a:effectLst/>
                <a:ea typeface="Aptos" panose="020B0004020202020204" pitchFamily="34" charset="0"/>
                <a:cs typeface="Times New Roman" panose="02020603050405020304" pitchFamily="18" charset="0"/>
              </a:rPr>
              <a:t>. 3</a:t>
            </a:r>
            <a:r>
              <a:rPr lang="en-GB" sz="1800" kern="100" baseline="30000" dirty="0">
                <a:effectLst/>
                <a:ea typeface="Aptos" panose="020B0004020202020204" pitchFamily="34" charset="0"/>
                <a:cs typeface="Times New Roman" panose="02020603050405020304" pitchFamily="18" charset="0"/>
              </a:rPr>
              <a:t>rd</a:t>
            </a:r>
            <a:r>
              <a:rPr lang="en-GB" sz="1800" kern="100" dirty="0">
                <a:effectLst/>
                <a:ea typeface="Aptos" panose="020B0004020202020204" pitchFamily="34" charset="0"/>
                <a:cs typeface="Times New Roman" panose="02020603050405020304" pitchFamily="18" charset="0"/>
              </a:rPr>
              <a:t> </a:t>
            </a:r>
            <a:r>
              <a:rPr lang="en-GB" sz="1800" kern="100" dirty="0" err="1">
                <a:effectLst/>
                <a:ea typeface="Aptos" panose="020B0004020202020204" pitchFamily="34" charset="0"/>
                <a:cs typeface="Times New Roman" panose="02020603050405020304" pitchFamily="18" charset="0"/>
              </a:rPr>
              <a:t>edn</a:t>
            </a:r>
            <a:r>
              <a:rPr lang="en-GB" sz="1800" kern="100" dirty="0">
                <a:effectLst/>
                <a:ea typeface="Aptos" panose="020B0004020202020204" pitchFamily="34" charset="0"/>
                <a:cs typeface="Times New Roman" panose="02020603050405020304" pitchFamily="18" charset="0"/>
              </a:rPr>
              <a:t>. Abingdon: Routledge.</a:t>
            </a: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Psychology Today (2021) </a:t>
            </a:r>
            <a:r>
              <a:rPr lang="en-GB" sz="1800" i="1" kern="100" dirty="0">
                <a:effectLst/>
                <a:ea typeface="Aptos" panose="020B0004020202020204" pitchFamily="34" charset="0"/>
                <a:cs typeface="Times New Roman" panose="02020603050405020304" pitchFamily="18" charset="0"/>
              </a:rPr>
              <a:t>Is ‘’Think-Pair-Share’’ the Best Approach to Learning?</a:t>
            </a:r>
            <a:r>
              <a:rPr lang="en-GB" sz="1800" kern="100" dirty="0">
                <a:effectLst/>
                <a:ea typeface="Aptos" panose="020B0004020202020204" pitchFamily="34" charset="0"/>
                <a:cs typeface="Times New Roman" panose="02020603050405020304" pitchFamily="18" charset="0"/>
              </a:rPr>
              <a:t>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7"/>
              </a:rPr>
              <a:t>https://www.psychologytoday.com/gb/blog/the-ethical-professor/202103/is-think-pair-share-the-best-approach-to-learning</a:t>
            </a:r>
            <a:r>
              <a:rPr lang="en-GB" sz="1800" kern="100" dirty="0">
                <a:effectLst/>
                <a:ea typeface="Aptos" panose="020B0004020202020204" pitchFamily="34" charset="0"/>
                <a:cs typeface="Times New Roman" panose="02020603050405020304" pitchFamily="18" charset="0"/>
              </a:rPr>
              <a:t> (Accessed: 8</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January 2025).</a:t>
            </a: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Senedd Research (2021) </a:t>
            </a:r>
            <a:r>
              <a:rPr lang="en-GB" sz="1800" i="1" kern="100" dirty="0">
                <a:effectLst/>
                <a:ea typeface="Aptos" panose="020B0004020202020204" pitchFamily="34" charset="0"/>
                <a:cs typeface="Times New Roman" panose="02020603050405020304" pitchFamily="18" charset="0"/>
              </a:rPr>
              <a:t>Donaldson Review: An end to Key Stage and a change to the way we structure pupil’s progression?</a:t>
            </a:r>
            <a:r>
              <a:rPr lang="en-GB" sz="1800" kern="100" dirty="0">
                <a:effectLst/>
                <a:ea typeface="Aptos" panose="020B0004020202020204" pitchFamily="34" charset="0"/>
                <a:cs typeface="Times New Roman" panose="02020603050405020304" pitchFamily="18" charset="0"/>
              </a:rPr>
              <a:t>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8"/>
              </a:rPr>
              <a:t>https://research.senedd.wales/research-articles/donaldson-review-an-end-to-key-stages-and-a-change-to-the-way-we-structure-pupils-progression/</a:t>
            </a:r>
            <a:r>
              <a:rPr lang="en-GB" sz="1800" kern="100" dirty="0">
                <a:effectLst/>
                <a:ea typeface="Aptos" panose="020B0004020202020204" pitchFamily="34" charset="0"/>
                <a:cs typeface="Times New Roman" panose="02020603050405020304" pitchFamily="18" charset="0"/>
              </a:rPr>
              <a:t> (Accessed: 12</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December 2024).</a:t>
            </a:r>
          </a:p>
          <a:p>
            <a:pPr marL="0" indent="0">
              <a:buNone/>
            </a:pPr>
            <a:endParaRPr lang="en-GB" dirty="0"/>
          </a:p>
        </p:txBody>
      </p:sp>
      <p:pic>
        <p:nvPicPr>
          <p:cNvPr id="4" name="Picture 3">
            <a:extLst>
              <a:ext uri="{FF2B5EF4-FFF2-40B4-BE49-F238E27FC236}">
                <a16:creationId xmlns:a16="http://schemas.microsoft.com/office/drawing/2014/main" id="{0247611E-C03C-DF99-4EA9-178978BE66B9}"/>
              </a:ext>
            </a:extLst>
          </p:cNvPr>
          <p:cNvPicPr>
            <a:picLocks noChangeAspect="1"/>
          </p:cNvPicPr>
          <p:nvPr/>
        </p:nvPicPr>
        <p:blipFill>
          <a:blip r:embed="rId9"/>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29389095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6CBEE8-94AC-6AF1-C7E6-9340413EAF47}"/>
              </a:ext>
            </a:extLst>
          </p:cNvPr>
          <p:cNvSpPr>
            <a:spLocks noGrp="1"/>
          </p:cNvSpPr>
          <p:nvPr>
            <p:ph idx="1"/>
          </p:nvPr>
        </p:nvSpPr>
        <p:spPr>
          <a:xfrm>
            <a:off x="838200" y="547432"/>
            <a:ext cx="10515600" cy="5165109"/>
          </a:xfrm>
        </p:spPr>
        <p:txBody>
          <a:bodyPr>
            <a:normAutofit fontScale="62500" lnSpcReduction="20000"/>
          </a:bodyPr>
          <a:lstStyle/>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Shandomo, H.M. (2010) </a:t>
            </a:r>
            <a:r>
              <a:rPr lang="en-GB" sz="1800" i="1" kern="100" dirty="0">
                <a:effectLst/>
                <a:ea typeface="Aptos" panose="020B0004020202020204" pitchFamily="34" charset="0"/>
                <a:cs typeface="Times New Roman" panose="02020603050405020304" pitchFamily="18" charset="0"/>
              </a:rPr>
              <a:t>The Role of Critical Reflection in Teacher Education</a:t>
            </a:r>
            <a:r>
              <a:rPr lang="en-GB" sz="1800" kern="100" dirty="0">
                <a:effectLst/>
                <a:ea typeface="Aptos" panose="020B0004020202020204" pitchFamily="34" charset="0"/>
                <a:cs typeface="Times New Roman" panose="02020603050405020304" pitchFamily="18" charset="0"/>
              </a:rPr>
              <a:t>.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2"/>
              </a:rPr>
              <a:t>https://files.eric.ed.gov/fulltext/EJ915885.pdf</a:t>
            </a:r>
            <a:r>
              <a:rPr lang="en-GB" sz="1800" kern="100" dirty="0">
                <a:effectLst/>
                <a:ea typeface="Aptos" panose="020B0004020202020204" pitchFamily="34" charset="0"/>
                <a:cs typeface="Times New Roman" panose="02020603050405020304" pitchFamily="18" charset="0"/>
              </a:rPr>
              <a:t> (Accessed: 12</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December 2024).</a:t>
            </a: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Simply Psychology (2024)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Vygotsky’s Theory of Cognitive Development</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https://www.simplypsychology.org/vygotsky.html</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Accessed: 12</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January 2025).</a:t>
            </a:r>
            <a:endParaRPr lang="en-GB" sz="18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Spendlove, D. (2015) </a:t>
            </a:r>
            <a:r>
              <a:rPr lang="en-GB" sz="1800" i="1" kern="100" dirty="0">
                <a:effectLst/>
                <a:ea typeface="Aptos" panose="020B0004020202020204" pitchFamily="34" charset="0"/>
                <a:cs typeface="Times New Roman" panose="02020603050405020304" pitchFamily="18" charset="0"/>
              </a:rPr>
              <a:t>100 Ideas for Secondary Teachers: Assessment for Learning</a:t>
            </a:r>
            <a:r>
              <a:rPr lang="en-GB" sz="1800" kern="100" dirty="0">
                <a:effectLst/>
                <a:ea typeface="Aptos" panose="020B0004020202020204" pitchFamily="34" charset="0"/>
                <a:cs typeface="Times New Roman" panose="02020603050405020304" pitchFamily="18" charset="0"/>
              </a:rPr>
              <a:t>. London: Bloomsbury.</a:t>
            </a: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Stanford University (n/d) </a:t>
            </a:r>
            <a:r>
              <a:rPr lang="en-GB" sz="1800" i="1" kern="100" dirty="0">
                <a:effectLst/>
                <a:ea typeface="Aptos" panose="020B0004020202020204" pitchFamily="34" charset="0"/>
                <a:cs typeface="Times New Roman" panose="02020603050405020304" pitchFamily="18" charset="0"/>
              </a:rPr>
              <a:t>Growth Mindset and Enhanced Learning</a:t>
            </a:r>
            <a:r>
              <a:rPr lang="en-GB" sz="1800" kern="100" dirty="0">
                <a:effectLst/>
                <a:ea typeface="Aptos" panose="020B0004020202020204" pitchFamily="34" charset="0"/>
                <a:cs typeface="Times New Roman" panose="02020603050405020304" pitchFamily="18" charset="0"/>
              </a:rPr>
              <a:t>.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4"/>
              </a:rPr>
              <a:t>https://teachingcommons.stanford.edu/teaching-guides/foundations-course-design/learning-activities/growth-mindset-and-enhanced-learning</a:t>
            </a:r>
            <a:r>
              <a:rPr lang="en-GB" sz="1800" kern="100" dirty="0">
                <a:effectLst/>
                <a:ea typeface="Aptos" panose="020B0004020202020204" pitchFamily="34" charset="0"/>
                <a:cs typeface="Times New Roman" panose="02020603050405020304" pitchFamily="18" charset="0"/>
              </a:rPr>
              <a:t> </a:t>
            </a:r>
            <a:r>
              <a:rPr lang="en-US" sz="1800" kern="100" dirty="0">
                <a:effectLst/>
                <a:ea typeface="Aptos" panose="020B0004020202020204" pitchFamily="34" charset="0"/>
                <a:cs typeface="Times New Roman" panose="02020603050405020304" pitchFamily="18" charset="0"/>
              </a:rPr>
              <a:t>(Accessed: November 1</a:t>
            </a:r>
            <a:r>
              <a:rPr lang="en-US" sz="1800" kern="100" baseline="30000" dirty="0">
                <a:effectLst/>
                <a:ea typeface="Aptos" panose="020B0004020202020204" pitchFamily="34" charset="0"/>
                <a:cs typeface="Times New Roman" panose="02020603050405020304" pitchFamily="18" charset="0"/>
              </a:rPr>
              <a:t>st</a:t>
            </a:r>
            <a:r>
              <a:rPr lang="en-US" sz="1800" kern="100" dirty="0">
                <a:effectLst/>
                <a:ea typeface="Aptos" panose="020B0004020202020204" pitchFamily="34" charset="0"/>
                <a:cs typeface="Times New Roman" panose="02020603050405020304" pitchFamily="18" charset="0"/>
              </a:rPr>
              <a:t> 2024).</a:t>
            </a:r>
            <a:endParaRPr lang="en-GB" sz="18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Stanford University (n/d) </a:t>
            </a:r>
            <a:r>
              <a:rPr lang="en-GB" sz="1800" i="1" kern="100" dirty="0">
                <a:effectLst/>
                <a:ea typeface="Aptos" panose="020B0004020202020204" pitchFamily="34" charset="0"/>
                <a:cs typeface="Times New Roman" panose="02020603050405020304" pitchFamily="18" charset="0"/>
              </a:rPr>
              <a:t>Increasing Student Engagement</a:t>
            </a:r>
            <a:r>
              <a:rPr lang="en-GB" sz="1800" kern="100" dirty="0">
                <a:effectLst/>
                <a:ea typeface="Aptos" panose="020B0004020202020204" pitchFamily="34" charset="0"/>
                <a:cs typeface="Times New Roman" panose="02020603050405020304" pitchFamily="18" charset="0"/>
              </a:rPr>
              <a:t>.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5"/>
              </a:rPr>
              <a:t>https://teachingcommons.stanford.edu/teaching-guides/foundations-course-design/learning-activities/increasing-student-engagement</a:t>
            </a:r>
            <a:r>
              <a:rPr lang="en-GB" sz="1800" kern="100" dirty="0">
                <a:effectLst/>
                <a:ea typeface="Aptos" panose="020B0004020202020204" pitchFamily="34" charset="0"/>
                <a:cs typeface="Times New Roman" panose="02020603050405020304" pitchFamily="18" charset="0"/>
              </a:rPr>
              <a:t> (Accessed: 8</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January 2025).</a:t>
            </a: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Structural Learning (2021) </a:t>
            </a:r>
            <a:r>
              <a:rPr lang="en-GB" sz="1800" i="1" kern="100" dirty="0">
                <a:effectLst/>
                <a:ea typeface="Aptos" panose="020B0004020202020204" pitchFamily="34" charset="0"/>
                <a:cs typeface="Times New Roman" panose="02020603050405020304" pitchFamily="18" charset="0"/>
              </a:rPr>
              <a:t>Strategies for Assessment for Learning</a:t>
            </a:r>
            <a:r>
              <a:rPr lang="en-GB" sz="1800" kern="100" dirty="0">
                <a:effectLst/>
                <a:ea typeface="Aptos" panose="020B0004020202020204" pitchFamily="34" charset="0"/>
                <a:cs typeface="Times New Roman" panose="02020603050405020304" pitchFamily="18" charset="0"/>
              </a:rPr>
              <a:t>.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6"/>
              </a:rPr>
              <a:t>https://www.structural-learning.com/post/strategies-for-assessment-for-learning</a:t>
            </a:r>
            <a:r>
              <a:rPr lang="en-GB" sz="1800" kern="100" dirty="0">
                <a:effectLst/>
                <a:ea typeface="Aptos" panose="020B0004020202020204" pitchFamily="34" charset="0"/>
                <a:cs typeface="Times New Roman" panose="02020603050405020304" pitchFamily="18" charset="0"/>
              </a:rPr>
              <a:t> (Accessed: 15</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December 2024).</a:t>
            </a:r>
          </a:p>
          <a:p>
            <a:pPr marL="0" indent="0">
              <a:lnSpc>
                <a:spcPct val="107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Structural Learning (2023)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Sociocultural Theory</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7"/>
              </a:rPr>
              <a:t>https://www.structural-learning.com/post/sociocultural-theory</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(Accessed: 12</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January 2025).</a:t>
            </a:r>
            <a:endParaRPr lang="en-GB" sz="18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US" sz="1800" kern="100" dirty="0" err="1">
                <a:effectLst/>
                <a:ea typeface="Aptos" panose="020B0004020202020204" pitchFamily="34" charset="0"/>
                <a:cs typeface="Times New Roman" panose="02020603050405020304" pitchFamily="18" charset="0"/>
              </a:rPr>
              <a:t>teachwire</a:t>
            </a:r>
            <a:r>
              <a:rPr lang="en-US" sz="1800" kern="100" dirty="0">
                <a:effectLst/>
                <a:ea typeface="Aptos" panose="020B0004020202020204" pitchFamily="34" charset="0"/>
                <a:cs typeface="Times New Roman" panose="02020603050405020304" pitchFamily="18" charset="0"/>
              </a:rPr>
              <a:t> (n/d) </a:t>
            </a:r>
            <a:r>
              <a:rPr lang="en-US" sz="1800" i="1" kern="100" dirty="0">
                <a:effectLst/>
                <a:ea typeface="Aptos" panose="020B0004020202020204" pitchFamily="34" charset="0"/>
                <a:cs typeface="Times New Roman" panose="02020603050405020304" pitchFamily="18" charset="0"/>
              </a:rPr>
              <a:t>Assessment for Learning – Transformative teaching strategies to try</a:t>
            </a:r>
            <a:r>
              <a:rPr lang="en-US" sz="1800" kern="100" dirty="0">
                <a:effectLst/>
                <a:ea typeface="Aptos" panose="020B0004020202020204" pitchFamily="34" charset="0"/>
                <a:cs typeface="Times New Roman" panose="02020603050405020304" pitchFamily="18" charset="0"/>
              </a:rPr>
              <a:t>. Available at: </a:t>
            </a:r>
            <a:r>
              <a:rPr lang="en-US" sz="1800" u="sng" kern="100" dirty="0">
                <a:solidFill>
                  <a:srgbClr val="467886"/>
                </a:solidFill>
                <a:effectLst/>
                <a:ea typeface="Aptos" panose="020B0004020202020204" pitchFamily="34" charset="0"/>
                <a:cs typeface="Times New Roman" panose="02020603050405020304" pitchFamily="18" charset="0"/>
                <a:hlinkClick r:id="rId8"/>
              </a:rPr>
              <a:t>https://www.teachwire.net/news/7-questions-you-must-ask-about-assessment-for-learning/</a:t>
            </a:r>
            <a:r>
              <a:rPr lang="en-US" sz="1800" kern="100" dirty="0">
                <a:effectLst/>
                <a:ea typeface="Aptos" panose="020B0004020202020204" pitchFamily="34" charset="0"/>
                <a:cs typeface="Times New Roman" panose="02020603050405020304" pitchFamily="18" charset="0"/>
              </a:rPr>
              <a:t> (Accessed: 10</a:t>
            </a:r>
            <a:r>
              <a:rPr lang="en-US" sz="1800" kern="100" baseline="30000" dirty="0">
                <a:effectLst/>
                <a:ea typeface="Aptos" panose="020B0004020202020204" pitchFamily="34" charset="0"/>
                <a:cs typeface="Times New Roman" panose="02020603050405020304" pitchFamily="18" charset="0"/>
              </a:rPr>
              <a:t>th</a:t>
            </a:r>
            <a:r>
              <a:rPr lang="en-US" sz="1800" kern="100" dirty="0">
                <a:effectLst/>
                <a:ea typeface="Aptos" panose="020B0004020202020204" pitchFamily="34" charset="0"/>
                <a:cs typeface="Times New Roman" panose="02020603050405020304" pitchFamily="18" charset="0"/>
              </a:rPr>
              <a:t> December 2024).</a:t>
            </a:r>
            <a:endParaRPr lang="en-GB" sz="18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The Education Hub (2018) </a:t>
            </a:r>
            <a:r>
              <a:rPr lang="en-GB" sz="1800" i="1" kern="100" dirty="0">
                <a:effectLst/>
                <a:ea typeface="Aptos" panose="020B0004020202020204" pitchFamily="34" charset="0"/>
                <a:cs typeface="Times New Roman" panose="02020603050405020304" pitchFamily="18" charset="0"/>
              </a:rPr>
              <a:t>How to successfully introduce self-assessment in your classroom</a:t>
            </a:r>
            <a:r>
              <a:rPr lang="en-GB" sz="1800" kern="100" dirty="0">
                <a:effectLst/>
                <a:ea typeface="Aptos" panose="020B0004020202020204" pitchFamily="34" charset="0"/>
                <a:cs typeface="Times New Roman" panose="02020603050405020304" pitchFamily="18" charset="0"/>
              </a:rPr>
              <a:t>.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9"/>
              </a:rPr>
              <a:t>https://www.theeducationhub.org.nz/wp-content/uploads/2018/03/How-to-successfully-introduce-self-assessment-in-your-classroom.pdf</a:t>
            </a:r>
            <a:r>
              <a:rPr lang="en-GB" sz="1800" kern="100" dirty="0">
                <a:effectLst/>
                <a:ea typeface="Aptos" panose="020B0004020202020204" pitchFamily="34" charset="0"/>
                <a:cs typeface="Times New Roman" panose="02020603050405020304" pitchFamily="18" charset="0"/>
              </a:rPr>
              <a:t> (Accessed: 6</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January 2025).</a:t>
            </a:r>
          </a:p>
          <a:p>
            <a:pPr marL="0" indent="0">
              <a:lnSpc>
                <a:spcPct val="107000"/>
              </a:lnSpc>
              <a:spcAft>
                <a:spcPts val="800"/>
              </a:spcAft>
              <a:buNone/>
            </a:pPr>
            <a:r>
              <a:rPr lang="en-GB" sz="1800" kern="100" dirty="0">
                <a:effectLst/>
                <a:ea typeface="Aptos" panose="020B0004020202020204" pitchFamily="34" charset="0"/>
                <a:cs typeface="Times New Roman" panose="02020603050405020304" pitchFamily="18" charset="0"/>
              </a:rPr>
              <a:t>The Glossary Education Reform (2013) </a:t>
            </a:r>
            <a:r>
              <a:rPr lang="en-GB" sz="1800" i="1" kern="100" dirty="0">
                <a:effectLst/>
                <a:ea typeface="Aptos" panose="020B0004020202020204" pitchFamily="34" charset="0"/>
                <a:cs typeface="Times New Roman" panose="02020603050405020304" pitchFamily="18" charset="0"/>
              </a:rPr>
              <a:t>Summative Assessment</a:t>
            </a:r>
            <a:r>
              <a:rPr lang="en-GB" sz="1800" kern="100" dirty="0">
                <a:effectLst/>
                <a:ea typeface="Aptos" panose="020B0004020202020204" pitchFamily="34" charset="0"/>
                <a:cs typeface="Times New Roman" panose="02020603050405020304" pitchFamily="18" charset="0"/>
              </a:rPr>
              <a:t>. Available at: </a:t>
            </a:r>
            <a:r>
              <a:rPr lang="en-GB" sz="1800" u="sng" kern="100" dirty="0">
                <a:solidFill>
                  <a:srgbClr val="467886"/>
                </a:solidFill>
                <a:effectLst/>
                <a:ea typeface="Aptos" panose="020B0004020202020204" pitchFamily="34" charset="0"/>
                <a:cs typeface="Times New Roman" panose="02020603050405020304" pitchFamily="18" charset="0"/>
                <a:hlinkClick r:id="rId10"/>
              </a:rPr>
              <a:t>https://www.edglossary.org/summative-assessment/</a:t>
            </a:r>
            <a:r>
              <a:rPr lang="en-GB" sz="1800" kern="100" dirty="0">
                <a:effectLst/>
                <a:ea typeface="Aptos" panose="020B0004020202020204" pitchFamily="34" charset="0"/>
                <a:cs typeface="Times New Roman" panose="02020603050405020304" pitchFamily="18" charset="0"/>
              </a:rPr>
              <a:t> (Accessed: 7</a:t>
            </a:r>
            <a:r>
              <a:rPr lang="en-GB" sz="1800" kern="100" baseline="30000" dirty="0">
                <a:effectLst/>
                <a:ea typeface="Aptos" panose="020B0004020202020204" pitchFamily="34" charset="0"/>
                <a:cs typeface="Times New Roman" panose="02020603050405020304" pitchFamily="18" charset="0"/>
              </a:rPr>
              <a:t>th</a:t>
            </a:r>
            <a:r>
              <a:rPr lang="en-GB" sz="1800" kern="100" dirty="0">
                <a:effectLst/>
                <a:ea typeface="Aptos" panose="020B0004020202020204" pitchFamily="34" charset="0"/>
                <a:cs typeface="Times New Roman" panose="02020603050405020304" pitchFamily="18" charset="0"/>
              </a:rPr>
              <a:t> January 2025).</a:t>
            </a:r>
          </a:p>
          <a:p>
            <a:pPr marL="0" indent="0">
              <a:lnSpc>
                <a:spcPct val="107000"/>
              </a:lnSpc>
              <a:spcAft>
                <a:spcPts val="800"/>
              </a:spcAft>
              <a:buNone/>
            </a:pP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Verywell</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Mind (2023)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How Vygotsky Defined the Zone of Proximal Development</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11"/>
              </a:rPr>
              <a:t>https://www.verywellmind.com/what-is-the-zone-of-proximal-development-2796034</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(Accessed: 12</a:t>
            </a:r>
            <a:r>
              <a:rPr lang="en-GB" sz="1800" kern="100" baseline="30000" dirty="0">
                <a:effectLst/>
                <a:latin typeface="Calibri" panose="020F0502020204030204" pitchFamily="34" charset="0"/>
                <a:ea typeface="Aptos" panose="020B0004020202020204" pitchFamily="34" charset="0"/>
                <a:cs typeface="Times New Roman" panose="02020603050405020304" pitchFamily="18" charset="0"/>
              </a:rPr>
              <a:t>th</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January 2025).</a:t>
            </a:r>
            <a:endParaRPr lang="en-GB" sz="1800" kern="100" dirty="0">
              <a:effectLst/>
              <a:ea typeface="Aptos" panose="020B0004020202020204" pitchFamily="34" charset="0"/>
              <a:cs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3AFD8197-4890-63D6-38E0-DFBA3C49F1BE}"/>
              </a:ext>
            </a:extLst>
          </p:cNvPr>
          <p:cNvPicPr>
            <a:picLocks noChangeAspect="1"/>
          </p:cNvPicPr>
          <p:nvPr/>
        </p:nvPicPr>
        <p:blipFill>
          <a:blip r:embed="rId12"/>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39427731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BD94B6-085E-A81B-0287-791F4E0D7DB4}"/>
              </a:ext>
            </a:extLst>
          </p:cNvPr>
          <p:cNvSpPr>
            <a:spLocks noGrp="1"/>
          </p:cNvSpPr>
          <p:nvPr>
            <p:ph idx="1"/>
          </p:nvPr>
        </p:nvSpPr>
        <p:spPr>
          <a:xfrm>
            <a:off x="838200" y="439277"/>
            <a:ext cx="10515600" cy="5007794"/>
          </a:xfrm>
        </p:spPr>
        <p:txBody>
          <a:bodyPr>
            <a:normAutofit lnSpcReduction="10000"/>
          </a:bodyPr>
          <a:lstStyle/>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Webb-Williams, J.L. (2021) </a:t>
            </a:r>
            <a:r>
              <a:rPr lang="en-GB" sz="1100" i="1" kern="100" dirty="0">
                <a:effectLst/>
                <a:ea typeface="Aptos" panose="020B0004020202020204" pitchFamily="34" charset="0"/>
                <a:cs typeface="Times New Roman" panose="02020603050405020304" pitchFamily="18" charset="0"/>
              </a:rPr>
              <a:t>Teachers’ Use of Within-Class Ability Groups in the Primary Classroom: A Mixed Methods Study of Social Comparison</a:t>
            </a:r>
            <a:r>
              <a:rPr lang="en-GB" sz="1100" kern="100" dirty="0">
                <a:effectLst/>
                <a:ea typeface="Aptos" panose="020B0004020202020204" pitchFamily="34" charset="0"/>
                <a:cs typeface="Times New Roman" panose="02020603050405020304" pitchFamily="18" charset="0"/>
              </a:rPr>
              <a:t>. Frontiers in Psychology, Vol. 12. Available at: </a:t>
            </a:r>
            <a:r>
              <a:rPr lang="en-GB" sz="1100" u="sng" kern="100" dirty="0">
                <a:solidFill>
                  <a:srgbClr val="467886"/>
                </a:solidFill>
                <a:effectLst/>
                <a:ea typeface="Aptos" panose="020B0004020202020204" pitchFamily="34" charset="0"/>
                <a:cs typeface="Times New Roman" panose="02020603050405020304" pitchFamily="18" charset="0"/>
                <a:hlinkClick r:id="rId2"/>
              </a:rPr>
              <a:t>https://doi.org/10.3389/fpsyg.2021.728104</a:t>
            </a:r>
            <a:endParaRPr lang="en-GB" sz="11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US" sz="1100" kern="100" dirty="0">
                <a:effectLst/>
                <a:ea typeface="Aptos" panose="020B0004020202020204" pitchFamily="34" charset="0"/>
                <a:cs typeface="Times New Roman" panose="02020603050405020304" pitchFamily="18" charset="0"/>
              </a:rPr>
              <a:t>Welsh Government (2013) </a:t>
            </a:r>
            <a:r>
              <a:rPr lang="en-US" sz="1100" i="1" kern="100" dirty="0">
                <a:effectLst/>
                <a:ea typeface="Aptos" panose="020B0004020202020204" pitchFamily="34" charset="0"/>
                <a:cs typeface="Times New Roman" panose="02020603050405020304" pitchFamily="18" charset="0"/>
              </a:rPr>
              <a:t>Assessment for Learning and the National Literacy and Numeracy Framework</a:t>
            </a:r>
            <a:r>
              <a:rPr lang="en-US" sz="1100" kern="100" dirty="0">
                <a:effectLst/>
                <a:ea typeface="Aptos" panose="020B0004020202020204" pitchFamily="34" charset="0"/>
                <a:cs typeface="Times New Roman" panose="02020603050405020304" pitchFamily="18" charset="0"/>
              </a:rPr>
              <a:t>. Available at: </a:t>
            </a:r>
            <a:r>
              <a:rPr lang="en-US" sz="1100" u="sng" kern="100" dirty="0">
                <a:solidFill>
                  <a:srgbClr val="467886"/>
                </a:solidFill>
                <a:effectLst/>
                <a:ea typeface="Aptos" panose="020B0004020202020204" pitchFamily="34" charset="0"/>
                <a:cs typeface="Times New Roman" panose="02020603050405020304" pitchFamily="18" charset="0"/>
                <a:hlinkClick r:id="rId3"/>
              </a:rPr>
              <a:t>https://hwb.gov.wales/api/storage/b447d1fe-5463-4382-9726-e68623a05dd2/assessment-for-learning-and-the-national-literacy-and-numeracy-framework.pdf</a:t>
            </a:r>
            <a:r>
              <a:rPr lang="en-US" sz="1100" kern="100" dirty="0">
                <a:effectLst/>
                <a:ea typeface="Aptos" panose="020B0004020202020204" pitchFamily="34" charset="0"/>
                <a:cs typeface="Times New Roman" panose="02020603050405020304" pitchFamily="18" charset="0"/>
              </a:rPr>
              <a:t> (Accessed: 9</a:t>
            </a:r>
            <a:r>
              <a:rPr lang="en-US" sz="1100" kern="100" baseline="30000" dirty="0">
                <a:effectLst/>
                <a:ea typeface="Aptos" panose="020B0004020202020204" pitchFamily="34" charset="0"/>
                <a:cs typeface="Times New Roman" panose="02020603050405020304" pitchFamily="18" charset="0"/>
              </a:rPr>
              <a:t>th</a:t>
            </a:r>
            <a:r>
              <a:rPr lang="en-US" sz="1100" kern="100" dirty="0">
                <a:effectLst/>
                <a:ea typeface="Aptos" panose="020B0004020202020204" pitchFamily="34" charset="0"/>
                <a:cs typeface="Times New Roman" panose="02020603050405020304" pitchFamily="18" charset="0"/>
              </a:rPr>
              <a:t> January 2025).</a:t>
            </a:r>
            <a:endParaRPr lang="en-GB" sz="11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US" sz="1100" kern="100" dirty="0">
                <a:effectLst/>
                <a:ea typeface="Aptos" panose="020B0004020202020204" pitchFamily="34" charset="0"/>
                <a:cs typeface="Times New Roman" panose="02020603050405020304" pitchFamily="18" charset="0"/>
              </a:rPr>
              <a:t>Welsh Government (2015) </a:t>
            </a:r>
            <a:r>
              <a:rPr lang="en-US" sz="1100" i="1" kern="100" dirty="0" err="1">
                <a:effectLst/>
                <a:ea typeface="Aptos" panose="020B0004020202020204" pitchFamily="34" charset="0"/>
                <a:cs typeface="Times New Roman" panose="02020603050405020304" pitchFamily="18" charset="0"/>
              </a:rPr>
              <a:t>Cymraeg</a:t>
            </a:r>
            <a:r>
              <a:rPr lang="en-US" sz="1100" i="1" kern="100" dirty="0">
                <a:effectLst/>
                <a:ea typeface="Aptos" panose="020B0004020202020204" pitchFamily="34" charset="0"/>
                <a:cs typeface="Times New Roman" panose="02020603050405020304" pitchFamily="18" charset="0"/>
              </a:rPr>
              <a:t> 2050: a million Welsh speakers</a:t>
            </a:r>
            <a:r>
              <a:rPr lang="en-US" sz="1100" kern="100" dirty="0">
                <a:effectLst/>
                <a:ea typeface="Aptos" panose="020B0004020202020204" pitchFamily="34" charset="0"/>
                <a:cs typeface="Times New Roman" panose="02020603050405020304" pitchFamily="18" charset="0"/>
              </a:rPr>
              <a:t>. Available at: </a:t>
            </a:r>
            <a:r>
              <a:rPr lang="en-US" sz="1100" u="sng" kern="100" dirty="0">
                <a:solidFill>
                  <a:srgbClr val="467886"/>
                </a:solidFill>
                <a:effectLst/>
                <a:ea typeface="Aptos" panose="020B0004020202020204" pitchFamily="34" charset="0"/>
                <a:cs typeface="Times New Roman" panose="02020603050405020304" pitchFamily="18" charset="0"/>
                <a:hlinkClick r:id="rId4"/>
              </a:rPr>
              <a:t>https://www.gov.wales/sites/default/files/publications/2018-12/cymraeg-2050-welsh-language-strategy.pdf</a:t>
            </a:r>
            <a:r>
              <a:rPr lang="en-US" sz="1100" kern="100" dirty="0">
                <a:effectLst/>
                <a:ea typeface="Aptos" panose="020B0004020202020204" pitchFamily="34" charset="0"/>
                <a:cs typeface="Times New Roman" panose="02020603050405020304" pitchFamily="18" charset="0"/>
              </a:rPr>
              <a:t> (Accessed: 9</a:t>
            </a:r>
            <a:r>
              <a:rPr lang="en-US" sz="1100" kern="100" baseline="30000" dirty="0">
                <a:effectLst/>
                <a:ea typeface="Aptos" panose="020B0004020202020204" pitchFamily="34" charset="0"/>
                <a:cs typeface="Times New Roman" panose="02020603050405020304" pitchFamily="18" charset="0"/>
              </a:rPr>
              <a:t>th</a:t>
            </a:r>
            <a:r>
              <a:rPr lang="en-US" sz="1100" kern="100" dirty="0">
                <a:effectLst/>
                <a:ea typeface="Aptos" panose="020B0004020202020204" pitchFamily="34" charset="0"/>
                <a:cs typeface="Times New Roman" panose="02020603050405020304" pitchFamily="18" charset="0"/>
              </a:rPr>
              <a:t> January 2025).</a:t>
            </a:r>
          </a:p>
          <a:p>
            <a:pPr marL="0" indent="0">
              <a:lnSpc>
                <a:spcPct val="107000"/>
              </a:lnSpc>
              <a:spcAft>
                <a:spcPts val="800"/>
              </a:spcAft>
              <a:buNone/>
            </a:pPr>
            <a:r>
              <a:rPr lang="en-US" sz="1100" kern="100" dirty="0">
                <a:effectLst/>
                <a:ea typeface="Aptos" panose="020B0004020202020204" pitchFamily="34" charset="0"/>
                <a:cs typeface="Times New Roman" panose="02020603050405020304" pitchFamily="18" charset="0"/>
              </a:rPr>
              <a:t>Welsh Government (2019) </a:t>
            </a:r>
            <a:r>
              <a:rPr lang="en-US" sz="1100" i="1" kern="100" dirty="0">
                <a:effectLst/>
                <a:ea typeface="Aptos" panose="020B0004020202020204" pitchFamily="34" charset="0"/>
                <a:cs typeface="Times New Roman" panose="02020603050405020304" pitchFamily="18" charset="0"/>
              </a:rPr>
              <a:t>Professional standards for teaching and leadership</a:t>
            </a:r>
            <a:r>
              <a:rPr lang="en-US" sz="1100" kern="100" dirty="0">
                <a:effectLst/>
                <a:ea typeface="Aptos" panose="020B0004020202020204" pitchFamily="34" charset="0"/>
                <a:cs typeface="Times New Roman" panose="02020603050405020304" pitchFamily="18" charset="0"/>
              </a:rPr>
              <a:t>. Available at: </a:t>
            </a:r>
            <a:r>
              <a:rPr lang="en-US" sz="1100" u="sng" kern="100" dirty="0">
                <a:solidFill>
                  <a:srgbClr val="467886"/>
                </a:solidFill>
                <a:effectLst/>
                <a:ea typeface="Aptos" panose="020B0004020202020204" pitchFamily="34" charset="0"/>
                <a:cs typeface="Times New Roman" panose="02020603050405020304" pitchFamily="18" charset="0"/>
                <a:hlinkClick r:id="rId5"/>
              </a:rPr>
              <a:t>https://hwb.gov.wales/api/storage/19bc948b-8a3f-41e0-944a-7bf2cadf7d18/professional-standards-for-teaching-and-leadership-interactive-pdf-for-pc.pdf</a:t>
            </a:r>
            <a:r>
              <a:rPr lang="en-US" sz="1100" kern="100" dirty="0">
                <a:effectLst/>
                <a:ea typeface="Aptos" panose="020B0004020202020204" pitchFamily="34" charset="0"/>
                <a:cs typeface="Times New Roman" panose="02020603050405020304" pitchFamily="18" charset="0"/>
              </a:rPr>
              <a:t> (Accessed: 9</a:t>
            </a:r>
            <a:r>
              <a:rPr lang="en-US" sz="1100" kern="100" baseline="30000" dirty="0">
                <a:effectLst/>
                <a:ea typeface="Aptos" panose="020B0004020202020204" pitchFamily="34" charset="0"/>
                <a:cs typeface="Times New Roman" panose="02020603050405020304" pitchFamily="18" charset="0"/>
              </a:rPr>
              <a:t>th</a:t>
            </a:r>
            <a:r>
              <a:rPr lang="en-US" sz="1100" kern="100" dirty="0">
                <a:effectLst/>
                <a:ea typeface="Aptos" panose="020B0004020202020204" pitchFamily="34" charset="0"/>
                <a:cs typeface="Times New Roman" panose="02020603050405020304" pitchFamily="18" charset="0"/>
              </a:rPr>
              <a:t> January 2025).</a:t>
            </a:r>
            <a:endParaRPr lang="en-GB" sz="1100" kern="100" dirty="0">
              <a:effectLs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Welsh Government (2020) </a:t>
            </a:r>
            <a:r>
              <a:rPr lang="en-GB" sz="1100" i="1" kern="100" dirty="0">
                <a:effectLst/>
                <a:ea typeface="Aptos" panose="020B0004020202020204" pitchFamily="34" charset="0"/>
                <a:cs typeface="Times New Roman" panose="02020603050405020304" pitchFamily="18" charset="0"/>
              </a:rPr>
              <a:t>Mathematics and Numeracy – Descriptions of Learning</a:t>
            </a:r>
            <a:r>
              <a:rPr lang="en-GB" sz="1100" kern="100" dirty="0">
                <a:effectLst/>
                <a:ea typeface="Aptos" panose="020B0004020202020204" pitchFamily="34" charset="0"/>
                <a:cs typeface="Times New Roman" panose="02020603050405020304" pitchFamily="18" charset="0"/>
              </a:rPr>
              <a:t>. Available at: </a:t>
            </a:r>
            <a:r>
              <a:rPr lang="en-GB" sz="1100" u="sng" kern="100" dirty="0">
                <a:solidFill>
                  <a:srgbClr val="467886"/>
                </a:solidFill>
                <a:effectLst/>
                <a:ea typeface="Aptos" panose="020B0004020202020204" pitchFamily="34" charset="0"/>
                <a:cs typeface="Times New Roman" panose="02020603050405020304" pitchFamily="18" charset="0"/>
                <a:hlinkClick r:id="rId6"/>
              </a:rPr>
              <a:t>https://hwb.gov.wales/curriculum-for-wales/mathematics-and-numeracy/descriptions-of-learning/</a:t>
            </a:r>
            <a:r>
              <a:rPr lang="en-GB" sz="1100" kern="100" dirty="0">
                <a:effectLst/>
                <a:ea typeface="Aptos" panose="020B0004020202020204" pitchFamily="34" charset="0"/>
                <a:cs typeface="Times New Roman" panose="02020603050405020304" pitchFamily="18" charset="0"/>
              </a:rPr>
              <a:t> (Accessed: 12</a:t>
            </a:r>
            <a:r>
              <a:rPr lang="en-GB" sz="1100" kern="100" baseline="30000" dirty="0">
                <a:effectLst/>
                <a:ea typeface="Aptos" panose="020B0004020202020204" pitchFamily="34" charset="0"/>
                <a:cs typeface="Times New Roman" panose="02020603050405020304" pitchFamily="18" charset="0"/>
              </a:rPr>
              <a:t>th</a:t>
            </a:r>
            <a:r>
              <a:rPr lang="en-GB" sz="1100" kern="100" dirty="0">
                <a:effectLst/>
                <a:ea typeface="Aptos" panose="020B0004020202020204" pitchFamily="34" charset="0"/>
                <a:cs typeface="Times New Roman" panose="02020603050405020304" pitchFamily="18" charset="0"/>
              </a:rPr>
              <a:t> December 2024).</a:t>
            </a:r>
          </a:p>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Welsh Government (2022) </a:t>
            </a:r>
            <a:r>
              <a:rPr lang="en-GB" sz="1100" i="1" kern="100" dirty="0">
                <a:effectLst/>
                <a:ea typeface="Aptos" panose="020B0004020202020204" pitchFamily="34" charset="0"/>
                <a:cs typeface="Times New Roman" panose="02020603050405020304" pitchFamily="18" charset="0"/>
              </a:rPr>
              <a:t>Mathematics and Numeracy: Statements of what matters</a:t>
            </a:r>
            <a:r>
              <a:rPr lang="en-GB" sz="1100" kern="100" dirty="0">
                <a:effectLst/>
                <a:ea typeface="Aptos" panose="020B0004020202020204" pitchFamily="34" charset="0"/>
                <a:cs typeface="Times New Roman" panose="02020603050405020304" pitchFamily="18" charset="0"/>
              </a:rPr>
              <a:t>. Available at: </a:t>
            </a:r>
            <a:r>
              <a:rPr lang="en-GB" sz="1100" u="sng" kern="100" dirty="0">
                <a:solidFill>
                  <a:srgbClr val="467886"/>
                </a:solidFill>
                <a:effectLst/>
                <a:ea typeface="Aptos" panose="020B0004020202020204" pitchFamily="34" charset="0"/>
                <a:cs typeface="Times New Roman" panose="02020603050405020304" pitchFamily="18" charset="0"/>
                <a:hlinkClick r:id="rId7"/>
              </a:rPr>
              <a:t>https://hwb.gov.wales/curriculum-for-wales/mathematics-and-numeracy/statements-of-what-matters/</a:t>
            </a:r>
            <a:r>
              <a:rPr lang="en-GB" sz="1100" kern="100" dirty="0">
                <a:effectLst/>
                <a:ea typeface="Aptos" panose="020B0004020202020204" pitchFamily="34" charset="0"/>
                <a:cs typeface="Times New Roman" panose="02020603050405020304" pitchFamily="18" charset="0"/>
              </a:rPr>
              <a:t> (Accessed: 6</a:t>
            </a:r>
            <a:r>
              <a:rPr lang="en-GB" sz="1100" kern="100" baseline="30000" dirty="0">
                <a:effectLst/>
                <a:ea typeface="Aptos" panose="020B0004020202020204" pitchFamily="34" charset="0"/>
                <a:cs typeface="Times New Roman" panose="02020603050405020304" pitchFamily="18" charset="0"/>
              </a:rPr>
              <a:t>th</a:t>
            </a:r>
            <a:r>
              <a:rPr lang="en-GB" sz="1100" kern="100" dirty="0">
                <a:effectLst/>
                <a:ea typeface="Aptos" panose="020B0004020202020204" pitchFamily="34" charset="0"/>
                <a:cs typeface="Times New Roman" panose="02020603050405020304" pitchFamily="18" charset="0"/>
              </a:rPr>
              <a:t> January 2025).</a:t>
            </a:r>
          </a:p>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Welsh Government (2024) </a:t>
            </a:r>
            <a:r>
              <a:rPr lang="en-GB" sz="1100" i="1" kern="100" dirty="0">
                <a:effectLst/>
                <a:ea typeface="Aptos" panose="020B0004020202020204" pitchFamily="34" charset="0"/>
                <a:cs typeface="Times New Roman" panose="02020603050405020304" pitchFamily="18" charset="0"/>
              </a:rPr>
              <a:t>Supporting learner progression: assessment guidance</a:t>
            </a:r>
            <a:r>
              <a:rPr lang="en-GB" sz="1100" kern="100" dirty="0">
                <a:effectLst/>
                <a:ea typeface="Aptos" panose="020B0004020202020204" pitchFamily="34" charset="0"/>
                <a:cs typeface="Times New Roman" panose="02020603050405020304" pitchFamily="18" charset="0"/>
              </a:rPr>
              <a:t>. Available at: </a:t>
            </a:r>
            <a:r>
              <a:rPr lang="en-GB" sz="1100" u="sng" kern="100" dirty="0">
                <a:solidFill>
                  <a:srgbClr val="467886"/>
                </a:solidFill>
                <a:effectLst/>
                <a:ea typeface="Aptos" panose="020B0004020202020204" pitchFamily="34" charset="0"/>
                <a:cs typeface="Times New Roman" panose="02020603050405020304" pitchFamily="18" charset="0"/>
                <a:hlinkClick r:id="rId8"/>
              </a:rPr>
              <a:t>https://hwb.gov.wales/curriculum-for-wales/assessment-arrangements/supporting-learner-progression-assessment-guidance</a:t>
            </a:r>
            <a:r>
              <a:rPr lang="en-GB" sz="1100" kern="100" dirty="0">
                <a:effectLst/>
                <a:ea typeface="Aptos" panose="020B0004020202020204" pitchFamily="34" charset="0"/>
                <a:cs typeface="Times New Roman" panose="02020603050405020304" pitchFamily="18" charset="0"/>
              </a:rPr>
              <a:t> (Accessed: 11</a:t>
            </a:r>
            <a:r>
              <a:rPr lang="en-GB" sz="1100" kern="100" baseline="30000" dirty="0">
                <a:effectLst/>
                <a:ea typeface="Aptos" panose="020B0004020202020204" pitchFamily="34" charset="0"/>
                <a:cs typeface="Times New Roman" panose="02020603050405020304" pitchFamily="18" charset="0"/>
              </a:rPr>
              <a:t>th</a:t>
            </a:r>
            <a:r>
              <a:rPr lang="en-GB" sz="1100" kern="100" dirty="0">
                <a:effectLst/>
                <a:ea typeface="Aptos" panose="020B0004020202020204" pitchFamily="34" charset="0"/>
                <a:cs typeface="Times New Roman" panose="02020603050405020304" pitchFamily="18" charset="0"/>
              </a:rPr>
              <a:t> December 2024).</a:t>
            </a:r>
          </a:p>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Welsh Government (2024) </a:t>
            </a:r>
            <a:r>
              <a:rPr lang="en-GB" sz="1100" i="1" kern="100" dirty="0">
                <a:effectLst/>
                <a:ea typeface="Aptos" panose="020B0004020202020204" pitchFamily="34" charset="0"/>
                <a:cs typeface="Times New Roman" panose="02020603050405020304" pitchFamily="18" charset="0"/>
              </a:rPr>
              <a:t>Transition and pupil progression: government response</a:t>
            </a:r>
            <a:r>
              <a:rPr lang="en-GB" sz="1100" kern="100" dirty="0">
                <a:effectLst/>
                <a:ea typeface="Aptos" panose="020B0004020202020204" pitchFamily="34" charset="0"/>
                <a:cs typeface="Times New Roman" panose="02020603050405020304" pitchFamily="18" charset="0"/>
              </a:rPr>
              <a:t>. Available at: </a:t>
            </a:r>
            <a:r>
              <a:rPr lang="en-GB" sz="1100" u="sng" kern="100" dirty="0">
                <a:solidFill>
                  <a:srgbClr val="467886"/>
                </a:solidFill>
                <a:effectLst/>
                <a:ea typeface="Aptos" panose="020B0004020202020204" pitchFamily="34" charset="0"/>
                <a:cs typeface="Times New Roman" panose="02020603050405020304" pitchFamily="18" charset="0"/>
                <a:hlinkClick r:id="rId9"/>
              </a:rPr>
              <a:t>https://www.gov.wales/sites/default/files/pdf-versions/2024/9/3/1727266332/transition-and-pupil-progression-government-response.pdf</a:t>
            </a:r>
            <a:r>
              <a:rPr lang="en-GB" sz="1100" kern="100" dirty="0">
                <a:effectLst/>
                <a:ea typeface="Aptos" panose="020B0004020202020204" pitchFamily="34" charset="0"/>
                <a:cs typeface="Times New Roman" panose="02020603050405020304" pitchFamily="18" charset="0"/>
              </a:rPr>
              <a:t> (Accessed: 12</a:t>
            </a:r>
            <a:r>
              <a:rPr lang="en-GB" sz="1100" kern="100" baseline="30000" dirty="0">
                <a:effectLst/>
                <a:ea typeface="Aptos" panose="020B0004020202020204" pitchFamily="34" charset="0"/>
                <a:cs typeface="Times New Roman" panose="02020603050405020304" pitchFamily="18" charset="0"/>
              </a:rPr>
              <a:t>th</a:t>
            </a:r>
            <a:r>
              <a:rPr lang="en-GB" sz="1100" kern="100" dirty="0">
                <a:effectLst/>
                <a:ea typeface="Aptos" panose="020B0004020202020204" pitchFamily="34" charset="0"/>
                <a:cs typeface="Times New Roman" panose="02020603050405020304" pitchFamily="18" charset="0"/>
              </a:rPr>
              <a:t> December 2024).</a:t>
            </a:r>
          </a:p>
          <a:p>
            <a:pPr marL="0" indent="0">
              <a:lnSpc>
                <a:spcPct val="107000"/>
              </a:lnSpc>
              <a:spcAft>
                <a:spcPts val="800"/>
              </a:spcAft>
              <a:buNone/>
            </a:pPr>
            <a:r>
              <a:rPr lang="en-GB" sz="1100" kern="100" dirty="0">
                <a:effectLst/>
                <a:ea typeface="Aptos" panose="020B0004020202020204" pitchFamily="34" charset="0"/>
                <a:cs typeface="Times New Roman" panose="02020603050405020304" pitchFamily="18" charset="0"/>
              </a:rPr>
              <a:t>Yan, Z., King, R.B. and Haw, J.Y. (2021) ‘</a:t>
            </a:r>
            <a:r>
              <a:rPr lang="en-GB" sz="1100" i="1" kern="100" dirty="0">
                <a:effectLst/>
                <a:ea typeface="Aptos" panose="020B0004020202020204" pitchFamily="34" charset="0"/>
                <a:cs typeface="Times New Roman" panose="02020603050405020304" pitchFamily="18" charset="0"/>
              </a:rPr>
              <a:t>Formative assessment, growth mindset, and achievement: examining their relations in the East and the West’</a:t>
            </a:r>
            <a:r>
              <a:rPr lang="en-GB" sz="1100" kern="100" dirty="0">
                <a:effectLst/>
                <a:ea typeface="Aptos" panose="020B0004020202020204" pitchFamily="34" charset="0"/>
                <a:cs typeface="Times New Roman" panose="02020603050405020304" pitchFamily="18" charset="0"/>
              </a:rPr>
              <a:t>, Assessment in Education: Principles, Policy and Practice, 28 (5 -6), pp. 676 – 702. Available at: </a:t>
            </a:r>
            <a:r>
              <a:rPr lang="en-GB" sz="1100" u="sng" kern="100" dirty="0">
                <a:solidFill>
                  <a:srgbClr val="0070C0"/>
                </a:solidFill>
                <a:effectLst/>
                <a:ea typeface="Aptos" panose="020B0004020202020204" pitchFamily="34" charset="0"/>
                <a:cs typeface="Times New Roman" panose="02020603050405020304" pitchFamily="18" charset="0"/>
              </a:rPr>
              <a:t>https://doi.org/10.1080/0969594X.2021.1988510</a:t>
            </a:r>
            <a:endParaRPr lang="en-GB" sz="1100" kern="100" dirty="0">
              <a:effectLst/>
              <a:ea typeface="Aptos" panose="020B0004020202020204" pitchFamily="34" charset="0"/>
              <a:cs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57D67ABC-1E8B-D02E-C1CD-9071A42F21A1}"/>
              </a:ext>
            </a:extLst>
          </p:cNvPr>
          <p:cNvPicPr>
            <a:picLocks noChangeAspect="1"/>
          </p:cNvPicPr>
          <p:nvPr/>
        </p:nvPicPr>
        <p:blipFill>
          <a:blip r:embed="rId10"/>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33761812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B8780-42C3-6B5F-4B0D-E7CF924B398C}"/>
              </a:ext>
            </a:extLst>
          </p:cNvPr>
          <p:cNvSpPr>
            <a:spLocks noGrp="1"/>
          </p:cNvSpPr>
          <p:nvPr>
            <p:ph type="title"/>
          </p:nvPr>
        </p:nvSpPr>
        <p:spPr>
          <a:xfrm>
            <a:off x="838200" y="79989"/>
            <a:ext cx="10515600" cy="1325563"/>
          </a:xfrm>
        </p:spPr>
        <p:txBody>
          <a:bodyPr/>
          <a:lstStyle/>
          <a:p>
            <a:r>
              <a:rPr lang="en-US" b="1" i="1" u="sng" dirty="0"/>
              <a:t>Appendix</a:t>
            </a:r>
            <a:endParaRPr lang="en-GB" b="1" i="1" u="sng" dirty="0"/>
          </a:p>
        </p:txBody>
      </p:sp>
      <p:sp>
        <p:nvSpPr>
          <p:cNvPr id="3" name="Content Placeholder 2">
            <a:extLst>
              <a:ext uri="{FF2B5EF4-FFF2-40B4-BE49-F238E27FC236}">
                <a16:creationId xmlns:a16="http://schemas.microsoft.com/office/drawing/2014/main" id="{28417FAC-55AE-B9FE-0898-8E638211D709}"/>
              </a:ext>
            </a:extLst>
          </p:cNvPr>
          <p:cNvSpPr>
            <a:spLocks noGrp="1"/>
          </p:cNvSpPr>
          <p:nvPr>
            <p:ph idx="1"/>
          </p:nvPr>
        </p:nvSpPr>
        <p:spPr>
          <a:xfrm>
            <a:off x="838200" y="1102084"/>
            <a:ext cx="11452123" cy="4240878"/>
          </a:xfrm>
        </p:spPr>
        <p:txBody>
          <a:bodyPr>
            <a:normAutofit fontScale="25000" lnSpcReduction="20000"/>
          </a:bodyPr>
          <a:lstStyle/>
          <a:p>
            <a:pPr marL="0" indent="0">
              <a:lnSpc>
                <a:spcPct val="107000"/>
              </a:lnSpc>
              <a:spcAft>
                <a:spcPts val="800"/>
              </a:spcAft>
              <a:buNone/>
            </a:pPr>
            <a:r>
              <a:rPr lang="en-US" sz="4400" kern="100" dirty="0">
                <a:effectLst/>
                <a:latin typeface="Calibri" panose="020F0502020204030204" pitchFamily="34" charset="0"/>
                <a:ea typeface="Calibri" panose="020F0502020204030204" pitchFamily="34" charset="0"/>
                <a:cs typeface="Calibri" panose="020F0502020204030204" pitchFamily="34" charset="0"/>
              </a:rPr>
              <a:t>Adobe Stock (n/d) </a:t>
            </a:r>
            <a:r>
              <a:rPr lang="en-US" sz="4400" b="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Green and red speech bubbles with pros cons text and like dislike gestures</a:t>
            </a:r>
            <a:r>
              <a:rPr lang="en-US" sz="4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Available at: </a:t>
            </a:r>
            <a:r>
              <a:rPr lang="en-US" sz="4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https://stock.adobe.com/uk/search/images?k=pros+and+cons+icon&amp;asset_id=742439600</a:t>
            </a:r>
            <a:r>
              <a:rPr lang="en-US" sz="4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(Accessed: 14</a:t>
            </a:r>
            <a:r>
              <a:rPr lang="en-US" sz="4400" b="0" i="0" baseline="30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a:t>
            </a:r>
            <a:r>
              <a:rPr lang="en-US" sz="4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January 2025).</a:t>
            </a:r>
            <a:endParaRPr lang="en-US" sz="44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4400" kern="100" dirty="0">
                <a:effectLst/>
                <a:latin typeface="Calibri" panose="020F0502020204030204" pitchFamily="34" charset="0"/>
                <a:ea typeface="Calibri" panose="020F0502020204030204" pitchFamily="34" charset="0"/>
                <a:cs typeface="Calibri" panose="020F0502020204030204" pitchFamily="34" charset="0"/>
              </a:rPr>
              <a:t>BERA (2018) </a:t>
            </a:r>
            <a:r>
              <a:rPr lang="en-US" sz="4400" i="1" kern="100" dirty="0">
                <a:effectLst/>
                <a:latin typeface="Calibri" panose="020F0502020204030204" pitchFamily="34" charset="0"/>
                <a:ea typeface="Calibri" panose="020F0502020204030204" pitchFamily="34" charset="0"/>
                <a:cs typeface="Calibri" panose="020F0502020204030204" pitchFamily="34" charset="0"/>
              </a:rPr>
              <a:t>Ethical Guidelines for Educational Research</a:t>
            </a:r>
            <a:r>
              <a:rPr lang="en-US" sz="4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4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3"/>
              </a:rPr>
              <a:t>https://study.sagepub.com/sites/default/files/bera_ethical_guidelines_2018_4th_ed.pdf</a:t>
            </a:r>
            <a:r>
              <a:rPr lang="en-US" sz="4400" kern="100" dirty="0">
                <a:effectLst/>
                <a:latin typeface="Calibri" panose="020F0502020204030204" pitchFamily="34" charset="0"/>
                <a:ea typeface="Calibri" panose="020F0502020204030204" pitchFamily="34" charset="0"/>
                <a:cs typeface="Calibri" panose="020F0502020204030204" pitchFamily="34" charset="0"/>
              </a:rPr>
              <a:t> (Accessed: 12</a:t>
            </a:r>
            <a:r>
              <a:rPr lang="en-US" sz="4400" kern="100" baseline="30000" dirty="0">
                <a:effectLst/>
                <a:latin typeface="Calibri" panose="020F0502020204030204" pitchFamily="34" charset="0"/>
                <a:ea typeface="Calibri" panose="020F0502020204030204" pitchFamily="34" charset="0"/>
                <a:cs typeface="Calibri" panose="020F0502020204030204" pitchFamily="34" charset="0"/>
              </a:rPr>
              <a:t>th </a:t>
            </a:r>
            <a:r>
              <a:rPr lang="en-US" sz="4400" kern="100" dirty="0">
                <a:effectLst/>
                <a:latin typeface="Calibri" panose="020F0502020204030204" pitchFamily="34" charset="0"/>
                <a:ea typeface="Calibri" panose="020F0502020204030204" pitchFamily="34" charset="0"/>
                <a:cs typeface="Calibri" panose="020F0502020204030204" pitchFamily="34" charset="0"/>
              </a:rPr>
              <a:t>December 2024).</a:t>
            </a:r>
            <a:endParaRPr lang="en-GB" sz="44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4400" kern="100" dirty="0">
                <a:effectLst/>
                <a:latin typeface="Calibri" panose="020F0502020204030204" pitchFamily="34" charset="0"/>
                <a:ea typeface="Calibri" panose="020F0502020204030204" pitchFamily="34" charset="0"/>
                <a:cs typeface="Calibri" panose="020F0502020204030204" pitchFamily="34" charset="0"/>
              </a:rPr>
              <a:t>Biography (2023) </a:t>
            </a:r>
            <a:r>
              <a:rPr lang="en-US" sz="4400" i="1" kern="100" dirty="0">
                <a:effectLst/>
                <a:latin typeface="Calibri" panose="020F0502020204030204" pitchFamily="34" charset="0"/>
                <a:ea typeface="Calibri" panose="020F0502020204030204" pitchFamily="34" charset="0"/>
                <a:cs typeface="Calibri" panose="020F0502020204030204" pitchFamily="34" charset="0"/>
              </a:rPr>
              <a:t>John Dewey</a:t>
            </a:r>
            <a:r>
              <a:rPr lang="en-US" sz="4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4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4"/>
              </a:rPr>
              <a:t>https://www.biography.com/scholar/john-dewey</a:t>
            </a:r>
            <a:r>
              <a:rPr lang="en-US" sz="44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4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44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44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4400" kern="100" dirty="0">
                <a:effectLst/>
                <a:latin typeface="Calibri" panose="020F0502020204030204" pitchFamily="34" charset="0"/>
                <a:ea typeface="Calibri" panose="020F0502020204030204" pitchFamily="34" charset="0"/>
                <a:cs typeface="Calibri" panose="020F0502020204030204" pitchFamily="34" charset="0"/>
              </a:rPr>
              <a:t>Cambridge Assessment International Education (n/d) </a:t>
            </a:r>
            <a:r>
              <a:rPr lang="en-GB" sz="4400" i="1" kern="100" dirty="0">
                <a:effectLst/>
                <a:latin typeface="Calibri" panose="020F0502020204030204" pitchFamily="34" charset="0"/>
                <a:ea typeface="Calibri" panose="020F0502020204030204" pitchFamily="34" charset="0"/>
                <a:cs typeface="Calibri" panose="020F0502020204030204" pitchFamily="34" charset="0"/>
              </a:rPr>
              <a:t>Assessment for Learning</a:t>
            </a:r>
            <a:r>
              <a:rPr lang="en-GB" sz="4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4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5"/>
              </a:rPr>
              <a:t>https://www.cambridgeinternational.org/Images/271179-assessment-for-learning.pdf</a:t>
            </a:r>
            <a:r>
              <a:rPr lang="en-GB" sz="4400" kern="100" dirty="0">
                <a:effectLst/>
                <a:latin typeface="Calibri" panose="020F0502020204030204" pitchFamily="34" charset="0"/>
                <a:ea typeface="Calibri" panose="020F0502020204030204" pitchFamily="34" charset="0"/>
                <a:cs typeface="Calibri" panose="020F0502020204030204" pitchFamily="34" charset="0"/>
              </a:rPr>
              <a:t> (Accessed: 16</a:t>
            </a:r>
            <a:r>
              <a:rPr lang="en-GB" sz="4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4400" kern="100" dirty="0">
                <a:effectLst/>
                <a:latin typeface="Calibri" panose="020F0502020204030204" pitchFamily="34" charset="0"/>
                <a:ea typeface="Calibri" panose="020F0502020204030204" pitchFamily="34" charset="0"/>
                <a:cs typeface="Calibri" panose="020F0502020204030204" pitchFamily="34" charset="0"/>
              </a:rPr>
              <a:t> December 2024).</a:t>
            </a:r>
          </a:p>
          <a:p>
            <a:pPr marL="0" indent="0">
              <a:lnSpc>
                <a:spcPct val="107000"/>
              </a:lnSpc>
              <a:spcAft>
                <a:spcPts val="800"/>
              </a:spcAft>
              <a:buNone/>
            </a:pPr>
            <a:r>
              <a:rPr lang="en-US" sz="4400" kern="100" dirty="0" err="1">
                <a:effectLst/>
                <a:latin typeface="Calibri" panose="020F0502020204030204" pitchFamily="34" charset="0"/>
                <a:ea typeface="Calibri" panose="020F0502020204030204" pitchFamily="34" charset="0"/>
                <a:cs typeface="Calibri" panose="020F0502020204030204" pitchFamily="34" charset="0"/>
              </a:rPr>
              <a:t>Colourbox</a:t>
            </a:r>
            <a:r>
              <a:rPr lang="en-US" sz="4400" kern="100" dirty="0">
                <a:effectLst/>
                <a:latin typeface="Calibri" panose="020F0502020204030204" pitchFamily="34" charset="0"/>
                <a:ea typeface="Calibri" panose="020F0502020204030204" pitchFamily="34" charset="0"/>
                <a:cs typeface="Calibri" panose="020F0502020204030204" pitchFamily="34" charset="0"/>
              </a:rPr>
              <a:t> (n/d) </a:t>
            </a:r>
            <a:r>
              <a:rPr lang="en-US" sz="4400" i="1" kern="100" dirty="0">
                <a:effectLst/>
                <a:latin typeface="Calibri" panose="020F0502020204030204" pitchFamily="34" charset="0"/>
                <a:ea typeface="Calibri" panose="020F0502020204030204" pitchFamily="34" charset="0"/>
                <a:cs typeface="Calibri" panose="020F0502020204030204" pitchFamily="34" charset="0"/>
              </a:rPr>
              <a:t>Vector illustration of cartoon school building</a:t>
            </a:r>
            <a:r>
              <a:rPr lang="en-US" sz="4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4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6"/>
              </a:rPr>
              <a:t>https://www.colourbox.com/vector/cartoon-school-building-isolated-with-green-yardc-vector-15374060</a:t>
            </a:r>
            <a:r>
              <a:rPr lang="en-US" sz="44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4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44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44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4400" kern="100" dirty="0">
                <a:effectLst/>
                <a:latin typeface="Calibri" panose="020F0502020204030204" pitchFamily="34" charset="0"/>
                <a:ea typeface="Calibri" panose="020F0502020204030204" pitchFamily="34" charset="0"/>
                <a:cs typeface="Calibri" panose="020F0502020204030204" pitchFamily="34" charset="0"/>
              </a:rPr>
              <a:t>Creative Teaching Press (n/d) </a:t>
            </a:r>
            <a:r>
              <a:rPr lang="en-GB" sz="4400" i="1" kern="100" dirty="0">
                <a:effectLst/>
                <a:latin typeface="Calibri" panose="020F0502020204030204" pitchFamily="34" charset="0"/>
                <a:ea typeface="Calibri" panose="020F0502020204030204" pitchFamily="34" charset="0"/>
                <a:cs typeface="Calibri" panose="020F0502020204030204" pitchFamily="34" charset="0"/>
              </a:rPr>
              <a:t>Doodle Lightbulb 6" Designer Cut-Outs</a:t>
            </a:r>
            <a:r>
              <a:rPr lang="en-GB" sz="4400" kern="100" dirty="0">
                <a:effectLst/>
                <a:latin typeface="Calibri" panose="020F0502020204030204" pitchFamily="34" charset="0"/>
                <a:ea typeface="Calibri" panose="020F0502020204030204" pitchFamily="34" charset="0"/>
                <a:cs typeface="Calibri" panose="020F0502020204030204" pitchFamily="34" charset="0"/>
              </a:rPr>
              <a:t>.</a:t>
            </a:r>
            <a:r>
              <a:rPr lang="en-GB" sz="4400" b="1" kern="100" dirty="0">
                <a:effectLst/>
                <a:latin typeface="Calibri" panose="020F0502020204030204" pitchFamily="34" charset="0"/>
                <a:ea typeface="Calibri" panose="020F0502020204030204" pitchFamily="34" charset="0"/>
                <a:cs typeface="Calibri" panose="020F0502020204030204" pitchFamily="34" charset="0"/>
              </a:rPr>
              <a:t> </a:t>
            </a:r>
            <a:r>
              <a:rPr lang="en-GB" sz="4400" kern="100" dirty="0">
                <a:effectLst/>
                <a:latin typeface="Calibri" panose="020F0502020204030204" pitchFamily="34" charset="0"/>
                <a:ea typeface="Calibri" panose="020F0502020204030204" pitchFamily="34" charset="0"/>
                <a:cs typeface="Calibri" panose="020F0502020204030204" pitchFamily="34" charset="0"/>
              </a:rPr>
              <a:t>Available at: </a:t>
            </a:r>
            <a:r>
              <a:rPr lang="en-GB" sz="4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7"/>
              </a:rPr>
              <a:t>https://www.creativeteaching.com/collections/bestsellers/products/doodle-lightbulb-core-decor-6-designer-cut-outs</a:t>
            </a:r>
            <a:r>
              <a:rPr lang="en-GB" sz="4400" kern="100" dirty="0">
                <a:effectLst/>
                <a:latin typeface="Calibri" panose="020F0502020204030204" pitchFamily="34" charset="0"/>
                <a:ea typeface="Calibri" panose="020F0502020204030204" pitchFamily="34" charset="0"/>
                <a:cs typeface="Calibri" panose="020F0502020204030204" pitchFamily="34" charset="0"/>
              </a:rPr>
              <a:t> (Accessed: 13</a:t>
            </a:r>
            <a:r>
              <a:rPr lang="en-GB" sz="4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4400" kern="100" dirty="0">
                <a:effectLst/>
                <a:latin typeface="Calibri" panose="020F0502020204030204" pitchFamily="34" charset="0"/>
                <a:ea typeface="Calibri" panose="020F0502020204030204" pitchFamily="34" charset="0"/>
                <a:cs typeface="Calibri" panose="020F0502020204030204" pitchFamily="34" charset="0"/>
              </a:rPr>
              <a:t> January 2025).</a:t>
            </a:r>
          </a:p>
          <a:p>
            <a:pPr marL="0" indent="0">
              <a:lnSpc>
                <a:spcPct val="107000"/>
              </a:lnSpc>
              <a:spcAft>
                <a:spcPts val="800"/>
              </a:spcAft>
              <a:buNone/>
            </a:pPr>
            <a:r>
              <a:rPr lang="en-GB" sz="4400" kern="100" dirty="0">
                <a:effectLst/>
                <a:latin typeface="Calibri" panose="020F0502020204030204" pitchFamily="34" charset="0"/>
                <a:ea typeface="Calibri" panose="020F0502020204030204" pitchFamily="34" charset="0"/>
                <a:cs typeface="Calibri" panose="020F0502020204030204" pitchFamily="34" charset="0"/>
              </a:rPr>
              <a:t>Department for Education (2019) </a:t>
            </a:r>
            <a:r>
              <a:rPr lang="en-GB" sz="4400" i="1" kern="100" dirty="0">
                <a:effectLst/>
                <a:latin typeface="Calibri" panose="020F0502020204030204" pitchFamily="34" charset="0"/>
                <a:ea typeface="Calibri" panose="020F0502020204030204" pitchFamily="34" charset="0"/>
                <a:cs typeface="Calibri" panose="020F0502020204030204" pitchFamily="34" charset="0"/>
              </a:rPr>
              <a:t>Early Career Framework</a:t>
            </a:r>
            <a:r>
              <a:rPr lang="en-GB" sz="4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4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8"/>
              </a:rPr>
              <a:t>https://assets.publishing.service.gov.uk/media/60795936d3bf7f400b462d74/Early-Career_Framework_April_2021.pdf</a:t>
            </a:r>
            <a:r>
              <a:rPr lang="en-GB" sz="4400" kern="100" dirty="0">
                <a:effectLst/>
                <a:latin typeface="Calibri" panose="020F0502020204030204" pitchFamily="34" charset="0"/>
                <a:ea typeface="Calibri" panose="020F0502020204030204" pitchFamily="34" charset="0"/>
                <a:cs typeface="Calibri" panose="020F0502020204030204" pitchFamily="34" charset="0"/>
              </a:rPr>
              <a:t> (Accessed: 4</a:t>
            </a:r>
            <a:r>
              <a:rPr lang="en-GB" sz="4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4400" kern="100" dirty="0">
                <a:effectLst/>
                <a:latin typeface="Calibri" panose="020F0502020204030204" pitchFamily="34" charset="0"/>
                <a:ea typeface="Calibri" panose="020F0502020204030204" pitchFamily="34" charset="0"/>
                <a:cs typeface="Calibri" panose="020F0502020204030204" pitchFamily="34" charset="0"/>
              </a:rPr>
              <a:t> January 2025).</a:t>
            </a:r>
          </a:p>
          <a:p>
            <a:pPr marL="0" indent="0">
              <a:lnSpc>
                <a:spcPct val="107000"/>
              </a:lnSpc>
              <a:spcAft>
                <a:spcPts val="800"/>
              </a:spcAft>
              <a:buNone/>
            </a:pPr>
            <a:r>
              <a:rPr lang="en-US" sz="4400" kern="100" dirty="0">
                <a:latin typeface="Calibri" panose="020F0502020204030204" pitchFamily="34" charset="0"/>
                <a:ea typeface="Calibri" panose="020F0502020204030204" pitchFamily="34" charset="0"/>
                <a:cs typeface="Calibri" panose="020F0502020204030204" pitchFamily="34" charset="0"/>
              </a:rPr>
              <a:t>D</a:t>
            </a:r>
            <a:r>
              <a:rPr lang="en-US" sz="4400" kern="100" dirty="0">
                <a:effectLst/>
                <a:latin typeface="Calibri" panose="020F0502020204030204" pitchFamily="34" charset="0"/>
                <a:ea typeface="Calibri" panose="020F0502020204030204" pitchFamily="34" charset="0"/>
                <a:cs typeface="Calibri" panose="020F0502020204030204" pitchFamily="34" charset="0"/>
              </a:rPr>
              <a:t>urrington Research School (2022) </a:t>
            </a:r>
            <a:r>
              <a:rPr lang="en-US" sz="4400" i="1" kern="100" dirty="0">
                <a:effectLst/>
                <a:latin typeface="Calibri" panose="020F0502020204030204" pitchFamily="34" charset="0"/>
                <a:ea typeface="Calibri" panose="020F0502020204030204" pitchFamily="34" charset="0"/>
                <a:cs typeface="Calibri" panose="020F0502020204030204" pitchFamily="34" charset="0"/>
              </a:rPr>
              <a:t>How effective is Think Pair Share?</a:t>
            </a:r>
            <a:r>
              <a:rPr lang="en-US" sz="4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4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9"/>
              </a:rPr>
              <a:t>https://researchschool.org.uk/durrington/news/how-effective-is-think-pair-share</a:t>
            </a:r>
            <a:r>
              <a:rPr lang="en-US" sz="4400" kern="100" dirty="0">
                <a:effectLst/>
                <a:latin typeface="Calibri" panose="020F0502020204030204" pitchFamily="34" charset="0"/>
                <a:ea typeface="Calibri" panose="020F0502020204030204" pitchFamily="34" charset="0"/>
                <a:cs typeface="Calibri" panose="020F0502020204030204" pitchFamily="34" charset="0"/>
              </a:rPr>
              <a:t> (Accessed: 12</a:t>
            </a:r>
            <a:r>
              <a:rPr lang="en-US" sz="4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44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44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4400" kern="100" dirty="0">
                <a:effectLst/>
                <a:latin typeface="Calibri" panose="020F0502020204030204" pitchFamily="34" charset="0"/>
                <a:ea typeface="Calibri" panose="020F0502020204030204" pitchFamily="34" charset="0"/>
                <a:cs typeface="Calibri" panose="020F0502020204030204" pitchFamily="34" charset="0"/>
              </a:rPr>
              <a:t>Estyn (2022) </a:t>
            </a:r>
            <a:r>
              <a:rPr lang="en-GB" sz="4400" i="1" kern="100" dirty="0">
                <a:effectLst/>
                <a:latin typeface="Calibri" panose="020F0502020204030204" pitchFamily="34" charset="0"/>
                <a:ea typeface="Calibri" panose="020F0502020204030204" pitchFamily="34" charset="0"/>
                <a:cs typeface="Calibri" panose="020F0502020204030204" pitchFamily="34" charset="0"/>
              </a:rPr>
              <a:t>Effective approaches to assessment that improve teaching and learning</a:t>
            </a:r>
            <a:r>
              <a:rPr lang="en-GB" sz="4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4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0"/>
              </a:rPr>
              <a:t>https://www.estyn.gov.wales/system/files/2022-10/Effective%20approaches%20to%20assessment%20that%20improve%20teaching%20and%20learning.pdf</a:t>
            </a:r>
            <a:r>
              <a:rPr lang="en-GB" sz="44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GB" sz="4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4400" kern="100" dirty="0">
                <a:effectLst/>
                <a:latin typeface="Calibri" panose="020F0502020204030204" pitchFamily="34" charset="0"/>
                <a:ea typeface="Calibri" panose="020F0502020204030204" pitchFamily="34" charset="0"/>
                <a:cs typeface="Calibri" panose="020F0502020204030204" pitchFamily="34" charset="0"/>
              </a:rPr>
              <a:t> December 2024).</a:t>
            </a:r>
          </a:p>
          <a:p>
            <a:pPr marL="0" indent="0">
              <a:lnSpc>
                <a:spcPct val="107000"/>
              </a:lnSpc>
              <a:spcAft>
                <a:spcPts val="800"/>
              </a:spcAft>
              <a:buNone/>
            </a:pPr>
            <a:r>
              <a:rPr lang="en-US" sz="4400" kern="100" dirty="0">
                <a:effectLst/>
                <a:latin typeface="Calibri" panose="020F0502020204030204" pitchFamily="34" charset="0"/>
                <a:ea typeface="Calibri" panose="020F0502020204030204" pitchFamily="34" charset="0"/>
                <a:cs typeface="Calibri" panose="020F0502020204030204" pitchFamily="34" charset="0"/>
              </a:rPr>
              <a:t>Frederick Hyde (n/d) </a:t>
            </a:r>
            <a:r>
              <a:rPr lang="en-US" sz="4400" i="1" kern="100" dirty="0">
                <a:effectLst/>
                <a:latin typeface="Calibri" panose="020F0502020204030204" pitchFamily="34" charset="0"/>
                <a:ea typeface="Calibri" panose="020F0502020204030204" pitchFamily="34" charset="0"/>
                <a:cs typeface="Calibri" panose="020F0502020204030204" pitchFamily="34" charset="0"/>
              </a:rPr>
              <a:t>Chamberlain Music Magnetic A4 mini dry-wipe whiteboard – 10 pack</a:t>
            </a:r>
            <a:r>
              <a:rPr lang="en-US" sz="4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4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1"/>
              </a:rPr>
              <a:t>https://frederickhyde.com/products/wb135-10pk?variant=40738403024981</a:t>
            </a:r>
            <a:r>
              <a:rPr lang="en-US" sz="44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4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44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4400" kern="1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01D7B2F9-680D-B544-586B-20927639B7A2}"/>
              </a:ext>
            </a:extLst>
          </p:cNvPr>
          <p:cNvPicPr>
            <a:picLocks noChangeAspect="1"/>
          </p:cNvPicPr>
          <p:nvPr/>
        </p:nvPicPr>
        <p:blipFill>
          <a:blip r:embed="rId12"/>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23176341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00E768-424D-3103-C9F2-F88A70B0F6D8}"/>
              </a:ext>
            </a:extLst>
          </p:cNvPr>
          <p:cNvSpPr>
            <a:spLocks noGrp="1"/>
          </p:cNvSpPr>
          <p:nvPr>
            <p:ph idx="1"/>
          </p:nvPr>
        </p:nvSpPr>
        <p:spPr>
          <a:xfrm>
            <a:off x="838200" y="339701"/>
            <a:ext cx="10515600" cy="5519072"/>
          </a:xfrm>
        </p:spPr>
        <p:txBody>
          <a:bodyPr>
            <a:normAutofit fontScale="77500" lnSpcReduction="20000"/>
          </a:bodyPr>
          <a:lstStyle/>
          <a:p>
            <a:pPr marL="0" indent="0">
              <a:lnSpc>
                <a:spcPct val="107000"/>
              </a:lnSpc>
              <a:spcAft>
                <a:spcPts val="800"/>
              </a:spcAft>
              <a:buNone/>
            </a:pPr>
            <a:r>
              <a:rPr lang="en-US" sz="1400" kern="100" dirty="0">
                <a:effectLst/>
                <a:latin typeface="Calibri" panose="020F0502020204030204" pitchFamily="34" charset="0"/>
                <a:ea typeface="Calibri" panose="020F0502020204030204" pitchFamily="34" charset="0"/>
                <a:cs typeface="Calibri" panose="020F0502020204030204" pitchFamily="34" charset="0"/>
              </a:rPr>
              <a:t>Hwb (n/d) </a:t>
            </a:r>
            <a:r>
              <a:rPr lang="en-US" sz="1400" i="1" kern="100" dirty="0">
                <a:effectLst/>
                <a:latin typeface="Calibri" panose="020F0502020204030204" pitchFamily="34" charset="0"/>
                <a:ea typeface="Calibri" panose="020F0502020204030204" pitchFamily="34" charset="0"/>
                <a:cs typeface="Calibri" panose="020F0502020204030204" pitchFamily="34" charset="0"/>
              </a:rPr>
              <a:t>The statutory role of the additional learning needs coordinator (ALNCo)</a:t>
            </a:r>
            <a:r>
              <a:rPr lang="en-US" sz="1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2"/>
              </a:rPr>
              <a:t>https://hwb.gov.wales/playlists/view/a9f50b9b-f55c-4862-8cc9-5d2c1b7155d0/en/1</a:t>
            </a:r>
            <a:r>
              <a:rPr lang="en-US" sz="1400" kern="100" dirty="0">
                <a:effectLst/>
                <a:latin typeface="Calibri" panose="020F0502020204030204" pitchFamily="34" charset="0"/>
                <a:ea typeface="Calibri" panose="020F0502020204030204" pitchFamily="34" charset="0"/>
                <a:cs typeface="Calibri" panose="020F0502020204030204" pitchFamily="34" charset="0"/>
              </a:rPr>
              <a:t> (Accessed: 13</a:t>
            </a:r>
            <a:r>
              <a:rPr lang="en-US" sz="1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4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4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1400" kern="100" dirty="0">
                <a:effectLst/>
                <a:latin typeface="Calibri" panose="020F0502020204030204" pitchFamily="34" charset="0"/>
                <a:ea typeface="Calibri" panose="020F0502020204030204" pitchFamily="34" charset="0"/>
                <a:cs typeface="Calibri" panose="020F0502020204030204" pitchFamily="34" charset="0"/>
              </a:rPr>
              <a:t>Impact (n/d) </a:t>
            </a:r>
            <a:r>
              <a:rPr lang="en-US" sz="1400" i="1" kern="100" dirty="0">
                <a:effectLst/>
                <a:latin typeface="Calibri" panose="020F0502020204030204" pitchFamily="34" charset="0"/>
                <a:ea typeface="Calibri" panose="020F0502020204030204" pitchFamily="34" charset="0"/>
                <a:cs typeface="Calibri" panose="020F0502020204030204" pitchFamily="34" charset="0"/>
              </a:rPr>
              <a:t>Pedagogy at the Heart of Curriculum for Wales</a:t>
            </a:r>
            <a:r>
              <a:rPr lang="en-US" sz="14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4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3"/>
              </a:rPr>
              <a:t>https://www.impact.wales/product/12-pedagogical-principles-of-curriculum-for-wales-learning-pack/</a:t>
            </a:r>
            <a:r>
              <a:rPr lang="en-US" sz="14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1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4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US" sz="13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1300" kern="100" dirty="0">
                <a:effectLst/>
                <a:latin typeface="Calibri" panose="020F0502020204030204" pitchFamily="34" charset="0"/>
                <a:ea typeface="Calibri" panose="020F0502020204030204" pitchFamily="34" charset="0"/>
                <a:cs typeface="Calibri" panose="020F0502020204030204" pitchFamily="34" charset="0"/>
              </a:rPr>
              <a:t>iStock (n/d) </a:t>
            </a:r>
            <a:r>
              <a:rPr lang="en-GB" sz="1300" i="1" kern="100" dirty="0">
                <a:effectLst/>
                <a:latin typeface="Calibri" panose="020F0502020204030204" pitchFamily="34" charset="0"/>
                <a:ea typeface="Calibri" panose="020F0502020204030204" pitchFamily="34" charset="0"/>
                <a:cs typeface="Calibri" panose="020F0502020204030204" pitchFamily="34" charset="0"/>
              </a:rPr>
              <a:t>World map in globe shape. Earth globe set. Earth globes collection. Flat style stock illustration</a:t>
            </a:r>
            <a:r>
              <a:rPr lang="en-GB"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4"/>
              </a:rPr>
              <a:t>https://www.istockphoto.com/vector/world-map-in-globe-shape-earth-globe-set-earth-globes-collection-flat-style-gm2061275205-563938987</a:t>
            </a:r>
            <a:r>
              <a:rPr lang="en-GB" sz="1300" kern="100" dirty="0">
                <a:effectLst/>
                <a:latin typeface="Calibri" panose="020F0502020204030204" pitchFamily="34" charset="0"/>
                <a:ea typeface="Calibri" panose="020F0502020204030204" pitchFamily="34" charset="0"/>
                <a:cs typeface="Calibri" panose="020F0502020204030204" pitchFamily="34" charset="0"/>
              </a:rPr>
              <a:t> (Accessed: 13</a:t>
            </a:r>
            <a:r>
              <a:rPr lang="en-GB"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300" kern="100" dirty="0">
                <a:effectLst/>
                <a:latin typeface="Calibri" panose="020F0502020204030204" pitchFamily="34" charset="0"/>
                <a:ea typeface="Calibri" panose="020F0502020204030204" pitchFamily="34" charset="0"/>
                <a:cs typeface="Calibri" panose="020F0502020204030204" pitchFamily="34" charset="0"/>
              </a:rPr>
              <a:t> January 2025).</a:t>
            </a:r>
          </a:p>
          <a:p>
            <a:pPr marL="0" indent="0">
              <a:lnSpc>
                <a:spcPct val="107000"/>
              </a:lnSpc>
              <a:spcAft>
                <a:spcPts val="800"/>
              </a:spcAft>
              <a:buNone/>
            </a:pPr>
            <a:r>
              <a:rPr lang="en-GB" sz="1300" kern="100" dirty="0">
                <a:effectLst/>
                <a:latin typeface="Calibri" panose="020F0502020204030204" pitchFamily="34" charset="0"/>
                <a:ea typeface="Calibri" panose="020F0502020204030204" pitchFamily="34" charset="0"/>
                <a:cs typeface="Calibri" panose="020F0502020204030204" pitchFamily="34" charset="0"/>
              </a:rPr>
              <a:t>LinkedIn (2015) </a:t>
            </a:r>
            <a:r>
              <a:rPr lang="en-GB" sz="1300" i="1" kern="100" dirty="0">
                <a:effectLst/>
                <a:latin typeface="Calibri" panose="020F0502020204030204" pitchFamily="34" charset="0"/>
                <a:ea typeface="Calibri" panose="020F0502020204030204" pitchFamily="34" charset="0"/>
                <a:cs typeface="Calibri" panose="020F0502020204030204" pitchFamily="34" charset="0"/>
              </a:rPr>
              <a:t>Inquiry and the Assessment Cycle</a:t>
            </a:r>
            <a:r>
              <a:rPr lang="en-GB"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5"/>
              </a:rPr>
              <a:t>https://www.linkedin.com/pulse/inquiry-assessment-cycle-brian-bourke</a:t>
            </a:r>
            <a:r>
              <a:rPr lang="en-GB" sz="1300" kern="100" dirty="0">
                <a:effectLst/>
                <a:latin typeface="Calibri" panose="020F0502020204030204" pitchFamily="34" charset="0"/>
                <a:ea typeface="Calibri" panose="020F0502020204030204" pitchFamily="34" charset="0"/>
                <a:cs typeface="Calibri" panose="020F0502020204030204" pitchFamily="34" charset="0"/>
              </a:rPr>
              <a:t> (Accessed: 13</a:t>
            </a:r>
            <a:r>
              <a:rPr lang="en-GB"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300" kern="100" dirty="0">
                <a:effectLst/>
                <a:latin typeface="Calibri" panose="020F0502020204030204" pitchFamily="34" charset="0"/>
                <a:ea typeface="Calibri" panose="020F0502020204030204" pitchFamily="34" charset="0"/>
                <a:cs typeface="Calibri" panose="020F0502020204030204" pitchFamily="34" charset="0"/>
              </a:rPr>
              <a:t> January 2025).</a:t>
            </a:r>
          </a:p>
          <a:p>
            <a:pPr marL="0" indent="0">
              <a:lnSpc>
                <a:spcPct val="107000"/>
              </a:lnSpc>
              <a:spcAft>
                <a:spcPts val="800"/>
              </a:spcAft>
              <a:buNone/>
            </a:pPr>
            <a:r>
              <a:rPr lang="en-US" sz="1300" kern="100" dirty="0">
                <a:effectLst/>
                <a:latin typeface="Calibri" panose="020F0502020204030204" pitchFamily="34" charset="0"/>
                <a:ea typeface="Calibri" panose="020F0502020204030204" pitchFamily="34" charset="0"/>
                <a:cs typeface="Calibri" panose="020F0502020204030204" pitchFamily="34" charset="0"/>
              </a:rPr>
              <a:t>MASH (n/d) </a:t>
            </a:r>
            <a:r>
              <a:rPr lang="en-US" sz="1300" i="1" kern="100" dirty="0">
                <a:effectLst/>
                <a:latin typeface="Calibri" panose="020F0502020204030204" pitchFamily="34" charset="0"/>
                <a:ea typeface="Calibri" panose="020F0502020204030204" pitchFamily="34" charset="0"/>
                <a:cs typeface="Calibri" panose="020F0502020204030204" pitchFamily="34" charset="0"/>
              </a:rPr>
              <a:t>Self-assessment Desk Tags</a:t>
            </a:r>
            <a:r>
              <a:rPr lang="en-US"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6"/>
              </a:rPr>
              <a:t>https://mash.ie/self-assessment-desk-tags</a:t>
            </a:r>
            <a:r>
              <a:rPr lang="en-US" sz="13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3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3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1300" kern="100" dirty="0">
                <a:effectLst/>
                <a:latin typeface="Calibri" panose="020F0502020204030204" pitchFamily="34" charset="0"/>
                <a:ea typeface="Calibri" panose="020F0502020204030204" pitchFamily="34" charset="0"/>
                <a:cs typeface="Calibri" panose="020F0502020204030204" pitchFamily="34" charset="0"/>
              </a:rPr>
              <a:t>Schools Week (2015) </a:t>
            </a:r>
            <a:r>
              <a:rPr lang="en-US" sz="1300" i="1" kern="100" dirty="0">
                <a:effectLst/>
                <a:latin typeface="Calibri" panose="020F0502020204030204" pitchFamily="34" charset="0"/>
                <a:ea typeface="Calibri" panose="020F0502020204030204" pitchFamily="34" charset="0"/>
                <a:cs typeface="Calibri" panose="020F0502020204030204" pitchFamily="34" charset="0"/>
              </a:rPr>
              <a:t>Carol Dweck, professor of psychology, Stanford University</a:t>
            </a:r>
            <a:r>
              <a:rPr lang="en-US"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7"/>
              </a:rPr>
              <a:t>https://schoolsweek.co.uk/carol-dweck/</a:t>
            </a:r>
            <a:r>
              <a:rPr lang="en-US" sz="1300" kern="100" dirty="0">
                <a:effectLst/>
                <a:latin typeface="Calibri" panose="020F0502020204030204" pitchFamily="34" charset="0"/>
                <a:ea typeface="Calibri" panose="020F0502020204030204" pitchFamily="34" charset="0"/>
                <a:cs typeface="Calibri" panose="020F0502020204030204" pitchFamily="34" charset="0"/>
              </a:rPr>
              <a:t> (Accessed: 5</a:t>
            </a:r>
            <a:r>
              <a:rPr lang="en-US"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3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3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1300" kern="100" dirty="0">
                <a:effectLst/>
                <a:latin typeface="Calibri" panose="020F0502020204030204" pitchFamily="34" charset="0"/>
                <a:ea typeface="Calibri" panose="020F0502020204030204" pitchFamily="34" charset="0"/>
                <a:cs typeface="Calibri" panose="020F0502020204030204" pitchFamily="34" charset="0"/>
              </a:rPr>
              <a:t>Simply Psychology (2024) </a:t>
            </a:r>
            <a:r>
              <a:rPr lang="en-GB" sz="1300" i="1" kern="100" dirty="0">
                <a:effectLst/>
                <a:latin typeface="Calibri" panose="020F0502020204030204" pitchFamily="34" charset="0"/>
                <a:ea typeface="Calibri" panose="020F0502020204030204" pitchFamily="34" charset="0"/>
                <a:cs typeface="Calibri" panose="020F0502020204030204" pitchFamily="34" charset="0"/>
              </a:rPr>
              <a:t>Vygotsky’s Theory of Cognitive Development</a:t>
            </a:r>
            <a:r>
              <a:rPr lang="en-GB"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8"/>
              </a:rPr>
              <a:t>https://www.simplypsychology.org/vygotsky.html</a:t>
            </a:r>
            <a:r>
              <a:rPr lang="en-GB" sz="1300" kern="100" dirty="0">
                <a:effectLst/>
                <a:latin typeface="Calibri" panose="020F0502020204030204" pitchFamily="34" charset="0"/>
                <a:ea typeface="Calibri" panose="020F0502020204030204" pitchFamily="34" charset="0"/>
                <a:cs typeface="Calibri" panose="020F0502020204030204" pitchFamily="34" charset="0"/>
              </a:rPr>
              <a:t> Accessed: 12</a:t>
            </a:r>
            <a:r>
              <a:rPr lang="en-GB"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300" kern="100" dirty="0">
                <a:effectLst/>
                <a:latin typeface="Calibri" panose="020F0502020204030204" pitchFamily="34" charset="0"/>
                <a:ea typeface="Calibri" panose="020F0502020204030204" pitchFamily="34" charset="0"/>
                <a:cs typeface="Calibri" panose="020F0502020204030204" pitchFamily="34" charset="0"/>
              </a:rPr>
              <a:t> January 2025).</a:t>
            </a:r>
          </a:p>
          <a:p>
            <a:pPr marL="0" indent="0">
              <a:lnSpc>
                <a:spcPct val="107000"/>
              </a:lnSpc>
              <a:spcAft>
                <a:spcPts val="800"/>
              </a:spcAft>
              <a:buNone/>
            </a:pPr>
            <a:r>
              <a:rPr lang="en-US" sz="1300" kern="100" dirty="0">
                <a:effectLst/>
                <a:latin typeface="Calibri" panose="020F0502020204030204" pitchFamily="34" charset="0"/>
                <a:ea typeface="Calibri" panose="020F0502020204030204" pitchFamily="34" charset="0"/>
                <a:cs typeface="Calibri" panose="020F0502020204030204" pitchFamily="34" charset="0"/>
              </a:rPr>
              <a:t>Structural Learning (2022) </a:t>
            </a:r>
            <a:r>
              <a:rPr lang="en-US" sz="1300" i="1" kern="100" dirty="0">
                <a:effectLst/>
                <a:latin typeface="Calibri" panose="020F0502020204030204" pitchFamily="34" charset="0"/>
                <a:ea typeface="Calibri" panose="020F0502020204030204" pitchFamily="34" charset="0"/>
                <a:cs typeface="Calibri" panose="020F0502020204030204" pitchFamily="34" charset="0"/>
              </a:rPr>
              <a:t>Think, Pair, Share: A Teachers Guide</a:t>
            </a:r>
            <a:r>
              <a:rPr lang="en-US"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9"/>
              </a:rPr>
              <a:t>https://www.structural-learning.com/post/think-pair-share-a-teachers-guide</a:t>
            </a:r>
            <a:r>
              <a:rPr lang="en-US" sz="1300" kern="100" dirty="0">
                <a:effectLst/>
                <a:latin typeface="Calibri" panose="020F0502020204030204" pitchFamily="34" charset="0"/>
                <a:ea typeface="Calibri" panose="020F0502020204030204" pitchFamily="34" charset="0"/>
                <a:cs typeface="Calibri" panose="020F0502020204030204" pitchFamily="34" charset="0"/>
              </a:rPr>
              <a:t> (Accessed: 8</a:t>
            </a:r>
            <a:r>
              <a:rPr lang="en-US"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3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3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1300" kern="100" dirty="0" err="1">
                <a:effectLst/>
                <a:latin typeface="Calibri" panose="020F0502020204030204" pitchFamily="34" charset="0"/>
                <a:ea typeface="Calibri" panose="020F0502020204030204" pitchFamily="34" charset="0"/>
                <a:cs typeface="Calibri" panose="020F0502020204030204" pitchFamily="34" charset="0"/>
              </a:rPr>
              <a:t>teacherhead</a:t>
            </a:r>
            <a:r>
              <a:rPr lang="en-US" sz="1300" kern="100" dirty="0">
                <a:effectLst/>
                <a:latin typeface="Calibri" panose="020F0502020204030204" pitchFamily="34" charset="0"/>
                <a:ea typeface="Calibri" panose="020F0502020204030204" pitchFamily="34" charset="0"/>
                <a:cs typeface="Calibri" panose="020F0502020204030204" pitchFamily="34" charset="0"/>
              </a:rPr>
              <a:t> (2021) </a:t>
            </a:r>
            <a:r>
              <a:rPr lang="en-US" sz="1300" i="1" kern="100" dirty="0">
                <a:effectLst/>
                <a:latin typeface="Calibri" panose="020F0502020204030204" pitchFamily="34" charset="0"/>
                <a:ea typeface="Calibri" panose="020F0502020204030204" pitchFamily="34" charset="0"/>
                <a:cs typeface="Calibri" panose="020F0502020204030204" pitchFamily="34" charset="0"/>
              </a:rPr>
              <a:t>‘Inside the Black Box.’ Classic Gold Education from Black and Wiliam</a:t>
            </a:r>
            <a:r>
              <a:rPr lang="en-US"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0"/>
              </a:rPr>
              <a:t>https://teacherhead.com/2021/09/26/inside-the-black-box-classic-education-gold-from-wiliam-and-black/</a:t>
            </a:r>
            <a:r>
              <a:rPr lang="en-US" sz="13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3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3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1300" kern="100" dirty="0" err="1">
                <a:effectLst/>
                <a:latin typeface="Calibri" panose="020F0502020204030204" pitchFamily="34" charset="0"/>
                <a:ea typeface="Calibri" panose="020F0502020204030204" pitchFamily="34" charset="0"/>
                <a:cs typeface="Calibri" panose="020F0502020204030204" pitchFamily="34" charset="0"/>
              </a:rPr>
              <a:t>Tes</a:t>
            </a:r>
            <a:r>
              <a:rPr lang="en-US" sz="1300" kern="100" dirty="0">
                <a:effectLst/>
                <a:latin typeface="Calibri" panose="020F0502020204030204" pitchFamily="34" charset="0"/>
                <a:ea typeface="Calibri" panose="020F0502020204030204" pitchFamily="34" charset="0"/>
                <a:cs typeface="Calibri" panose="020F0502020204030204" pitchFamily="34" charset="0"/>
              </a:rPr>
              <a:t> (n/d) No Hands Up – Classroom Poster. Available at: </a:t>
            </a:r>
            <a:r>
              <a:rPr lang="en-US"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1"/>
              </a:rPr>
              <a:t>https://www.tes.com/teaching-resource/no-hands-up-classroom-poster-12792927</a:t>
            </a:r>
            <a:r>
              <a:rPr lang="en-US" sz="13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3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3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1300" kern="100" dirty="0">
                <a:effectLst/>
                <a:latin typeface="Calibri" panose="020F0502020204030204" pitchFamily="34" charset="0"/>
                <a:ea typeface="Calibri" panose="020F0502020204030204" pitchFamily="34" charset="0"/>
                <a:cs typeface="Calibri" panose="020F0502020204030204" pitchFamily="34" charset="0"/>
              </a:rPr>
              <a:t>Totally History (n/d) </a:t>
            </a:r>
            <a:r>
              <a:rPr lang="en-US" sz="1300" i="1" kern="100" dirty="0">
                <a:effectLst/>
                <a:latin typeface="Calibri" panose="020F0502020204030204" pitchFamily="34" charset="0"/>
                <a:ea typeface="Calibri" panose="020F0502020204030204" pitchFamily="34" charset="0"/>
                <a:cs typeface="Calibri" panose="020F0502020204030204" pitchFamily="34" charset="0"/>
              </a:rPr>
              <a:t>Lev Vygotsky</a:t>
            </a:r>
            <a:r>
              <a:rPr lang="en-US"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2"/>
              </a:rPr>
              <a:t>https://totallyhistory.com/lev-vygotsky/</a:t>
            </a:r>
            <a:r>
              <a:rPr lang="en-US" sz="1300" kern="100" dirty="0">
                <a:effectLst/>
                <a:latin typeface="Calibri" panose="020F0502020204030204" pitchFamily="34" charset="0"/>
                <a:ea typeface="Calibri" panose="020F0502020204030204" pitchFamily="34" charset="0"/>
                <a:cs typeface="Calibri" panose="020F0502020204030204" pitchFamily="34" charset="0"/>
              </a:rPr>
              <a:t> (Accessed: 13</a:t>
            </a:r>
            <a:r>
              <a:rPr lang="en-US"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3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3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1300" kern="100" dirty="0" err="1">
                <a:effectLst/>
                <a:latin typeface="Calibri" panose="020F0502020204030204" pitchFamily="34" charset="0"/>
                <a:ea typeface="Calibri" panose="020F0502020204030204" pitchFamily="34" charset="0"/>
                <a:cs typeface="Calibri" panose="020F0502020204030204" pitchFamily="34" charset="0"/>
              </a:rPr>
              <a:t>Vecteezy</a:t>
            </a:r>
            <a:r>
              <a:rPr lang="en-GB" sz="1300" kern="100" dirty="0">
                <a:effectLst/>
                <a:latin typeface="Calibri" panose="020F0502020204030204" pitchFamily="34" charset="0"/>
                <a:ea typeface="Calibri" panose="020F0502020204030204" pitchFamily="34" charset="0"/>
                <a:cs typeface="Calibri" panose="020F0502020204030204" pitchFamily="34" charset="0"/>
              </a:rPr>
              <a:t> (n/d) </a:t>
            </a:r>
            <a:r>
              <a:rPr lang="en-GB" sz="1300" i="1" kern="100" dirty="0">
                <a:effectLst/>
                <a:latin typeface="Calibri" panose="020F0502020204030204" pitchFamily="34" charset="0"/>
                <a:ea typeface="Calibri" panose="020F0502020204030204" pitchFamily="34" charset="0"/>
                <a:cs typeface="Calibri" panose="020F0502020204030204" pitchFamily="34" charset="0"/>
              </a:rPr>
              <a:t>Agree and Disagree Labels</a:t>
            </a:r>
            <a:r>
              <a:rPr lang="en-GB"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3"/>
              </a:rPr>
              <a:t>https://www.vecteezy.com/vector-art/29898062-agree-and-disagree-label-yes-and-no-check-marks-vector-stock-illustration</a:t>
            </a:r>
            <a:r>
              <a:rPr lang="en-GB" sz="1300" kern="100" dirty="0">
                <a:effectLst/>
                <a:latin typeface="Calibri" panose="020F0502020204030204" pitchFamily="34" charset="0"/>
                <a:ea typeface="Calibri" panose="020F0502020204030204" pitchFamily="34" charset="0"/>
                <a:cs typeface="Calibri" panose="020F0502020204030204" pitchFamily="34" charset="0"/>
              </a:rPr>
              <a:t> (Accessed: 5</a:t>
            </a:r>
            <a:r>
              <a:rPr lang="en-GB"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300" kern="100" dirty="0">
                <a:effectLst/>
                <a:latin typeface="Calibri" panose="020F0502020204030204" pitchFamily="34" charset="0"/>
                <a:ea typeface="Calibri" panose="020F0502020204030204" pitchFamily="34" charset="0"/>
                <a:cs typeface="Calibri" panose="020F0502020204030204" pitchFamily="34" charset="0"/>
              </a:rPr>
              <a:t> January 2025).</a:t>
            </a:r>
          </a:p>
          <a:p>
            <a:pPr marL="0" indent="0">
              <a:lnSpc>
                <a:spcPct val="107000"/>
              </a:lnSpc>
              <a:spcAft>
                <a:spcPts val="800"/>
              </a:spcAft>
              <a:buNone/>
            </a:pPr>
            <a:r>
              <a:rPr lang="en-US" sz="1300" kern="100" dirty="0">
                <a:effectLst/>
                <a:latin typeface="Calibri" panose="020F0502020204030204" pitchFamily="34" charset="0"/>
                <a:ea typeface="Calibri" panose="020F0502020204030204" pitchFamily="34" charset="0"/>
                <a:cs typeface="Calibri" panose="020F0502020204030204" pitchFamily="34" charset="0"/>
              </a:rPr>
              <a:t>Welsh Government (2013) </a:t>
            </a:r>
            <a:r>
              <a:rPr lang="en-US" sz="1300" i="1" kern="100" dirty="0">
                <a:effectLst/>
                <a:latin typeface="Calibri" panose="020F0502020204030204" pitchFamily="34" charset="0"/>
                <a:ea typeface="Calibri" panose="020F0502020204030204" pitchFamily="34" charset="0"/>
                <a:cs typeface="Calibri" panose="020F0502020204030204" pitchFamily="34" charset="0"/>
              </a:rPr>
              <a:t>Assessment for Learning and the National Literacy and Numeracy Framework</a:t>
            </a:r>
            <a:r>
              <a:rPr lang="en-US" sz="13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3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14"/>
              </a:rPr>
              <a:t>https://hwb.gov.wales/api/storage/b447d1fe-5463-4382-9726-e68623a05dd2/assessment-for-learning-and-the-national-literacy-and-numeracy-framework.pdf</a:t>
            </a:r>
            <a:r>
              <a:rPr lang="en-US" sz="13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13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3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3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endParaRPr lang="en-GB" sz="1800" kern="100" dirty="0">
              <a:effectLst/>
              <a:latin typeface="Calibri" panose="020F050202020403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CDF7BC0F-2387-1552-60E8-815243FA717A}"/>
              </a:ext>
            </a:extLst>
          </p:cNvPr>
          <p:cNvPicPr>
            <a:picLocks noChangeAspect="1"/>
          </p:cNvPicPr>
          <p:nvPr/>
        </p:nvPicPr>
        <p:blipFill>
          <a:blip r:embed="rId15"/>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21334354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1904FB-C3E2-3266-FA58-357DE37B50AF}"/>
              </a:ext>
            </a:extLst>
          </p:cNvPr>
          <p:cNvSpPr>
            <a:spLocks noGrp="1"/>
          </p:cNvSpPr>
          <p:nvPr>
            <p:ph idx="1"/>
          </p:nvPr>
        </p:nvSpPr>
        <p:spPr>
          <a:xfrm>
            <a:off x="838200" y="370451"/>
            <a:ext cx="10515600" cy="4351338"/>
          </a:xfrm>
        </p:spPr>
        <p:txBody>
          <a:bodyPr>
            <a:normAutofit/>
          </a:bodyPr>
          <a:lstStyle/>
          <a:p>
            <a:pPr marL="0" indent="0">
              <a:lnSpc>
                <a:spcPct val="107000"/>
              </a:lnSpc>
              <a:spcAft>
                <a:spcPts val="800"/>
              </a:spcAft>
              <a:buNone/>
            </a:pPr>
            <a:r>
              <a:rPr lang="en-US" sz="1100" kern="100" dirty="0">
                <a:effectLst/>
                <a:latin typeface="Calibri" panose="020F0502020204030204" pitchFamily="34" charset="0"/>
                <a:ea typeface="Calibri" panose="020F0502020204030204" pitchFamily="34" charset="0"/>
                <a:cs typeface="Calibri" panose="020F0502020204030204" pitchFamily="34" charset="0"/>
              </a:rPr>
              <a:t>Welsh Government (2015) </a:t>
            </a:r>
            <a:r>
              <a:rPr lang="en-US" sz="1100" i="1" kern="100" dirty="0" err="1">
                <a:effectLst/>
                <a:latin typeface="Calibri" panose="020F0502020204030204" pitchFamily="34" charset="0"/>
                <a:ea typeface="Calibri" panose="020F0502020204030204" pitchFamily="34" charset="0"/>
                <a:cs typeface="Calibri" panose="020F0502020204030204" pitchFamily="34" charset="0"/>
              </a:rPr>
              <a:t>Cymraeg</a:t>
            </a:r>
            <a:r>
              <a:rPr lang="en-US" sz="1100" i="1" kern="100" dirty="0">
                <a:effectLst/>
                <a:latin typeface="Calibri" panose="020F0502020204030204" pitchFamily="34" charset="0"/>
                <a:ea typeface="Calibri" panose="020F0502020204030204" pitchFamily="34" charset="0"/>
                <a:cs typeface="Calibri" panose="020F0502020204030204" pitchFamily="34" charset="0"/>
              </a:rPr>
              <a:t> 2050: a million Welsh speakers</a:t>
            </a:r>
            <a:r>
              <a:rPr lang="en-US" sz="11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1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2"/>
              </a:rPr>
              <a:t>https://www.gov.wales/sites/default/files/publications/2018-12/cymraeg-2050-welsh-language-strategy.pdf</a:t>
            </a:r>
            <a:r>
              <a:rPr lang="en-US" sz="11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11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1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1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US" sz="1100" kern="100" dirty="0">
                <a:effectLst/>
                <a:latin typeface="Calibri" panose="020F0502020204030204" pitchFamily="34" charset="0"/>
                <a:ea typeface="Calibri" panose="020F0502020204030204" pitchFamily="34" charset="0"/>
                <a:cs typeface="Calibri" panose="020F0502020204030204" pitchFamily="34" charset="0"/>
              </a:rPr>
              <a:t>Welsh Government (2019) </a:t>
            </a:r>
            <a:r>
              <a:rPr lang="en-US" sz="1100" i="1" kern="100" dirty="0">
                <a:effectLst/>
                <a:latin typeface="Calibri" panose="020F0502020204030204" pitchFamily="34" charset="0"/>
                <a:ea typeface="Calibri" panose="020F0502020204030204" pitchFamily="34" charset="0"/>
                <a:cs typeface="Calibri" panose="020F0502020204030204" pitchFamily="34" charset="0"/>
              </a:rPr>
              <a:t>Professional standards for teaching and leadership</a:t>
            </a:r>
            <a:r>
              <a:rPr lang="en-US" sz="11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US" sz="11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3"/>
              </a:rPr>
              <a:t>https://hwb.gov.wales/api/storage/19bc948b-8a3f-41e0-944a-7bf2cadf7d18/professional-standards-for-teaching-and-leadership-interactive-pdf-for-pc.pdf</a:t>
            </a:r>
            <a:r>
              <a:rPr lang="en-US" sz="1100" kern="100" dirty="0">
                <a:effectLst/>
                <a:latin typeface="Calibri" panose="020F0502020204030204" pitchFamily="34" charset="0"/>
                <a:ea typeface="Calibri" panose="020F0502020204030204" pitchFamily="34" charset="0"/>
                <a:cs typeface="Calibri" panose="020F0502020204030204" pitchFamily="34" charset="0"/>
              </a:rPr>
              <a:t> (Accessed: 9</a:t>
            </a:r>
            <a:r>
              <a:rPr lang="en-US" sz="11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US" sz="1100" kern="100" dirty="0">
                <a:effectLst/>
                <a:latin typeface="Calibri" panose="020F0502020204030204" pitchFamily="34" charset="0"/>
                <a:ea typeface="Calibri" panose="020F0502020204030204" pitchFamily="34" charset="0"/>
                <a:cs typeface="Calibri" panose="020F0502020204030204" pitchFamily="34" charset="0"/>
              </a:rPr>
              <a:t> January 2025).</a:t>
            </a:r>
            <a:endParaRPr lang="en-GB" sz="1100" kern="10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107000"/>
              </a:lnSpc>
              <a:spcAft>
                <a:spcPts val="800"/>
              </a:spcAft>
              <a:buNone/>
            </a:pPr>
            <a:r>
              <a:rPr lang="en-GB" sz="1100" kern="100" dirty="0">
                <a:effectLst/>
                <a:latin typeface="Calibri" panose="020F0502020204030204" pitchFamily="34" charset="0"/>
                <a:ea typeface="Calibri" panose="020F0502020204030204" pitchFamily="34" charset="0"/>
                <a:cs typeface="Calibri" panose="020F0502020204030204" pitchFamily="34" charset="0"/>
              </a:rPr>
              <a:t>Welsh Government (2020) </a:t>
            </a:r>
            <a:r>
              <a:rPr lang="en-GB" sz="1100" i="1" kern="100" dirty="0">
                <a:effectLst/>
                <a:latin typeface="Calibri" panose="020F0502020204030204" pitchFamily="34" charset="0"/>
                <a:ea typeface="Calibri" panose="020F0502020204030204" pitchFamily="34" charset="0"/>
                <a:cs typeface="Calibri" panose="020F0502020204030204" pitchFamily="34" charset="0"/>
              </a:rPr>
              <a:t>Mathematics and Numeracy – Descriptions of Learning</a:t>
            </a:r>
            <a:r>
              <a:rPr lang="en-GB" sz="11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1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4"/>
              </a:rPr>
              <a:t>https://hwb.gov.wales/curriculum-for-wales/mathematics-and-numeracy/descriptions-of-learning/</a:t>
            </a:r>
            <a:r>
              <a:rPr lang="en-GB" sz="1100" kern="100" dirty="0">
                <a:effectLst/>
                <a:latin typeface="Calibri" panose="020F0502020204030204" pitchFamily="34" charset="0"/>
                <a:ea typeface="Calibri" panose="020F0502020204030204" pitchFamily="34" charset="0"/>
                <a:cs typeface="Calibri" panose="020F0502020204030204" pitchFamily="34" charset="0"/>
              </a:rPr>
              <a:t> (Accessed: 12</a:t>
            </a:r>
            <a:r>
              <a:rPr lang="en-GB" sz="11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kern="100" dirty="0">
                <a:effectLst/>
                <a:latin typeface="Calibri" panose="020F0502020204030204" pitchFamily="34" charset="0"/>
                <a:ea typeface="Calibri" panose="020F0502020204030204" pitchFamily="34" charset="0"/>
                <a:cs typeface="Calibri" panose="020F0502020204030204" pitchFamily="34" charset="0"/>
              </a:rPr>
              <a:t> December 2024).</a:t>
            </a:r>
          </a:p>
          <a:p>
            <a:pPr marL="0" indent="0">
              <a:lnSpc>
                <a:spcPct val="107000"/>
              </a:lnSpc>
              <a:spcAft>
                <a:spcPts val="800"/>
              </a:spcAft>
              <a:buNone/>
            </a:pPr>
            <a:r>
              <a:rPr lang="en-GB" sz="1100" kern="100" dirty="0">
                <a:effectLst/>
                <a:latin typeface="Calibri" panose="020F0502020204030204" pitchFamily="34" charset="0"/>
                <a:ea typeface="Calibri" panose="020F0502020204030204" pitchFamily="34" charset="0"/>
                <a:cs typeface="Calibri" panose="020F0502020204030204" pitchFamily="34" charset="0"/>
              </a:rPr>
              <a:t>Welsh Government (2022) </a:t>
            </a:r>
            <a:r>
              <a:rPr lang="en-GB" sz="1100" i="1" kern="100" dirty="0">
                <a:effectLst/>
                <a:latin typeface="Calibri" panose="020F0502020204030204" pitchFamily="34" charset="0"/>
                <a:ea typeface="Calibri" panose="020F0502020204030204" pitchFamily="34" charset="0"/>
                <a:cs typeface="Calibri" panose="020F0502020204030204" pitchFamily="34" charset="0"/>
              </a:rPr>
              <a:t>Mathematics and Numeracy: Statements of what matters</a:t>
            </a:r>
            <a:r>
              <a:rPr lang="en-GB" sz="11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1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5"/>
              </a:rPr>
              <a:t>https://hwb.gov.wales/curriculum-for-wales/mathematics-and-numeracy/statements-of-what-matters/</a:t>
            </a:r>
            <a:r>
              <a:rPr lang="en-GB" sz="1100" kern="100" dirty="0">
                <a:effectLst/>
                <a:latin typeface="Calibri" panose="020F0502020204030204" pitchFamily="34" charset="0"/>
                <a:ea typeface="Calibri" panose="020F0502020204030204" pitchFamily="34" charset="0"/>
                <a:cs typeface="Calibri" panose="020F0502020204030204" pitchFamily="34" charset="0"/>
              </a:rPr>
              <a:t> (Accessed: 6</a:t>
            </a:r>
            <a:r>
              <a:rPr lang="en-GB" sz="11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kern="100" dirty="0">
                <a:effectLst/>
                <a:latin typeface="Calibri" panose="020F0502020204030204" pitchFamily="34" charset="0"/>
                <a:ea typeface="Calibri" panose="020F0502020204030204" pitchFamily="34" charset="0"/>
                <a:cs typeface="Calibri" panose="020F0502020204030204" pitchFamily="34" charset="0"/>
              </a:rPr>
              <a:t> January 2025).</a:t>
            </a:r>
          </a:p>
          <a:p>
            <a:pPr marL="0" indent="0">
              <a:lnSpc>
                <a:spcPct val="107000"/>
              </a:lnSpc>
              <a:spcAft>
                <a:spcPts val="800"/>
              </a:spcAft>
              <a:buNone/>
            </a:pPr>
            <a:r>
              <a:rPr lang="en-GB" sz="1100" kern="100" dirty="0">
                <a:effectLst/>
                <a:latin typeface="Calibri" panose="020F0502020204030204" pitchFamily="34" charset="0"/>
                <a:ea typeface="Calibri" panose="020F0502020204030204" pitchFamily="34" charset="0"/>
                <a:cs typeface="Calibri" panose="020F0502020204030204" pitchFamily="34" charset="0"/>
              </a:rPr>
              <a:t>Welsh Government (2024) </a:t>
            </a:r>
            <a:r>
              <a:rPr lang="en-GB" sz="1100" i="1" kern="100" dirty="0">
                <a:effectLst/>
                <a:latin typeface="Calibri" panose="020F0502020204030204" pitchFamily="34" charset="0"/>
                <a:ea typeface="Calibri" panose="020F0502020204030204" pitchFamily="34" charset="0"/>
                <a:cs typeface="Calibri" panose="020F0502020204030204" pitchFamily="34" charset="0"/>
              </a:rPr>
              <a:t>Transition and pupil progression: government response</a:t>
            </a:r>
            <a:r>
              <a:rPr lang="en-GB" sz="11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100" u="sng" kern="1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6"/>
              </a:rPr>
              <a:t>https://www.gov.wales/sites/default/files/pdf-versions/2024/9/3/1727266332/transition-and-pupil-progression-government-response.pdf</a:t>
            </a:r>
            <a:r>
              <a:rPr lang="en-GB" sz="1100" kern="100" dirty="0">
                <a:effectLst/>
                <a:latin typeface="Calibri" panose="020F0502020204030204" pitchFamily="34" charset="0"/>
                <a:ea typeface="Calibri" panose="020F0502020204030204" pitchFamily="34" charset="0"/>
                <a:cs typeface="Calibri" panose="020F0502020204030204" pitchFamily="34" charset="0"/>
              </a:rPr>
              <a:t> (Accessed: 12</a:t>
            </a:r>
            <a:r>
              <a:rPr lang="en-GB" sz="11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kern="100" dirty="0">
                <a:effectLst/>
                <a:latin typeface="Calibri" panose="020F0502020204030204" pitchFamily="34" charset="0"/>
                <a:ea typeface="Calibri" panose="020F0502020204030204" pitchFamily="34" charset="0"/>
                <a:cs typeface="Calibri" panose="020F0502020204030204" pitchFamily="34" charset="0"/>
              </a:rPr>
              <a:t> December 2024).</a:t>
            </a:r>
          </a:p>
          <a:p>
            <a:pPr marL="0" indent="0">
              <a:lnSpc>
                <a:spcPct val="107000"/>
              </a:lnSpc>
              <a:spcAft>
                <a:spcPts val="800"/>
              </a:spcAft>
              <a:buNone/>
            </a:pPr>
            <a:r>
              <a:rPr lang="en-GB" sz="1100" kern="100" dirty="0">
                <a:effectLst/>
                <a:latin typeface="Calibri" panose="020F0502020204030204" pitchFamily="34" charset="0"/>
                <a:ea typeface="Calibri" panose="020F0502020204030204" pitchFamily="34" charset="0"/>
                <a:cs typeface="Calibri" panose="020F0502020204030204" pitchFamily="34" charset="0"/>
              </a:rPr>
              <a:t>X (2022) </a:t>
            </a:r>
            <a:r>
              <a:rPr lang="en-GB" sz="1100" i="1" kern="100" dirty="0">
                <a:effectLst/>
                <a:latin typeface="Calibri" panose="020F0502020204030204" pitchFamily="34" charset="0"/>
                <a:ea typeface="Calibri" panose="020F0502020204030204" pitchFamily="34" charset="0"/>
                <a:cs typeface="Calibri" panose="020F0502020204030204" pitchFamily="34" charset="0"/>
              </a:rPr>
              <a:t>The 12 Pedagogical Principles of Curriculum for Wales</a:t>
            </a:r>
            <a:r>
              <a:rPr lang="en-GB" sz="1100" kern="100" dirty="0">
                <a:effectLst/>
                <a:latin typeface="Calibri" panose="020F0502020204030204" pitchFamily="34" charset="0"/>
                <a:ea typeface="Calibri" panose="020F0502020204030204" pitchFamily="34" charset="0"/>
                <a:cs typeface="Calibri" panose="020F0502020204030204" pitchFamily="34" charset="0"/>
              </a:rPr>
              <a:t>. Available at: </a:t>
            </a:r>
            <a:r>
              <a:rPr lang="en-GB" sz="1100" kern="100" dirty="0">
                <a:effectLst/>
                <a:latin typeface="Calibri" panose="020F0502020204030204" pitchFamily="34" charset="0"/>
                <a:ea typeface="Calibri" panose="020F0502020204030204" pitchFamily="34" charset="0"/>
                <a:cs typeface="Calibri" panose="020F0502020204030204" pitchFamily="34" charset="0"/>
                <a:hlinkClick r:id="rId7"/>
              </a:rPr>
              <a:t>https://x.com/ImpactWales/status/1605446554386661379</a:t>
            </a:r>
            <a:r>
              <a:rPr lang="en-GB" sz="1100" kern="100" dirty="0">
                <a:effectLst/>
                <a:latin typeface="Calibri" panose="020F0502020204030204" pitchFamily="34" charset="0"/>
                <a:ea typeface="Calibri" panose="020F0502020204030204" pitchFamily="34" charset="0"/>
                <a:cs typeface="Calibri" panose="020F0502020204030204" pitchFamily="34" charset="0"/>
              </a:rPr>
              <a:t> (Accessed: 14</a:t>
            </a:r>
            <a:r>
              <a:rPr lang="en-GB" sz="11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kern="100" dirty="0">
                <a:effectLst/>
                <a:latin typeface="Calibri" panose="020F0502020204030204" pitchFamily="34" charset="0"/>
                <a:ea typeface="Calibri" panose="020F0502020204030204" pitchFamily="34" charset="0"/>
                <a:cs typeface="Calibri" panose="020F0502020204030204" pitchFamily="34" charset="0"/>
              </a:rPr>
              <a:t> January 2025).</a:t>
            </a:r>
          </a:p>
          <a:p>
            <a:pPr marL="0" indent="0">
              <a:buNone/>
            </a:pPr>
            <a:endParaRPr lang="en-GB" dirty="0"/>
          </a:p>
        </p:txBody>
      </p:sp>
      <p:pic>
        <p:nvPicPr>
          <p:cNvPr id="4" name="Picture 3">
            <a:extLst>
              <a:ext uri="{FF2B5EF4-FFF2-40B4-BE49-F238E27FC236}">
                <a16:creationId xmlns:a16="http://schemas.microsoft.com/office/drawing/2014/main" id="{4E9E2E8E-872C-DC36-3258-29D0E9A0AB1B}"/>
              </a:ext>
            </a:extLst>
          </p:cNvPr>
          <p:cNvPicPr>
            <a:picLocks noChangeAspect="1"/>
          </p:cNvPicPr>
          <p:nvPr/>
        </p:nvPicPr>
        <p:blipFill>
          <a:blip r:embed="rId8"/>
          <a:srcRect l="533" t="2873" r="645"/>
          <a:stretch/>
        </p:blipFill>
        <p:spPr>
          <a:xfrm>
            <a:off x="0" y="5858773"/>
            <a:ext cx="12192000" cy="999227"/>
          </a:xfrm>
          <a:prstGeom prst="rect">
            <a:avLst/>
          </a:prstGeom>
        </p:spPr>
      </p:pic>
    </p:spTree>
    <p:extLst>
      <p:ext uri="{BB962C8B-B14F-4D97-AF65-F5344CB8AC3E}">
        <p14:creationId xmlns:p14="http://schemas.microsoft.com/office/powerpoint/2010/main" val="42694176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6EDCF-3AB6-1CD2-26D4-95111A93E7B8}"/>
              </a:ext>
            </a:extLst>
          </p:cNvPr>
          <p:cNvSpPr>
            <a:spLocks noGrp="1"/>
          </p:cNvSpPr>
          <p:nvPr>
            <p:ph type="title"/>
          </p:nvPr>
        </p:nvSpPr>
        <p:spPr>
          <a:xfrm>
            <a:off x="71285" y="66963"/>
            <a:ext cx="2927554" cy="668133"/>
          </a:xfrm>
        </p:spPr>
        <p:txBody>
          <a:bodyPr>
            <a:normAutofit fontScale="90000"/>
          </a:bodyPr>
          <a:lstStyle/>
          <a:p>
            <a:r>
              <a:rPr lang="en-US" b="1" i="1" u="sng" dirty="0"/>
              <a:t>Lesson Plan</a:t>
            </a:r>
            <a:endParaRPr lang="en-GB" b="1" i="1" u="sng" dirty="0"/>
          </a:p>
        </p:txBody>
      </p:sp>
      <p:pic>
        <p:nvPicPr>
          <p:cNvPr id="4" name="Picture 3">
            <a:extLst>
              <a:ext uri="{FF2B5EF4-FFF2-40B4-BE49-F238E27FC236}">
                <a16:creationId xmlns:a16="http://schemas.microsoft.com/office/drawing/2014/main" id="{B52896D0-0320-EAF8-34A7-850F8C4B1785}"/>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6" name="Picture 5">
            <a:extLst>
              <a:ext uri="{FF2B5EF4-FFF2-40B4-BE49-F238E27FC236}">
                <a16:creationId xmlns:a16="http://schemas.microsoft.com/office/drawing/2014/main" id="{4BE70DAA-D9FE-85CF-AA00-277A82764270}"/>
              </a:ext>
            </a:extLst>
          </p:cNvPr>
          <p:cNvPicPr>
            <a:picLocks noChangeAspect="1"/>
          </p:cNvPicPr>
          <p:nvPr/>
        </p:nvPicPr>
        <p:blipFill>
          <a:blip r:embed="rId3"/>
          <a:stretch>
            <a:fillRect/>
          </a:stretch>
        </p:blipFill>
        <p:spPr>
          <a:xfrm>
            <a:off x="1794883" y="735096"/>
            <a:ext cx="8405588" cy="5006943"/>
          </a:xfrm>
          <a:prstGeom prst="rect">
            <a:avLst/>
          </a:prstGeom>
        </p:spPr>
      </p:pic>
    </p:spTree>
    <p:extLst>
      <p:ext uri="{BB962C8B-B14F-4D97-AF65-F5344CB8AC3E}">
        <p14:creationId xmlns:p14="http://schemas.microsoft.com/office/powerpoint/2010/main" val="23626201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9C7F45-3D82-942A-758E-AA08022542B5}"/>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6" name="Picture 5">
            <a:extLst>
              <a:ext uri="{FF2B5EF4-FFF2-40B4-BE49-F238E27FC236}">
                <a16:creationId xmlns:a16="http://schemas.microsoft.com/office/drawing/2014/main" id="{D04499DB-F4BB-2753-684C-ADBE36764B93}"/>
              </a:ext>
            </a:extLst>
          </p:cNvPr>
          <p:cNvPicPr>
            <a:picLocks noChangeAspect="1"/>
          </p:cNvPicPr>
          <p:nvPr/>
        </p:nvPicPr>
        <p:blipFill>
          <a:blip r:embed="rId3"/>
          <a:stretch>
            <a:fillRect/>
          </a:stretch>
        </p:blipFill>
        <p:spPr>
          <a:xfrm>
            <a:off x="1687448" y="515989"/>
            <a:ext cx="8817104" cy="4724809"/>
          </a:xfrm>
          <a:prstGeom prst="rect">
            <a:avLst/>
          </a:prstGeom>
        </p:spPr>
      </p:pic>
    </p:spTree>
    <p:extLst>
      <p:ext uri="{BB962C8B-B14F-4D97-AF65-F5344CB8AC3E}">
        <p14:creationId xmlns:p14="http://schemas.microsoft.com/office/powerpoint/2010/main" val="14857676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AC152A-417C-6875-F043-E3532A931E8D}"/>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6" name="Picture 5">
            <a:extLst>
              <a:ext uri="{FF2B5EF4-FFF2-40B4-BE49-F238E27FC236}">
                <a16:creationId xmlns:a16="http://schemas.microsoft.com/office/drawing/2014/main" id="{D08BDFBE-20D7-05F4-1B22-29D98054A6F0}"/>
              </a:ext>
            </a:extLst>
          </p:cNvPr>
          <p:cNvPicPr>
            <a:picLocks noChangeAspect="1"/>
          </p:cNvPicPr>
          <p:nvPr/>
        </p:nvPicPr>
        <p:blipFill>
          <a:blip r:embed="rId3"/>
          <a:srcRect t="1049"/>
          <a:stretch/>
        </p:blipFill>
        <p:spPr>
          <a:xfrm>
            <a:off x="1668396" y="442452"/>
            <a:ext cx="8855207" cy="5142742"/>
          </a:xfrm>
          <a:prstGeom prst="rect">
            <a:avLst/>
          </a:prstGeom>
        </p:spPr>
      </p:pic>
    </p:spTree>
    <p:extLst>
      <p:ext uri="{BB962C8B-B14F-4D97-AF65-F5344CB8AC3E}">
        <p14:creationId xmlns:p14="http://schemas.microsoft.com/office/powerpoint/2010/main" val="32503346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F242430-7FC1-4FCD-760B-13B758739D5D}"/>
              </a:ext>
            </a:extLst>
          </p:cNvPr>
          <p:cNvPicPr>
            <a:picLocks noChangeAspect="1"/>
          </p:cNvPicPr>
          <p:nvPr/>
        </p:nvPicPr>
        <p:blipFill>
          <a:blip r:embed="rId2"/>
          <a:srcRect l="533" t="2873" r="645"/>
          <a:stretch/>
        </p:blipFill>
        <p:spPr>
          <a:xfrm>
            <a:off x="0" y="5858773"/>
            <a:ext cx="12192000" cy="999227"/>
          </a:xfrm>
          <a:prstGeom prst="rect">
            <a:avLst/>
          </a:prstGeom>
        </p:spPr>
      </p:pic>
      <p:pic>
        <p:nvPicPr>
          <p:cNvPr id="6" name="Picture 5">
            <a:extLst>
              <a:ext uri="{FF2B5EF4-FFF2-40B4-BE49-F238E27FC236}">
                <a16:creationId xmlns:a16="http://schemas.microsoft.com/office/drawing/2014/main" id="{0A4C4CE9-80DE-CB7E-162A-17496DFF8D98}"/>
              </a:ext>
            </a:extLst>
          </p:cNvPr>
          <p:cNvPicPr>
            <a:picLocks noChangeAspect="1"/>
          </p:cNvPicPr>
          <p:nvPr/>
        </p:nvPicPr>
        <p:blipFill>
          <a:blip r:embed="rId3"/>
          <a:stretch>
            <a:fillRect/>
          </a:stretch>
        </p:blipFill>
        <p:spPr>
          <a:xfrm>
            <a:off x="1683637" y="1250769"/>
            <a:ext cx="8824725" cy="3215919"/>
          </a:xfrm>
          <a:prstGeom prst="rect">
            <a:avLst/>
          </a:prstGeom>
        </p:spPr>
      </p:pic>
    </p:spTree>
    <p:extLst>
      <p:ext uri="{BB962C8B-B14F-4D97-AF65-F5344CB8AC3E}">
        <p14:creationId xmlns:p14="http://schemas.microsoft.com/office/powerpoint/2010/main" val="12894956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7644883-2793-4232-2827-B30DA8DB0CC2}"/>
              </a:ext>
            </a:extLst>
          </p:cNvPr>
          <p:cNvPicPr>
            <a:picLocks noChangeAspect="1"/>
          </p:cNvPicPr>
          <p:nvPr/>
        </p:nvPicPr>
        <p:blipFill>
          <a:blip r:embed="rId2"/>
          <a:srcRect l="533" t="2873" r="645"/>
          <a:stretch/>
        </p:blipFill>
        <p:spPr>
          <a:xfrm>
            <a:off x="0" y="5858773"/>
            <a:ext cx="12192000" cy="999227"/>
          </a:xfrm>
          <a:prstGeom prst="rect">
            <a:avLst/>
          </a:prstGeom>
        </p:spPr>
      </p:pic>
      <p:sp>
        <p:nvSpPr>
          <p:cNvPr id="3" name="Cloud 2">
            <a:extLst>
              <a:ext uri="{FF2B5EF4-FFF2-40B4-BE49-F238E27FC236}">
                <a16:creationId xmlns:a16="http://schemas.microsoft.com/office/drawing/2014/main" id="{67DC32AB-4AD8-4E94-9968-9644F1D330FD}"/>
              </a:ext>
            </a:extLst>
          </p:cNvPr>
          <p:cNvSpPr/>
          <p:nvPr/>
        </p:nvSpPr>
        <p:spPr>
          <a:xfrm>
            <a:off x="2807110" y="1563327"/>
            <a:ext cx="6577780" cy="2389239"/>
          </a:xfrm>
          <a:prstGeom prst="cloud">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A319F00-055E-76EE-D8C2-0E6A4B668903}"/>
              </a:ext>
            </a:extLst>
          </p:cNvPr>
          <p:cNvSpPr txBox="1">
            <a:spLocks/>
          </p:cNvSpPr>
          <p:nvPr/>
        </p:nvSpPr>
        <p:spPr>
          <a:xfrm>
            <a:off x="3393357" y="1996843"/>
            <a:ext cx="576907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600" b="1" dirty="0">
                <a:solidFill>
                  <a:schemeClr val="bg1"/>
                </a:solidFill>
                <a:latin typeface="Forte" panose="03060902040502070203" pitchFamily="66" charset="0"/>
              </a:rPr>
              <a:t>Any Questions?</a:t>
            </a:r>
            <a:endParaRPr lang="en-GB" sz="6600" b="1" dirty="0">
              <a:solidFill>
                <a:schemeClr val="bg1"/>
              </a:solidFill>
              <a:latin typeface="Forte" panose="03060902040502070203" pitchFamily="66" charset="0"/>
            </a:endParaRPr>
          </a:p>
        </p:txBody>
      </p:sp>
    </p:spTree>
    <p:extLst>
      <p:ext uri="{BB962C8B-B14F-4D97-AF65-F5344CB8AC3E}">
        <p14:creationId xmlns:p14="http://schemas.microsoft.com/office/powerpoint/2010/main" val="9762136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872</TotalTime>
  <Words>7563</Words>
  <Application>Microsoft Office PowerPoint</Application>
  <PresentationFormat>Widescreen</PresentationFormat>
  <Paragraphs>228</Paragraphs>
  <Slides>49</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Agency FB</vt:lpstr>
      <vt:lpstr>Aptos</vt:lpstr>
      <vt:lpstr>Aptos Display</vt:lpstr>
      <vt:lpstr>Arial</vt:lpstr>
      <vt:lpstr>Calibri</vt:lpstr>
      <vt:lpstr>Forte</vt:lpstr>
      <vt:lpstr>Symbol</vt:lpstr>
      <vt:lpstr>Office Theme</vt:lpstr>
      <vt:lpstr>PowerPoint Presentation</vt:lpstr>
      <vt:lpstr>John Dewey</vt:lpstr>
      <vt:lpstr>PowerPoint Presentation</vt:lpstr>
      <vt:lpstr>PowerPoint Presentation</vt:lpstr>
      <vt:lpstr>PowerPoint Presentation</vt:lpstr>
      <vt:lpstr>School X</vt:lpstr>
      <vt:lpstr>PowerPoint Presentation</vt:lpstr>
      <vt:lpstr>What is Assessment for Learning?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were the pupils grouped?</vt:lpstr>
      <vt:lpstr>PowerPoint Presentation</vt:lpstr>
      <vt:lpstr>PowerPoint Presentation</vt:lpstr>
      <vt:lpstr>Think-Pair-Share</vt:lpstr>
      <vt:lpstr>PowerPoint Presentation</vt:lpstr>
      <vt:lpstr>PowerPoint Presentation</vt:lpstr>
      <vt:lpstr>Mini-whiteboards</vt:lpstr>
      <vt:lpstr>No Hands-Up</vt:lpstr>
      <vt:lpstr>Why is think-pair-share a good AfL strategy to use in the classroom?</vt:lpstr>
      <vt:lpstr>Why did I use think-pair-share in the starter activity of my lesson?</vt:lpstr>
      <vt:lpstr>Lev Vygotsky</vt:lpstr>
      <vt:lpstr>Why might Think-Pair-Share not be a good strategy to use in the classroom?</vt:lpstr>
      <vt:lpstr>Smiley Face Self-Assessment</vt:lpstr>
      <vt:lpstr>What is Self-Assessment?</vt:lpstr>
      <vt:lpstr>PowerPoint Presentation</vt:lpstr>
      <vt:lpstr>Why smiley face self-assessment is a good strategy to use in the classroom?</vt:lpstr>
      <vt:lpstr>Why might Smiley Face Self-Assessment not be a good strategy to use in the classroom?</vt:lpstr>
      <vt:lpstr>To conclude…</vt:lpstr>
      <vt:lpstr>PowerPoint Presentation</vt:lpstr>
      <vt:lpstr>PowerPoint Presentation</vt:lpstr>
      <vt:lpstr>PowerPoint Presentation</vt:lpstr>
      <vt:lpstr>Reference list</vt:lpstr>
      <vt:lpstr>PowerPoint Presentation</vt:lpstr>
      <vt:lpstr>PowerPoint Presentation</vt:lpstr>
      <vt:lpstr>PowerPoint Presentation</vt:lpstr>
      <vt:lpstr>PowerPoint Presentation</vt:lpstr>
      <vt:lpstr>Appendix</vt:lpstr>
      <vt:lpstr>PowerPoint Presentation</vt:lpstr>
      <vt:lpstr>PowerPoint Presentation</vt:lpstr>
      <vt:lpstr>Lesson Plan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Jacob Bowen (2304274)</dc:creator>
  <cp:lastModifiedBy>Jacob Bowen (2304274)</cp:lastModifiedBy>
  <cp:revision>31</cp:revision>
  <dcterms:created xsi:type="dcterms:W3CDTF">2024-12-10T19:51:47Z</dcterms:created>
  <dcterms:modified xsi:type="dcterms:W3CDTF">2025-01-15T22:41:29Z</dcterms:modified>
</cp:coreProperties>
</file>