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5"/>
  </p:notesMasterIdLst>
  <p:sldIdLst>
    <p:sldId id="257" r:id="rId2"/>
    <p:sldId id="609" r:id="rId3"/>
    <p:sldId id="610" r:id="rId4"/>
    <p:sldId id="726" r:id="rId5"/>
    <p:sldId id="727" r:id="rId6"/>
    <p:sldId id="728" r:id="rId7"/>
    <p:sldId id="729" r:id="rId8"/>
    <p:sldId id="730" r:id="rId9"/>
    <p:sldId id="731" r:id="rId10"/>
    <p:sldId id="732" r:id="rId11"/>
    <p:sldId id="733" r:id="rId12"/>
    <p:sldId id="734" r:id="rId13"/>
    <p:sldId id="739" r:id="rId14"/>
    <p:sldId id="735" r:id="rId15"/>
    <p:sldId id="736" r:id="rId16"/>
    <p:sldId id="737" r:id="rId17"/>
    <p:sldId id="738" r:id="rId18"/>
    <p:sldId id="740" r:id="rId19"/>
    <p:sldId id="741" r:id="rId20"/>
    <p:sldId id="742" r:id="rId21"/>
    <p:sldId id="724" r:id="rId22"/>
    <p:sldId id="725" r:id="rId23"/>
    <p:sldId id="61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44"/>
    <p:restoredTop sz="66031"/>
  </p:normalViewPr>
  <p:slideViewPr>
    <p:cSldViewPr snapToGrid="0" snapToObjects="1">
      <p:cViewPr varScale="1">
        <p:scale>
          <a:sx n="80" d="100"/>
          <a:sy n="80" d="100"/>
        </p:scale>
        <p:origin x="216" y="50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10/22/20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A51BDAD6-683A-4239-8E96-E05F0A5EEE0D}" type="slidenum">
              <a:rPr lang="en-GB" smtClean="0"/>
              <a:pPr/>
              <a:t>3</a:t>
            </a:fld>
            <a:endParaRPr lang="en-GB"/>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en-US" b="0" dirty="0"/>
          </a:p>
        </p:txBody>
      </p:sp>
    </p:spTree>
    <p:extLst>
      <p:ext uri="{BB962C8B-B14F-4D97-AF65-F5344CB8AC3E}">
        <p14:creationId xmlns:p14="http://schemas.microsoft.com/office/powerpoint/2010/main" val="7877665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4</a:t>
            </a:fld>
            <a:endParaRPr lang="en-US"/>
          </a:p>
        </p:txBody>
      </p:sp>
    </p:spTree>
    <p:extLst>
      <p:ext uri="{BB962C8B-B14F-4D97-AF65-F5344CB8AC3E}">
        <p14:creationId xmlns:p14="http://schemas.microsoft.com/office/powerpoint/2010/main" val="2591287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4673EA98-E228-7446-9095-58D875B5B945}" type="slidenum">
              <a:rPr lang="en-US" smtClean="0"/>
              <a:t>5</a:t>
            </a:fld>
            <a:endParaRPr lang="en-US"/>
          </a:p>
        </p:txBody>
      </p:sp>
    </p:spTree>
    <p:extLst>
      <p:ext uri="{BB962C8B-B14F-4D97-AF65-F5344CB8AC3E}">
        <p14:creationId xmlns:p14="http://schemas.microsoft.com/office/powerpoint/2010/main" val="829406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18232056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7</a:t>
            </a:fld>
            <a:endParaRPr lang="en-US"/>
          </a:p>
        </p:txBody>
      </p:sp>
    </p:spTree>
    <p:extLst>
      <p:ext uri="{BB962C8B-B14F-4D97-AF65-F5344CB8AC3E}">
        <p14:creationId xmlns:p14="http://schemas.microsoft.com/office/powerpoint/2010/main" val="1045729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2953098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3467471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2879698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2481582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22344171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6789886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5855519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46363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16</a:t>
            </a:fld>
            <a:endParaRPr lang="en-US"/>
          </a:p>
        </p:txBody>
      </p:sp>
    </p:spTree>
    <p:extLst>
      <p:ext uri="{BB962C8B-B14F-4D97-AF65-F5344CB8AC3E}">
        <p14:creationId xmlns:p14="http://schemas.microsoft.com/office/powerpoint/2010/main" val="1303302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solidFill>
                <a:srgbClr val="FF0000"/>
              </a:solidFill>
            </a:endParaRPr>
          </a:p>
        </p:txBody>
      </p:sp>
      <p:sp>
        <p:nvSpPr>
          <p:cNvPr id="4" name="Slide Number Placeholder 3"/>
          <p:cNvSpPr>
            <a:spLocks noGrp="1"/>
          </p:cNvSpPr>
          <p:nvPr>
            <p:ph type="sldNum" sz="quarter" idx="5"/>
          </p:nvPr>
        </p:nvSpPr>
        <p:spPr/>
        <p:txBody>
          <a:bodyPr/>
          <a:lstStyle/>
          <a:p>
            <a:fld id="{4673EA98-E228-7446-9095-58D875B5B945}" type="slidenum">
              <a:rPr lang="en-US" smtClean="0"/>
              <a:t>17</a:t>
            </a:fld>
            <a:endParaRPr lang="en-US"/>
          </a:p>
        </p:txBody>
      </p:sp>
    </p:spTree>
    <p:extLst>
      <p:ext uri="{BB962C8B-B14F-4D97-AF65-F5344CB8AC3E}">
        <p14:creationId xmlns:p14="http://schemas.microsoft.com/office/powerpoint/2010/main" val="27181899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18</a:t>
            </a:fld>
            <a:endParaRPr lang="en-US"/>
          </a:p>
        </p:txBody>
      </p:sp>
    </p:spTree>
    <p:extLst>
      <p:ext uri="{BB962C8B-B14F-4D97-AF65-F5344CB8AC3E}">
        <p14:creationId xmlns:p14="http://schemas.microsoft.com/office/powerpoint/2010/main" val="23076437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19</a:t>
            </a:fld>
            <a:endParaRPr lang="en-US"/>
          </a:p>
        </p:txBody>
      </p:sp>
    </p:spTree>
    <p:extLst>
      <p:ext uri="{BB962C8B-B14F-4D97-AF65-F5344CB8AC3E}">
        <p14:creationId xmlns:p14="http://schemas.microsoft.com/office/powerpoint/2010/main" val="11898302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20</a:t>
            </a:fld>
            <a:endParaRPr lang="en-US"/>
          </a:p>
        </p:txBody>
      </p:sp>
    </p:spTree>
    <p:extLst>
      <p:ext uri="{BB962C8B-B14F-4D97-AF65-F5344CB8AC3E}">
        <p14:creationId xmlns:p14="http://schemas.microsoft.com/office/powerpoint/2010/main" val="20249342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22</a:t>
            </a:fld>
            <a:endParaRPr lang="en-US"/>
          </a:p>
        </p:txBody>
      </p:sp>
    </p:spTree>
    <p:extLst>
      <p:ext uri="{BB962C8B-B14F-4D97-AF65-F5344CB8AC3E}">
        <p14:creationId xmlns:p14="http://schemas.microsoft.com/office/powerpoint/2010/main" val="19225876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673EA98-E228-7446-9095-58D875B5B945}" type="slidenum">
              <a:rPr lang="en-US" smtClean="0"/>
              <a:t>23</a:t>
            </a:fld>
            <a:endParaRPr lang="en-US"/>
          </a:p>
        </p:txBody>
      </p:sp>
    </p:spTree>
    <p:extLst>
      <p:ext uri="{BB962C8B-B14F-4D97-AF65-F5344CB8AC3E}">
        <p14:creationId xmlns:p14="http://schemas.microsoft.com/office/powerpoint/2010/main" val="27537543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ted.com/talks/ray_anderson_the_business_logic_of_sustainability/transcript?language=en"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10</a:t>
            </a:r>
          </a:p>
          <a:p>
            <a:endParaRPr lang="en-US" dirty="0">
              <a:solidFill>
                <a:schemeClr val="bg1"/>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normAutofit fontScale="90000"/>
          </a:bodyPr>
          <a:lstStyle/>
          <a:p>
            <a:r>
              <a:rPr lang="en-GB" sz="3200" b="1" dirty="0"/>
              <a:t>Developing Relationships and Workplace Achievement</a:t>
            </a:r>
            <a:r>
              <a:rPr lang="en-GB" sz="3200" dirty="0"/>
              <a:t> </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2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030686"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29741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a:t>Session 10 – Continuing Professional Development (CPD)</a:t>
            </a:r>
          </a:p>
        </p:txBody>
      </p:sp>
      <p:sp>
        <p:nvSpPr>
          <p:cNvPr id="7171" name="Rectangle 3"/>
          <p:cNvSpPr>
            <a:spLocks noGrp="1" noChangeArrowheads="1"/>
          </p:cNvSpPr>
          <p:nvPr>
            <p:ph idx="1"/>
          </p:nvPr>
        </p:nvSpPr>
        <p:spPr>
          <a:xfrm>
            <a:off x="702013" y="1253331"/>
            <a:ext cx="10515600" cy="4351338"/>
          </a:xfrm>
        </p:spPr>
        <p:txBody>
          <a:bodyPr/>
          <a:lstStyle/>
          <a:p>
            <a:pPr marL="0" indent="0">
              <a:buNone/>
            </a:pPr>
            <a:r>
              <a:rPr lang="en-GB" dirty="0"/>
              <a:t>To introduce the facets and elements of Continuing Professional Development (CPD), the approaches, techniques used to manage learning and growth.</a:t>
            </a:r>
          </a:p>
          <a:p>
            <a:pPr marL="0" indent="0">
              <a:buNone/>
            </a:pPr>
            <a:endParaRPr lang="en-GB" dirty="0"/>
          </a:p>
          <a:p>
            <a:pPr marL="0" indent="0">
              <a:buNone/>
            </a:pPr>
            <a:r>
              <a:rPr lang="en-GB" dirty="0"/>
              <a:t>CPD is unique and individual.</a:t>
            </a:r>
          </a:p>
        </p:txBody>
      </p:sp>
    </p:spTree>
    <p:extLst>
      <p:ext uri="{BB962C8B-B14F-4D97-AF65-F5344CB8AC3E}">
        <p14:creationId xmlns:p14="http://schemas.microsoft.com/office/powerpoint/2010/main" val="1567714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6AAD-2F77-0F4B-9578-F10CF11A73C7}"/>
              </a:ext>
            </a:extLst>
          </p:cNvPr>
          <p:cNvSpPr>
            <a:spLocks noGrp="1"/>
          </p:cNvSpPr>
          <p:nvPr>
            <p:ph type="title"/>
          </p:nvPr>
        </p:nvSpPr>
        <p:spPr/>
        <p:txBody>
          <a:bodyPr/>
          <a:lstStyle/>
          <a:p>
            <a:r>
              <a:rPr lang="en-US" dirty="0"/>
              <a:t>How does CPD Affect You?</a:t>
            </a:r>
          </a:p>
        </p:txBody>
      </p:sp>
      <p:sp>
        <p:nvSpPr>
          <p:cNvPr id="3" name="Content Placeholder 2">
            <a:extLst>
              <a:ext uri="{FF2B5EF4-FFF2-40B4-BE49-F238E27FC236}">
                <a16:creationId xmlns:a16="http://schemas.microsoft.com/office/drawing/2014/main" id="{72E52661-2FD5-EE44-A168-B9145C03F88F}"/>
              </a:ext>
            </a:extLst>
          </p:cNvPr>
          <p:cNvSpPr>
            <a:spLocks noGrp="1"/>
          </p:cNvSpPr>
          <p:nvPr>
            <p:ph idx="1"/>
          </p:nvPr>
        </p:nvSpPr>
        <p:spPr/>
        <p:txBody>
          <a:bodyPr/>
          <a:lstStyle/>
          <a:p>
            <a:r>
              <a:rPr lang="en-US" dirty="0"/>
              <a:t>You are investing in you</a:t>
            </a:r>
          </a:p>
          <a:p>
            <a:r>
              <a:rPr lang="en-US" dirty="0"/>
              <a:t>Development linked to practice</a:t>
            </a:r>
          </a:p>
          <a:p>
            <a:r>
              <a:rPr lang="en-US" dirty="0"/>
              <a:t>Maintain skills &amp; knowledge </a:t>
            </a:r>
          </a:p>
          <a:p>
            <a:r>
              <a:rPr lang="en-US" dirty="0"/>
              <a:t>Prepare for the future</a:t>
            </a:r>
          </a:p>
          <a:p>
            <a:r>
              <a:rPr lang="en-US" dirty="0"/>
              <a:t>Increase responsibilities</a:t>
            </a:r>
          </a:p>
          <a:p>
            <a:r>
              <a:rPr lang="en-US" dirty="0"/>
              <a:t>Confidence</a:t>
            </a:r>
          </a:p>
          <a:p>
            <a:r>
              <a:rPr lang="en-US" dirty="0"/>
              <a:t>Credibility</a:t>
            </a:r>
          </a:p>
        </p:txBody>
      </p:sp>
      <p:sp>
        <p:nvSpPr>
          <p:cNvPr id="4" name="Slide Number Placeholder 3">
            <a:extLst>
              <a:ext uri="{FF2B5EF4-FFF2-40B4-BE49-F238E27FC236}">
                <a16:creationId xmlns:a16="http://schemas.microsoft.com/office/drawing/2014/main" id="{ED3655A6-7661-0D45-A294-55B1991A5AC0}"/>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1783302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EC836-D219-3046-8F27-FF3FA7549BA5}"/>
              </a:ext>
            </a:extLst>
          </p:cNvPr>
          <p:cNvSpPr>
            <a:spLocks noGrp="1"/>
          </p:cNvSpPr>
          <p:nvPr>
            <p:ph type="title"/>
          </p:nvPr>
        </p:nvSpPr>
        <p:spPr/>
        <p:txBody>
          <a:bodyPr/>
          <a:lstStyle/>
          <a:p>
            <a:r>
              <a:rPr lang="en-US" dirty="0"/>
              <a:t>CPD Cycle</a:t>
            </a:r>
          </a:p>
        </p:txBody>
      </p:sp>
      <p:sp>
        <p:nvSpPr>
          <p:cNvPr id="3" name="Content Placeholder 2">
            <a:extLst>
              <a:ext uri="{FF2B5EF4-FFF2-40B4-BE49-F238E27FC236}">
                <a16:creationId xmlns:a16="http://schemas.microsoft.com/office/drawing/2014/main" id="{6CD86686-F1D3-454A-A1DB-F34301ED1E11}"/>
              </a:ext>
            </a:extLst>
          </p:cNvPr>
          <p:cNvSpPr>
            <a:spLocks noGrp="1"/>
          </p:cNvSpPr>
          <p:nvPr>
            <p:ph idx="1"/>
          </p:nvPr>
        </p:nvSpPr>
        <p:spPr>
          <a:xfrm>
            <a:off x="609600" y="1600201"/>
            <a:ext cx="2394857" cy="3917032"/>
          </a:xfrm>
        </p:spPr>
        <p:txBody>
          <a:bodyPr/>
          <a:lstStyle/>
          <a:p>
            <a:r>
              <a:rPr lang="en-US" dirty="0"/>
              <a:t>Identify</a:t>
            </a:r>
          </a:p>
          <a:p>
            <a:r>
              <a:rPr lang="en-US" dirty="0"/>
              <a:t>Plan</a:t>
            </a:r>
          </a:p>
          <a:p>
            <a:r>
              <a:rPr lang="en-US" dirty="0"/>
              <a:t>Act</a:t>
            </a:r>
          </a:p>
          <a:p>
            <a:r>
              <a:rPr lang="en-US" dirty="0"/>
              <a:t>Reflect</a:t>
            </a:r>
          </a:p>
          <a:p>
            <a:r>
              <a:rPr lang="en-US" dirty="0"/>
              <a:t>Apply</a:t>
            </a:r>
          </a:p>
          <a:p>
            <a:r>
              <a:rPr lang="en-US" dirty="0"/>
              <a:t>Share</a:t>
            </a:r>
            <a:br>
              <a:rPr lang="en-US" dirty="0"/>
            </a:br>
            <a:r>
              <a:rPr lang="en-US" dirty="0"/>
              <a:t>Impact</a:t>
            </a:r>
          </a:p>
        </p:txBody>
      </p:sp>
      <p:sp>
        <p:nvSpPr>
          <p:cNvPr id="4" name="Slide Number Placeholder 3">
            <a:extLst>
              <a:ext uri="{FF2B5EF4-FFF2-40B4-BE49-F238E27FC236}">
                <a16:creationId xmlns:a16="http://schemas.microsoft.com/office/drawing/2014/main" id="{D143615A-3973-E142-9424-C4881D27624C}"/>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6" name="Picture 5">
            <a:extLst>
              <a:ext uri="{FF2B5EF4-FFF2-40B4-BE49-F238E27FC236}">
                <a16:creationId xmlns:a16="http://schemas.microsoft.com/office/drawing/2014/main" id="{8A2948A2-168D-464F-8C86-0ED9DDA8CE86}"/>
              </a:ext>
            </a:extLst>
          </p:cNvPr>
          <p:cNvPicPr>
            <a:picLocks noChangeAspect="1"/>
          </p:cNvPicPr>
          <p:nvPr/>
        </p:nvPicPr>
        <p:blipFill>
          <a:blip r:embed="rId3"/>
          <a:stretch>
            <a:fillRect/>
          </a:stretch>
        </p:blipFill>
        <p:spPr>
          <a:xfrm>
            <a:off x="6096000" y="1600201"/>
            <a:ext cx="3155267" cy="3515869"/>
          </a:xfrm>
          <a:prstGeom prst="rect">
            <a:avLst/>
          </a:prstGeom>
        </p:spPr>
      </p:pic>
    </p:spTree>
    <p:extLst>
      <p:ext uri="{BB962C8B-B14F-4D97-AF65-F5344CB8AC3E}">
        <p14:creationId xmlns:p14="http://schemas.microsoft.com/office/powerpoint/2010/main" val="1210633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16996-F90F-C645-87F5-F7A1FBFE24C0}"/>
              </a:ext>
            </a:extLst>
          </p:cNvPr>
          <p:cNvSpPr>
            <a:spLocks noGrp="1"/>
          </p:cNvSpPr>
          <p:nvPr>
            <p:ph type="title"/>
          </p:nvPr>
        </p:nvSpPr>
        <p:spPr/>
        <p:txBody>
          <a:bodyPr/>
          <a:lstStyle/>
          <a:p>
            <a:r>
              <a:rPr lang="en-US" dirty="0"/>
              <a:t>Identify</a:t>
            </a:r>
          </a:p>
        </p:txBody>
      </p:sp>
      <p:sp>
        <p:nvSpPr>
          <p:cNvPr id="3" name="Content Placeholder 2">
            <a:extLst>
              <a:ext uri="{FF2B5EF4-FFF2-40B4-BE49-F238E27FC236}">
                <a16:creationId xmlns:a16="http://schemas.microsoft.com/office/drawing/2014/main" id="{C5FC15E5-7053-1343-92D2-638AC03850AA}"/>
              </a:ext>
            </a:extLst>
          </p:cNvPr>
          <p:cNvSpPr>
            <a:spLocks noGrp="1"/>
          </p:cNvSpPr>
          <p:nvPr>
            <p:ph idx="1"/>
          </p:nvPr>
        </p:nvSpPr>
        <p:spPr/>
        <p:txBody>
          <a:bodyPr/>
          <a:lstStyle/>
          <a:p>
            <a:r>
              <a:rPr lang="en-GB" dirty="0"/>
              <a:t>This requires an analysis of yourself: your past self, your present self and your aspirational future </a:t>
            </a:r>
            <a:r>
              <a:rPr lang="en-GB"/>
              <a:t>self.</a:t>
            </a:r>
            <a:endParaRPr lang="en-GB" dirty="0"/>
          </a:p>
          <a:p>
            <a:r>
              <a:rPr lang="en-GB" dirty="0"/>
              <a:t>The CPD cycle is a cyclical process and your learning is continuously evolving. However, its important to identify what learning you want and/or need, that supports your aspirations and plan how you’ll do this.</a:t>
            </a:r>
          </a:p>
          <a:p>
            <a:endParaRPr lang="en-US" dirty="0"/>
          </a:p>
        </p:txBody>
      </p:sp>
      <p:sp>
        <p:nvSpPr>
          <p:cNvPr id="4" name="Slide Number Placeholder 3">
            <a:extLst>
              <a:ext uri="{FF2B5EF4-FFF2-40B4-BE49-F238E27FC236}">
                <a16:creationId xmlns:a16="http://schemas.microsoft.com/office/drawing/2014/main" id="{68B69B55-F23D-C84D-8481-323EE7D9409D}"/>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492378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C3580-C4B0-1649-834A-4FC1AB16E2F6}"/>
              </a:ext>
            </a:extLst>
          </p:cNvPr>
          <p:cNvSpPr>
            <a:spLocks noGrp="1"/>
          </p:cNvSpPr>
          <p:nvPr>
            <p:ph type="title"/>
          </p:nvPr>
        </p:nvSpPr>
        <p:spPr/>
        <p:txBody>
          <a:bodyPr/>
          <a:lstStyle/>
          <a:p>
            <a:r>
              <a:rPr lang="en-US" dirty="0"/>
              <a:t>Plan</a:t>
            </a:r>
          </a:p>
        </p:txBody>
      </p:sp>
      <p:sp>
        <p:nvSpPr>
          <p:cNvPr id="3" name="Content Placeholder 2">
            <a:extLst>
              <a:ext uri="{FF2B5EF4-FFF2-40B4-BE49-F238E27FC236}">
                <a16:creationId xmlns:a16="http://schemas.microsoft.com/office/drawing/2014/main" id="{13F03F7E-342C-894D-926C-21112AAF607B}"/>
              </a:ext>
            </a:extLst>
          </p:cNvPr>
          <p:cNvSpPr>
            <a:spLocks noGrp="1"/>
          </p:cNvSpPr>
          <p:nvPr>
            <p:ph idx="1"/>
          </p:nvPr>
        </p:nvSpPr>
        <p:spPr>
          <a:xfrm>
            <a:off x="609600" y="1600201"/>
            <a:ext cx="5734050" cy="3917032"/>
          </a:xfrm>
        </p:spPr>
        <p:txBody>
          <a:bodyPr/>
          <a:lstStyle/>
          <a:p>
            <a:r>
              <a:rPr lang="en-US" dirty="0"/>
              <a:t>Progression</a:t>
            </a:r>
            <a:br>
              <a:rPr lang="en-US" dirty="0"/>
            </a:br>
            <a:r>
              <a:rPr lang="en-US" dirty="0"/>
              <a:t>When is a good time to start </a:t>
            </a:r>
            <a:br>
              <a:rPr lang="en-US" dirty="0"/>
            </a:br>
            <a:endParaRPr lang="en-US" dirty="0"/>
          </a:p>
          <a:p>
            <a:r>
              <a:rPr lang="en-US" dirty="0"/>
              <a:t>Milestones</a:t>
            </a:r>
            <a:br>
              <a:rPr lang="en-US" dirty="0"/>
            </a:br>
            <a:r>
              <a:rPr lang="en-US" dirty="0"/>
              <a:t>Keep the development realistic</a:t>
            </a:r>
            <a:br>
              <a:rPr lang="en-US" dirty="0"/>
            </a:br>
            <a:endParaRPr lang="en-US" dirty="0"/>
          </a:p>
          <a:p>
            <a:r>
              <a:rPr lang="en-US" dirty="0"/>
              <a:t>Outcomes</a:t>
            </a:r>
            <a:br>
              <a:rPr lang="en-US" dirty="0"/>
            </a:br>
            <a:r>
              <a:rPr lang="en-US" dirty="0"/>
              <a:t>Develop/plan tangible outcomes</a:t>
            </a:r>
          </a:p>
          <a:p>
            <a:endParaRPr lang="en-US" dirty="0"/>
          </a:p>
        </p:txBody>
      </p:sp>
      <p:sp>
        <p:nvSpPr>
          <p:cNvPr id="4" name="Slide Number Placeholder 3">
            <a:extLst>
              <a:ext uri="{FF2B5EF4-FFF2-40B4-BE49-F238E27FC236}">
                <a16:creationId xmlns:a16="http://schemas.microsoft.com/office/drawing/2014/main" id="{CDF8F144-FC86-5941-8A38-3FB55F53A7CE}"/>
              </a:ext>
            </a:extLst>
          </p:cNvPr>
          <p:cNvSpPr>
            <a:spLocks noGrp="1"/>
          </p:cNvSpPr>
          <p:nvPr>
            <p:ph type="sldNum" sz="quarter" idx="12"/>
          </p:nvPr>
        </p:nvSpPr>
        <p:spPr/>
        <p:txBody>
          <a:bodyPr/>
          <a:lstStyle/>
          <a:p>
            <a:fld id="{3D165440-4880-415F-9146-4793BDD623F8}" type="slidenum">
              <a:rPr lang="en-GB" smtClean="0"/>
              <a:t>7</a:t>
            </a:fld>
            <a:endParaRPr lang="en-GB"/>
          </a:p>
        </p:txBody>
      </p:sp>
      <p:pic>
        <p:nvPicPr>
          <p:cNvPr id="5" name="Picture 4">
            <a:extLst>
              <a:ext uri="{FF2B5EF4-FFF2-40B4-BE49-F238E27FC236}">
                <a16:creationId xmlns:a16="http://schemas.microsoft.com/office/drawing/2014/main" id="{EF1DF2C1-CBBE-3440-81ED-EDA7F4A97944}"/>
              </a:ext>
            </a:extLst>
          </p:cNvPr>
          <p:cNvPicPr>
            <a:picLocks noChangeAspect="1"/>
          </p:cNvPicPr>
          <p:nvPr/>
        </p:nvPicPr>
        <p:blipFill>
          <a:blip r:embed="rId3"/>
          <a:stretch>
            <a:fillRect/>
          </a:stretch>
        </p:blipFill>
        <p:spPr>
          <a:xfrm>
            <a:off x="6572249" y="2057401"/>
            <a:ext cx="5415279" cy="3124199"/>
          </a:xfrm>
          <a:prstGeom prst="rect">
            <a:avLst/>
          </a:prstGeom>
        </p:spPr>
      </p:pic>
    </p:spTree>
    <p:extLst>
      <p:ext uri="{BB962C8B-B14F-4D97-AF65-F5344CB8AC3E}">
        <p14:creationId xmlns:p14="http://schemas.microsoft.com/office/powerpoint/2010/main" val="1257527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57F5D-C062-7544-8412-D085E5A4B027}"/>
              </a:ext>
            </a:extLst>
          </p:cNvPr>
          <p:cNvSpPr>
            <a:spLocks noGrp="1"/>
          </p:cNvSpPr>
          <p:nvPr>
            <p:ph type="title"/>
          </p:nvPr>
        </p:nvSpPr>
        <p:spPr/>
        <p:txBody>
          <a:bodyPr/>
          <a:lstStyle/>
          <a:p>
            <a:r>
              <a:rPr lang="en-US" dirty="0"/>
              <a:t>Act</a:t>
            </a:r>
          </a:p>
        </p:txBody>
      </p:sp>
      <p:sp>
        <p:nvSpPr>
          <p:cNvPr id="3" name="Content Placeholder 2">
            <a:extLst>
              <a:ext uri="{FF2B5EF4-FFF2-40B4-BE49-F238E27FC236}">
                <a16:creationId xmlns:a16="http://schemas.microsoft.com/office/drawing/2014/main" id="{666E8A10-E73A-0948-A2EB-493EEB1E9005}"/>
              </a:ext>
            </a:extLst>
          </p:cNvPr>
          <p:cNvSpPr>
            <a:spLocks noGrp="1"/>
          </p:cNvSpPr>
          <p:nvPr>
            <p:ph idx="1"/>
          </p:nvPr>
        </p:nvSpPr>
        <p:spPr/>
        <p:txBody>
          <a:bodyPr>
            <a:normAutofit/>
          </a:bodyPr>
          <a:lstStyle/>
          <a:p>
            <a:r>
              <a:rPr lang="en-US" dirty="0"/>
              <a:t>Practical Resources</a:t>
            </a:r>
            <a:br>
              <a:rPr lang="en-US" dirty="0"/>
            </a:br>
            <a:r>
              <a:rPr lang="en-US" dirty="0"/>
              <a:t>Books, reports</a:t>
            </a:r>
            <a:br>
              <a:rPr lang="en-US" dirty="0"/>
            </a:br>
            <a:endParaRPr lang="en-US" dirty="0"/>
          </a:p>
          <a:p>
            <a:r>
              <a:rPr lang="en-US" dirty="0"/>
              <a:t>Learning New Skills</a:t>
            </a:r>
            <a:br>
              <a:rPr lang="en-US" dirty="0"/>
            </a:br>
            <a:r>
              <a:rPr lang="en-US" dirty="0"/>
              <a:t>managing skills, leadership development, even a language</a:t>
            </a:r>
            <a:br>
              <a:rPr lang="en-US" dirty="0"/>
            </a:br>
            <a:endParaRPr lang="en-US" dirty="0"/>
          </a:p>
          <a:p>
            <a:r>
              <a:rPr lang="en-US" dirty="0"/>
              <a:t>Learning in Work</a:t>
            </a:r>
            <a:br>
              <a:rPr lang="en-US" dirty="0"/>
            </a:br>
            <a:r>
              <a:rPr lang="en-US" dirty="0"/>
              <a:t>Reflect regularly on skills learned and developed in the workplace</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3EFF60D8-0783-A84B-BA9D-49FE16609565}"/>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802518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4228-FF49-B846-A373-C7544E3D397C}"/>
              </a:ext>
            </a:extLst>
          </p:cNvPr>
          <p:cNvSpPr>
            <a:spLocks noGrp="1"/>
          </p:cNvSpPr>
          <p:nvPr>
            <p:ph type="title"/>
          </p:nvPr>
        </p:nvSpPr>
        <p:spPr/>
        <p:txBody>
          <a:bodyPr/>
          <a:lstStyle/>
          <a:p>
            <a:r>
              <a:rPr lang="en-US" dirty="0"/>
              <a:t>Reflect</a:t>
            </a:r>
          </a:p>
        </p:txBody>
      </p:sp>
      <p:sp>
        <p:nvSpPr>
          <p:cNvPr id="3" name="Content Placeholder 2">
            <a:extLst>
              <a:ext uri="{FF2B5EF4-FFF2-40B4-BE49-F238E27FC236}">
                <a16:creationId xmlns:a16="http://schemas.microsoft.com/office/drawing/2014/main" id="{CCACD79F-4AA1-C44F-85E6-B5EB465B01F9}"/>
              </a:ext>
            </a:extLst>
          </p:cNvPr>
          <p:cNvSpPr>
            <a:spLocks noGrp="1"/>
          </p:cNvSpPr>
          <p:nvPr>
            <p:ph idx="1"/>
          </p:nvPr>
        </p:nvSpPr>
        <p:spPr>
          <a:xfrm>
            <a:off x="609600" y="1600201"/>
            <a:ext cx="4667250" cy="3917032"/>
          </a:xfrm>
        </p:spPr>
        <p:txBody>
          <a:bodyPr>
            <a:normAutofit/>
          </a:bodyPr>
          <a:lstStyle/>
          <a:p>
            <a:r>
              <a:rPr lang="en-US" dirty="0"/>
              <a:t>Improves:</a:t>
            </a:r>
            <a:br>
              <a:rPr lang="en-US" dirty="0"/>
            </a:br>
            <a:br>
              <a:rPr lang="en-US" dirty="0"/>
            </a:br>
            <a:r>
              <a:rPr lang="en-US" dirty="0"/>
              <a:t>Enhanced critical thinking</a:t>
            </a:r>
            <a:br>
              <a:rPr lang="en-US" dirty="0"/>
            </a:br>
            <a:r>
              <a:rPr lang="en-US" dirty="0"/>
              <a:t>Self awareness</a:t>
            </a:r>
            <a:br>
              <a:rPr lang="en-US" dirty="0"/>
            </a:br>
            <a:r>
              <a:rPr lang="en-US" dirty="0"/>
              <a:t>Communication skills</a:t>
            </a:r>
            <a:br>
              <a:rPr lang="en-US" dirty="0"/>
            </a:br>
            <a:r>
              <a:rPr lang="en-US" dirty="0"/>
              <a:t>Problem solving skills</a:t>
            </a:r>
            <a:br>
              <a:rPr lang="en-US" dirty="0"/>
            </a:br>
            <a:r>
              <a:rPr lang="en-US" dirty="0"/>
              <a:t>Proactive </a:t>
            </a:r>
            <a:br>
              <a:rPr lang="en-US" dirty="0"/>
            </a:br>
            <a:r>
              <a:rPr lang="en-US" dirty="0"/>
              <a:t>Persistence</a:t>
            </a:r>
          </a:p>
        </p:txBody>
      </p:sp>
      <p:sp>
        <p:nvSpPr>
          <p:cNvPr id="4" name="Slide Number Placeholder 3">
            <a:extLst>
              <a:ext uri="{FF2B5EF4-FFF2-40B4-BE49-F238E27FC236}">
                <a16:creationId xmlns:a16="http://schemas.microsoft.com/office/drawing/2014/main" id="{D23EBF6A-2F38-C444-A940-C6507E0344DD}"/>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5" name="Picture 4">
            <a:extLst>
              <a:ext uri="{FF2B5EF4-FFF2-40B4-BE49-F238E27FC236}">
                <a16:creationId xmlns:a16="http://schemas.microsoft.com/office/drawing/2014/main" id="{268F0954-3D14-214B-8A33-9BE89C9BB8FC}"/>
              </a:ext>
            </a:extLst>
          </p:cNvPr>
          <p:cNvPicPr>
            <a:picLocks noChangeAspect="1"/>
          </p:cNvPicPr>
          <p:nvPr/>
        </p:nvPicPr>
        <p:blipFill>
          <a:blip r:embed="rId3"/>
          <a:stretch>
            <a:fillRect/>
          </a:stretch>
        </p:blipFill>
        <p:spPr>
          <a:xfrm>
            <a:off x="6174942" y="1752600"/>
            <a:ext cx="4433559" cy="2952750"/>
          </a:xfrm>
          <a:prstGeom prst="rect">
            <a:avLst/>
          </a:prstGeom>
        </p:spPr>
      </p:pic>
    </p:spTree>
    <p:extLst>
      <p:ext uri="{BB962C8B-B14F-4D97-AF65-F5344CB8AC3E}">
        <p14:creationId xmlns:p14="http://schemas.microsoft.com/office/powerpoint/2010/main" val="1475809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948A0-5BC5-D94C-8F39-BE7F85D87DF5}"/>
              </a:ext>
            </a:extLst>
          </p:cNvPr>
          <p:cNvSpPr>
            <a:spLocks noGrp="1"/>
          </p:cNvSpPr>
          <p:nvPr>
            <p:ph type="title"/>
          </p:nvPr>
        </p:nvSpPr>
        <p:spPr/>
        <p:txBody>
          <a:bodyPr/>
          <a:lstStyle/>
          <a:p>
            <a:r>
              <a:rPr lang="en-US" dirty="0"/>
              <a:t>Apply</a:t>
            </a:r>
          </a:p>
        </p:txBody>
      </p:sp>
      <p:sp>
        <p:nvSpPr>
          <p:cNvPr id="3" name="Content Placeholder 2">
            <a:extLst>
              <a:ext uri="{FF2B5EF4-FFF2-40B4-BE49-F238E27FC236}">
                <a16:creationId xmlns:a16="http://schemas.microsoft.com/office/drawing/2014/main" id="{42B0746D-C08E-C346-BC7D-BDB0F44AD4E8}"/>
              </a:ext>
            </a:extLst>
          </p:cNvPr>
          <p:cNvSpPr>
            <a:spLocks noGrp="1"/>
          </p:cNvSpPr>
          <p:nvPr>
            <p:ph idx="1"/>
          </p:nvPr>
        </p:nvSpPr>
        <p:spPr>
          <a:xfrm>
            <a:off x="609600" y="1600201"/>
            <a:ext cx="5695950" cy="2971799"/>
          </a:xfrm>
        </p:spPr>
        <p:txBody>
          <a:bodyPr/>
          <a:lstStyle/>
          <a:p>
            <a:r>
              <a:rPr lang="en-US" dirty="0"/>
              <a:t>Revisit</a:t>
            </a:r>
            <a:br>
              <a:rPr lang="en-US" dirty="0"/>
            </a:br>
            <a:r>
              <a:rPr lang="en-US" dirty="0"/>
              <a:t>	Learning</a:t>
            </a:r>
            <a:br>
              <a:rPr lang="en-US" dirty="0"/>
            </a:br>
            <a:r>
              <a:rPr lang="en-US" dirty="0"/>
              <a:t>	Learning through application</a:t>
            </a:r>
            <a:br>
              <a:rPr lang="en-US" dirty="0"/>
            </a:br>
            <a:endParaRPr lang="en-US" dirty="0"/>
          </a:p>
          <a:p>
            <a:r>
              <a:rPr lang="en-US" dirty="0"/>
              <a:t>New Project</a:t>
            </a:r>
          </a:p>
          <a:p>
            <a:r>
              <a:rPr lang="en-US" dirty="0"/>
              <a:t>New Role</a:t>
            </a:r>
          </a:p>
        </p:txBody>
      </p:sp>
      <p:sp>
        <p:nvSpPr>
          <p:cNvPr id="4" name="Slide Number Placeholder 3">
            <a:extLst>
              <a:ext uri="{FF2B5EF4-FFF2-40B4-BE49-F238E27FC236}">
                <a16:creationId xmlns:a16="http://schemas.microsoft.com/office/drawing/2014/main" id="{099F538A-70C6-EB44-95A0-D34AF1250436}"/>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6" name="Picture 5">
            <a:extLst>
              <a:ext uri="{FF2B5EF4-FFF2-40B4-BE49-F238E27FC236}">
                <a16:creationId xmlns:a16="http://schemas.microsoft.com/office/drawing/2014/main" id="{A06CAEC2-F51A-C649-89B0-558C20A86E13}"/>
              </a:ext>
            </a:extLst>
          </p:cNvPr>
          <p:cNvPicPr>
            <a:picLocks noChangeAspect="1"/>
          </p:cNvPicPr>
          <p:nvPr/>
        </p:nvPicPr>
        <p:blipFill>
          <a:blip r:embed="rId3"/>
          <a:stretch>
            <a:fillRect/>
          </a:stretch>
        </p:blipFill>
        <p:spPr>
          <a:xfrm>
            <a:off x="6451542" y="2552700"/>
            <a:ext cx="5740458" cy="3160305"/>
          </a:xfrm>
          <a:prstGeom prst="rect">
            <a:avLst/>
          </a:prstGeom>
        </p:spPr>
      </p:pic>
    </p:spTree>
    <p:extLst>
      <p:ext uri="{BB962C8B-B14F-4D97-AF65-F5344CB8AC3E}">
        <p14:creationId xmlns:p14="http://schemas.microsoft.com/office/powerpoint/2010/main" val="1127697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8B775-D5A3-F74C-8CBA-B12AB400424A}"/>
              </a:ext>
            </a:extLst>
          </p:cNvPr>
          <p:cNvSpPr>
            <a:spLocks noGrp="1"/>
          </p:cNvSpPr>
          <p:nvPr>
            <p:ph type="title"/>
          </p:nvPr>
        </p:nvSpPr>
        <p:spPr/>
        <p:txBody>
          <a:bodyPr/>
          <a:lstStyle/>
          <a:p>
            <a:r>
              <a:rPr lang="en-US" dirty="0"/>
              <a:t>Share</a:t>
            </a:r>
          </a:p>
        </p:txBody>
      </p:sp>
      <p:sp>
        <p:nvSpPr>
          <p:cNvPr id="3" name="Content Placeholder 2">
            <a:extLst>
              <a:ext uri="{FF2B5EF4-FFF2-40B4-BE49-F238E27FC236}">
                <a16:creationId xmlns:a16="http://schemas.microsoft.com/office/drawing/2014/main" id="{0B6B738F-B11B-0943-BF23-1A084CA5047A}"/>
              </a:ext>
            </a:extLst>
          </p:cNvPr>
          <p:cNvSpPr>
            <a:spLocks noGrp="1"/>
          </p:cNvSpPr>
          <p:nvPr>
            <p:ph idx="1"/>
          </p:nvPr>
        </p:nvSpPr>
        <p:spPr>
          <a:xfrm>
            <a:off x="609600" y="1600201"/>
            <a:ext cx="4457700" cy="3917032"/>
          </a:xfrm>
        </p:spPr>
        <p:txBody>
          <a:bodyPr/>
          <a:lstStyle/>
          <a:p>
            <a:r>
              <a:rPr lang="en-US" dirty="0"/>
              <a:t>Where/How</a:t>
            </a:r>
            <a:br>
              <a:rPr lang="en-US" dirty="0"/>
            </a:br>
            <a:r>
              <a:rPr lang="en-US" dirty="0"/>
              <a:t>communities of practice</a:t>
            </a:r>
            <a:br>
              <a:rPr lang="en-US" dirty="0"/>
            </a:br>
            <a:r>
              <a:rPr lang="en-US" dirty="0"/>
              <a:t>colleagues/friends</a:t>
            </a:r>
            <a:br>
              <a:rPr lang="en-US" dirty="0"/>
            </a:br>
            <a:endParaRPr lang="en-US" dirty="0"/>
          </a:p>
          <a:p>
            <a:r>
              <a:rPr lang="en-US" dirty="0"/>
              <a:t>Collaboration</a:t>
            </a:r>
            <a:br>
              <a:rPr lang="en-US" dirty="0"/>
            </a:br>
            <a:r>
              <a:rPr lang="en-US" dirty="0"/>
              <a:t>Networking/social media</a:t>
            </a:r>
            <a:br>
              <a:rPr lang="en-US" dirty="0"/>
            </a:br>
            <a:endParaRPr lang="en-US" dirty="0"/>
          </a:p>
          <a:p>
            <a:r>
              <a:rPr lang="en-US" dirty="0"/>
              <a:t>Showcase yourself</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41BA6362-278B-FB49-AB87-F0D95769F2B1}"/>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5" name="Picture 4">
            <a:extLst>
              <a:ext uri="{FF2B5EF4-FFF2-40B4-BE49-F238E27FC236}">
                <a16:creationId xmlns:a16="http://schemas.microsoft.com/office/drawing/2014/main" id="{C92F5F0D-E00B-8949-A885-F4555D83E3BA}"/>
              </a:ext>
            </a:extLst>
          </p:cNvPr>
          <p:cNvPicPr>
            <a:picLocks noChangeAspect="1"/>
          </p:cNvPicPr>
          <p:nvPr/>
        </p:nvPicPr>
        <p:blipFill>
          <a:blip r:embed="rId3"/>
          <a:stretch>
            <a:fillRect/>
          </a:stretch>
        </p:blipFill>
        <p:spPr>
          <a:xfrm>
            <a:off x="7048500" y="2101392"/>
            <a:ext cx="4533900" cy="2914650"/>
          </a:xfrm>
          <a:prstGeom prst="rect">
            <a:avLst/>
          </a:prstGeom>
        </p:spPr>
      </p:pic>
    </p:spTree>
    <p:extLst>
      <p:ext uri="{BB962C8B-B14F-4D97-AF65-F5344CB8AC3E}">
        <p14:creationId xmlns:p14="http://schemas.microsoft.com/office/powerpoint/2010/main" val="3664140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6D61-44BF-4B41-9008-491A237249A0}"/>
              </a:ext>
            </a:extLst>
          </p:cNvPr>
          <p:cNvSpPr>
            <a:spLocks noGrp="1"/>
          </p:cNvSpPr>
          <p:nvPr>
            <p:ph type="title"/>
          </p:nvPr>
        </p:nvSpPr>
        <p:spPr/>
        <p:txBody>
          <a:bodyPr/>
          <a:lstStyle/>
          <a:p>
            <a:r>
              <a:rPr lang="en-US" dirty="0"/>
              <a:t>Impact</a:t>
            </a:r>
          </a:p>
        </p:txBody>
      </p:sp>
      <p:sp>
        <p:nvSpPr>
          <p:cNvPr id="3" name="Content Placeholder 2">
            <a:extLst>
              <a:ext uri="{FF2B5EF4-FFF2-40B4-BE49-F238E27FC236}">
                <a16:creationId xmlns:a16="http://schemas.microsoft.com/office/drawing/2014/main" id="{E3EA4DAA-78B3-9D48-81CB-2210284E1AE1}"/>
              </a:ext>
            </a:extLst>
          </p:cNvPr>
          <p:cNvSpPr>
            <a:spLocks noGrp="1"/>
          </p:cNvSpPr>
          <p:nvPr>
            <p:ph idx="1"/>
          </p:nvPr>
        </p:nvSpPr>
        <p:spPr/>
        <p:txBody>
          <a:bodyPr>
            <a:normAutofit fontScale="92500" lnSpcReduction="10000"/>
          </a:bodyPr>
          <a:lstStyle/>
          <a:p>
            <a:r>
              <a:rPr lang="en-GB" dirty="0"/>
              <a:t>What have I learnt?</a:t>
            </a:r>
          </a:p>
          <a:p>
            <a:r>
              <a:rPr lang="en-GB" dirty="0"/>
              <a:t>Did I achieve my learning outcomes?</a:t>
            </a:r>
          </a:p>
          <a:p>
            <a:r>
              <a:rPr lang="en-GB" dirty="0"/>
              <a:t>What kind of unplanned outcomes or challenges arose from this experience?</a:t>
            </a:r>
          </a:p>
          <a:p>
            <a:r>
              <a:rPr lang="en-GB" dirty="0"/>
              <a:t>Which barriers or blocks did I have to overcome?</a:t>
            </a:r>
          </a:p>
          <a:p>
            <a:r>
              <a:rPr lang="en-GB" dirty="0"/>
              <a:t>How have I applied this this learning at work?</a:t>
            </a:r>
          </a:p>
          <a:p>
            <a:r>
              <a:rPr lang="en-GB" dirty="0"/>
              <a:t>What was the impact of this learning to my organisation (tangible measurements, if possible)?</a:t>
            </a:r>
          </a:p>
          <a:p>
            <a:r>
              <a:rPr lang="en-GB" dirty="0"/>
              <a:t>What lessons can I take from this experience?</a:t>
            </a:r>
            <a:endParaRPr lang="en-US" dirty="0"/>
          </a:p>
        </p:txBody>
      </p:sp>
      <p:sp>
        <p:nvSpPr>
          <p:cNvPr id="4" name="Slide Number Placeholder 3">
            <a:extLst>
              <a:ext uri="{FF2B5EF4-FFF2-40B4-BE49-F238E27FC236}">
                <a16:creationId xmlns:a16="http://schemas.microsoft.com/office/drawing/2014/main" id="{3EAB7F34-8D35-FA48-8D7C-F9F5C8844FE4}"/>
              </a:ext>
            </a:extLst>
          </p:cNvPr>
          <p:cNvSpPr>
            <a:spLocks noGrp="1"/>
          </p:cNvSpPr>
          <p:nvPr>
            <p:ph type="sldNum" sz="quarter" idx="12"/>
          </p:nvPr>
        </p:nvSpPr>
        <p:spPr/>
        <p:txBody>
          <a:bodyPr/>
          <a:lstStyle/>
          <a:p>
            <a:fld id="{3D165440-4880-415F-9146-4793BDD623F8}" type="slidenum">
              <a:rPr lang="en-GB" smtClean="0"/>
              <a:t>12</a:t>
            </a:fld>
            <a:endParaRPr lang="en-GB"/>
          </a:p>
        </p:txBody>
      </p:sp>
    </p:spTree>
    <p:extLst>
      <p:ext uri="{BB962C8B-B14F-4D97-AF65-F5344CB8AC3E}">
        <p14:creationId xmlns:p14="http://schemas.microsoft.com/office/powerpoint/2010/main" val="900749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518A-0E4B-764B-8BED-560D351CA8C9}"/>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B77124B2-DD2F-8741-90ED-C94707A560C8}"/>
              </a:ext>
            </a:extLst>
          </p:cNvPr>
          <p:cNvSpPr>
            <a:spLocks noGrp="1"/>
          </p:cNvSpPr>
          <p:nvPr>
            <p:ph idx="1"/>
          </p:nvPr>
        </p:nvSpPr>
        <p:spPr>
          <a:xfrm>
            <a:off x="609600" y="1600201"/>
            <a:ext cx="10972800" cy="1636485"/>
          </a:xfrm>
        </p:spPr>
        <p:txBody>
          <a:bodyPr/>
          <a:lstStyle/>
          <a:p>
            <a:pPr marL="0" indent="0" algn="ctr">
              <a:buNone/>
            </a:pPr>
            <a:r>
              <a:rPr lang="en-GB" dirty="0"/>
              <a:t>A sustainable career is dynamic and flexible; it features continuous learning, periodic renewal, the security that comes from employability, and a harmonious fit with your skills, interests, and values.</a:t>
            </a:r>
            <a:endParaRPr lang="en-US" dirty="0"/>
          </a:p>
        </p:txBody>
      </p:sp>
      <p:sp>
        <p:nvSpPr>
          <p:cNvPr id="4" name="Slide Number Placeholder 3">
            <a:extLst>
              <a:ext uri="{FF2B5EF4-FFF2-40B4-BE49-F238E27FC236}">
                <a16:creationId xmlns:a16="http://schemas.microsoft.com/office/drawing/2014/main" id="{87697E91-CE38-0B4D-97A9-01E849B4A42D}"/>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TextBox 4">
            <a:extLst>
              <a:ext uri="{FF2B5EF4-FFF2-40B4-BE49-F238E27FC236}">
                <a16:creationId xmlns:a16="http://schemas.microsoft.com/office/drawing/2014/main" id="{EBA55E15-C3FF-DF4B-A42D-493981ADCAB6}"/>
              </a:ext>
            </a:extLst>
          </p:cNvPr>
          <p:cNvSpPr txBox="1"/>
          <p:nvPr/>
        </p:nvSpPr>
        <p:spPr>
          <a:xfrm>
            <a:off x="9245600" y="3154141"/>
            <a:ext cx="1614545" cy="369332"/>
          </a:xfrm>
          <a:prstGeom prst="rect">
            <a:avLst/>
          </a:prstGeom>
          <a:noFill/>
        </p:spPr>
        <p:txBody>
          <a:bodyPr wrap="none" rtlCol="0">
            <a:spAutoFit/>
          </a:bodyPr>
          <a:lstStyle/>
          <a:p>
            <a:r>
              <a:rPr lang="en-GB" dirty="0"/>
              <a:t>(</a:t>
            </a:r>
            <a:r>
              <a:rPr lang="en-GB" dirty="0" err="1"/>
              <a:t>Valcour</a:t>
            </a:r>
            <a:r>
              <a:rPr lang="en-GB" dirty="0"/>
              <a:t>, 2015)</a:t>
            </a:r>
            <a:endParaRPr lang="en-US" dirty="0"/>
          </a:p>
        </p:txBody>
      </p:sp>
    </p:spTree>
    <p:extLst>
      <p:ext uri="{BB962C8B-B14F-4D97-AF65-F5344CB8AC3E}">
        <p14:creationId xmlns:p14="http://schemas.microsoft.com/office/powerpoint/2010/main" val="2876115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C0831-947F-C74A-8C9C-C0BE667E7F5B}"/>
              </a:ext>
            </a:extLst>
          </p:cNvPr>
          <p:cNvSpPr>
            <a:spLocks noGrp="1"/>
          </p:cNvSpPr>
          <p:nvPr>
            <p:ph type="title"/>
          </p:nvPr>
        </p:nvSpPr>
        <p:spPr/>
        <p:txBody>
          <a:bodyPr/>
          <a:lstStyle/>
          <a:p>
            <a:r>
              <a:rPr lang="en-US" dirty="0"/>
              <a:t>Sustainable Employee Engagement</a:t>
            </a:r>
          </a:p>
        </p:txBody>
      </p:sp>
      <p:graphicFrame>
        <p:nvGraphicFramePr>
          <p:cNvPr id="5" name="Content Placeholder 4">
            <a:extLst>
              <a:ext uri="{FF2B5EF4-FFF2-40B4-BE49-F238E27FC236}">
                <a16:creationId xmlns:a16="http://schemas.microsoft.com/office/drawing/2014/main" id="{2A5A77DC-D2F4-6A44-AF7E-FC5D379BFF9C}"/>
              </a:ext>
            </a:extLst>
          </p:cNvPr>
          <p:cNvGraphicFramePr>
            <a:graphicFrameLocks noGrp="1"/>
          </p:cNvGraphicFramePr>
          <p:nvPr>
            <p:ph idx="1"/>
            <p:extLst>
              <p:ext uri="{D42A27DB-BD31-4B8C-83A1-F6EECF244321}">
                <p14:modId xmlns:p14="http://schemas.microsoft.com/office/powerpoint/2010/main" val="190833439"/>
              </p:ext>
            </p:extLst>
          </p:nvPr>
        </p:nvGraphicFramePr>
        <p:xfrm>
          <a:off x="323850" y="971550"/>
          <a:ext cx="11487150" cy="4210049"/>
        </p:xfrm>
        <a:graphic>
          <a:graphicData uri="http://schemas.openxmlformats.org/drawingml/2006/table">
            <a:tbl>
              <a:tblPr firstRow="1" bandRow="1">
                <a:tableStyleId>{5C22544A-7EE6-4342-B048-85BDC9FD1C3A}</a:tableStyleId>
              </a:tblPr>
              <a:tblGrid>
                <a:gridCol w="3988594">
                  <a:extLst>
                    <a:ext uri="{9D8B030D-6E8A-4147-A177-3AD203B41FA5}">
                      <a16:colId xmlns:a16="http://schemas.microsoft.com/office/drawing/2014/main" val="4264583768"/>
                    </a:ext>
                  </a:extLst>
                </a:gridCol>
                <a:gridCol w="7498556">
                  <a:extLst>
                    <a:ext uri="{9D8B030D-6E8A-4147-A177-3AD203B41FA5}">
                      <a16:colId xmlns:a16="http://schemas.microsoft.com/office/drawing/2014/main" val="1369682482"/>
                    </a:ext>
                  </a:extLst>
                </a:gridCol>
              </a:tblGrid>
              <a:tr h="437174">
                <a:tc>
                  <a:txBody>
                    <a:bodyPr/>
                    <a:lstStyle/>
                    <a:p>
                      <a:r>
                        <a:rPr lang="en-US" dirty="0"/>
                        <a:t>Competency</a:t>
                      </a:r>
                    </a:p>
                  </a:txBody>
                  <a:tcPr/>
                </a:tc>
                <a:tc>
                  <a:txBody>
                    <a:bodyPr/>
                    <a:lstStyle/>
                    <a:p>
                      <a:r>
                        <a:rPr lang="en-US" dirty="0"/>
                        <a:t>Description</a:t>
                      </a:r>
                    </a:p>
                  </a:txBody>
                  <a:tcPr/>
                </a:tc>
                <a:extLst>
                  <a:ext uri="{0D108BD9-81ED-4DB2-BD59-A6C34878D82A}">
                    <a16:rowId xmlns:a16="http://schemas.microsoft.com/office/drawing/2014/main" val="11813455"/>
                  </a:ext>
                </a:extLst>
              </a:tr>
              <a:tr h="754575">
                <a:tc>
                  <a:txBody>
                    <a:bodyPr/>
                    <a:lstStyle/>
                    <a:p>
                      <a:r>
                        <a:rPr lang="en-GB" dirty="0"/>
                        <a:t>Open, fair and consistent</a:t>
                      </a:r>
                      <a:endParaRPr lang="en-US" dirty="0"/>
                    </a:p>
                  </a:txBody>
                  <a:tcPr/>
                </a:tc>
                <a:tc>
                  <a:txBody>
                    <a:bodyPr/>
                    <a:lstStyle/>
                    <a:p>
                      <a:r>
                        <a:rPr lang="en-GB" dirty="0"/>
                        <a:t>Managing with integrity and consistency, managing emotions/ personal issues and taking a positive approach in interpersonal interactions</a:t>
                      </a:r>
                      <a:endParaRPr lang="en-US" dirty="0"/>
                    </a:p>
                  </a:txBody>
                  <a:tcPr/>
                </a:tc>
                <a:extLst>
                  <a:ext uri="{0D108BD9-81ED-4DB2-BD59-A6C34878D82A}">
                    <a16:rowId xmlns:a16="http://schemas.microsoft.com/office/drawing/2014/main" val="2553736702"/>
                  </a:ext>
                </a:extLst>
              </a:tr>
              <a:tr h="754575">
                <a:tc>
                  <a:txBody>
                    <a:bodyPr/>
                    <a:lstStyle/>
                    <a:p>
                      <a:r>
                        <a:rPr lang="en-GB" dirty="0"/>
                        <a:t>Handling conflict and problems</a:t>
                      </a:r>
                      <a:endParaRPr lang="en-US" dirty="0"/>
                    </a:p>
                  </a:txBody>
                  <a:tcPr/>
                </a:tc>
                <a:tc>
                  <a:txBody>
                    <a:bodyPr/>
                    <a:lstStyle/>
                    <a:p>
                      <a:r>
                        <a:rPr lang="en-GB" dirty="0"/>
                        <a:t>Dealing with employee conflicts (including bullying and abuse) and using appropriate organisational resources</a:t>
                      </a:r>
                      <a:endParaRPr lang="en-US" dirty="0"/>
                    </a:p>
                  </a:txBody>
                  <a:tcPr/>
                </a:tc>
                <a:extLst>
                  <a:ext uri="{0D108BD9-81ED-4DB2-BD59-A6C34878D82A}">
                    <a16:rowId xmlns:a16="http://schemas.microsoft.com/office/drawing/2014/main" val="2179081983"/>
                  </a:ext>
                </a:extLst>
              </a:tr>
              <a:tr h="754575">
                <a:tc>
                  <a:txBody>
                    <a:bodyPr/>
                    <a:lstStyle/>
                    <a:p>
                      <a:r>
                        <a:rPr lang="en-GB" dirty="0"/>
                        <a:t>Knowledge, clarity and guidance</a:t>
                      </a:r>
                      <a:endParaRPr lang="en-US" dirty="0"/>
                    </a:p>
                  </a:txBody>
                  <a:tcPr/>
                </a:tc>
                <a:tc>
                  <a:txBody>
                    <a:bodyPr/>
                    <a:lstStyle/>
                    <a:p>
                      <a:r>
                        <a:rPr lang="en-GB" dirty="0"/>
                        <a:t>Clear communication, advice and guidance, demonstrating understanding of roles and responsible decision-making</a:t>
                      </a:r>
                      <a:endParaRPr lang="en-US" dirty="0"/>
                    </a:p>
                  </a:txBody>
                  <a:tcPr/>
                </a:tc>
                <a:extLst>
                  <a:ext uri="{0D108BD9-81ED-4DB2-BD59-A6C34878D82A}">
                    <a16:rowId xmlns:a16="http://schemas.microsoft.com/office/drawing/2014/main" val="4039961905"/>
                  </a:ext>
                </a:extLst>
              </a:tr>
              <a:tr h="754575">
                <a:tc>
                  <a:txBody>
                    <a:bodyPr/>
                    <a:lstStyle/>
                    <a:p>
                      <a:r>
                        <a:rPr lang="en-GB" dirty="0"/>
                        <a:t>Building and sustaining relationships</a:t>
                      </a:r>
                      <a:endParaRPr lang="en-US" dirty="0"/>
                    </a:p>
                  </a:txBody>
                  <a:tcPr/>
                </a:tc>
                <a:tc>
                  <a:txBody>
                    <a:bodyPr/>
                    <a:lstStyle/>
                    <a:p>
                      <a:r>
                        <a:rPr lang="en-GB" dirty="0"/>
                        <a:t>Personal interaction with employees involving empathy and consideration</a:t>
                      </a:r>
                      <a:endParaRPr lang="en-US" dirty="0"/>
                    </a:p>
                  </a:txBody>
                  <a:tcPr/>
                </a:tc>
                <a:extLst>
                  <a:ext uri="{0D108BD9-81ED-4DB2-BD59-A6C34878D82A}">
                    <a16:rowId xmlns:a16="http://schemas.microsoft.com/office/drawing/2014/main" val="3424674710"/>
                  </a:ext>
                </a:extLst>
              </a:tr>
              <a:tr h="754575">
                <a:tc>
                  <a:txBody>
                    <a:bodyPr/>
                    <a:lstStyle/>
                    <a:p>
                      <a:r>
                        <a:rPr lang="en-GB" dirty="0"/>
                        <a:t>Supporting development</a:t>
                      </a:r>
                      <a:endParaRPr lang="en-US" dirty="0"/>
                    </a:p>
                  </a:txBody>
                  <a:tcPr/>
                </a:tc>
                <a:tc>
                  <a:txBody>
                    <a:bodyPr/>
                    <a:lstStyle/>
                    <a:p>
                      <a:r>
                        <a:rPr lang="en-GB" dirty="0"/>
                        <a:t>Supporting and arranging employee career progression and development</a:t>
                      </a:r>
                      <a:endParaRPr lang="en-US" dirty="0"/>
                    </a:p>
                  </a:txBody>
                  <a:tcPr/>
                </a:tc>
                <a:extLst>
                  <a:ext uri="{0D108BD9-81ED-4DB2-BD59-A6C34878D82A}">
                    <a16:rowId xmlns:a16="http://schemas.microsoft.com/office/drawing/2014/main" val="1187532406"/>
                  </a:ext>
                </a:extLst>
              </a:tr>
            </a:tbl>
          </a:graphicData>
        </a:graphic>
      </p:graphicFrame>
      <p:sp>
        <p:nvSpPr>
          <p:cNvPr id="4" name="Slide Number Placeholder 3">
            <a:extLst>
              <a:ext uri="{FF2B5EF4-FFF2-40B4-BE49-F238E27FC236}">
                <a16:creationId xmlns:a16="http://schemas.microsoft.com/office/drawing/2014/main" id="{797F3486-E9A1-BE46-AE0A-5CB27F80DCA2}"/>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6" name="TextBox 5">
            <a:extLst>
              <a:ext uri="{FF2B5EF4-FFF2-40B4-BE49-F238E27FC236}">
                <a16:creationId xmlns:a16="http://schemas.microsoft.com/office/drawing/2014/main" id="{FF32C43E-9B51-6F40-8FD6-8806279CAD71}"/>
              </a:ext>
            </a:extLst>
          </p:cNvPr>
          <p:cNvSpPr txBox="1"/>
          <p:nvPr/>
        </p:nvSpPr>
        <p:spPr>
          <a:xfrm>
            <a:off x="2590800" y="5257799"/>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838573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8D331-9F03-D545-98E2-A6DDD7FFBC91}"/>
              </a:ext>
            </a:extLst>
          </p:cNvPr>
          <p:cNvSpPr>
            <a:spLocks noGrp="1"/>
          </p:cNvSpPr>
          <p:nvPr>
            <p:ph type="title"/>
          </p:nvPr>
        </p:nvSpPr>
        <p:spPr/>
        <p:txBody>
          <a:bodyPr/>
          <a:lstStyle/>
          <a:p>
            <a:r>
              <a:rPr lang="en-US" dirty="0"/>
              <a:t>Employee Engagement</a:t>
            </a:r>
          </a:p>
        </p:txBody>
      </p:sp>
      <p:sp>
        <p:nvSpPr>
          <p:cNvPr id="3" name="Content Placeholder 2">
            <a:extLst>
              <a:ext uri="{FF2B5EF4-FFF2-40B4-BE49-F238E27FC236}">
                <a16:creationId xmlns:a16="http://schemas.microsoft.com/office/drawing/2014/main" id="{66CEAA83-579F-EC4A-B31F-395AB73C8ED2}"/>
              </a:ext>
            </a:extLst>
          </p:cNvPr>
          <p:cNvSpPr>
            <a:spLocks noGrp="1"/>
          </p:cNvSpPr>
          <p:nvPr>
            <p:ph idx="1"/>
          </p:nvPr>
        </p:nvSpPr>
        <p:spPr>
          <a:xfrm>
            <a:off x="609600" y="1600201"/>
            <a:ext cx="11125200" cy="3917032"/>
          </a:xfrm>
        </p:spPr>
        <p:txBody>
          <a:bodyPr>
            <a:normAutofit/>
          </a:bodyPr>
          <a:lstStyle/>
          <a:p>
            <a:pPr marL="0" indent="0" algn="ctr">
              <a:buNone/>
            </a:pPr>
            <a:r>
              <a:rPr lang="en-GB" sz="2400" dirty="0"/>
              <a:t>‘Being focused in what you do (thinking), feeling good about yourself in your role and the organisation (feeling), and acting in a way that demonstrates commitment to the organisational values and objectives (acting).’</a:t>
            </a:r>
            <a:endParaRPr lang="en-US" sz="2400" dirty="0"/>
          </a:p>
        </p:txBody>
      </p:sp>
      <p:sp>
        <p:nvSpPr>
          <p:cNvPr id="4" name="Slide Number Placeholder 3">
            <a:extLst>
              <a:ext uri="{FF2B5EF4-FFF2-40B4-BE49-F238E27FC236}">
                <a16:creationId xmlns:a16="http://schemas.microsoft.com/office/drawing/2014/main" id="{91260B22-2393-FC4A-939A-1DDAEF246EA1}"/>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TextBox 4">
            <a:extLst>
              <a:ext uri="{FF2B5EF4-FFF2-40B4-BE49-F238E27FC236}">
                <a16:creationId xmlns:a16="http://schemas.microsoft.com/office/drawing/2014/main" id="{A6411BE3-D27D-D149-B242-C4ACBB7BE523}"/>
              </a:ext>
            </a:extLst>
          </p:cNvPr>
          <p:cNvSpPr txBox="1"/>
          <p:nvPr/>
        </p:nvSpPr>
        <p:spPr>
          <a:xfrm>
            <a:off x="2344088" y="3189385"/>
            <a:ext cx="9390712" cy="369332"/>
          </a:xfrm>
          <a:prstGeom prst="rect">
            <a:avLst/>
          </a:prstGeom>
          <a:noFill/>
        </p:spPr>
        <p:txBody>
          <a:bodyPr wrap="none" rtlCol="0">
            <a:spAutoFit/>
          </a:bodyPr>
          <a:lstStyle/>
          <a:p>
            <a:r>
              <a:rPr lang="en-GB" dirty="0"/>
              <a:t>(Managing for sustainable employee engagement Guidance for employers and managers, 2020)</a:t>
            </a:r>
            <a:endParaRPr lang="en-US" dirty="0"/>
          </a:p>
        </p:txBody>
      </p:sp>
    </p:spTree>
    <p:extLst>
      <p:ext uri="{BB962C8B-B14F-4D97-AF65-F5344CB8AC3E}">
        <p14:creationId xmlns:p14="http://schemas.microsoft.com/office/powerpoint/2010/main" val="38426747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F124-67E1-B84D-817C-BF7D2CCE4BB3}"/>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9BF391B1-D78E-6744-8D6E-A9F14117E656}"/>
              </a:ext>
            </a:extLst>
          </p:cNvPr>
          <p:cNvSpPr>
            <a:spLocks noGrp="1"/>
          </p:cNvSpPr>
          <p:nvPr>
            <p:ph idx="1"/>
          </p:nvPr>
        </p:nvSpPr>
        <p:spPr>
          <a:xfrm>
            <a:off x="609600" y="1600201"/>
            <a:ext cx="6734629" cy="3917032"/>
          </a:xfrm>
        </p:spPr>
        <p:txBody>
          <a:bodyPr/>
          <a:lstStyle/>
          <a:p>
            <a:pPr marL="0" indent="0">
              <a:buNone/>
            </a:pPr>
            <a:r>
              <a:rPr lang="en-US" dirty="0"/>
              <a:t>What can Employers do:</a:t>
            </a:r>
            <a:br>
              <a:rPr lang="en-US" dirty="0"/>
            </a:br>
            <a:endParaRPr lang="en-US" dirty="0"/>
          </a:p>
          <a:p>
            <a:r>
              <a:rPr lang="en-US" dirty="0"/>
              <a:t>Employee engagement</a:t>
            </a:r>
          </a:p>
          <a:p>
            <a:r>
              <a:rPr lang="en-US" dirty="0"/>
              <a:t>Management </a:t>
            </a:r>
            <a:r>
              <a:rPr lang="en-US" dirty="0" err="1"/>
              <a:t>behaviour</a:t>
            </a:r>
            <a:endParaRPr lang="en-US" dirty="0"/>
          </a:p>
          <a:p>
            <a:r>
              <a:rPr lang="en-US" dirty="0"/>
              <a:t>Learning and Development</a:t>
            </a:r>
          </a:p>
          <a:p>
            <a:r>
              <a:rPr lang="en-US" dirty="0"/>
              <a:t>Performance management &amp; appraisal</a:t>
            </a:r>
          </a:p>
          <a:p>
            <a:r>
              <a:rPr lang="en-US" dirty="0"/>
              <a:t>Selection, assessment &amp; promotion</a:t>
            </a:r>
          </a:p>
        </p:txBody>
      </p:sp>
      <p:sp>
        <p:nvSpPr>
          <p:cNvPr id="4" name="Slide Number Placeholder 3">
            <a:extLst>
              <a:ext uri="{FF2B5EF4-FFF2-40B4-BE49-F238E27FC236}">
                <a16:creationId xmlns:a16="http://schemas.microsoft.com/office/drawing/2014/main" id="{68E3D702-F92E-3840-8E10-E2A195E35B01}"/>
              </a:ext>
            </a:extLst>
          </p:cNvPr>
          <p:cNvSpPr>
            <a:spLocks noGrp="1"/>
          </p:cNvSpPr>
          <p:nvPr>
            <p:ph type="sldNum" sz="quarter" idx="12"/>
          </p:nvPr>
        </p:nvSpPr>
        <p:spPr/>
        <p:txBody>
          <a:bodyPr/>
          <a:lstStyle/>
          <a:p>
            <a:fld id="{3D165440-4880-415F-9146-4793BDD623F8}" type="slidenum">
              <a:rPr lang="en-GB" smtClean="0"/>
              <a:t>16</a:t>
            </a:fld>
            <a:endParaRPr lang="en-GB"/>
          </a:p>
        </p:txBody>
      </p:sp>
    </p:spTree>
    <p:extLst>
      <p:ext uri="{BB962C8B-B14F-4D97-AF65-F5344CB8AC3E}">
        <p14:creationId xmlns:p14="http://schemas.microsoft.com/office/powerpoint/2010/main" val="605746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D92B6-47AD-A34C-9F90-5E26C2A5312F}"/>
              </a:ext>
            </a:extLst>
          </p:cNvPr>
          <p:cNvSpPr>
            <a:spLocks noGrp="1"/>
          </p:cNvSpPr>
          <p:nvPr>
            <p:ph type="title"/>
          </p:nvPr>
        </p:nvSpPr>
        <p:spPr/>
        <p:txBody>
          <a:bodyPr/>
          <a:lstStyle/>
          <a:p>
            <a:r>
              <a:rPr lang="en-US" dirty="0"/>
              <a:t>Sustainability</a:t>
            </a:r>
          </a:p>
        </p:txBody>
      </p:sp>
      <p:sp>
        <p:nvSpPr>
          <p:cNvPr id="3" name="Content Placeholder 2">
            <a:extLst>
              <a:ext uri="{FF2B5EF4-FFF2-40B4-BE49-F238E27FC236}">
                <a16:creationId xmlns:a16="http://schemas.microsoft.com/office/drawing/2014/main" id="{1E67564B-B701-7C42-9005-DE33D8F3D915}"/>
              </a:ext>
            </a:extLst>
          </p:cNvPr>
          <p:cNvSpPr>
            <a:spLocks noGrp="1"/>
          </p:cNvSpPr>
          <p:nvPr>
            <p:ph idx="1"/>
          </p:nvPr>
        </p:nvSpPr>
        <p:spPr>
          <a:xfrm>
            <a:off x="609600" y="1600201"/>
            <a:ext cx="5457371" cy="3917032"/>
          </a:xfrm>
        </p:spPr>
        <p:txBody>
          <a:bodyPr/>
          <a:lstStyle/>
          <a:p>
            <a:pPr marL="0" indent="0">
              <a:buNone/>
            </a:pPr>
            <a:r>
              <a:rPr lang="en-US" dirty="0"/>
              <a:t>What can managers do?</a:t>
            </a:r>
          </a:p>
          <a:p>
            <a:pPr marL="0" indent="0">
              <a:buNone/>
            </a:pPr>
            <a:endParaRPr lang="en-US" dirty="0"/>
          </a:p>
          <a:p>
            <a:r>
              <a:rPr lang="en-US" dirty="0" err="1"/>
              <a:t>Behaviours</a:t>
            </a:r>
            <a:endParaRPr lang="en-US" dirty="0"/>
          </a:p>
          <a:p>
            <a:pPr marL="0" indent="0">
              <a:buNone/>
            </a:pPr>
            <a:r>
              <a:rPr lang="en-US" dirty="0"/>
              <a:t>	Those in use</a:t>
            </a:r>
          </a:p>
          <a:p>
            <a:pPr marL="0" indent="0">
              <a:buNone/>
            </a:pPr>
            <a:r>
              <a:rPr lang="en-US" dirty="0"/>
              <a:t>	Those you can change</a:t>
            </a:r>
            <a:br>
              <a:rPr lang="en-US" dirty="0"/>
            </a:br>
            <a:endParaRPr lang="en-US" dirty="0"/>
          </a:p>
          <a:p>
            <a:r>
              <a:rPr lang="en-US" dirty="0"/>
              <a:t>Changing </a:t>
            </a:r>
            <a:r>
              <a:rPr lang="en-US" dirty="0" err="1"/>
              <a:t>behaviours</a:t>
            </a:r>
            <a:endParaRPr lang="en-US" dirty="0"/>
          </a:p>
        </p:txBody>
      </p:sp>
      <p:sp>
        <p:nvSpPr>
          <p:cNvPr id="4" name="Slide Number Placeholder 3">
            <a:extLst>
              <a:ext uri="{FF2B5EF4-FFF2-40B4-BE49-F238E27FC236}">
                <a16:creationId xmlns:a16="http://schemas.microsoft.com/office/drawing/2014/main" id="{DB91FB6D-411C-6F40-90B5-4442EED2CE49}"/>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2551172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2E80A-A746-7940-A1CC-136B7CCD5A46}"/>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D465886C-0D33-5C44-8535-4B753B35C48C}"/>
              </a:ext>
            </a:extLst>
          </p:cNvPr>
          <p:cNvSpPr>
            <a:spLocks noGrp="1"/>
          </p:cNvSpPr>
          <p:nvPr>
            <p:ph idx="1"/>
          </p:nvPr>
        </p:nvSpPr>
        <p:spPr>
          <a:xfrm>
            <a:off x="609600" y="1600201"/>
            <a:ext cx="7547429" cy="3917032"/>
          </a:xfrm>
        </p:spPr>
        <p:txBody>
          <a:bodyPr>
            <a:normAutofit fontScale="92500" lnSpcReduction="20000"/>
          </a:bodyPr>
          <a:lstStyle/>
          <a:p>
            <a:pPr marL="0" indent="0">
              <a:buNone/>
            </a:pPr>
            <a:r>
              <a:rPr lang="en-US" dirty="0"/>
              <a:t>Principles</a:t>
            </a:r>
          </a:p>
          <a:p>
            <a:pPr marL="514350" indent="-514350">
              <a:buAutoNum type="arabicPeriod"/>
            </a:pPr>
            <a:r>
              <a:rPr lang="en-GB" dirty="0"/>
              <a:t>Customer focus through quality</a:t>
            </a:r>
          </a:p>
          <a:p>
            <a:pPr marL="514350" indent="-514350">
              <a:buAutoNum type="arabicPeriod"/>
            </a:pPr>
            <a:r>
              <a:rPr lang="en-GB" dirty="0"/>
              <a:t>Systems Thinking </a:t>
            </a:r>
          </a:p>
          <a:p>
            <a:pPr marL="514350" indent="-514350">
              <a:buAutoNum type="arabicPeriod"/>
            </a:pPr>
            <a:r>
              <a:rPr lang="en-GB" dirty="0"/>
              <a:t>Working in harmony</a:t>
            </a:r>
          </a:p>
          <a:p>
            <a:pPr marL="514350" indent="-514350">
              <a:buAutoNum type="arabicPeriod"/>
            </a:pPr>
            <a:r>
              <a:rPr lang="en-GB" dirty="0"/>
              <a:t>Wisdom</a:t>
            </a:r>
          </a:p>
          <a:p>
            <a:pPr marL="514350" indent="-514350">
              <a:buAutoNum type="arabicPeriod"/>
            </a:pPr>
            <a:r>
              <a:rPr lang="en-GB" dirty="0"/>
              <a:t>Leadership</a:t>
            </a:r>
          </a:p>
          <a:p>
            <a:pPr marL="514350" indent="-514350">
              <a:buAutoNum type="arabicPeriod"/>
            </a:pPr>
            <a:r>
              <a:rPr lang="en-GB" dirty="0"/>
              <a:t>Learning</a:t>
            </a:r>
          </a:p>
          <a:p>
            <a:pPr marL="514350" indent="-514350">
              <a:buAutoNum type="arabicPeriod"/>
            </a:pPr>
            <a:r>
              <a:rPr lang="en-GB" dirty="0"/>
              <a:t>Protect the environment</a:t>
            </a:r>
          </a:p>
          <a:p>
            <a:pPr marL="514350" indent="-514350">
              <a:buAutoNum type="arabicPeriod"/>
            </a:pPr>
            <a:r>
              <a:rPr lang="en-GB" dirty="0"/>
              <a:t>Respect</a:t>
            </a:r>
          </a:p>
        </p:txBody>
      </p:sp>
      <p:sp>
        <p:nvSpPr>
          <p:cNvPr id="4" name="Slide Number Placeholder 3">
            <a:extLst>
              <a:ext uri="{FF2B5EF4-FFF2-40B4-BE49-F238E27FC236}">
                <a16:creationId xmlns:a16="http://schemas.microsoft.com/office/drawing/2014/main" id="{C20A5E52-8DFB-4545-8088-A0E4D1057D89}"/>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5" name="Rectangle 4">
            <a:extLst>
              <a:ext uri="{FF2B5EF4-FFF2-40B4-BE49-F238E27FC236}">
                <a16:creationId xmlns:a16="http://schemas.microsoft.com/office/drawing/2014/main" id="{2845D397-12EA-A449-A408-5128447795A7}"/>
              </a:ext>
            </a:extLst>
          </p:cNvPr>
          <p:cNvSpPr/>
          <p:nvPr/>
        </p:nvSpPr>
        <p:spPr>
          <a:xfrm>
            <a:off x="1175657" y="5363344"/>
            <a:ext cx="6096000" cy="307777"/>
          </a:xfrm>
          <a:prstGeom prst="rect">
            <a:avLst/>
          </a:prstGeom>
        </p:spPr>
        <p:txBody>
          <a:bodyPr>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10096447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0FFB8D-695C-1043-817B-C7D090A2E37B}"/>
              </a:ext>
            </a:extLst>
          </p:cNvPr>
          <p:cNvSpPr>
            <a:spLocks noGrp="1"/>
          </p:cNvSpPr>
          <p:nvPr>
            <p:ph idx="1"/>
          </p:nvPr>
        </p:nvSpPr>
        <p:spPr/>
        <p:txBody>
          <a:bodyPr>
            <a:normAutofit/>
          </a:bodyPr>
          <a:lstStyle/>
          <a:p>
            <a:r>
              <a:rPr lang="en-US" dirty="0"/>
              <a:t>Why is it important?</a:t>
            </a:r>
          </a:p>
          <a:p>
            <a:endParaRPr lang="en-US" dirty="0"/>
          </a:p>
          <a:p>
            <a:r>
              <a:rPr lang="en-GB" sz="2600" dirty="0"/>
              <a:t>Average life expectancy of a company in the S&amp;P 500 has dropped from 75 in 1937 to 15 years (</a:t>
            </a:r>
            <a:r>
              <a:rPr lang="en-GB" sz="2600" dirty="0" err="1"/>
              <a:t>Gray</a:t>
            </a:r>
            <a:r>
              <a:rPr lang="en-GB" sz="2600" dirty="0"/>
              <a:t> and Vander Wal, 2014)</a:t>
            </a:r>
            <a:br>
              <a:rPr lang="en-GB" sz="2600" dirty="0"/>
            </a:br>
            <a:endParaRPr lang="en-US" sz="2600" dirty="0"/>
          </a:p>
          <a:p>
            <a:r>
              <a:rPr lang="en-GB" sz="2600" dirty="0"/>
              <a:t>Average life expectancy of companies in Europe is 12.5 years (BURNS, 2020)</a:t>
            </a:r>
            <a:br>
              <a:rPr lang="en-GB" dirty="0"/>
            </a:br>
            <a:br>
              <a:rPr lang="en-GB" dirty="0"/>
            </a:br>
            <a:endParaRPr lang="en-US" dirty="0"/>
          </a:p>
        </p:txBody>
      </p:sp>
      <p:sp>
        <p:nvSpPr>
          <p:cNvPr id="4" name="Slide Number Placeholder 3">
            <a:extLst>
              <a:ext uri="{FF2B5EF4-FFF2-40B4-BE49-F238E27FC236}">
                <a16:creationId xmlns:a16="http://schemas.microsoft.com/office/drawing/2014/main" id="{F3A9942D-074D-114D-9939-A9716AB9164B}"/>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6" name="Title 1">
            <a:extLst>
              <a:ext uri="{FF2B5EF4-FFF2-40B4-BE49-F238E27FC236}">
                <a16:creationId xmlns:a16="http://schemas.microsoft.com/office/drawing/2014/main" id="{14B970D6-6EB0-B441-8DB9-F9FCEB3DD317}"/>
              </a:ext>
            </a:extLst>
          </p:cNvPr>
          <p:cNvSpPr>
            <a:spLocks noGrp="1"/>
          </p:cNvSpPr>
          <p:nvPr>
            <p:ph type="title"/>
          </p:nvPr>
        </p:nvSpPr>
        <p:spPr>
          <a:xfrm>
            <a:off x="609600" y="31746"/>
            <a:ext cx="10972800" cy="1143000"/>
          </a:xfrm>
        </p:spPr>
        <p:txBody>
          <a:bodyPr/>
          <a:lstStyle/>
          <a:p>
            <a:r>
              <a:rPr lang="en-US" dirty="0" err="1"/>
              <a:t>Organisational</a:t>
            </a:r>
            <a:r>
              <a:rPr lang="en-US" dirty="0"/>
              <a:t> Sustainability</a:t>
            </a:r>
          </a:p>
        </p:txBody>
      </p:sp>
    </p:spTree>
    <p:extLst>
      <p:ext uri="{BB962C8B-B14F-4D97-AF65-F5344CB8AC3E}">
        <p14:creationId xmlns:p14="http://schemas.microsoft.com/office/powerpoint/2010/main" val="307916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98467-2806-034D-BE8D-05ED4A3416C7}"/>
              </a:ext>
            </a:extLst>
          </p:cNvPr>
          <p:cNvSpPr>
            <a:spLocks noGrp="1"/>
          </p:cNvSpPr>
          <p:nvPr>
            <p:ph type="title"/>
          </p:nvPr>
        </p:nvSpPr>
        <p:spPr/>
        <p:txBody>
          <a:bodyPr/>
          <a:lstStyle/>
          <a:p>
            <a:r>
              <a:rPr lang="en-US" dirty="0" err="1"/>
              <a:t>Organisational</a:t>
            </a:r>
            <a:r>
              <a:rPr lang="en-US" dirty="0"/>
              <a:t> Sustainability</a:t>
            </a:r>
          </a:p>
        </p:txBody>
      </p:sp>
      <p:sp>
        <p:nvSpPr>
          <p:cNvPr id="3" name="Content Placeholder 2">
            <a:extLst>
              <a:ext uri="{FF2B5EF4-FFF2-40B4-BE49-F238E27FC236}">
                <a16:creationId xmlns:a16="http://schemas.microsoft.com/office/drawing/2014/main" id="{F1552BDD-C7D4-ED4D-B113-7AA04F80347C}"/>
              </a:ext>
            </a:extLst>
          </p:cNvPr>
          <p:cNvSpPr>
            <a:spLocks noGrp="1"/>
          </p:cNvSpPr>
          <p:nvPr>
            <p:ph idx="1"/>
          </p:nvPr>
        </p:nvSpPr>
        <p:spPr/>
        <p:txBody>
          <a:bodyPr/>
          <a:lstStyle/>
          <a:p>
            <a:pPr marL="0" indent="0" algn="ctr">
              <a:buNone/>
            </a:pPr>
            <a:r>
              <a:rPr lang="en-GB" dirty="0"/>
              <a:t>The aim of an organisation is for its people to serve customers by everyone working together in a system that delivers value to those customers. </a:t>
            </a:r>
            <a:br>
              <a:rPr lang="en-GB" dirty="0"/>
            </a:br>
            <a:br>
              <a:rPr lang="en-GB" dirty="0"/>
            </a:br>
            <a:r>
              <a:rPr lang="en-GB" dirty="0"/>
              <a:t>Using proper science-based measurement and analysis you can understand what is happening, so that you can continually improve and innovate. This can only be achieved with the correct leadership and management. In this way your organisation will succeed and sustain.</a:t>
            </a:r>
            <a:endParaRPr lang="en-US" dirty="0"/>
          </a:p>
        </p:txBody>
      </p:sp>
      <p:sp>
        <p:nvSpPr>
          <p:cNvPr id="4" name="Slide Number Placeholder 3">
            <a:extLst>
              <a:ext uri="{FF2B5EF4-FFF2-40B4-BE49-F238E27FC236}">
                <a16:creationId xmlns:a16="http://schemas.microsoft.com/office/drawing/2014/main" id="{EF11E047-E646-7D4F-90DD-770930DE0B58}"/>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5" name="Rectangle 4">
            <a:extLst>
              <a:ext uri="{FF2B5EF4-FFF2-40B4-BE49-F238E27FC236}">
                <a16:creationId xmlns:a16="http://schemas.microsoft.com/office/drawing/2014/main" id="{9362A3DC-B9B0-B745-96D7-C173B050B84C}"/>
              </a:ext>
            </a:extLst>
          </p:cNvPr>
          <p:cNvSpPr/>
          <p:nvPr/>
        </p:nvSpPr>
        <p:spPr>
          <a:xfrm>
            <a:off x="6589485" y="5384800"/>
            <a:ext cx="5413829" cy="307777"/>
          </a:xfrm>
          <a:prstGeom prst="rect">
            <a:avLst/>
          </a:prstGeom>
        </p:spPr>
        <p:txBody>
          <a:bodyPr wrap="square">
            <a:spAutoFit/>
          </a:bodyPr>
          <a:lstStyle/>
          <a:p>
            <a:r>
              <a:rPr lang="en-GB" sz="1400" dirty="0">
                <a:solidFill>
                  <a:srgbClr val="000000"/>
                </a:solidFill>
                <a:latin typeface="Open Sans" panose="020B0606030504020204" pitchFamily="34" charset="0"/>
              </a:rPr>
              <a:t>(</a:t>
            </a:r>
            <a:r>
              <a:rPr lang="en-GB" sz="1400" dirty="0" err="1">
                <a:solidFill>
                  <a:srgbClr val="000000"/>
                </a:solidFill>
                <a:latin typeface="Open Sans" panose="020B0606030504020204" pitchFamily="34" charset="0"/>
              </a:rPr>
              <a:t>MoSO</a:t>
            </a:r>
            <a:r>
              <a:rPr lang="en-GB" sz="1400" dirty="0">
                <a:solidFill>
                  <a:srgbClr val="000000"/>
                </a:solidFill>
                <a:latin typeface="Open Sans" panose="020B0606030504020204" pitchFamily="34" charset="0"/>
              </a:rPr>
              <a:t> Digest – the Model of Sustainable Organisation, 2020)</a:t>
            </a:r>
            <a:endParaRPr lang="en-US" sz="1400" dirty="0"/>
          </a:p>
        </p:txBody>
      </p:sp>
    </p:spTree>
    <p:extLst>
      <p:ext uri="{BB962C8B-B14F-4D97-AF65-F5344CB8AC3E}">
        <p14:creationId xmlns:p14="http://schemas.microsoft.com/office/powerpoint/2010/main" val="2474284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10 – Continuing Professional Development (CPD)</a:t>
            </a:r>
          </a:p>
        </p:txBody>
      </p:sp>
    </p:spTree>
    <p:extLst>
      <p:ext uri="{BB962C8B-B14F-4D97-AF65-F5344CB8AC3E}">
        <p14:creationId xmlns:p14="http://schemas.microsoft.com/office/powerpoint/2010/main" val="31243935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2B84E-BCDD-5B4F-9980-2D22CE72D3BF}"/>
              </a:ext>
            </a:extLst>
          </p:cNvPr>
          <p:cNvSpPr>
            <a:spLocks noGrp="1"/>
          </p:cNvSpPr>
          <p:nvPr>
            <p:ph type="title"/>
          </p:nvPr>
        </p:nvSpPr>
        <p:spPr/>
        <p:txBody>
          <a:bodyPr/>
          <a:lstStyle/>
          <a:p>
            <a:r>
              <a:rPr lang="en-US" dirty="0"/>
              <a:t>Review</a:t>
            </a:r>
          </a:p>
        </p:txBody>
      </p:sp>
      <p:sp>
        <p:nvSpPr>
          <p:cNvPr id="3" name="Content Placeholder 2">
            <a:extLst>
              <a:ext uri="{FF2B5EF4-FFF2-40B4-BE49-F238E27FC236}">
                <a16:creationId xmlns:a16="http://schemas.microsoft.com/office/drawing/2014/main" id="{04FD4DCB-5BA1-364B-9942-545A565D6EF5}"/>
              </a:ext>
            </a:extLst>
          </p:cNvPr>
          <p:cNvSpPr>
            <a:spLocks noGrp="1"/>
          </p:cNvSpPr>
          <p:nvPr>
            <p:ph idx="1"/>
          </p:nvPr>
        </p:nvSpPr>
        <p:spPr/>
        <p:txBody>
          <a:bodyPr>
            <a:normAutofit fontScale="92500" lnSpcReduction="10000"/>
          </a:bodyPr>
          <a:lstStyle/>
          <a:p>
            <a:pPr marL="0" indent="0">
              <a:buNone/>
            </a:pPr>
            <a:r>
              <a:rPr lang="en-US" sz="1600" b="1" dirty="0"/>
              <a:t>Videos</a:t>
            </a:r>
            <a:br>
              <a:rPr lang="en-US" sz="1600" dirty="0">
                <a:hlinkClick r:id="rId3"/>
              </a:rPr>
            </a:br>
            <a:br>
              <a:rPr lang="en-US" sz="1600" dirty="0">
                <a:hlinkClick r:id="rId3"/>
              </a:rPr>
            </a:br>
            <a:r>
              <a:rPr lang="en-US" sz="1600" dirty="0">
                <a:hlinkClick r:id="rId3"/>
              </a:rPr>
              <a:t>The Business Logic of Sustainability</a:t>
            </a:r>
            <a:endParaRPr lang="en-US" sz="1600" dirty="0"/>
          </a:p>
          <a:p>
            <a:pPr marL="0" indent="0">
              <a:buNone/>
            </a:pPr>
            <a:endParaRPr lang="en-GB" sz="1600" dirty="0"/>
          </a:p>
          <a:p>
            <a:pPr marL="0" indent="0">
              <a:buNone/>
            </a:pPr>
            <a:r>
              <a:rPr lang="en-GB" sz="1500" dirty="0"/>
              <a:t>Explore </a:t>
            </a:r>
          </a:p>
          <a:p>
            <a:r>
              <a:rPr lang="en-GB" sz="1500" dirty="0"/>
              <a:t>Where do you see yourself in 2/5/10 years?</a:t>
            </a:r>
          </a:p>
          <a:p>
            <a:r>
              <a:rPr lang="en-GB" sz="1500" dirty="0"/>
              <a:t>How prepared for the future are you in your role</a:t>
            </a:r>
          </a:p>
          <a:p>
            <a:pPr lvl="1"/>
            <a:r>
              <a:rPr lang="en-GB" sz="1500" dirty="0"/>
              <a:t>What actions do you take regularly to ensure this?</a:t>
            </a:r>
          </a:p>
          <a:p>
            <a:pPr lvl="1"/>
            <a:r>
              <a:rPr lang="en-GB" sz="1500" dirty="0"/>
              <a:t>Wat actions does your employer take to ensure this?</a:t>
            </a:r>
            <a:br>
              <a:rPr lang="en-GB" sz="1500" dirty="0"/>
            </a:br>
            <a:br>
              <a:rPr lang="en-GB" sz="1500" dirty="0"/>
            </a:br>
            <a:endParaRPr lang="en-GB" sz="1500" dirty="0"/>
          </a:p>
          <a:p>
            <a:r>
              <a:rPr lang="en-GB" sz="1500" dirty="0"/>
              <a:t>What sustainable actions does your organisation identify and actively implement?</a:t>
            </a:r>
            <a:br>
              <a:rPr lang="en-GB" sz="1500" dirty="0"/>
            </a:br>
            <a:r>
              <a:rPr lang="en-GB" sz="1500" dirty="0"/>
              <a:t>How is this manifested?</a:t>
            </a:r>
            <a:br>
              <a:rPr lang="en-GB" sz="1500" dirty="0"/>
            </a:br>
            <a:endParaRPr lang="en-GB" sz="1500" dirty="0"/>
          </a:p>
          <a:p>
            <a:pPr marL="0" indent="0">
              <a:buNone/>
            </a:pPr>
            <a:r>
              <a:rPr lang="en-GB" sz="1500" dirty="0"/>
              <a:t>What can be done to;</a:t>
            </a:r>
          </a:p>
          <a:p>
            <a:r>
              <a:rPr lang="en-GB" sz="1500" dirty="0"/>
              <a:t>Improve</a:t>
            </a:r>
          </a:p>
          <a:p>
            <a:r>
              <a:rPr lang="en-GB" sz="1500" dirty="0"/>
              <a:t>Change/Adapt</a:t>
            </a:r>
          </a:p>
          <a:p>
            <a:pPr marL="0" indent="0">
              <a:buNone/>
            </a:pPr>
            <a:endParaRPr lang="en-GB" sz="1600" dirty="0"/>
          </a:p>
          <a:p>
            <a:pPr marL="0" indent="0">
              <a:buNone/>
            </a:pPr>
            <a:endParaRPr lang="en-US" dirty="0"/>
          </a:p>
        </p:txBody>
      </p:sp>
      <p:sp>
        <p:nvSpPr>
          <p:cNvPr id="4" name="Slide Number Placeholder 3">
            <a:extLst>
              <a:ext uri="{FF2B5EF4-FFF2-40B4-BE49-F238E27FC236}">
                <a16:creationId xmlns:a16="http://schemas.microsoft.com/office/drawing/2014/main" id="{3AD2E217-D731-7F4D-96C1-65DB477110CD}"/>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4988242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D3870-63F6-F546-9C9F-871BD2BC64C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2A872C6-F614-8C44-89AD-47362E011465}"/>
              </a:ext>
            </a:extLst>
          </p:cNvPr>
          <p:cNvSpPr>
            <a:spLocks noGrp="1"/>
          </p:cNvSpPr>
          <p:nvPr>
            <p:ph idx="1"/>
          </p:nvPr>
        </p:nvSpPr>
        <p:spPr/>
        <p:txBody>
          <a:bodyPr>
            <a:normAutofit fontScale="55000" lnSpcReduction="20000"/>
          </a:bodyPr>
          <a:lstStyle/>
          <a:p>
            <a:pPr marL="0" indent="0">
              <a:buNone/>
            </a:pPr>
            <a:endParaRPr lang="en-GB" dirty="0"/>
          </a:p>
          <a:p>
            <a:r>
              <a:rPr lang="en-GB" sz="3300" dirty="0"/>
              <a:t>BURNS, P., 2020. </a:t>
            </a:r>
            <a:r>
              <a:rPr lang="en-GB" sz="3300" i="1" dirty="0"/>
              <a:t>Corporate Entrepreneurship And Innovation</a:t>
            </a:r>
            <a:r>
              <a:rPr lang="en-GB" sz="3300" dirty="0"/>
              <a:t>. 1st ed. LONDON: RED GLOBE Press.</a:t>
            </a:r>
            <a:br>
              <a:rPr lang="en-GB" sz="3300" dirty="0"/>
            </a:br>
            <a:endParaRPr lang="en-GB" sz="3300" dirty="0"/>
          </a:p>
          <a:p>
            <a:r>
              <a:rPr lang="en-GB" sz="3300" dirty="0" err="1"/>
              <a:t>Cipd.co.uk</a:t>
            </a:r>
            <a:r>
              <a:rPr lang="en-GB" sz="3300" dirty="0"/>
              <a:t>. 2020. </a:t>
            </a:r>
            <a:r>
              <a:rPr lang="en-GB" sz="3300" i="1" dirty="0"/>
              <a:t>Managing For Sustainable Employee Engagement Guidance For Employers And Managers</a:t>
            </a:r>
            <a:r>
              <a:rPr lang="en-GB" sz="3300" dirty="0"/>
              <a:t>. [online] Available at: &lt;https://</a:t>
            </a:r>
            <a:r>
              <a:rPr lang="en-GB" sz="3300" dirty="0" err="1"/>
              <a:t>www.cipd.co.uk</a:t>
            </a:r>
            <a:r>
              <a:rPr lang="en-GB" sz="3300" dirty="0"/>
              <a:t>/Images/managing-for-sustainable-employee-engagement-guidance-for-employers-and-managers_2012_tcm18-10753.pdf&gt; [Accessed 13 October 2020].</a:t>
            </a:r>
          </a:p>
          <a:p>
            <a:endParaRPr lang="en-GB" sz="3300" dirty="0"/>
          </a:p>
          <a:p>
            <a:r>
              <a:rPr lang="en-GB" sz="3300" dirty="0" err="1"/>
              <a:t>Gray</a:t>
            </a:r>
            <a:r>
              <a:rPr lang="en-GB" sz="3300" dirty="0"/>
              <a:t>, D. and Vander Wal, T., 2014. </a:t>
            </a:r>
            <a:r>
              <a:rPr lang="en-GB" sz="3300" i="1" dirty="0"/>
              <a:t>The Connected Company</a:t>
            </a:r>
            <a:r>
              <a:rPr lang="en-GB" sz="3300" dirty="0"/>
              <a:t>. 3rd ed. </a:t>
            </a:r>
            <a:r>
              <a:rPr lang="en-GB" sz="3300" dirty="0" err="1"/>
              <a:t>Sebastapol</a:t>
            </a:r>
            <a:r>
              <a:rPr lang="en-GB" sz="3300" dirty="0"/>
              <a:t>, California. USA: O'Reilly Media.</a:t>
            </a:r>
            <a:br>
              <a:rPr lang="en-GB" sz="3300" dirty="0"/>
            </a:br>
            <a:endParaRPr lang="en-GB" sz="3300" dirty="0"/>
          </a:p>
          <a:p>
            <a:r>
              <a:rPr lang="en-GB" sz="3300" dirty="0" err="1"/>
              <a:t>Quality.org</a:t>
            </a:r>
            <a:r>
              <a:rPr lang="en-GB" sz="3300" dirty="0"/>
              <a:t>. 2020. </a:t>
            </a:r>
            <a:r>
              <a:rPr lang="en-GB" sz="3300" i="1" dirty="0" err="1"/>
              <a:t>Moso</a:t>
            </a:r>
            <a:r>
              <a:rPr lang="en-GB" sz="3300" i="1" dirty="0"/>
              <a:t> Digest – The Model Of Sustainable Organisation</a:t>
            </a:r>
            <a:r>
              <a:rPr lang="en-GB" sz="3300" dirty="0"/>
              <a:t>. [online] Available at: &lt;https://</a:t>
            </a:r>
            <a:r>
              <a:rPr lang="en-GB" sz="3300" dirty="0" err="1"/>
              <a:t>www.quality.org</a:t>
            </a:r>
            <a:r>
              <a:rPr lang="en-GB" sz="3300" dirty="0"/>
              <a:t>/file/2786/download&gt; [Accessed 13 October 2020].</a:t>
            </a:r>
            <a:br>
              <a:rPr lang="en-GB" sz="3300" dirty="0"/>
            </a:br>
            <a:endParaRPr lang="en-GB" sz="3300" dirty="0"/>
          </a:p>
          <a:p>
            <a:r>
              <a:rPr lang="en-GB" sz="3300" dirty="0" err="1"/>
              <a:t>Valcour</a:t>
            </a:r>
            <a:r>
              <a:rPr lang="en-GB" sz="3300" dirty="0"/>
              <a:t>, M., 2015. </a:t>
            </a:r>
            <a:r>
              <a:rPr lang="en-GB" sz="3300" i="1" dirty="0"/>
              <a:t>Craft A Sustainable Career</a:t>
            </a:r>
            <a:r>
              <a:rPr lang="en-GB" sz="3300" dirty="0"/>
              <a:t>. [online] Harvard Business Review. Available at: &lt;https://</a:t>
            </a:r>
            <a:r>
              <a:rPr lang="en-GB" sz="3300" dirty="0" err="1"/>
              <a:t>hbr.org</a:t>
            </a:r>
            <a:r>
              <a:rPr lang="en-GB" sz="3300" dirty="0"/>
              <a:t>/2013/07/craft-a-sustainable-career#:~:text=A%20sustainable%20career%20is%20dynamic,skills%2C%20interests%2C%20and%20values.&gt; [Accessed 13 October 2020].</a:t>
            </a:r>
          </a:p>
          <a:p>
            <a:pPr marL="0" indent="0">
              <a:buNone/>
            </a:pPr>
            <a:endParaRPr lang="en-US" dirty="0"/>
          </a:p>
        </p:txBody>
      </p:sp>
      <p:sp>
        <p:nvSpPr>
          <p:cNvPr id="4" name="Slide Number Placeholder 3">
            <a:extLst>
              <a:ext uri="{FF2B5EF4-FFF2-40B4-BE49-F238E27FC236}">
                <a16:creationId xmlns:a16="http://schemas.microsoft.com/office/drawing/2014/main" id="{FB2D60AD-20F7-6A4F-8F43-F8D557CCCDD4}"/>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29802396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375</TotalTime>
  <Words>1212</Words>
  <Application>Microsoft Macintosh PowerPoint</Application>
  <PresentationFormat>Widescreen</PresentationFormat>
  <Paragraphs>184</Paragraphs>
  <Slides>23</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Open Sans</vt:lpstr>
      <vt:lpstr>20140311PresentationUWTSDTemplate</vt:lpstr>
      <vt:lpstr>BA Management Skills for the Workplace BMSK5002</vt:lpstr>
      <vt:lpstr>Developing Relationships and Workplace Achievement  </vt:lpstr>
      <vt:lpstr>Session 10 – Continuing Professional Development (CPD)</vt:lpstr>
      <vt:lpstr>How does CPD Affect You?</vt:lpstr>
      <vt:lpstr>CPD Cycle</vt:lpstr>
      <vt:lpstr>Identify</vt:lpstr>
      <vt:lpstr>Plan</vt:lpstr>
      <vt:lpstr>Act</vt:lpstr>
      <vt:lpstr>Reflect</vt:lpstr>
      <vt:lpstr>Apply</vt:lpstr>
      <vt:lpstr>Share</vt:lpstr>
      <vt:lpstr>Impact</vt:lpstr>
      <vt:lpstr>Sustainability</vt:lpstr>
      <vt:lpstr>Sustainable Employee Engagement</vt:lpstr>
      <vt:lpstr>Employee Engagement</vt:lpstr>
      <vt:lpstr>Sustainability</vt:lpstr>
      <vt:lpstr>Sustainability</vt:lpstr>
      <vt:lpstr>Organisational Sustainability</vt:lpstr>
      <vt:lpstr>Organisational Sustainability</vt:lpstr>
      <vt:lpstr>Organisational Sustainability</vt:lpstr>
      <vt:lpstr>Session 10 – Continuing Professional Development (CPD)</vt:lpstr>
      <vt:lpstr>Review</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Mark Bell-Davies</cp:lastModifiedBy>
  <cp:revision>34</cp:revision>
  <dcterms:created xsi:type="dcterms:W3CDTF">2016-07-21T13:24:53Z</dcterms:created>
  <dcterms:modified xsi:type="dcterms:W3CDTF">2020-10-22T17:08:19Z</dcterms:modified>
</cp:coreProperties>
</file>