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954" autoAdjust="0"/>
  </p:normalViewPr>
  <p:slideViewPr>
    <p:cSldViewPr snapToGrid="0">
      <p:cViewPr varScale="1">
        <p:scale>
          <a:sx n="68" d="100"/>
          <a:sy n="68" d="100"/>
        </p:scale>
        <p:origin x="1262" y="62"/>
      </p:cViewPr>
      <p:guideLst/>
    </p:cSldViewPr>
  </p:slideViewPr>
  <p:notesTextViewPr>
    <p:cViewPr>
      <p:scale>
        <a:sx n="1" d="1"/>
        <a:sy n="1" d="1"/>
      </p:scale>
      <p:origin x="0" y="-27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FB1EB9-BE40-4358-B583-E95F881713F9}" type="datetimeFigureOut">
              <a:rPr lang="en-GB" smtClean="0"/>
              <a:t>10/12/2018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9CB072-674C-4C9E-9E0C-99C3CE80457C}" type="slidenum">
              <a:rPr lang="en-GB" smtClean="0"/>
              <a:t>‹#›</a:t>
            </a:fld>
            <a:endParaRPr lang="en-GB"/>
          </a:p>
        </p:txBody>
      </p:sp>
    </p:spTree>
    <p:extLst>
      <p:ext uri="{BB962C8B-B14F-4D97-AF65-F5344CB8AC3E}">
        <p14:creationId xmlns:p14="http://schemas.microsoft.com/office/powerpoint/2010/main" val="1316439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I’m going to try and briefly explain what Bystander Intervention is. </a:t>
            </a:r>
          </a:p>
        </p:txBody>
      </p:sp>
      <p:sp>
        <p:nvSpPr>
          <p:cNvPr id="4" name="Slide Number Placeholder 3"/>
          <p:cNvSpPr>
            <a:spLocks noGrp="1"/>
          </p:cNvSpPr>
          <p:nvPr>
            <p:ph type="sldNum" sz="quarter" idx="5"/>
          </p:nvPr>
        </p:nvSpPr>
        <p:spPr/>
        <p:txBody>
          <a:bodyPr/>
          <a:lstStyle/>
          <a:p>
            <a:fld id="{C49CB072-674C-4C9E-9E0C-99C3CE80457C}" type="slidenum">
              <a:rPr lang="en-GB" smtClean="0"/>
              <a:t>1</a:t>
            </a:fld>
            <a:endParaRPr lang="en-GB"/>
          </a:p>
        </p:txBody>
      </p:sp>
    </p:spTree>
    <p:extLst>
      <p:ext uri="{BB962C8B-B14F-4D97-AF65-F5344CB8AC3E}">
        <p14:creationId xmlns:p14="http://schemas.microsoft.com/office/powerpoint/2010/main" val="2350273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I want to look at what event inspired the research into this theory.</a:t>
            </a:r>
          </a:p>
          <a:p>
            <a:r>
              <a:rPr lang="en-GB" dirty="0"/>
              <a:t>It began at roughly 2.30am on March 13</a:t>
            </a:r>
            <a:r>
              <a:rPr lang="en-GB" baseline="30000" dirty="0"/>
              <a:t>th</a:t>
            </a:r>
            <a:r>
              <a:rPr lang="en-GB" dirty="0"/>
              <a:t> 1964 with the case of Kitty Genovese. Kitty was a 28 year old lady who was returning to her apartment in Kew Gardens, New York after finishing a bar shift. She was attacked and killed by a man named Winston Mosley. This much is known to be true.</a:t>
            </a:r>
          </a:p>
        </p:txBody>
      </p:sp>
      <p:sp>
        <p:nvSpPr>
          <p:cNvPr id="4" name="Slide Number Placeholder 3"/>
          <p:cNvSpPr>
            <a:spLocks noGrp="1"/>
          </p:cNvSpPr>
          <p:nvPr>
            <p:ph type="sldNum" sz="quarter" idx="5"/>
          </p:nvPr>
        </p:nvSpPr>
        <p:spPr/>
        <p:txBody>
          <a:bodyPr/>
          <a:lstStyle/>
          <a:p>
            <a:fld id="{C49CB072-674C-4C9E-9E0C-99C3CE80457C}" type="slidenum">
              <a:rPr lang="en-GB" smtClean="0"/>
              <a:t>2</a:t>
            </a:fld>
            <a:endParaRPr lang="en-GB"/>
          </a:p>
        </p:txBody>
      </p:sp>
    </p:spTree>
    <p:extLst>
      <p:ext uri="{BB962C8B-B14F-4D97-AF65-F5344CB8AC3E}">
        <p14:creationId xmlns:p14="http://schemas.microsoft.com/office/powerpoint/2010/main" val="1507970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was made famous by the New York Times after they published the story, and for the most part sensationalised it. They printed that Kitty was attacked three times within a 30 minute timeframe. It was proved that she was in fact only attacked twice, once in the street and once in the entryway to the apartment building.</a:t>
            </a:r>
          </a:p>
          <a:p>
            <a:r>
              <a:rPr lang="en-GB" dirty="0"/>
              <a:t>The main reason for the fame of this case was the fact that they stated that 38 people witnessed the attacks and did nothing. Titling the piece “Apathy at Stabbing of Queens Woman Shocks Inspector”. There is no real evidence to suggest that 38 people witnessed the attack, in fact it seems highly improbable due to where the attacks occurred. Though there is no way of obtaining an accurate number of witnesses, a few people did witness the attack and many heard her screams.</a:t>
            </a:r>
          </a:p>
          <a:p>
            <a:r>
              <a:rPr lang="en-GB" dirty="0"/>
              <a:t>One man shouted at the attacker which prompted him to run away for a short period of time before returning for the second attack. After the second attack a lady came to Kitty’s aid in the entryway and stayed with her until the emergency services arrived.</a:t>
            </a:r>
          </a:p>
        </p:txBody>
      </p:sp>
      <p:sp>
        <p:nvSpPr>
          <p:cNvPr id="4" name="Slide Number Placeholder 3"/>
          <p:cNvSpPr>
            <a:spLocks noGrp="1"/>
          </p:cNvSpPr>
          <p:nvPr>
            <p:ph type="sldNum" sz="quarter" idx="5"/>
          </p:nvPr>
        </p:nvSpPr>
        <p:spPr/>
        <p:txBody>
          <a:bodyPr/>
          <a:lstStyle/>
          <a:p>
            <a:fld id="{C49CB072-674C-4C9E-9E0C-99C3CE80457C}" type="slidenum">
              <a:rPr lang="en-GB" smtClean="0"/>
              <a:t>3</a:t>
            </a:fld>
            <a:endParaRPr lang="en-GB"/>
          </a:p>
        </p:txBody>
      </p:sp>
    </p:spTree>
    <p:extLst>
      <p:ext uri="{BB962C8B-B14F-4D97-AF65-F5344CB8AC3E}">
        <p14:creationId xmlns:p14="http://schemas.microsoft.com/office/powerpoint/2010/main" val="3941327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case prompted </a:t>
            </a:r>
            <a:r>
              <a:rPr lang="en-GB" dirty="0" err="1"/>
              <a:t>Latané</a:t>
            </a:r>
            <a:r>
              <a:rPr lang="en-GB" dirty="0"/>
              <a:t> and Darley to research into Bystander “Apathy”. Through their research they found that there appears to be 5 noticeable steps that a bystander will go through in the event of an emergency.</a:t>
            </a:r>
          </a:p>
          <a:p>
            <a:r>
              <a:rPr lang="en-GB" dirty="0"/>
              <a:t>(Go through five steps on slide)</a:t>
            </a:r>
          </a:p>
          <a:p>
            <a:r>
              <a:rPr lang="en-GB" dirty="0"/>
              <a:t>However, as an emergency is an ambiguous event (happens in an instant), the bystander may not have time to run through all five steps. The third step however is always present, assume responsibility and give help, deny responsibility and don’t help.</a:t>
            </a:r>
          </a:p>
        </p:txBody>
      </p:sp>
      <p:sp>
        <p:nvSpPr>
          <p:cNvPr id="4" name="Slide Number Placeholder 3"/>
          <p:cNvSpPr>
            <a:spLocks noGrp="1"/>
          </p:cNvSpPr>
          <p:nvPr>
            <p:ph type="sldNum" sz="quarter" idx="5"/>
          </p:nvPr>
        </p:nvSpPr>
        <p:spPr/>
        <p:txBody>
          <a:bodyPr/>
          <a:lstStyle/>
          <a:p>
            <a:fld id="{C49CB072-674C-4C9E-9E0C-99C3CE80457C}" type="slidenum">
              <a:rPr lang="en-GB" smtClean="0"/>
              <a:t>4</a:t>
            </a:fld>
            <a:endParaRPr lang="en-GB"/>
          </a:p>
        </p:txBody>
      </p:sp>
    </p:spTree>
    <p:extLst>
      <p:ext uri="{BB962C8B-B14F-4D97-AF65-F5344CB8AC3E}">
        <p14:creationId xmlns:p14="http://schemas.microsoft.com/office/powerpoint/2010/main" val="3646976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err="1"/>
              <a:t>Latané</a:t>
            </a:r>
            <a:r>
              <a:rPr lang="en-GB" dirty="0"/>
              <a:t> and Darley conducted many experiments but I’m only going to look at two of them. </a:t>
            </a:r>
          </a:p>
          <a:p>
            <a:pPr marL="0" indent="0">
              <a:buNone/>
            </a:pPr>
            <a:r>
              <a:rPr lang="en-GB" dirty="0"/>
              <a:t>The first being where there’s smoke there’s (sometimes) fire. Participants were asked to fill out a form in a room, while filling out the forms smoke was pumped under the door. The purpose of this was to see how many people would go and check to see what was going on. </a:t>
            </a:r>
          </a:p>
          <a:p>
            <a:pPr marL="0" indent="0">
              <a:buNone/>
            </a:pPr>
            <a:r>
              <a:rPr lang="en-GB" dirty="0"/>
              <a:t>Participants were divided into three groups – See slide.</a:t>
            </a:r>
          </a:p>
          <a:p>
            <a:pPr marL="0" indent="0">
              <a:buNone/>
            </a:pPr>
            <a:r>
              <a:rPr lang="en-GB" dirty="0"/>
              <a:t>Go through results on slide.</a:t>
            </a:r>
          </a:p>
          <a:p>
            <a:pPr marL="0" indent="0">
              <a:buNone/>
            </a:pPr>
            <a:endParaRPr lang="en-GB" dirty="0"/>
          </a:p>
          <a:p>
            <a:pPr marL="0" indent="0">
              <a:buNone/>
            </a:pPr>
            <a:r>
              <a:rPr lang="en-GB" dirty="0"/>
              <a:t>Many stated that they didn’t actually see this as an emergency, thus breaking the second of the five rules. </a:t>
            </a:r>
          </a:p>
        </p:txBody>
      </p:sp>
      <p:sp>
        <p:nvSpPr>
          <p:cNvPr id="4" name="Slide Number Placeholder 3"/>
          <p:cNvSpPr>
            <a:spLocks noGrp="1"/>
          </p:cNvSpPr>
          <p:nvPr>
            <p:ph type="sldNum" sz="quarter" idx="5"/>
          </p:nvPr>
        </p:nvSpPr>
        <p:spPr/>
        <p:txBody>
          <a:bodyPr/>
          <a:lstStyle/>
          <a:p>
            <a:fld id="{C49CB072-674C-4C9E-9E0C-99C3CE80457C}" type="slidenum">
              <a:rPr lang="en-GB" smtClean="0"/>
              <a:t>5</a:t>
            </a:fld>
            <a:endParaRPr lang="en-GB"/>
          </a:p>
        </p:txBody>
      </p:sp>
    </p:spTree>
    <p:extLst>
      <p:ext uri="{BB962C8B-B14F-4D97-AF65-F5344CB8AC3E}">
        <p14:creationId xmlns:p14="http://schemas.microsoft.com/office/powerpoint/2010/main" val="381381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experiment participants were offered $2 to take part in a survey and asked if they knew of a friend who would also like to take part. </a:t>
            </a:r>
          </a:p>
          <a:p>
            <a:r>
              <a:rPr lang="en-GB" dirty="0"/>
              <a:t>When they arrived they were greeted by an “attractive” woman and taken to the testing room. The lady told them that she would be working in her office next door whilst they filled out the survey, and as she left made sure that they were aware that the door was unlocked and her office was accessible. </a:t>
            </a:r>
          </a:p>
          <a:p>
            <a:r>
              <a:rPr lang="en-GB" dirty="0"/>
              <a:t>She then made noise in her office for about 4 minutes, shuffling papers etc. She then played the sound of her climbing onto a chair then falling off that chair and screaming. Then she would lay on the ground moaning and crying, things like “oh my ankle”, this would go on for roughly a minute before she would leave the room.</a:t>
            </a:r>
          </a:p>
          <a:p>
            <a:r>
              <a:rPr lang="en-GB" dirty="0"/>
              <a:t>Subjects were split into 3 groups again – On slide, stranger = confederate. They recorded how many people would go and help the lady.</a:t>
            </a:r>
          </a:p>
          <a:p>
            <a:r>
              <a:rPr lang="en-GB" dirty="0"/>
              <a:t>Go through results on slide.</a:t>
            </a:r>
          </a:p>
        </p:txBody>
      </p:sp>
      <p:sp>
        <p:nvSpPr>
          <p:cNvPr id="4" name="Slide Number Placeholder 3"/>
          <p:cNvSpPr>
            <a:spLocks noGrp="1"/>
          </p:cNvSpPr>
          <p:nvPr>
            <p:ph type="sldNum" sz="quarter" idx="5"/>
          </p:nvPr>
        </p:nvSpPr>
        <p:spPr/>
        <p:txBody>
          <a:bodyPr/>
          <a:lstStyle/>
          <a:p>
            <a:fld id="{C49CB072-674C-4C9E-9E0C-99C3CE80457C}" type="slidenum">
              <a:rPr lang="en-GB" smtClean="0"/>
              <a:t>6</a:t>
            </a:fld>
            <a:endParaRPr lang="en-GB"/>
          </a:p>
        </p:txBody>
      </p:sp>
    </p:spTree>
    <p:extLst>
      <p:ext uri="{BB962C8B-B14F-4D97-AF65-F5344CB8AC3E}">
        <p14:creationId xmlns:p14="http://schemas.microsoft.com/office/powerpoint/2010/main" val="3799464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more recent example of the Bystander Effect. </a:t>
            </a:r>
          </a:p>
          <a:p>
            <a:r>
              <a:rPr lang="en-GB" dirty="0"/>
              <a:t>In January 2016 a lady and her daughter were driving in County Durham. Strong winds uprooted a tree from someone’s garden which landed on their bonnet, bringing down a power line with it. </a:t>
            </a:r>
          </a:p>
          <a:p>
            <a:r>
              <a:rPr lang="en-GB" dirty="0"/>
              <a:t>The Article states that they had a “narrow escape” though they were only treated for minor injuries.</a:t>
            </a:r>
          </a:p>
          <a:p>
            <a:r>
              <a:rPr lang="en-GB" dirty="0"/>
              <a:t>Bystanders to the incident took pictures and videos instead of helping even though the 2 in the car were calling for help. </a:t>
            </a:r>
          </a:p>
          <a:p>
            <a:r>
              <a:rPr lang="en-GB" dirty="0"/>
              <a:t>Bystanders clearly noticed the incident and interpreted it as an emergency – First 2 rules.</a:t>
            </a:r>
          </a:p>
          <a:p>
            <a:r>
              <a:rPr lang="en-GB" dirty="0"/>
              <a:t>However none of the bystanders assumed responsibility to help. Perhaps they didn’t know how to help, assumed someone else would help, were waiting on emergency services, or feared for their own safety what with the strong winds and power line being brought down. </a:t>
            </a:r>
          </a:p>
          <a:p>
            <a:r>
              <a:rPr lang="en-GB" dirty="0"/>
              <a:t>The article does not mention the number of bystanders but does state that it was “a number of people”. If only one person was to witness this would the outcome have been different?</a:t>
            </a:r>
          </a:p>
          <a:p>
            <a:endParaRPr lang="en-GB" dirty="0"/>
          </a:p>
          <a:p>
            <a:r>
              <a:rPr lang="en-GB" dirty="0"/>
              <a:t>Hopefully this presentation has given you a decent, yet brief overview of Bystander Intervention. Thank you </a:t>
            </a:r>
            <a:r>
              <a:rPr lang="en-GB"/>
              <a:t>for listening to me.</a:t>
            </a:r>
            <a:endParaRPr lang="en-GB" dirty="0"/>
          </a:p>
        </p:txBody>
      </p:sp>
      <p:sp>
        <p:nvSpPr>
          <p:cNvPr id="4" name="Slide Number Placeholder 3"/>
          <p:cNvSpPr>
            <a:spLocks noGrp="1"/>
          </p:cNvSpPr>
          <p:nvPr>
            <p:ph type="sldNum" sz="quarter" idx="5"/>
          </p:nvPr>
        </p:nvSpPr>
        <p:spPr/>
        <p:txBody>
          <a:bodyPr/>
          <a:lstStyle/>
          <a:p>
            <a:fld id="{C49CB072-674C-4C9E-9E0C-99C3CE80457C}" type="slidenum">
              <a:rPr lang="en-GB" smtClean="0"/>
              <a:t>7</a:t>
            </a:fld>
            <a:endParaRPr lang="en-GB"/>
          </a:p>
        </p:txBody>
      </p:sp>
    </p:spTree>
    <p:extLst>
      <p:ext uri="{BB962C8B-B14F-4D97-AF65-F5344CB8AC3E}">
        <p14:creationId xmlns:p14="http://schemas.microsoft.com/office/powerpoint/2010/main" val="37929410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5165C11-8EBE-4B07-BC8E-05CA992F8558}" type="datetimeFigureOut">
              <a:rPr lang="en-GB" smtClean="0"/>
              <a:t>10/12/2018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4170484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165C11-8EBE-4B07-BC8E-05CA992F8558}"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1799394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165C11-8EBE-4B07-BC8E-05CA992F8558}"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2896169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165C11-8EBE-4B07-BC8E-05CA992F8558}"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78805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165C11-8EBE-4B07-BC8E-05CA992F8558}" type="datetimeFigureOut">
              <a:rPr lang="en-GB" smtClean="0"/>
              <a:t>10/12/2018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3150231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165C11-8EBE-4B07-BC8E-05CA992F8558}" type="datetimeFigureOut">
              <a:rPr lang="en-GB" smtClean="0"/>
              <a:t>10/12/2018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409324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165C11-8EBE-4B07-BC8E-05CA992F8558}" type="datetimeFigureOut">
              <a:rPr lang="en-GB" smtClean="0"/>
              <a:t>10/12/2018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2754770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5165C11-8EBE-4B07-BC8E-05CA992F8558}"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3491671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5165C11-8EBE-4B07-BC8E-05CA992F8558}"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3440080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5165C11-8EBE-4B07-BC8E-05CA992F8558}"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1043906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5165C11-8EBE-4B07-BC8E-05CA992F8558}"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260612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5165C11-8EBE-4B07-BC8E-05CA992F8558}"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319162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165C11-8EBE-4B07-BC8E-05CA992F8558}"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3351516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5165C11-8EBE-4B07-BC8E-05CA992F8558}" type="datetimeFigureOut">
              <a:rPr lang="en-GB" smtClean="0"/>
              <a:t>10/12/2018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1059553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5165C11-8EBE-4B07-BC8E-05CA992F8558}" type="datetimeFigureOut">
              <a:rPr lang="en-GB" smtClean="0"/>
              <a:t>10/12/2018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3172498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5165C11-8EBE-4B07-BC8E-05CA992F8558}"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32185427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5165C11-8EBE-4B07-BC8E-05CA992F8558}"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27651DB-E5DA-4B5E-A678-63DF770F0664}" type="slidenum">
              <a:rPr lang="en-GB" smtClean="0"/>
              <a:t>‹#›</a:t>
            </a:fld>
            <a:endParaRPr lang="en-GB"/>
          </a:p>
        </p:txBody>
      </p:sp>
    </p:spTree>
    <p:extLst>
      <p:ext uri="{BB962C8B-B14F-4D97-AF65-F5344CB8AC3E}">
        <p14:creationId xmlns:p14="http://schemas.microsoft.com/office/powerpoint/2010/main" val="364591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5165C11-8EBE-4B07-BC8E-05CA992F8558}" type="datetimeFigureOut">
              <a:rPr lang="en-GB" smtClean="0"/>
              <a:t>10/12/2018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27651DB-E5DA-4B5E-A678-63DF770F0664}" type="slidenum">
              <a:rPr lang="en-GB" smtClean="0"/>
              <a:t>‹#›</a:t>
            </a:fld>
            <a:endParaRPr lang="en-GB"/>
          </a:p>
        </p:txBody>
      </p:sp>
    </p:spTree>
    <p:extLst>
      <p:ext uri="{BB962C8B-B14F-4D97-AF65-F5344CB8AC3E}">
        <p14:creationId xmlns:p14="http://schemas.microsoft.com/office/powerpoint/2010/main" val="11475667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A60E9735-ED1A-4377-9BA6-3970550F2EDE}"/>
              </a:ext>
            </a:extLst>
          </p:cNvPr>
          <p:cNvSpPr>
            <a:spLocks noGrp="1"/>
          </p:cNvSpPr>
          <p:nvPr>
            <p:ph type="ctrTitle"/>
          </p:nvPr>
        </p:nvSpPr>
        <p:spPr>
          <a:xfrm>
            <a:off x="6744928" y="1241266"/>
            <a:ext cx="4984227" cy="3782290"/>
          </a:xfrm>
        </p:spPr>
        <p:txBody>
          <a:bodyPr vert="horz" lIns="91440" tIns="45720" rIns="91440" bIns="45720" rtlCol="0">
            <a:normAutofit/>
          </a:bodyPr>
          <a:lstStyle/>
          <a:p>
            <a:r>
              <a:rPr lang="en-US" sz="6600" b="1" i="0" kern="1200" dirty="0">
                <a:solidFill>
                  <a:srgbClr val="EBEBEB"/>
                </a:solidFill>
                <a:latin typeface="+mn-lt"/>
                <a:ea typeface="+mj-ea"/>
                <a:cs typeface="+mj-cs"/>
              </a:rPr>
              <a:t>Bystander Intervention</a:t>
            </a:r>
          </a:p>
        </p:txBody>
      </p:sp>
      <p:sp>
        <p:nvSpPr>
          <p:cNvPr id="50" name="Rectangle 49">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a:extLst>
              <a:ext uri="{FF2B5EF4-FFF2-40B4-BE49-F238E27FC236}">
                <a16:creationId xmlns:a16="http://schemas.microsoft.com/office/drawing/2014/main" id="{4C5C560B-E148-40A8-9EB1-08CF64B0CA01}"/>
              </a:ext>
            </a:extLst>
          </p:cNvPr>
          <p:cNvPicPr>
            <a:picLocks noChangeAspect="1"/>
          </p:cNvPicPr>
          <p:nvPr/>
        </p:nvPicPr>
        <p:blipFill>
          <a:blip r:embed="rId3"/>
          <a:stretch>
            <a:fillRect/>
          </a:stretch>
        </p:blipFill>
        <p:spPr>
          <a:xfrm>
            <a:off x="798365" y="910048"/>
            <a:ext cx="5892285" cy="5037903"/>
          </a:xfrm>
          <a:prstGeom prst="roundRect">
            <a:avLst>
              <a:gd name="adj" fmla="val 1858"/>
            </a:avLst>
          </a:prstGeom>
          <a:effectLst>
            <a:outerShdw blurRad="50800" dist="50800" dir="5400000" algn="tl" rotWithShape="0">
              <a:srgbClr val="000000">
                <a:alpha val="43000"/>
              </a:srgbClr>
            </a:outerShdw>
          </a:effectLst>
        </p:spPr>
      </p:pic>
      <p:sp>
        <p:nvSpPr>
          <p:cNvPr id="3" name="TextBox 2">
            <a:extLst>
              <a:ext uri="{FF2B5EF4-FFF2-40B4-BE49-F238E27FC236}">
                <a16:creationId xmlns:a16="http://schemas.microsoft.com/office/drawing/2014/main" id="{11029658-E37F-48BD-A30E-2766D87DD73D}"/>
              </a:ext>
            </a:extLst>
          </p:cNvPr>
          <p:cNvSpPr txBox="1"/>
          <p:nvPr/>
        </p:nvSpPr>
        <p:spPr>
          <a:xfrm flipH="1">
            <a:off x="301654" y="6473417"/>
            <a:ext cx="7582024" cy="230832"/>
          </a:xfrm>
          <a:prstGeom prst="rect">
            <a:avLst/>
          </a:prstGeom>
          <a:noFill/>
        </p:spPr>
        <p:txBody>
          <a:bodyPr wrap="square" rtlCol="0">
            <a:spAutoFit/>
          </a:bodyPr>
          <a:lstStyle/>
          <a:p>
            <a:r>
              <a:rPr lang="en-GB" sz="900" dirty="0">
                <a:solidFill>
                  <a:schemeClr val="bg1"/>
                </a:solidFill>
              </a:rPr>
              <a:t>https://blogs.winona.edu/wellness/bystander-intervention-month/</a:t>
            </a:r>
          </a:p>
        </p:txBody>
      </p:sp>
    </p:spTree>
    <p:extLst>
      <p:ext uri="{BB962C8B-B14F-4D97-AF65-F5344CB8AC3E}">
        <p14:creationId xmlns:p14="http://schemas.microsoft.com/office/powerpoint/2010/main" val="1611561566"/>
      </p:ext>
    </p:extLst>
  </p:cSld>
  <p:clrMapOvr>
    <a:overrideClrMapping bg1="dk1" tx1="lt1" bg2="dk2" tx2="lt2" accent1="accent1" accent2="accent2" accent3="accent3" accent4="accent4" accent5="accent5" accent6="accent6" hlink="hlink" folHlink="folHlink"/>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2B38F-1308-42DE-A8CC-5A25F687BB24}"/>
              </a:ext>
            </a:extLst>
          </p:cNvPr>
          <p:cNvSpPr>
            <a:spLocks noGrp="1"/>
          </p:cNvSpPr>
          <p:nvPr>
            <p:ph type="title"/>
          </p:nvPr>
        </p:nvSpPr>
        <p:spPr>
          <a:xfrm>
            <a:off x="498523" y="780903"/>
            <a:ext cx="11139854" cy="930447"/>
          </a:xfrm>
        </p:spPr>
        <p:txBody>
          <a:bodyPr vert="horz" lIns="91440" tIns="45720" rIns="91440" bIns="45720" rtlCol="0" anchor="b">
            <a:normAutofit/>
          </a:bodyPr>
          <a:lstStyle/>
          <a:p>
            <a:pPr algn="ctr"/>
            <a:r>
              <a:rPr lang="en-US" sz="5400" kern="1200" dirty="0">
                <a:solidFill>
                  <a:srgbClr val="FFFFFF"/>
                </a:solidFill>
                <a:latin typeface="+mj-lt"/>
                <a:ea typeface="+mj-ea"/>
                <a:cs typeface="+mj-cs"/>
              </a:rPr>
              <a:t>Where did it begin?</a:t>
            </a:r>
          </a:p>
        </p:txBody>
      </p:sp>
      <p:pic>
        <p:nvPicPr>
          <p:cNvPr id="4" name="Picture 3">
            <a:extLst>
              <a:ext uri="{FF2B5EF4-FFF2-40B4-BE49-F238E27FC236}">
                <a16:creationId xmlns:a16="http://schemas.microsoft.com/office/drawing/2014/main" id="{78E4BCE5-D197-4C26-9777-5774326C279B}"/>
              </a:ext>
            </a:extLst>
          </p:cNvPr>
          <p:cNvPicPr>
            <a:picLocks noChangeAspect="1"/>
          </p:cNvPicPr>
          <p:nvPr/>
        </p:nvPicPr>
        <p:blipFill>
          <a:blip r:embed="rId3"/>
          <a:stretch>
            <a:fillRect/>
          </a:stretch>
        </p:blipFill>
        <p:spPr>
          <a:xfrm>
            <a:off x="1071405" y="2509911"/>
            <a:ext cx="9994091" cy="3997637"/>
          </a:xfrm>
          <a:prstGeom prst="rect">
            <a:avLst/>
          </a:prstGeom>
        </p:spPr>
      </p:pic>
      <p:sp>
        <p:nvSpPr>
          <p:cNvPr id="5" name="TextBox 4">
            <a:extLst>
              <a:ext uri="{FF2B5EF4-FFF2-40B4-BE49-F238E27FC236}">
                <a16:creationId xmlns:a16="http://schemas.microsoft.com/office/drawing/2014/main" id="{3DB9702D-EE86-4604-B297-E4D24F04CED7}"/>
              </a:ext>
            </a:extLst>
          </p:cNvPr>
          <p:cNvSpPr txBox="1"/>
          <p:nvPr/>
        </p:nvSpPr>
        <p:spPr>
          <a:xfrm>
            <a:off x="1478052" y="6514514"/>
            <a:ext cx="3655924" cy="230832"/>
          </a:xfrm>
          <a:prstGeom prst="rect">
            <a:avLst/>
          </a:prstGeom>
          <a:noFill/>
        </p:spPr>
        <p:txBody>
          <a:bodyPr wrap="square" rtlCol="0">
            <a:spAutoFit/>
          </a:bodyPr>
          <a:lstStyle/>
          <a:p>
            <a:r>
              <a:rPr lang="en-GB" sz="900" dirty="0"/>
              <a:t>https://www.paultripp.com/articles/posts/kitty-genovese</a:t>
            </a:r>
          </a:p>
        </p:txBody>
      </p:sp>
    </p:spTree>
    <p:extLst>
      <p:ext uri="{BB962C8B-B14F-4D97-AF65-F5344CB8AC3E}">
        <p14:creationId xmlns:p14="http://schemas.microsoft.com/office/powerpoint/2010/main" val="327115003"/>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D156-437A-4A3D-A9BE-F5119EE7143D}"/>
              </a:ext>
            </a:extLst>
          </p:cNvPr>
          <p:cNvSpPr>
            <a:spLocks noGrp="1"/>
          </p:cNvSpPr>
          <p:nvPr>
            <p:ph type="title"/>
          </p:nvPr>
        </p:nvSpPr>
        <p:spPr>
          <a:xfrm>
            <a:off x="836821" y="632862"/>
            <a:ext cx="3651467" cy="1075709"/>
          </a:xfrm>
        </p:spPr>
        <p:txBody>
          <a:bodyPr>
            <a:normAutofit/>
          </a:bodyPr>
          <a:lstStyle/>
          <a:p>
            <a:r>
              <a:rPr lang="en-GB" dirty="0"/>
              <a:t>Kitty Genovese</a:t>
            </a:r>
          </a:p>
        </p:txBody>
      </p:sp>
      <p:sp>
        <p:nvSpPr>
          <p:cNvPr id="3" name="Content Placeholder 2">
            <a:extLst>
              <a:ext uri="{FF2B5EF4-FFF2-40B4-BE49-F238E27FC236}">
                <a16:creationId xmlns:a16="http://schemas.microsoft.com/office/drawing/2014/main" id="{21735917-8BB5-4AF2-8C4C-87E0EA49FAFD}"/>
              </a:ext>
            </a:extLst>
          </p:cNvPr>
          <p:cNvSpPr>
            <a:spLocks noGrp="1"/>
          </p:cNvSpPr>
          <p:nvPr>
            <p:ph idx="1"/>
          </p:nvPr>
        </p:nvSpPr>
        <p:spPr>
          <a:xfrm>
            <a:off x="394039" y="4564701"/>
            <a:ext cx="3651466" cy="1660437"/>
          </a:xfrm>
        </p:spPr>
        <p:txBody>
          <a:bodyPr>
            <a:normAutofit/>
          </a:bodyPr>
          <a:lstStyle/>
          <a:p>
            <a:r>
              <a:rPr lang="en-GB" sz="1800" dirty="0"/>
              <a:t>New York Times</a:t>
            </a:r>
          </a:p>
          <a:p>
            <a:r>
              <a:rPr lang="en-GB" sz="1800" dirty="0"/>
              <a:t>3 Attacks?</a:t>
            </a:r>
          </a:p>
          <a:p>
            <a:r>
              <a:rPr lang="en-GB" sz="1800" dirty="0"/>
              <a:t>38 eyewitnesses?</a:t>
            </a:r>
          </a:p>
          <a:p>
            <a:endParaRPr lang="en-GB" sz="1800" dirty="0"/>
          </a:p>
        </p:txBody>
      </p:sp>
      <p:pic>
        <p:nvPicPr>
          <p:cNvPr id="4" name="Picture 3">
            <a:extLst>
              <a:ext uri="{FF2B5EF4-FFF2-40B4-BE49-F238E27FC236}">
                <a16:creationId xmlns:a16="http://schemas.microsoft.com/office/drawing/2014/main" id="{A5E491AB-944E-4679-B8EB-55FE0C61D8FE}"/>
              </a:ext>
            </a:extLst>
          </p:cNvPr>
          <p:cNvPicPr>
            <a:picLocks noChangeAspect="1"/>
          </p:cNvPicPr>
          <p:nvPr/>
        </p:nvPicPr>
        <p:blipFill rotWithShape="1">
          <a:blip r:embed="rId3"/>
          <a:srcRect t="11468" r="2" b="17029"/>
          <a:stretch/>
        </p:blipFill>
        <p:spPr>
          <a:xfrm>
            <a:off x="4639056" y="10"/>
            <a:ext cx="7552944" cy="6857990"/>
          </a:xfrm>
          <a:prstGeom prst="rect">
            <a:avLst/>
          </a:prstGeom>
          <a:effectLst/>
        </p:spPr>
      </p:pic>
      <p:sp>
        <p:nvSpPr>
          <p:cNvPr id="5" name="TextBox 4">
            <a:extLst>
              <a:ext uri="{FF2B5EF4-FFF2-40B4-BE49-F238E27FC236}">
                <a16:creationId xmlns:a16="http://schemas.microsoft.com/office/drawing/2014/main" id="{480BA45B-4FD2-481B-8F51-34CE01B1E219}"/>
              </a:ext>
            </a:extLst>
          </p:cNvPr>
          <p:cNvSpPr txBox="1"/>
          <p:nvPr/>
        </p:nvSpPr>
        <p:spPr>
          <a:xfrm>
            <a:off x="8517579" y="6627158"/>
            <a:ext cx="4410075" cy="230832"/>
          </a:xfrm>
          <a:prstGeom prst="rect">
            <a:avLst/>
          </a:prstGeom>
          <a:noFill/>
        </p:spPr>
        <p:txBody>
          <a:bodyPr wrap="square" rtlCol="0">
            <a:spAutoFit/>
          </a:bodyPr>
          <a:lstStyle/>
          <a:p>
            <a:r>
              <a:rPr lang="en-GB" sz="900" dirty="0">
                <a:solidFill>
                  <a:schemeClr val="bg1"/>
                </a:solidFill>
              </a:rPr>
              <a:t>https://www.gothamcenter.org/blog/a-new-york-story-kitty-genovese</a:t>
            </a:r>
          </a:p>
        </p:txBody>
      </p:sp>
      <p:sp>
        <p:nvSpPr>
          <p:cNvPr id="6" name="TextBox 5">
            <a:extLst>
              <a:ext uri="{FF2B5EF4-FFF2-40B4-BE49-F238E27FC236}">
                <a16:creationId xmlns:a16="http://schemas.microsoft.com/office/drawing/2014/main" id="{425637FC-C6B8-449F-BEAD-2419F59B7E96}"/>
              </a:ext>
            </a:extLst>
          </p:cNvPr>
          <p:cNvSpPr txBox="1"/>
          <p:nvPr/>
        </p:nvSpPr>
        <p:spPr>
          <a:xfrm>
            <a:off x="144714" y="2316701"/>
            <a:ext cx="3900791" cy="1477328"/>
          </a:xfrm>
          <a:prstGeom prst="rect">
            <a:avLst/>
          </a:prstGeom>
          <a:noFill/>
        </p:spPr>
        <p:txBody>
          <a:bodyPr wrap="square" rtlCol="0">
            <a:spAutoFit/>
          </a:bodyPr>
          <a:lstStyle/>
          <a:p>
            <a:r>
              <a:rPr lang="en-GB" dirty="0"/>
              <a:t>Manning, R. Levine, M. Collins, A. (2007) “The Kitty Genovese Murder and the Social Psychology of Helping” </a:t>
            </a:r>
            <a:r>
              <a:rPr lang="en-GB" i="1" dirty="0"/>
              <a:t>American Psychologist </a:t>
            </a:r>
            <a:r>
              <a:rPr lang="en-GB" dirty="0"/>
              <a:t>Vol. 62, No. 6, PP 555–562</a:t>
            </a:r>
          </a:p>
        </p:txBody>
      </p:sp>
    </p:spTree>
    <p:extLst>
      <p:ext uri="{BB962C8B-B14F-4D97-AF65-F5344CB8AC3E}">
        <p14:creationId xmlns:p14="http://schemas.microsoft.com/office/powerpoint/2010/main" val="1237237519"/>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F7110-8D83-4440-9B4E-B32130E09184}"/>
              </a:ext>
            </a:extLst>
          </p:cNvPr>
          <p:cNvSpPr>
            <a:spLocks noGrp="1"/>
          </p:cNvSpPr>
          <p:nvPr>
            <p:ph type="title"/>
          </p:nvPr>
        </p:nvSpPr>
        <p:spPr>
          <a:xfrm>
            <a:off x="1181893" y="815157"/>
            <a:ext cx="8761413" cy="706964"/>
          </a:xfrm>
        </p:spPr>
        <p:txBody>
          <a:bodyPr/>
          <a:lstStyle/>
          <a:p>
            <a:pPr algn="ctr"/>
            <a:r>
              <a:rPr lang="en-GB" dirty="0" err="1">
                <a:latin typeface="+mn-lt"/>
              </a:rPr>
              <a:t>Latané</a:t>
            </a:r>
            <a:r>
              <a:rPr lang="en-GB" dirty="0">
                <a:latin typeface="+mn-lt"/>
              </a:rPr>
              <a:t>. B &amp; Darley. J (1969) </a:t>
            </a:r>
            <a:br>
              <a:rPr lang="en-GB" dirty="0">
                <a:latin typeface="+mn-lt"/>
              </a:rPr>
            </a:br>
            <a:r>
              <a:rPr lang="en-GB" dirty="0">
                <a:latin typeface="+mn-lt"/>
              </a:rPr>
              <a:t>Bystander “Apathy”</a:t>
            </a:r>
          </a:p>
        </p:txBody>
      </p:sp>
      <p:sp>
        <p:nvSpPr>
          <p:cNvPr id="4" name="TextBox 3">
            <a:extLst>
              <a:ext uri="{FF2B5EF4-FFF2-40B4-BE49-F238E27FC236}">
                <a16:creationId xmlns:a16="http://schemas.microsoft.com/office/drawing/2014/main" id="{2356D46B-3746-4E52-9B88-5B464D7BA822}"/>
              </a:ext>
            </a:extLst>
          </p:cNvPr>
          <p:cNvSpPr txBox="1"/>
          <p:nvPr/>
        </p:nvSpPr>
        <p:spPr>
          <a:xfrm>
            <a:off x="3019424" y="1696522"/>
            <a:ext cx="5086350" cy="369332"/>
          </a:xfrm>
          <a:prstGeom prst="rect">
            <a:avLst/>
          </a:prstGeom>
          <a:noFill/>
        </p:spPr>
        <p:txBody>
          <a:bodyPr wrap="square" rtlCol="0">
            <a:spAutoFit/>
          </a:bodyPr>
          <a:lstStyle/>
          <a:p>
            <a:r>
              <a:rPr lang="en-GB" i="1" dirty="0">
                <a:solidFill>
                  <a:schemeClr val="bg1"/>
                </a:solidFill>
              </a:rPr>
              <a:t>American Scientist. Vol 57, No 2, PP 244-268</a:t>
            </a:r>
          </a:p>
        </p:txBody>
      </p:sp>
      <p:sp>
        <p:nvSpPr>
          <p:cNvPr id="5" name="TextBox 4">
            <a:extLst>
              <a:ext uri="{FF2B5EF4-FFF2-40B4-BE49-F238E27FC236}">
                <a16:creationId xmlns:a16="http://schemas.microsoft.com/office/drawing/2014/main" id="{02DE803B-438D-4D35-9090-D9654AFF6639}"/>
              </a:ext>
            </a:extLst>
          </p:cNvPr>
          <p:cNvSpPr txBox="1"/>
          <p:nvPr/>
        </p:nvSpPr>
        <p:spPr>
          <a:xfrm>
            <a:off x="519112" y="3045421"/>
            <a:ext cx="10658475" cy="2954655"/>
          </a:xfrm>
          <a:prstGeom prst="rect">
            <a:avLst/>
          </a:prstGeom>
          <a:noFill/>
        </p:spPr>
        <p:txBody>
          <a:bodyPr wrap="square" rtlCol="0">
            <a:spAutoFit/>
          </a:bodyPr>
          <a:lstStyle/>
          <a:p>
            <a:pPr marL="457200" indent="-457200">
              <a:buClr>
                <a:schemeClr val="accent1"/>
              </a:buClr>
              <a:buFont typeface="Wingdings" panose="05000000000000000000" pitchFamily="2" charset="2"/>
              <a:buChar char="Ø"/>
            </a:pPr>
            <a:r>
              <a:rPr lang="en-GB" sz="2800" dirty="0"/>
              <a:t>Bystander must notice the incident</a:t>
            </a:r>
          </a:p>
          <a:p>
            <a:pPr marL="457200" indent="-457200">
              <a:buClr>
                <a:schemeClr val="accent1"/>
              </a:buClr>
              <a:buFont typeface="Wingdings" panose="05000000000000000000" pitchFamily="2" charset="2"/>
              <a:buChar char="Ø"/>
            </a:pPr>
            <a:r>
              <a:rPr lang="en-GB" sz="2800" dirty="0"/>
              <a:t>Must interpret the event as an emergency/in need of help</a:t>
            </a:r>
          </a:p>
          <a:p>
            <a:pPr marL="457200" indent="-457200">
              <a:buClr>
                <a:schemeClr val="accent1"/>
              </a:buClr>
              <a:buFont typeface="Wingdings" panose="05000000000000000000" pitchFamily="2" charset="2"/>
              <a:buChar char="Ø"/>
            </a:pPr>
            <a:r>
              <a:rPr lang="en-GB" sz="2800" b="1" dirty="0"/>
              <a:t>They must assume responsibility</a:t>
            </a:r>
          </a:p>
          <a:p>
            <a:pPr marL="457200" indent="-457200">
              <a:buClr>
                <a:schemeClr val="accent1"/>
              </a:buClr>
              <a:buFont typeface="Wingdings" panose="05000000000000000000" pitchFamily="2" charset="2"/>
              <a:buChar char="Ø"/>
            </a:pPr>
            <a:r>
              <a:rPr lang="en-GB" sz="2800" dirty="0"/>
              <a:t>They must decide on what kind of assistance is needed</a:t>
            </a:r>
          </a:p>
          <a:p>
            <a:pPr marL="457200" indent="-457200">
              <a:buClr>
                <a:schemeClr val="accent1"/>
              </a:buClr>
              <a:buFont typeface="Wingdings" panose="05000000000000000000" pitchFamily="2" charset="2"/>
              <a:buChar char="Ø"/>
            </a:pPr>
            <a:r>
              <a:rPr lang="en-GB" sz="2800" dirty="0"/>
              <a:t>Then how to implement the assistance</a:t>
            </a:r>
          </a:p>
          <a:p>
            <a:pPr marL="285750" indent="-285750">
              <a:buClr>
                <a:schemeClr val="accent1"/>
              </a:buClr>
              <a:buFont typeface="Wingdings" panose="05000000000000000000" pitchFamily="2" charset="2"/>
              <a:buChar char="Ø"/>
            </a:pPr>
            <a:endParaRPr lang="en-GB" dirty="0"/>
          </a:p>
        </p:txBody>
      </p:sp>
    </p:spTree>
    <p:extLst>
      <p:ext uri="{BB962C8B-B14F-4D97-AF65-F5344CB8AC3E}">
        <p14:creationId xmlns:p14="http://schemas.microsoft.com/office/powerpoint/2010/main" val="3631486541"/>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B58666-8DEE-409D-8E40-2CCBF203C47F}"/>
              </a:ext>
            </a:extLst>
          </p:cNvPr>
          <p:cNvSpPr txBox="1"/>
          <p:nvPr/>
        </p:nvSpPr>
        <p:spPr>
          <a:xfrm>
            <a:off x="6096000" y="6652234"/>
            <a:ext cx="6626970" cy="205766"/>
          </a:xfrm>
          <a:prstGeom prst="rect">
            <a:avLst/>
          </a:prstGeom>
        </p:spPr>
        <p:txBody>
          <a:bodyPr vert="horz" lIns="91440" tIns="45720" rIns="91440" bIns="45720" rtlCol="0" anchor="ctr">
            <a:normAutofit lnSpcReduction="10000"/>
          </a:bodyPr>
          <a:lstStyle/>
          <a:p>
            <a:pPr>
              <a:spcBef>
                <a:spcPts val="1000"/>
              </a:spcBef>
              <a:buClr>
                <a:schemeClr val="accent1"/>
              </a:buClr>
              <a:buSzPct val="80000"/>
              <a:buFont typeface="Wingdings 3" charset="2"/>
              <a:buChar char=""/>
            </a:pPr>
            <a:r>
              <a:rPr lang="en-US" sz="800" dirty="0">
                <a:solidFill>
                  <a:schemeClr val="tx1">
                    <a:lumMod val="75000"/>
                    <a:lumOff val="25000"/>
                  </a:schemeClr>
                </a:solidFill>
              </a:rPr>
              <a:t>https://www.nfpa.org/News-and-Research/Publications/NFPA-Journal/2018/March-April-2018/Features/UL-Smoke-alarm</a:t>
            </a:r>
          </a:p>
        </p:txBody>
      </p:sp>
      <p:pic>
        <p:nvPicPr>
          <p:cNvPr id="24" name="Picture 23">
            <a:extLst>
              <a:ext uri="{FF2B5EF4-FFF2-40B4-BE49-F238E27FC236}">
                <a16:creationId xmlns:a16="http://schemas.microsoft.com/office/drawing/2014/main" id="{CD552C17-9DA3-4C21-96CF-F9686A3C9406}"/>
              </a:ext>
            </a:extLst>
          </p:cNvPr>
          <p:cNvPicPr>
            <a:picLocks noChangeAspect="1"/>
          </p:cNvPicPr>
          <p:nvPr/>
        </p:nvPicPr>
        <p:blipFill rotWithShape="1">
          <a:blip r:embed="rId3"/>
          <a:srcRect t="2826" b="9419"/>
          <a:stretch/>
        </p:blipFill>
        <p:spPr>
          <a:xfrm>
            <a:off x="4984956" y="2748563"/>
            <a:ext cx="6626970" cy="3300317"/>
          </a:xfrm>
          <a:prstGeom prst="roundRect">
            <a:avLst>
              <a:gd name="adj" fmla="val 1858"/>
            </a:avLst>
          </a:prstGeom>
          <a:effectLst>
            <a:outerShdw blurRad="50800" dist="50800" dir="5400000" algn="tl" rotWithShape="0">
              <a:srgbClr val="000000">
                <a:alpha val="43000"/>
              </a:srgbClr>
            </a:outerShdw>
          </a:effectLst>
        </p:spPr>
      </p:pic>
      <p:sp>
        <p:nvSpPr>
          <p:cNvPr id="25" name="TextBox 24">
            <a:extLst>
              <a:ext uri="{FF2B5EF4-FFF2-40B4-BE49-F238E27FC236}">
                <a16:creationId xmlns:a16="http://schemas.microsoft.com/office/drawing/2014/main" id="{AF8D310C-103B-4709-968F-98B41CED792B}"/>
              </a:ext>
            </a:extLst>
          </p:cNvPr>
          <p:cNvSpPr txBox="1"/>
          <p:nvPr/>
        </p:nvSpPr>
        <p:spPr>
          <a:xfrm>
            <a:off x="715657" y="432359"/>
            <a:ext cx="10810299" cy="1754326"/>
          </a:xfrm>
          <a:prstGeom prst="rect">
            <a:avLst/>
          </a:prstGeom>
          <a:noFill/>
        </p:spPr>
        <p:txBody>
          <a:bodyPr wrap="square" rtlCol="0">
            <a:spAutoFit/>
          </a:bodyPr>
          <a:lstStyle/>
          <a:p>
            <a:pPr algn="ctr"/>
            <a:r>
              <a:rPr lang="en-GB" sz="5400" dirty="0">
                <a:solidFill>
                  <a:schemeClr val="bg1"/>
                </a:solidFill>
              </a:rPr>
              <a:t>Where there’s smoke, there’s (sometimes) fire.</a:t>
            </a:r>
          </a:p>
        </p:txBody>
      </p:sp>
      <p:sp>
        <p:nvSpPr>
          <p:cNvPr id="27" name="TextBox 26">
            <a:extLst>
              <a:ext uri="{FF2B5EF4-FFF2-40B4-BE49-F238E27FC236}">
                <a16:creationId xmlns:a16="http://schemas.microsoft.com/office/drawing/2014/main" id="{7D0B500C-B329-424B-A18F-95124E1DAC33}"/>
              </a:ext>
            </a:extLst>
          </p:cNvPr>
          <p:cNvSpPr txBox="1"/>
          <p:nvPr/>
        </p:nvSpPr>
        <p:spPr>
          <a:xfrm>
            <a:off x="218947" y="2830722"/>
            <a:ext cx="2738743" cy="2930610"/>
          </a:xfrm>
          <a:prstGeom prst="rect">
            <a:avLst/>
          </a:prstGeom>
          <a:noFill/>
        </p:spPr>
        <p:txBody>
          <a:bodyPr wrap="square" rtlCol="0">
            <a:spAutoFit/>
          </a:bodyPr>
          <a:lstStyle/>
          <a:p>
            <a:pPr marL="285750" indent="-285750">
              <a:lnSpc>
                <a:spcPct val="200000"/>
              </a:lnSpc>
              <a:buClr>
                <a:schemeClr val="accent1"/>
              </a:buClr>
              <a:buFont typeface="Wingdings" panose="05000000000000000000" pitchFamily="2" charset="2"/>
              <a:buChar char="Ø"/>
            </a:pPr>
            <a:r>
              <a:rPr lang="en-GB" sz="2400" dirty="0"/>
              <a:t>Alone </a:t>
            </a:r>
          </a:p>
          <a:p>
            <a:pPr marL="285750" indent="-285750">
              <a:lnSpc>
                <a:spcPct val="200000"/>
              </a:lnSpc>
              <a:buClr>
                <a:schemeClr val="accent1"/>
              </a:buClr>
              <a:buFont typeface="Wingdings" panose="05000000000000000000" pitchFamily="2" charset="2"/>
              <a:buChar char="Ø"/>
            </a:pPr>
            <a:r>
              <a:rPr lang="en-GB" sz="2400" dirty="0"/>
              <a:t>Group of 3 </a:t>
            </a:r>
          </a:p>
          <a:p>
            <a:pPr marL="285750" indent="-285750">
              <a:lnSpc>
                <a:spcPct val="200000"/>
              </a:lnSpc>
              <a:buClr>
                <a:schemeClr val="accent1"/>
              </a:buClr>
              <a:buFont typeface="Wingdings" panose="05000000000000000000" pitchFamily="2" charset="2"/>
              <a:buChar char="Ø"/>
            </a:pPr>
            <a:r>
              <a:rPr lang="en-GB" sz="2400" dirty="0"/>
              <a:t>Group with Confederates</a:t>
            </a:r>
          </a:p>
        </p:txBody>
      </p:sp>
      <p:sp>
        <p:nvSpPr>
          <p:cNvPr id="28" name="TextBox 27">
            <a:extLst>
              <a:ext uri="{FF2B5EF4-FFF2-40B4-BE49-F238E27FC236}">
                <a16:creationId xmlns:a16="http://schemas.microsoft.com/office/drawing/2014/main" id="{3178C05B-4D95-477D-88CD-90D9972706A6}"/>
              </a:ext>
            </a:extLst>
          </p:cNvPr>
          <p:cNvSpPr txBox="1"/>
          <p:nvPr/>
        </p:nvSpPr>
        <p:spPr>
          <a:xfrm>
            <a:off x="3090790" y="2830722"/>
            <a:ext cx="1761066" cy="2191947"/>
          </a:xfrm>
          <a:prstGeom prst="rect">
            <a:avLst/>
          </a:prstGeom>
          <a:noFill/>
        </p:spPr>
        <p:txBody>
          <a:bodyPr wrap="square" rtlCol="0">
            <a:spAutoFit/>
          </a:bodyPr>
          <a:lstStyle/>
          <a:p>
            <a:pPr marL="342900" indent="-342900">
              <a:lnSpc>
                <a:spcPct val="200000"/>
              </a:lnSpc>
              <a:buFontTx/>
              <a:buChar char="-"/>
            </a:pPr>
            <a:r>
              <a:rPr lang="en-GB" sz="2400" dirty="0"/>
              <a:t>75%</a:t>
            </a:r>
          </a:p>
          <a:p>
            <a:pPr marL="342900" indent="-342900">
              <a:lnSpc>
                <a:spcPct val="200000"/>
              </a:lnSpc>
              <a:buFontTx/>
              <a:buChar char="-"/>
            </a:pPr>
            <a:r>
              <a:rPr lang="en-GB" sz="2400" dirty="0"/>
              <a:t>38%</a:t>
            </a:r>
          </a:p>
          <a:p>
            <a:pPr marL="342900" indent="-342900">
              <a:lnSpc>
                <a:spcPct val="200000"/>
              </a:lnSpc>
              <a:buFontTx/>
              <a:buChar char="-"/>
            </a:pPr>
            <a:r>
              <a:rPr lang="en-GB" sz="2400" dirty="0"/>
              <a:t>10% </a:t>
            </a:r>
          </a:p>
        </p:txBody>
      </p:sp>
    </p:spTree>
    <p:extLst>
      <p:ext uri="{BB962C8B-B14F-4D97-AF65-F5344CB8AC3E}">
        <p14:creationId xmlns:p14="http://schemas.microsoft.com/office/powerpoint/2010/main" val="385490456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487-B00B-4117-88F5-718DD56E5383}"/>
              </a:ext>
            </a:extLst>
          </p:cNvPr>
          <p:cNvSpPr>
            <a:spLocks noGrp="1"/>
          </p:cNvSpPr>
          <p:nvPr>
            <p:ph type="title"/>
          </p:nvPr>
        </p:nvSpPr>
        <p:spPr>
          <a:xfrm>
            <a:off x="2850799" y="212531"/>
            <a:ext cx="6816061" cy="1506251"/>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A Lady in Distress</a:t>
            </a:r>
          </a:p>
        </p:txBody>
      </p:sp>
      <p:pic>
        <p:nvPicPr>
          <p:cNvPr id="4" name="Picture 3">
            <a:extLst>
              <a:ext uri="{FF2B5EF4-FFF2-40B4-BE49-F238E27FC236}">
                <a16:creationId xmlns:a16="http://schemas.microsoft.com/office/drawing/2014/main" id="{368A8C36-B538-48D0-B92F-6BBB1F377DA2}"/>
              </a:ext>
            </a:extLst>
          </p:cNvPr>
          <p:cNvPicPr>
            <a:picLocks noChangeAspect="1"/>
          </p:cNvPicPr>
          <p:nvPr/>
        </p:nvPicPr>
        <p:blipFill>
          <a:blip r:embed="rId3"/>
          <a:stretch>
            <a:fillRect/>
          </a:stretch>
        </p:blipFill>
        <p:spPr>
          <a:xfrm>
            <a:off x="355924" y="2217521"/>
            <a:ext cx="5303412" cy="4425035"/>
          </a:xfrm>
          <a:prstGeom prst="rect">
            <a:avLst/>
          </a:prstGeom>
        </p:spPr>
      </p:pic>
      <p:sp>
        <p:nvSpPr>
          <p:cNvPr id="5" name="TextBox 4">
            <a:extLst>
              <a:ext uri="{FF2B5EF4-FFF2-40B4-BE49-F238E27FC236}">
                <a16:creationId xmlns:a16="http://schemas.microsoft.com/office/drawing/2014/main" id="{0BB592E7-F203-4DF3-97C5-550663CDF409}"/>
              </a:ext>
            </a:extLst>
          </p:cNvPr>
          <p:cNvSpPr txBox="1"/>
          <p:nvPr/>
        </p:nvSpPr>
        <p:spPr>
          <a:xfrm>
            <a:off x="0" y="6642556"/>
            <a:ext cx="3807883" cy="215444"/>
          </a:xfrm>
          <a:prstGeom prst="rect">
            <a:avLst/>
          </a:prstGeom>
          <a:noFill/>
        </p:spPr>
        <p:txBody>
          <a:bodyPr wrap="square" rtlCol="0">
            <a:spAutoFit/>
          </a:bodyPr>
          <a:lstStyle/>
          <a:p>
            <a:r>
              <a:rPr lang="en-GB" sz="800" dirty="0"/>
              <a:t>http://thinkhomeoffice.com/10-best-ergonomic-chairs-for-neck-pain/</a:t>
            </a:r>
          </a:p>
        </p:txBody>
      </p:sp>
      <p:sp>
        <p:nvSpPr>
          <p:cNvPr id="6" name="TextBox 5">
            <a:extLst>
              <a:ext uri="{FF2B5EF4-FFF2-40B4-BE49-F238E27FC236}">
                <a16:creationId xmlns:a16="http://schemas.microsoft.com/office/drawing/2014/main" id="{10EFF74A-7AA1-4F93-8BFB-4362A0A99DEF}"/>
              </a:ext>
            </a:extLst>
          </p:cNvPr>
          <p:cNvSpPr txBox="1"/>
          <p:nvPr/>
        </p:nvSpPr>
        <p:spPr>
          <a:xfrm>
            <a:off x="6532666" y="3316604"/>
            <a:ext cx="2664177" cy="1822615"/>
          </a:xfrm>
          <a:prstGeom prst="rect">
            <a:avLst/>
          </a:prstGeom>
          <a:noFill/>
        </p:spPr>
        <p:txBody>
          <a:bodyPr wrap="square" rtlCol="0">
            <a:spAutoFit/>
          </a:bodyPr>
          <a:lstStyle/>
          <a:p>
            <a:pPr marL="342900" indent="-342900">
              <a:buClr>
                <a:schemeClr val="accent1"/>
              </a:buClr>
              <a:buFont typeface="Wingdings" panose="05000000000000000000" pitchFamily="2" charset="2"/>
              <a:buChar char="Ø"/>
            </a:pPr>
            <a:r>
              <a:rPr lang="en-GB" sz="2400" dirty="0"/>
              <a:t>Alone</a:t>
            </a:r>
          </a:p>
          <a:p>
            <a:pPr marL="342900" indent="-342900">
              <a:lnSpc>
                <a:spcPct val="200000"/>
              </a:lnSpc>
              <a:buClr>
                <a:schemeClr val="accent1"/>
              </a:buClr>
              <a:buFont typeface="Wingdings" panose="05000000000000000000" pitchFamily="2" charset="2"/>
              <a:buChar char="Ø"/>
            </a:pPr>
            <a:r>
              <a:rPr lang="en-GB" sz="2400" dirty="0"/>
              <a:t>With Stranger</a:t>
            </a:r>
          </a:p>
          <a:p>
            <a:pPr marL="342900" indent="-342900">
              <a:lnSpc>
                <a:spcPct val="200000"/>
              </a:lnSpc>
              <a:buClr>
                <a:schemeClr val="accent1"/>
              </a:buClr>
              <a:buFont typeface="Wingdings" panose="05000000000000000000" pitchFamily="2" charset="2"/>
              <a:buChar char="Ø"/>
            </a:pPr>
            <a:r>
              <a:rPr lang="en-GB" sz="2400" dirty="0"/>
              <a:t>With Friend</a:t>
            </a:r>
          </a:p>
        </p:txBody>
      </p:sp>
      <p:sp>
        <p:nvSpPr>
          <p:cNvPr id="8" name="TextBox 7">
            <a:extLst>
              <a:ext uri="{FF2B5EF4-FFF2-40B4-BE49-F238E27FC236}">
                <a16:creationId xmlns:a16="http://schemas.microsoft.com/office/drawing/2014/main" id="{058A1F8E-4169-4A4A-9F00-D7DE20B8E2D6}"/>
              </a:ext>
            </a:extLst>
          </p:cNvPr>
          <p:cNvSpPr txBox="1"/>
          <p:nvPr/>
        </p:nvSpPr>
        <p:spPr>
          <a:xfrm>
            <a:off x="9196843" y="2957641"/>
            <a:ext cx="2554890" cy="2191947"/>
          </a:xfrm>
          <a:prstGeom prst="rect">
            <a:avLst/>
          </a:prstGeom>
          <a:noFill/>
        </p:spPr>
        <p:txBody>
          <a:bodyPr wrap="square" rtlCol="0">
            <a:spAutoFit/>
          </a:bodyPr>
          <a:lstStyle/>
          <a:p>
            <a:pPr marL="342900" indent="-342900">
              <a:lnSpc>
                <a:spcPct val="200000"/>
              </a:lnSpc>
              <a:buFontTx/>
              <a:buChar char="-"/>
            </a:pPr>
            <a:r>
              <a:rPr lang="en-GB" sz="2400" dirty="0"/>
              <a:t>70%</a:t>
            </a:r>
          </a:p>
          <a:p>
            <a:pPr marL="342900" indent="-342900">
              <a:lnSpc>
                <a:spcPct val="200000"/>
              </a:lnSpc>
              <a:buFontTx/>
              <a:buChar char="-"/>
            </a:pPr>
            <a:r>
              <a:rPr lang="en-GB" sz="2400" dirty="0"/>
              <a:t>40%</a:t>
            </a:r>
          </a:p>
          <a:p>
            <a:pPr marL="342900" indent="-342900">
              <a:lnSpc>
                <a:spcPct val="200000"/>
              </a:lnSpc>
              <a:buFontTx/>
              <a:buChar char="-"/>
            </a:pPr>
            <a:r>
              <a:rPr lang="en-GB" sz="2400" dirty="0"/>
              <a:t>70%</a:t>
            </a:r>
          </a:p>
        </p:txBody>
      </p:sp>
    </p:spTree>
    <p:extLst>
      <p:ext uri="{BB962C8B-B14F-4D97-AF65-F5344CB8AC3E}">
        <p14:creationId xmlns:p14="http://schemas.microsoft.com/office/powerpoint/2010/main" val="420202197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C75B33-8B9C-4C30-B69D-6F21F9FFF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E7733D14-EF47-47BB-93CA-C498A30E0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7C8D7967-7E76-49C0-8910-644CD2B54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F254D511-FF29-49BE-AF7A-85D01A271FA2}"/>
              </a:ext>
            </a:extLst>
          </p:cNvPr>
          <p:cNvSpPr>
            <a:spLocks noGrp="1"/>
          </p:cNvSpPr>
          <p:nvPr>
            <p:ph type="title"/>
          </p:nvPr>
        </p:nvSpPr>
        <p:spPr>
          <a:xfrm>
            <a:off x="1154955" y="973668"/>
            <a:ext cx="2942210" cy="1020232"/>
          </a:xfrm>
        </p:spPr>
        <p:txBody>
          <a:bodyPr>
            <a:normAutofit/>
          </a:bodyPr>
          <a:lstStyle/>
          <a:p>
            <a:r>
              <a:rPr lang="en-GB" dirty="0"/>
              <a:t>Car Crash</a:t>
            </a:r>
          </a:p>
        </p:txBody>
      </p:sp>
      <p:sp>
        <p:nvSpPr>
          <p:cNvPr id="3" name="Content Placeholder 2">
            <a:extLst>
              <a:ext uri="{FF2B5EF4-FFF2-40B4-BE49-F238E27FC236}">
                <a16:creationId xmlns:a16="http://schemas.microsoft.com/office/drawing/2014/main" id="{9F3377F1-6BFD-4DCB-821C-18B902827CE5}"/>
              </a:ext>
            </a:extLst>
          </p:cNvPr>
          <p:cNvSpPr>
            <a:spLocks noGrp="1"/>
          </p:cNvSpPr>
          <p:nvPr>
            <p:ph idx="1"/>
          </p:nvPr>
        </p:nvSpPr>
        <p:spPr>
          <a:xfrm>
            <a:off x="1154955" y="2120900"/>
            <a:ext cx="3133726" cy="3898900"/>
          </a:xfrm>
        </p:spPr>
        <p:txBody>
          <a:bodyPr>
            <a:normAutofit/>
          </a:bodyPr>
          <a:lstStyle/>
          <a:p>
            <a:r>
              <a:rPr lang="en-GB" dirty="0">
                <a:solidFill>
                  <a:schemeClr val="bg1"/>
                </a:solidFill>
              </a:rPr>
              <a:t>A lady and her daughter were left trapped in her car.</a:t>
            </a:r>
          </a:p>
          <a:p>
            <a:r>
              <a:rPr lang="en-GB" dirty="0">
                <a:solidFill>
                  <a:schemeClr val="bg1"/>
                </a:solidFill>
              </a:rPr>
              <a:t>Tree uprooted in strong winds </a:t>
            </a:r>
          </a:p>
          <a:p>
            <a:r>
              <a:rPr lang="en-GB" dirty="0">
                <a:solidFill>
                  <a:schemeClr val="bg1"/>
                </a:solidFill>
              </a:rPr>
              <a:t>Bystanders took pictures and videos instead of offering assistance. </a:t>
            </a:r>
          </a:p>
        </p:txBody>
      </p:sp>
      <p:pic>
        <p:nvPicPr>
          <p:cNvPr id="4" name="Picture 3">
            <a:extLst>
              <a:ext uri="{FF2B5EF4-FFF2-40B4-BE49-F238E27FC236}">
                <a16:creationId xmlns:a16="http://schemas.microsoft.com/office/drawing/2014/main" id="{433C5EE8-806D-40FC-AFF8-5B31204588CA}"/>
              </a:ext>
            </a:extLst>
          </p:cNvPr>
          <p:cNvPicPr>
            <a:picLocks noChangeAspect="1"/>
          </p:cNvPicPr>
          <p:nvPr/>
        </p:nvPicPr>
        <p:blipFill rotWithShape="1">
          <a:blip r:embed="rId4"/>
          <a:srcRect r="31527" b="2"/>
          <a:stretch/>
        </p:blipFill>
        <p:spPr>
          <a:xfrm>
            <a:off x="5194605" y="964143"/>
            <a:ext cx="6391533" cy="5250498"/>
          </a:xfrm>
          <a:prstGeom prst="rect">
            <a:avLst/>
          </a:prstGeom>
        </p:spPr>
      </p:pic>
      <p:sp>
        <p:nvSpPr>
          <p:cNvPr id="18" name="Rectangle 17">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7A24E421-C485-4FDD-A64B-86A7A79EBF15}"/>
              </a:ext>
            </a:extLst>
          </p:cNvPr>
          <p:cNvSpPr txBox="1"/>
          <p:nvPr/>
        </p:nvSpPr>
        <p:spPr>
          <a:xfrm>
            <a:off x="7544125" y="6214641"/>
            <a:ext cx="1692491" cy="523220"/>
          </a:xfrm>
          <a:prstGeom prst="rect">
            <a:avLst/>
          </a:prstGeom>
          <a:noFill/>
        </p:spPr>
        <p:txBody>
          <a:bodyPr wrap="square" rtlCol="0">
            <a:spAutoFit/>
          </a:bodyPr>
          <a:lstStyle/>
          <a:p>
            <a:r>
              <a:rPr lang="en-GB" sz="1000" i="1" dirty="0"/>
              <a:t>Photo: Durham Police</a:t>
            </a:r>
            <a:endParaRPr lang="en-GB" sz="1000" dirty="0"/>
          </a:p>
          <a:p>
            <a:endParaRPr lang="en-GB" dirty="0"/>
          </a:p>
        </p:txBody>
      </p:sp>
      <p:sp>
        <p:nvSpPr>
          <p:cNvPr id="6" name="TextBox 5">
            <a:extLst>
              <a:ext uri="{FF2B5EF4-FFF2-40B4-BE49-F238E27FC236}">
                <a16:creationId xmlns:a16="http://schemas.microsoft.com/office/drawing/2014/main" id="{E54BC236-088E-44AC-9899-C11BC1B9797C}"/>
              </a:ext>
            </a:extLst>
          </p:cNvPr>
          <p:cNvSpPr txBox="1"/>
          <p:nvPr/>
        </p:nvSpPr>
        <p:spPr>
          <a:xfrm>
            <a:off x="304800" y="6455835"/>
            <a:ext cx="11582400" cy="307777"/>
          </a:xfrm>
          <a:prstGeom prst="rect">
            <a:avLst/>
          </a:prstGeom>
          <a:noFill/>
        </p:spPr>
        <p:txBody>
          <a:bodyPr wrap="square" rtlCol="0">
            <a:spAutoFit/>
          </a:bodyPr>
          <a:lstStyle/>
          <a:p>
            <a:r>
              <a:rPr lang="en-GB" sz="1400" dirty="0"/>
              <a:t>ITV Report   29 January 2016 “Bystanders 'took pictures' instead of helping woman and daughter trapped in car” </a:t>
            </a:r>
          </a:p>
        </p:txBody>
      </p:sp>
    </p:spTree>
    <p:extLst>
      <p:ext uri="{BB962C8B-B14F-4D97-AF65-F5344CB8AC3E}">
        <p14:creationId xmlns:p14="http://schemas.microsoft.com/office/powerpoint/2010/main" val="3418887718"/>
      </p:ext>
    </p:extLst>
  </p:cSld>
  <p:clrMapOvr>
    <a:masterClrMapping/>
  </p:clrMapOvr>
  <p:transition spd="slow">
    <p:cove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TotalTime>
  <Words>1182</Words>
  <Application>Microsoft Office PowerPoint</Application>
  <PresentationFormat>Widescreen</PresentationFormat>
  <Paragraphs>75</Paragraphs>
  <Slides>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Wingdings</vt:lpstr>
      <vt:lpstr>Wingdings 3</vt:lpstr>
      <vt:lpstr>Ion Boardroom</vt:lpstr>
      <vt:lpstr>Bystander Intervention</vt:lpstr>
      <vt:lpstr>Where did it begin?</vt:lpstr>
      <vt:lpstr>Kitty Genovese</vt:lpstr>
      <vt:lpstr>Latané. B &amp; Darley. J (1969)  Bystander “Apathy”</vt:lpstr>
      <vt:lpstr>PowerPoint Presentation</vt:lpstr>
      <vt:lpstr>A Lady in Distress</vt:lpstr>
      <vt:lpstr>Car Crash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Bystander Intervention</dc:title>
  <dc:creator>Jessica Evans (1802313)</dc:creator>
  <cp:lastModifiedBy>Jessica Evans (1802313)</cp:lastModifiedBy>
  <cp:revision>14</cp:revision>
  <dcterms:created xsi:type="dcterms:W3CDTF">2018-12-10T10:53:20Z</dcterms:created>
  <dcterms:modified xsi:type="dcterms:W3CDTF">2018-12-10T17:53:41Z</dcterms:modified>
</cp:coreProperties>
</file>