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60" r:id="rId5"/>
    <p:sldId id="334" r:id="rId6"/>
    <p:sldId id="325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9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5" autoAdjust="0"/>
    <p:restoredTop sz="94660"/>
  </p:normalViewPr>
  <p:slideViewPr>
    <p:cSldViewPr>
      <p:cViewPr varScale="1">
        <p:scale>
          <a:sx n="84" d="100"/>
          <a:sy n="84" d="100"/>
        </p:scale>
        <p:origin x="1339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01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86FF1C4-32A3-451B-9EDB-8C4F4649BC1E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7524CF5-0988-4E1B-906A-7AB2F202B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484784"/>
            <a:ext cx="8568952" cy="237626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BMDM7001 Identity and </a:t>
            </a:r>
            <a:r>
              <a:rPr lang="en-GB" sz="3200" b="1" dirty="0" err="1" smtClean="0"/>
              <a:t>Approches</a:t>
            </a:r>
            <a:r>
              <a:rPr lang="en-GB" sz="3200" b="1" dirty="0" smtClean="0"/>
              <a:t> to Applied Business Research</a:t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WEEK 2</a:t>
            </a:r>
            <a:br>
              <a:rPr lang="en-GB" sz="3200" b="1" dirty="0" smtClean="0"/>
            </a:br>
            <a:r>
              <a:rPr lang="en-GB" sz="3200" b="1" dirty="0" smtClean="0"/>
              <a:t>RESEARCH TOPICS and RESEARCH QUESTIONS</a:t>
            </a:r>
            <a:endParaRPr lang="en-GB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136904" cy="1060102"/>
          </a:xfrm>
        </p:spPr>
        <p:txBody>
          <a:bodyPr/>
          <a:lstStyle/>
          <a:p>
            <a:r>
              <a:rPr lang="en-GB" sz="2800" b="1" smtClean="0">
                <a:solidFill>
                  <a:schemeClr val="tx1"/>
                </a:solidFill>
              </a:rPr>
              <a:t>Swansea Business School</a:t>
            </a:r>
          </a:p>
          <a:p>
            <a:r>
              <a:rPr lang="en-GB" sz="2800" b="1" smtClean="0">
                <a:solidFill>
                  <a:schemeClr val="tx1"/>
                </a:solidFill>
              </a:rPr>
              <a:t>Professor Jill Venus</a:t>
            </a:r>
            <a:endParaRPr lang="en-GB" sz="2800" b="1" dirty="0" smtClean="0">
              <a:solidFill>
                <a:schemeClr val="tx1"/>
              </a:solidFill>
            </a:endParaRPr>
          </a:p>
          <a:p>
            <a:pPr algn="r"/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61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Sequence –</a:t>
            </a:r>
          </a:p>
          <a:p>
            <a:pPr marL="0" indent="0">
              <a:buNone/>
            </a:pPr>
            <a:r>
              <a:rPr lang="en-GB" dirty="0" smtClean="0"/>
              <a:t>Research area</a:t>
            </a:r>
          </a:p>
          <a:p>
            <a:pPr marL="0" indent="0">
              <a:buNone/>
            </a:pPr>
            <a:r>
              <a:rPr lang="en-GB" dirty="0" smtClean="0"/>
              <a:t>Research topic</a:t>
            </a:r>
          </a:p>
          <a:p>
            <a:pPr marL="0" indent="0">
              <a:buNone/>
            </a:pPr>
            <a:r>
              <a:rPr lang="en-GB" dirty="0" smtClean="0"/>
              <a:t>Research </a:t>
            </a:r>
            <a:r>
              <a:rPr lang="en-GB" dirty="0" smtClean="0"/>
              <a:t>question (</a:t>
            </a:r>
            <a:r>
              <a:rPr lang="en-GB" smtClean="0"/>
              <a:t>high level)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Research aims</a:t>
            </a:r>
          </a:p>
          <a:p>
            <a:pPr marL="0" indent="0">
              <a:buNone/>
            </a:pPr>
            <a:r>
              <a:rPr lang="en-GB" dirty="0" smtClean="0"/>
              <a:t>Research questions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34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7971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Research area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Your:</a:t>
            </a:r>
          </a:p>
          <a:p>
            <a:pPr marL="0" indent="0">
              <a:buNone/>
            </a:pPr>
            <a:r>
              <a:rPr lang="en-GB" dirty="0" smtClean="0"/>
              <a:t>Interests</a:t>
            </a:r>
          </a:p>
          <a:p>
            <a:pPr marL="0" indent="0">
              <a:buNone/>
            </a:pPr>
            <a:r>
              <a:rPr lang="en-GB" dirty="0" smtClean="0"/>
              <a:t>Skills</a:t>
            </a:r>
          </a:p>
          <a:p>
            <a:pPr marL="0" indent="0">
              <a:buNone/>
            </a:pPr>
            <a:r>
              <a:rPr lang="en-GB" dirty="0" smtClean="0"/>
              <a:t>Strengths and weaknesses</a:t>
            </a:r>
          </a:p>
          <a:p>
            <a:pPr marL="0" indent="0">
              <a:buNone/>
            </a:pPr>
            <a:r>
              <a:rPr lang="en-GB" dirty="0" smtClean="0"/>
              <a:t>Career and personal plans</a:t>
            </a:r>
          </a:p>
          <a:p>
            <a:pPr marL="0" indent="0">
              <a:buNone/>
            </a:pPr>
            <a:r>
              <a:rPr lang="en-GB" dirty="0" smtClean="0"/>
              <a:t>Experiences</a:t>
            </a:r>
          </a:p>
          <a:p>
            <a:pPr marL="0" indent="0">
              <a:buNone/>
            </a:pPr>
            <a:r>
              <a:rPr lang="en-GB" dirty="0" smtClean="0"/>
              <a:t>(links back to individuality and positionality)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72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Topics / titles  - some examples</a:t>
            </a:r>
          </a:p>
          <a:p>
            <a:endParaRPr lang="en-GB" dirty="0"/>
          </a:p>
          <a:p>
            <a:r>
              <a:rPr lang="en-GB" dirty="0" smtClean="0"/>
              <a:t>Characteristics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545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Generating a topic within the research area</a:t>
            </a:r>
          </a:p>
          <a:p>
            <a:endParaRPr lang="en-GB" dirty="0"/>
          </a:p>
          <a:p>
            <a:r>
              <a:rPr lang="en-GB" dirty="0" smtClean="0"/>
              <a:t>Discussion using the </a:t>
            </a:r>
            <a:r>
              <a:rPr lang="en-GB" dirty="0" err="1" smtClean="0"/>
              <a:t>Dephi</a:t>
            </a:r>
            <a:r>
              <a:rPr lang="en-GB" dirty="0" smtClean="0"/>
              <a:t> technique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97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Capability:  is it feasible</a:t>
            </a:r>
            <a:r>
              <a:rPr lang="en-GB" sz="3600" b="1" dirty="0" smtClean="0"/>
              <a:t>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Is </a:t>
            </a:r>
            <a:r>
              <a:rPr lang="en-GB" dirty="0"/>
              <a:t>the topic something with which you are really fascinated?</a:t>
            </a:r>
            <a:endParaRPr lang="en-US" dirty="0"/>
          </a:p>
          <a:p>
            <a:r>
              <a:rPr lang="en-GB" dirty="0"/>
              <a:t>Do you have, or can you develop within the project time frame, the necessary research skills to undertake the topic?</a:t>
            </a:r>
            <a:endParaRPr lang="en-US" dirty="0"/>
          </a:p>
          <a:p>
            <a:r>
              <a:rPr lang="en-GB" dirty="0"/>
              <a:t>Is the research topic achievable within the available time?</a:t>
            </a:r>
            <a:endParaRPr lang="en-US" dirty="0"/>
          </a:p>
          <a:p>
            <a:r>
              <a:rPr lang="en-GB" dirty="0"/>
              <a:t>Will to topic still be current when you finish your project?</a:t>
            </a:r>
            <a:endParaRPr lang="en-US" dirty="0"/>
          </a:p>
          <a:p>
            <a:r>
              <a:rPr lang="en-GB" dirty="0"/>
              <a:t>Is the topic achievable within the financial </a:t>
            </a:r>
            <a:r>
              <a:rPr lang="en-GB" dirty="0" smtClean="0"/>
              <a:t>resources </a:t>
            </a:r>
            <a:r>
              <a:rPr lang="en-GB" dirty="0"/>
              <a:t>that are likely to be available?</a:t>
            </a:r>
            <a:endParaRPr lang="en-US" dirty="0"/>
          </a:p>
          <a:p>
            <a:r>
              <a:rPr lang="en-GB" dirty="0"/>
              <a:t>Are you reasonably certain of being able to gain access to data you are likely to require for this topic?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79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Appropriateness:  Is it worthwhile</a:t>
            </a:r>
            <a:r>
              <a:rPr lang="en-GB" sz="3600" b="1" dirty="0" smtClean="0"/>
              <a:t>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0770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Does </a:t>
            </a:r>
            <a:r>
              <a:rPr lang="en-GB" dirty="0"/>
              <a:t>the topic </a:t>
            </a:r>
            <a:r>
              <a:rPr lang="en-GB" dirty="0" smtClean="0"/>
              <a:t>fit </a:t>
            </a:r>
            <a:r>
              <a:rPr lang="en-GB" dirty="0"/>
              <a:t>the specifications and meet the standards set by the examining institution?</a:t>
            </a:r>
            <a:endParaRPr lang="en-US" dirty="0"/>
          </a:p>
          <a:p>
            <a:r>
              <a:rPr lang="en-GB" dirty="0"/>
              <a:t>Does your topic contain issues that have a clear link to theory?</a:t>
            </a:r>
            <a:endParaRPr lang="en-US" dirty="0"/>
          </a:p>
          <a:p>
            <a:r>
              <a:rPr lang="en-GB" dirty="0"/>
              <a:t>Are you able to state your research question(s), aim and objectives clearly?</a:t>
            </a:r>
            <a:endParaRPr lang="en-US" dirty="0"/>
          </a:p>
          <a:p>
            <a:r>
              <a:rPr lang="en-GB" dirty="0"/>
              <a:t>Will your proposed research be able to provide fresh insights into this topic?</a:t>
            </a:r>
            <a:endParaRPr lang="en-US" dirty="0"/>
          </a:p>
          <a:p>
            <a:r>
              <a:rPr lang="en-GB" dirty="0"/>
              <a:t>Does your topic relate clearly to the idea have been given (perhaps by an employer or outside organisation?</a:t>
            </a:r>
            <a:endParaRPr lang="en-US" dirty="0"/>
          </a:p>
          <a:p>
            <a:r>
              <a:rPr lang="en-GB" dirty="0"/>
              <a:t>Are the findings for this topic likely to be symmetrical:  that is, of similar value whatever the outcome?</a:t>
            </a:r>
            <a:endParaRPr lang="en-US" dirty="0"/>
          </a:p>
          <a:p>
            <a:r>
              <a:rPr lang="en-GB" dirty="0"/>
              <a:t>Does the topic match your career goals?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398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smtClean="0"/>
              <a:t>Starting with a research topic. Ask yourself –</a:t>
            </a:r>
            <a:endParaRPr lang="en-GB" sz="4000" smtClean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What are the key texts and authors on the general subject?</a:t>
            </a:r>
          </a:p>
          <a:p>
            <a:r>
              <a:rPr lang="en-GB" smtClean="0"/>
              <a:t>What concepts and theories have been used on the topic?</a:t>
            </a:r>
          </a:p>
          <a:p>
            <a:r>
              <a:rPr lang="en-GB" smtClean="0"/>
              <a:t>What is the history of the topic?</a:t>
            </a:r>
          </a:p>
          <a:p>
            <a:r>
              <a:rPr lang="en-GB" smtClean="0"/>
              <a:t>What kind of arguments are there about the topic?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7047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smtClean="0"/>
              <a:t>Go on to ask yourself –</a:t>
            </a:r>
            <a:br>
              <a:rPr lang="en-GB" sz="4000" b="1" smtClean="0"/>
            </a:br>
            <a:endParaRPr lang="en-GB" sz="4000" b="1" smtClean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Has anyone else done research on this topic?</a:t>
            </a:r>
          </a:p>
          <a:p>
            <a:r>
              <a:rPr lang="en-GB" smtClean="0"/>
              <a:t>If so, how?</a:t>
            </a:r>
          </a:p>
          <a:p>
            <a:r>
              <a:rPr lang="en-GB" smtClean="0"/>
              <a:t>What research questions did they ask?</a:t>
            </a:r>
          </a:p>
          <a:p>
            <a:r>
              <a:rPr lang="en-GB" smtClean="0"/>
              <a:t>Did they use an hypothesis?</a:t>
            </a:r>
          </a:p>
          <a:p>
            <a:r>
              <a:rPr lang="en-GB" smtClean="0"/>
              <a:t>What methodology and data collection tools did they use?</a:t>
            </a:r>
          </a:p>
          <a:p>
            <a:r>
              <a:rPr lang="en-GB" smtClean="0"/>
              <a:t>What did they find?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828201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Questions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It is not a problem if someone else has already done research on the topic you have in mind.</a:t>
            </a:r>
          </a:p>
          <a:p>
            <a:r>
              <a:rPr lang="en-GB" smtClean="0"/>
              <a:t>Use this as an opportunity to deconstruct this research, to critique it and find ways of developing it in different ways from the original.</a:t>
            </a:r>
          </a:p>
        </p:txBody>
      </p:sp>
    </p:spTree>
    <p:extLst>
      <p:ext uri="{BB962C8B-B14F-4D97-AF65-F5344CB8AC3E}">
        <p14:creationId xmlns:p14="http://schemas.microsoft.com/office/powerpoint/2010/main" val="358729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smtClean="0"/>
              <a:t>So good research questions are</a:t>
            </a:r>
            <a:r>
              <a:rPr lang="en-GB" sz="4000" smtClean="0"/>
              <a:t>: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smtClean="0"/>
              <a:t>Well grounded in current theoretical and empirical knowledge (i.e. You must know the relevant literature well)</a:t>
            </a:r>
          </a:p>
          <a:p>
            <a:pPr>
              <a:lnSpc>
                <a:spcPct val="90000"/>
              </a:lnSpc>
            </a:pPr>
            <a:r>
              <a:rPr lang="en-GB" sz="2800" smtClean="0"/>
              <a:t>Amenable to the formulation of clear hypotheses (if appropriate to the type of research) and operational definitions</a:t>
            </a:r>
          </a:p>
          <a:p>
            <a:pPr>
              <a:lnSpc>
                <a:spcPct val="90000"/>
              </a:lnSpc>
            </a:pPr>
            <a:r>
              <a:rPr lang="en-GB" sz="2800" smtClean="0"/>
              <a:t>Important in terms of both theory and application</a:t>
            </a:r>
          </a:p>
        </p:txBody>
      </p:sp>
    </p:spTree>
    <p:extLst>
      <p:ext uri="{BB962C8B-B14F-4D97-AF65-F5344CB8AC3E}">
        <p14:creationId xmlns:p14="http://schemas.microsoft.com/office/powerpoint/2010/main" val="404002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/>
              <a:t>Evaluating your Research Questions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532373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 smtClean="0"/>
              <a:t>Does the question deal with a topic or issue that interests me enough to spark my own thoughts and opinions?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Is the question easily and fully researchable?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What type of information do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Is the scope of this information reasonable?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Given the type and scope of the information that I need, is my question too broad, too narrow, or about right?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What sources will have the type of information that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Can I access these sources?</a:t>
            </a:r>
          </a:p>
        </p:txBody>
      </p:sp>
    </p:spTree>
    <p:extLst>
      <p:ext uri="{BB962C8B-B14F-4D97-AF65-F5344CB8AC3E}">
        <p14:creationId xmlns:p14="http://schemas.microsoft.com/office/powerpoint/2010/main" val="384826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 b="1" dirty="0" smtClean="0"/>
              <a:t>Risks –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Choosing a topic in a hurry (with insufficient reading)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Selecting the method before the topic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Procrastinating for months over different topic ideas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Generalising about your topic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Ignoring the basic criteria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93053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Question(s)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research question provides a CLEAR identification of the purpose of the research.</a:t>
            </a:r>
          </a:p>
          <a:p>
            <a:r>
              <a:rPr lang="en-GB" dirty="0" smtClean="0"/>
              <a:t>Not all researchers agree with pre-specifying research questions. Some feel it is more appropriate to just define aims and objectives.</a:t>
            </a:r>
            <a:endParaRPr lang="en-GB" sz="2400" dirty="0" smtClean="0"/>
          </a:p>
          <a:p>
            <a:pPr>
              <a:buFont typeface="Wingdings" pitchFamily="2" charset="2"/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32638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5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 dirty="0" smtClean="0"/>
              <a:t>To develop a strong research question from your ideas, ask yourself the following questions</a:t>
            </a:r>
            <a:r>
              <a:rPr lang="en-GB" sz="2400" dirty="0" smtClean="0"/>
              <a:t> –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Do I know the field and the literature well?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What are the important research questions in my field?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What areas need further exploration?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Could my study fill a gap? Lead to greater understanding?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Has this study been done before?  If so, is there room for improvement?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Is the timing right for this question to be answered?  Is it a hot topic, or is it becoming obsolete?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Most importantly, will my research have a significant impact on the field of interest?</a:t>
            </a:r>
          </a:p>
        </p:txBody>
      </p:sp>
    </p:spTree>
    <p:extLst>
      <p:ext uri="{BB962C8B-B14F-4D97-AF65-F5344CB8AC3E}">
        <p14:creationId xmlns:p14="http://schemas.microsoft.com/office/powerpoint/2010/main" val="2238981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smtClean="0"/>
              <a:t>Strong research question should pass the ‘so what’ test.</a:t>
            </a:r>
          </a:p>
          <a:p>
            <a:r>
              <a:rPr lang="en-GB" smtClean="0"/>
              <a:t>What is the potential impact of the research you are proposing?</a:t>
            </a:r>
          </a:p>
          <a:p>
            <a:r>
              <a:rPr lang="en-GB" smtClean="0"/>
              <a:t>What is the benefit of answering your research question?</a:t>
            </a:r>
          </a:p>
          <a:p>
            <a:r>
              <a:rPr lang="en-GB" smtClean="0"/>
              <a:t>Who will it help?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90907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Research Questions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 dirty="0" smtClean="0"/>
              <a:t>There is a logical sequence -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Research ideas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Research topics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Research questions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Hypotheses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Research Aims</a:t>
            </a:r>
          </a:p>
          <a:p>
            <a:pPr>
              <a:lnSpc>
                <a:spcPct val="90000"/>
              </a:lnSpc>
            </a:pPr>
            <a:r>
              <a:rPr lang="en-GB" sz="2800" smtClean="0"/>
              <a:t>Research objectives</a:t>
            </a: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Long-Term Goals of the Research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Methodology </a:t>
            </a:r>
          </a:p>
        </p:txBody>
      </p:sp>
    </p:spTree>
    <p:extLst>
      <p:ext uri="{BB962C8B-B14F-4D97-AF65-F5344CB8AC3E}">
        <p14:creationId xmlns:p14="http://schemas.microsoft.com/office/powerpoint/2010/main" val="330185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3113</TotalTime>
  <Words>833</Words>
  <Application>Microsoft Office PowerPoint</Application>
  <PresentationFormat>On-screen Show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Myriad Pro</vt:lpstr>
      <vt:lpstr>Wingdings</vt:lpstr>
      <vt:lpstr>20140311PresentationUWTSDTemplate</vt:lpstr>
      <vt:lpstr>BMDM7001 Identity and Approches to Applied Business Research  WEEK 2 RESEARCH TOPICS and RESEARCH QUESTIONS</vt:lpstr>
      <vt:lpstr>PowerPoint Presentation</vt:lpstr>
      <vt:lpstr>PowerPoint Presentation</vt:lpstr>
      <vt:lpstr>PowerPoint Presentation</vt:lpstr>
      <vt:lpstr>PowerPoint Presentation</vt:lpstr>
      <vt:lpstr>Capability:  is it feasible?</vt:lpstr>
      <vt:lpstr>Appropriateness:  Is it worthwhile?</vt:lpstr>
      <vt:lpstr>Starting with a research topic. Ask yourself –</vt:lpstr>
      <vt:lpstr>Go on to ask yourself – </vt:lpstr>
      <vt:lpstr>Research Questions</vt:lpstr>
      <vt:lpstr>So good research questions are:</vt:lpstr>
      <vt:lpstr>Evaluating your Research Questions</vt:lpstr>
      <vt:lpstr>Research Questions</vt:lpstr>
      <vt:lpstr>Research Question(s)</vt:lpstr>
      <vt:lpstr>Research Questions</vt:lpstr>
      <vt:lpstr>Research Questions</vt:lpstr>
      <vt:lpstr>Research 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Jill Venus</cp:lastModifiedBy>
  <cp:revision>66</cp:revision>
  <cp:lastPrinted>2018-11-20T15:50:40Z</cp:lastPrinted>
  <dcterms:created xsi:type="dcterms:W3CDTF">2015-04-14T15:21:28Z</dcterms:created>
  <dcterms:modified xsi:type="dcterms:W3CDTF">2019-03-22T11:06:48Z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