
<file path=[Content_Types].xml><?xml version="1.0" encoding="utf-8"?>
<Types xmlns="http://schemas.openxmlformats.org/package/2006/content-types">
  <Default Extension="xml" ContentType="application/xml"/>
  <Default Extension="jpeg" ContentType="image/jpeg"/>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88" r:id="rId2"/>
    <p:sldId id="289" r:id="rId3"/>
    <p:sldId id="259" r:id="rId4"/>
    <p:sldId id="290" r:id="rId5"/>
    <p:sldId id="291" r:id="rId6"/>
    <p:sldId id="292" r:id="rId7"/>
    <p:sldId id="262" r:id="rId8"/>
    <p:sldId id="266" r:id="rId9"/>
    <p:sldId id="263" r:id="rId10"/>
    <p:sldId id="264" r:id="rId11"/>
    <p:sldId id="258" r:id="rId12"/>
    <p:sldId id="267" r:id="rId13"/>
    <p:sldId id="268" r:id="rId14"/>
    <p:sldId id="293" r:id="rId15"/>
    <p:sldId id="294" r:id="rId16"/>
    <p:sldId id="295" r:id="rId17"/>
    <p:sldId id="296" r:id="rId18"/>
    <p:sldId id="297" r:id="rId19"/>
    <p:sldId id="298" r:id="rId20"/>
    <p:sldId id="260" r:id="rId21"/>
    <p:sldId id="299" r:id="rId22"/>
    <p:sldId id="300" r:id="rId23"/>
    <p:sldId id="261" r:id="rId24"/>
    <p:sldId id="282" r:id="rId25"/>
    <p:sldId id="283" r:id="rId26"/>
    <p:sldId id="265" r:id="rId27"/>
    <p:sldId id="284" r:id="rId28"/>
    <p:sldId id="285" r:id="rId29"/>
    <p:sldId id="270" r:id="rId30"/>
    <p:sldId id="271" r:id="rId31"/>
    <p:sldId id="272" r:id="rId32"/>
    <p:sldId id="273" r:id="rId33"/>
    <p:sldId id="274" r:id="rId34"/>
    <p:sldId id="275" r:id="rId35"/>
    <p:sldId id="278" r:id="rId36"/>
    <p:sldId id="279" r:id="rId37"/>
    <p:sldId id="276" r:id="rId38"/>
    <p:sldId id="277" r:id="rId39"/>
    <p:sldId id="280" r:id="rId40"/>
    <p:sldId id="281" r:id="rId41"/>
    <p:sldId id="301" r:id="rId42"/>
    <p:sldId id="286"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7"/>
    <p:restoredTop sz="94615"/>
  </p:normalViewPr>
  <p:slideViewPr>
    <p:cSldViewPr snapToGrid="0" snapToObjects="1">
      <p:cViewPr varScale="1">
        <p:scale>
          <a:sx n="102" d="100"/>
          <a:sy n="102" d="100"/>
        </p:scale>
        <p:origin x="896"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2F6078-1B17-5E45-8FC3-EA39F50912D4}" type="datetimeFigureOut">
              <a:rPr lang="en-US" smtClean="0"/>
              <a:t>10/9/19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417743-B38D-2F49-A4C2-C6D0AE2061BC}" type="slidenum">
              <a:rPr lang="en-US" smtClean="0"/>
              <a:t>‹#›</a:t>
            </a:fld>
            <a:endParaRPr lang="en-US"/>
          </a:p>
        </p:txBody>
      </p:sp>
    </p:spTree>
    <p:extLst>
      <p:ext uri="{BB962C8B-B14F-4D97-AF65-F5344CB8AC3E}">
        <p14:creationId xmlns:p14="http://schemas.microsoft.com/office/powerpoint/2010/main" val="1516721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1417743-B38D-2F49-A4C2-C6D0AE2061BC}" type="slidenum">
              <a:rPr lang="en-US" smtClean="0"/>
              <a:t>7</a:t>
            </a:fld>
            <a:endParaRPr lang="en-US"/>
          </a:p>
        </p:txBody>
      </p:sp>
    </p:spTree>
    <p:extLst>
      <p:ext uri="{BB962C8B-B14F-4D97-AF65-F5344CB8AC3E}">
        <p14:creationId xmlns:p14="http://schemas.microsoft.com/office/powerpoint/2010/main" val="901831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D32EC578-FDB1-914B-B2CB-CB3613510B1E}"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D32EC578-FDB1-914B-B2CB-CB3613510B1E}"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D32EC578-FDB1-914B-B2CB-CB3613510B1E}"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D32EC578-FDB1-914B-B2CB-CB3613510B1E}"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D32EC578-FDB1-914B-B2CB-CB3613510B1E}" type="datetimeFigureOut">
              <a:rPr lang="en-US" smtClean="0"/>
              <a:pPr/>
              <a:t>10/9/19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D32EC578-FDB1-914B-B2CB-CB3613510B1E}" type="datetimeFigureOut">
              <a:rPr lang="en-US" smtClean="0"/>
              <a:pPr/>
              <a:t>10/9/19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2EC578-FDB1-914B-B2CB-CB3613510B1E}" type="datetimeFigureOut">
              <a:rPr lang="en-US" smtClean="0"/>
              <a:pPr/>
              <a:t>10/9/19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D32EC578-FDB1-914B-B2CB-CB3613510B1E}"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D32EC578-FDB1-914B-B2CB-CB3613510B1E}" type="datetimeFigureOut">
              <a:rPr lang="en-US" smtClean="0"/>
              <a:pPr/>
              <a:t>10/9/19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D32EC578-FDB1-914B-B2CB-CB3613510B1E}"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D32EC578-FDB1-914B-B2CB-CB3613510B1E}" type="datetimeFigureOut">
              <a:rPr lang="en-US" smtClean="0"/>
              <a:pPr/>
              <a:t>10/9/19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A1850-5306-9844-BA2B-141E380E63B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2EC578-FDB1-914B-B2CB-CB3613510B1E}" type="datetimeFigureOut">
              <a:rPr lang="en-US" smtClean="0"/>
              <a:pPr/>
              <a:t>10/9/19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BA1850-5306-9844-BA2B-141E380E63B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beta.gov.wales/science-and-technology-aole-what-matters-updat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gif"/><Relationship Id="rId1" Type="http://schemas.openxmlformats.org/officeDocument/2006/relationships/slideLayout" Target="../slideLayouts/slideLayout2.xml"/><Relationship Id="rId2" Type="http://schemas.openxmlformats.org/officeDocument/2006/relationships/hyperlink" Target="https://padlet.com/mathewreesjones/CD2019"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xml"/><Relationship Id="rId5" Type="http://schemas.openxmlformats.org/officeDocument/2006/relationships/hyperlink" Target="https://www.youtube.com/watch?v=7g8OpiWR83Y" TargetMode="External"/><Relationship Id="rId6" Type="http://schemas.openxmlformats.org/officeDocument/2006/relationships/image" Target="../media/image8.png"/><Relationship Id="rId7" Type="http://schemas.openxmlformats.org/officeDocument/2006/relationships/image" Target="../media/image9.png"/><Relationship Id="rId1" Type="http://schemas.microsoft.com/office/2007/relationships/media" Target="file:////Users/swwcte/Downloads/The%20New%20Vision%20for%20Education.mp4" TargetMode="External"/><Relationship Id="rId2" Type="http://schemas.openxmlformats.org/officeDocument/2006/relationships/video" Target="file:////Users/swwcte/Downloads/The%20New%20Vision%20for%20Education.mp4"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hyperlink" Target="https://www.youtube.com/watch?v=6p0VM-yUpGk" TargetMode="External"/><Relationship Id="rId5" Type="http://schemas.openxmlformats.org/officeDocument/2006/relationships/image" Target="../media/image8.png"/><Relationship Id="rId6" Type="http://schemas.openxmlformats.org/officeDocument/2006/relationships/image" Target="../media/image9.png"/><Relationship Id="rId1" Type="http://schemas.microsoft.com/office/2007/relationships/media" Target="file:////Users/swwcte/Downloads/Employment,%20skills%20and%20education%20(1).mp4" TargetMode="External"/><Relationship Id="rId2" Type="http://schemas.openxmlformats.org/officeDocument/2006/relationships/video" Target="file:////Users/swwcte/Downloads/Employment,%20skills%20and%20education%20(1).mp4"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 Id="rId3" Type="http://schemas.openxmlformats.org/officeDocument/2006/relationships/hyperlink" Target="https://www.weforum.org/agenda/2016/03/21st-century-skills-future-jobs-student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temcymru.org.uk/en/index.php" TargetMode="External"/><Relationship Id="rId4" Type="http://schemas.openxmlformats.org/officeDocument/2006/relationships/image" Target="../media/image12.png"/><Relationship Id="rId5" Type="http://schemas.openxmlformats.org/officeDocument/2006/relationships/hyperlink" Target="http://www.stemclubs.net" TargetMode="External"/><Relationship Id="rId6" Type="http://schemas.openxmlformats.org/officeDocument/2006/relationships/image" Target="../media/image13.png"/><Relationship Id="rId7" Type="http://schemas.openxmlformats.org/officeDocument/2006/relationships/image" Target="../media/image14.png"/><Relationship Id="rId8"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hyperlink" Target="http://www.nationalstemcentre.org.u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eforum.org/agenda/2016/09/8-digital-life-skills-all-children-need-and-a-plan-for-teaching-them" TargetMode="External"/><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hyperlink" Target="https://www.weforum.org/agenda/2016/06/8-digital-skills-we-must-teach-our-childre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 Id="rId3"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digitalfutures.realsmart.co.uk/topic/3-7-4-cross-curricular-approaches/" TargetMode="External"/><Relationship Id="rId4" Type="http://schemas.openxmlformats.org/officeDocument/2006/relationships/image" Target="../media/image29.png"/><Relationship Id="rId1" Type="http://schemas.openxmlformats.org/officeDocument/2006/relationships/slideLayout" Target="../slideLayouts/slideLayout2.xml"/><Relationship Id="rId2" Type="http://schemas.openxmlformats.org/officeDocument/2006/relationships/hyperlink" Target="https://www.nfer.ac.uk/publications/FUTL06/FUTL06.pdf"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gif"/><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gif"/><Relationship Id="rId1" Type="http://schemas.openxmlformats.org/officeDocument/2006/relationships/slideLayout" Target="../slideLayouts/slideLayout2.xml"/><Relationship Id="rId2" Type="http://schemas.openxmlformats.org/officeDocument/2006/relationships/hyperlink" Target="https://padlet.com/mathewreesjones/CD2018"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515" y="2403"/>
            <a:ext cx="9162607" cy="6871955"/>
          </a:xfrm>
          <a:prstGeom prst="rect">
            <a:avLst/>
          </a:prstGeom>
        </p:spPr>
      </p:pic>
      <p:sp>
        <p:nvSpPr>
          <p:cNvPr id="2" name="Title 1"/>
          <p:cNvSpPr>
            <a:spLocks noGrp="1"/>
          </p:cNvSpPr>
          <p:nvPr>
            <p:ph type="title"/>
          </p:nvPr>
        </p:nvSpPr>
        <p:spPr>
          <a:xfrm>
            <a:off x="-5515" y="274638"/>
            <a:ext cx="8229600" cy="1143000"/>
          </a:xfrm>
        </p:spPr>
        <p:txBody>
          <a:bodyPr>
            <a:normAutofit fontScale="90000"/>
          </a:bodyPr>
          <a:lstStyle/>
          <a:p>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DIGITAL COMPETENCE </a:t>
            </a:r>
            <a:b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b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CYMHWYSEDD DIGIDOL</a:t>
            </a:r>
            <a:endParaRPr lang="en-US"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1111384" y="2034400"/>
            <a:ext cx="7342204" cy="1292662"/>
          </a:xfrm>
          <a:prstGeom prst="rect">
            <a:avLst/>
          </a:prstGeom>
          <a:noFill/>
        </p:spPr>
        <p:txBody>
          <a:bodyPr wrap="square" rtlCol="0">
            <a:spAutoFit/>
          </a:bodyPr>
          <a:lstStyle/>
          <a:p>
            <a:r>
              <a:rPr lang="en-US" sz="39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Cwestiwn</a:t>
            </a:r>
            <a:r>
              <a:rPr lang="en-US" sz="39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a:t>
            </a:r>
            <a:r>
              <a:rPr lang="en-US" sz="39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syml</a:t>
            </a:r>
            <a:r>
              <a:rPr lang="mr-IN" sz="39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a:t>
            </a:r>
            <a:r>
              <a:rPr lang="cy-GB" sz="39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beth yw ef?</a:t>
            </a:r>
          </a:p>
          <a:p>
            <a:r>
              <a:rPr lang="en-US" sz="39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Simple question…. What is it?</a:t>
            </a:r>
            <a:endParaRPr lang="en-US" sz="39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pic>
        <p:nvPicPr>
          <p:cNvPr id="6" name="Picture 5"/>
          <p:cNvPicPr>
            <a:picLocks noChangeAspect="1"/>
          </p:cNvPicPr>
          <p:nvPr/>
        </p:nvPicPr>
        <p:blipFill>
          <a:blip r:embed="rId3">
            <a:clrChange>
              <a:clrFrom>
                <a:srgbClr val="4A686A"/>
              </a:clrFrom>
              <a:clrTo>
                <a:srgbClr val="4A686A">
                  <a:alpha val="0"/>
                </a:srgbClr>
              </a:clrTo>
            </a:clrChange>
            <a:alphaModFix amt="21000"/>
          </a:blip>
          <a:stretch>
            <a:fillRect/>
          </a:stretch>
        </p:blipFill>
        <p:spPr>
          <a:xfrm>
            <a:off x="6759955" y="2403"/>
            <a:ext cx="2493584" cy="1000885"/>
          </a:xfrm>
          <a:prstGeom prst="rect">
            <a:avLst/>
          </a:prstGeom>
        </p:spPr>
      </p:pic>
      <p:sp>
        <p:nvSpPr>
          <p:cNvPr id="7" name="TextBox 6"/>
          <p:cNvSpPr txBox="1"/>
          <p:nvPr/>
        </p:nvSpPr>
        <p:spPr>
          <a:xfrm>
            <a:off x="1967930" y="3581978"/>
            <a:ext cx="5001947" cy="1446550"/>
          </a:xfrm>
          <a:prstGeom prst="rect">
            <a:avLst/>
          </a:prstGeom>
          <a:noFill/>
        </p:spPr>
        <p:txBody>
          <a:bodyPr wrap="none" rtlCol="0">
            <a:spAutoFit/>
          </a:bodyPr>
          <a:lstStyle/>
          <a:p>
            <a:r>
              <a:rPr lang="en-US" sz="8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ECAD6012</a:t>
            </a:r>
            <a:endParaRPr lang="en-US" sz="88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677067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78599"/>
            <a:ext cx="7772400" cy="1470025"/>
          </a:xfrm>
        </p:spPr>
        <p:txBody>
          <a:bodyPr/>
          <a:lstStyle/>
          <a:p>
            <a:r>
              <a:rPr lang="en-GB" dirty="0" err="1" smtClean="0"/>
              <a:t>Meddyliwch</a:t>
            </a:r>
            <a:r>
              <a:rPr lang="en-GB" dirty="0" smtClean="0"/>
              <a:t> / Think</a:t>
            </a:r>
            <a:endParaRPr lang="en-GB" dirty="0"/>
          </a:p>
        </p:txBody>
      </p:sp>
      <p:sp>
        <p:nvSpPr>
          <p:cNvPr id="5" name="TextBox 4"/>
          <p:cNvSpPr txBox="1"/>
          <p:nvPr/>
        </p:nvSpPr>
        <p:spPr>
          <a:xfrm>
            <a:off x="1486383" y="1045510"/>
            <a:ext cx="3902321" cy="2677656"/>
          </a:xfrm>
          <a:prstGeom prst="rect">
            <a:avLst/>
          </a:prstGeom>
          <a:noFill/>
        </p:spPr>
        <p:txBody>
          <a:bodyPr wrap="square" rtlCol="0">
            <a:spAutoFit/>
          </a:bodyPr>
          <a:lstStyle/>
          <a:p>
            <a:r>
              <a:rPr lang="en-GB" sz="2400" dirty="0" err="1" smtClean="0"/>
              <a:t>Ydy</a:t>
            </a:r>
            <a:r>
              <a:rPr lang="en-GB" sz="2400" dirty="0" smtClean="0"/>
              <a:t> </a:t>
            </a:r>
            <a:r>
              <a:rPr lang="en-GB" sz="2400" dirty="0" err="1" smtClean="0"/>
              <a:t>Cymhwysedd</a:t>
            </a:r>
            <a:r>
              <a:rPr lang="en-GB" sz="2400" dirty="0" smtClean="0"/>
              <a:t> </a:t>
            </a:r>
            <a:r>
              <a:rPr lang="en-GB" sz="2400" dirty="0" err="1" smtClean="0"/>
              <a:t>Digidol</a:t>
            </a:r>
            <a:r>
              <a:rPr lang="en-GB" sz="2400" dirty="0" smtClean="0"/>
              <a:t> </a:t>
            </a:r>
            <a:r>
              <a:rPr lang="en-GB" sz="2400" dirty="0" err="1" smtClean="0"/>
              <a:t>yn</a:t>
            </a:r>
            <a:r>
              <a:rPr lang="en-GB" sz="2400" dirty="0" smtClean="0"/>
              <a:t> </a:t>
            </a:r>
            <a:r>
              <a:rPr lang="en-GB" sz="2400" dirty="0" err="1" smtClean="0"/>
              <a:t>TGCh</a:t>
            </a:r>
            <a:r>
              <a:rPr lang="en-GB" sz="2400" dirty="0" smtClean="0"/>
              <a:t>?</a:t>
            </a:r>
          </a:p>
          <a:p>
            <a:endParaRPr lang="en-GB" sz="2400" dirty="0" smtClean="0"/>
          </a:p>
          <a:p>
            <a:r>
              <a:rPr lang="en-GB" sz="2400" dirty="0" err="1" smtClean="0"/>
              <a:t>Ydy</a:t>
            </a:r>
            <a:r>
              <a:rPr lang="en-GB" sz="2400" dirty="0" smtClean="0"/>
              <a:t> </a:t>
            </a:r>
            <a:r>
              <a:rPr lang="en-GB" sz="2400" dirty="0" err="1" smtClean="0"/>
              <a:t>Cymhwysedd</a:t>
            </a:r>
            <a:r>
              <a:rPr lang="en-GB" sz="2400" dirty="0" smtClean="0"/>
              <a:t> </a:t>
            </a:r>
            <a:r>
              <a:rPr lang="en-GB" sz="2400" dirty="0" err="1" smtClean="0"/>
              <a:t>Digidol</a:t>
            </a:r>
            <a:r>
              <a:rPr lang="en-GB" sz="2400" dirty="0" smtClean="0"/>
              <a:t> </a:t>
            </a:r>
            <a:r>
              <a:rPr lang="en-GB" sz="2400" dirty="0" err="1" smtClean="0"/>
              <a:t>yn</a:t>
            </a:r>
            <a:r>
              <a:rPr lang="en-GB" sz="2400" dirty="0" smtClean="0"/>
              <a:t> </a:t>
            </a:r>
            <a:r>
              <a:rPr lang="en-GB" sz="2400" dirty="0" err="1" smtClean="0"/>
              <a:t>pwnc</a:t>
            </a:r>
            <a:r>
              <a:rPr lang="en-GB" sz="2400" dirty="0" smtClean="0"/>
              <a:t> </a:t>
            </a:r>
            <a:r>
              <a:rPr lang="en-GB" sz="2400" dirty="0" err="1" smtClean="0"/>
              <a:t>craiddd</a:t>
            </a:r>
            <a:r>
              <a:rPr lang="en-GB" sz="2400" dirty="0" smtClean="0"/>
              <a:t>?</a:t>
            </a:r>
          </a:p>
          <a:p>
            <a:endParaRPr lang="en-GB" sz="2400" dirty="0"/>
          </a:p>
          <a:p>
            <a:r>
              <a:rPr lang="en-GB" sz="2400" dirty="0" err="1" smtClean="0"/>
              <a:t>Ydy</a:t>
            </a:r>
            <a:r>
              <a:rPr lang="en-GB" sz="2400" dirty="0" smtClean="0"/>
              <a:t> </a:t>
            </a:r>
            <a:r>
              <a:rPr lang="en-GB" sz="2400" dirty="0" err="1" smtClean="0"/>
              <a:t>e’n</a:t>
            </a:r>
            <a:r>
              <a:rPr lang="en-GB" sz="2400" dirty="0" smtClean="0"/>
              <a:t> </a:t>
            </a:r>
            <a:r>
              <a:rPr lang="en-GB" sz="2400" dirty="0" err="1" smtClean="0"/>
              <a:t>rhan</a:t>
            </a:r>
            <a:r>
              <a:rPr lang="en-GB" sz="2400" dirty="0" smtClean="0"/>
              <a:t> o </a:t>
            </a:r>
            <a:r>
              <a:rPr lang="en-GB" sz="2400" dirty="0" err="1" smtClean="0"/>
              <a:t>MDPh</a:t>
            </a:r>
            <a:r>
              <a:rPr lang="en-GB" sz="2400" dirty="0" smtClean="0"/>
              <a:t>?</a:t>
            </a:r>
          </a:p>
        </p:txBody>
      </p:sp>
      <p:sp>
        <p:nvSpPr>
          <p:cNvPr id="15" name="TextBox 14"/>
          <p:cNvSpPr txBox="1"/>
          <p:nvPr/>
        </p:nvSpPr>
        <p:spPr>
          <a:xfrm>
            <a:off x="5388704" y="1026443"/>
            <a:ext cx="3902321" cy="2677656"/>
          </a:xfrm>
          <a:prstGeom prst="rect">
            <a:avLst/>
          </a:prstGeom>
          <a:noFill/>
        </p:spPr>
        <p:txBody>
          <a:bodyPr wrap="square" rtlCol="0">
            <a:spAutoFit/>
          </a:bodyPr>
          <a:lstStyle/>
          <a:p>
            <a:r>
              <a:rPr lang="en-GB" sz="2400" dirty="0" smtClean="0"/>
              <a:t>Is Digital Competence ICT?</a:t>
            </a:r>
          </a:p>
          <a:p>
            <a:endParaRPr lang="en-GB" sz="2400" dirty="0" smtClean="0"/>
          </a:p>
          <a:p>
            <a:endParaRPr lang="en-GB" sz="2400" dirty="0" smtClean="0"/>
          </a:p>
          <a:p>
            <a:r>
              <a:rPr lang="en-GB" sz="2400" dirty="0" smtClean="0"/>
              <a:t>Is Digital Competence a Core subject?</a:t>
            </a:r>
          </a:p>
          <a:p>
            <a:endParaRPr lang="en-GB" sz="2400" dirty="0"/>
          </a:p>
          <a:p>
            <a:r>
              <a:rPr lang="en-GB" sz="2400" dirty="0" smtClean="0"/>
              <a:t>Is it part of an AOLE?</a:t>
            </a:r>
          </a:p>
        </p:txBody>
      </p:sp>
    </p:spTree>
    <p:extLst>
      <p:ext uri="{BB962C8B-B14F-4D97-AF65-F5344CB8AC3E}">
        <p14:creationId xmlns:p14="http://schemas.microsoft.com/office/powerpoint/2010/main" val="4932630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Paham</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mae’n</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bwysig</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792709" y="1600200"/>
            <a:ext cx="6351291" cy="4525963"/>
          </a:xfrm>
        </p:spPr>
        <p:txBody>
          <a:bodyPr>
            <a:normAutofit/>
          </a:bodyPr>
          <a:lstStyle/>
          <a:p>
            <a:r>
              <a:rPr lang="en-US" dirty="0" err="1" smtClean="0"/>
              <a:t>Adroddiad</a:t>
            </a:r>
            <a:r>
              <a:rPr lang="en-US" dirty="0" smtClean="0"/>
              <a:t> Donaldson </a:t>
            </a:r>
          </a:p>
          <a:p>
            <a:r>
              <a:rPr lang="en-US" dirty="0" err="1" smtClean="0"/>
              <a:t>Cwricwlwm</a:t>
            </a:r>
            <a:endParaRPr lang="en-US" dirty="0" smtClean="0"/>
          </a:p>
          <a:p>
            <a:r>
              <a:rPr lang="en-US" dirty="0" smtClean="0"/>
              <a:t>ESTYN , ERW, EAS, GWE, CSC</a:t>
            </a:r>
          </a:p>
          <a:p>
            <a:r>
              <a:rPr lang="en-US" dirty="0" err="1" smtClean="0"/>
              <a:t>Diwydiant</a:t>
            </a:r>
            <a:r>
              <a:rPr lang="en-US" dirty="0" smtClean="0"/>
              <a:t> ac </a:t>
            </a:r>
            <a:r>
              <a:rPr lang="en-US" dirty="0" err="1" smtClean="0"/>
              <a:t>economi</a:t>
            </a:r>
            <a:r>
              <a:rPr lang="en-US" dirty="0" smtClean="0"/>
              <a:t> – </a:t>
            </a:r>
            <a:r>
              <a:rPr lang="en-US" dirty="0" err="1" smtClean="0"/>
              <a:t>Swyddi</a:t>
            </a:r>
            <a:r>
              <a:rPr lang="en-US" dirty="0" smtClean="0"/>
              <a:t>, </a:t>
            </a:r>
            <a:r>
              <a:rPr lang="en-US" dirty="0" err="1" smtClean="0"/>
              <a:t>gyrfaoedd</a:t>
            </a:r>
            <a:endParaRPr lang="en-US" dirty="0" smtClean="0"/>
          </a:p>
          <a:p>
            <a:r>
              <a:rPr lang="en-US" dirty="0" smtClean="0"/>
              <a:t>STEM – SCIENCE TECHNOLOGY ENIGEERING &amp; MATHEMATICS</a:t>
            </a:r>
          </a:p>
          <a:p>
            <a:r>
              <a:rPr lang="en-US" dirty="0" smtClean="0"/>
              <a:t>PISA</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66696"/>
            <a:ext cx="7772400" cy="1470025"/>
          </a:xfrm>
        </p:spPr>
        <p:txBody>
          <a:bodyPr/>
          <a:lstStyle/>
          <a:p>
            <a:r>
              <a:rPr lang="en-GB" dirty="0" smtClean="0"/>
              <a:t>Hanes / History</a:t>
            </a:r>
            <a:endParaRPr lang="en-GB" dirty="0"/>
          </a:p>
        </p:txBody>
      </p:sp>
      <p:sp>
        <p:nvSpPr>
          <p:cNvPr id="5" name="TextBox 4"/>
          <p:cNvSpPr txBox="1"/>
          <p:nvPr/>
        </p:nvSpPr>
        <p:spPr>
          <a:xfrm>
            <a:off x="1615265" y="788451"/>
            <a:ext cx="3902321" cy="830997"/>
          </a:xfrm>
          <a:prstGeom prst="rect">
            <a:avLst/>
          </a:prstGeom>
          <a:noFill/>
        </p:spPr>
        <p:txBody>
          <a:bodyPr wrap="square" rtlCol="0">
            <a:spAutoFit/>
          </a:bodyPr>
          <a:lstStyle/>
          <a:p>
            <a:r>
              <a:rPr lang="en-GB" sz="2400" dirty="0" err="1" smtClean="0"/>
              <a:t>Adroddiad</a:t>
            </a:r>
            <a:r>
              <a:rPr lang="en-GB" sz="2400" dirty="0" smtClean="0"/>
              <a:t> </a:t>
            </a:r>
            <a:r>
              <a:rPr lang="en-GB" sz="2400" dirty="0" err="1" smtClean="0"/>
              <a:t>grŵp</a:t>
            </a:r>
            <a:r>
              <a:rPr lang="en-GB" sz="2400" dirty="0" smtClean="0"/>
              <a:t> </a:t>
            </a:r>
            <a:r>
              <a:rPr lang="en-GB" sz="2400" dirty="0" err="1" smtClean="0"/>
              <a:t>lliwio</a:t>
            </a:r>
            <a:r>
              <a:rPr lang="en-GB" sz="2400" dirty="0" smtClean="0"/>
              <a:t> </a:t>
            </a:r>
            <a:r>
              <a:rPr lang="en-GB" sz="2400" dirty="0" err="1" smtClean="0"/>
              <a:t>TGCh</a:t>
            </a:r>
            <a:r>
              <a:rPr lang="en-GB" sz="2400" dirty="0" smtClean="0"/>
              <a:t> / ICT steering group report </a:t>
            </a:r>
          </a:p>
        </p:txBody>
      </p:sp>
      <p:cxnSp>
        <p:nvCxnSpPr>
          <p:cNvPr id="7" name="Straight Connector 6"/>
          <p:cNvCxnSpPr/>
          <p:nvPr/>
        </p:nvCxnSpPr>
        <p:spPr>
          <a:xfrm flipH="1">
            <a:off x="6128496" y="788451"/>
            <a:ext cx="119054" cy="5712560"/>
          </a:xfrm>
          <a:prstGeom prst="line">
            <a:avLst/>
          </a:prstGeom>
          <a:ln w="50800">
            <a:solidFill>
              <a:schemeClr val="tx1"/>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6501298" y="788451"/>
            <a:ext cx="2978414" cy="830997"/>
          </a:xfrm>
          <a:prstGeom prst="rect">
            <a:avLst/>
          </a:prstGeom>
          <a:noFill/>
        </p:spPr>
        <p:txBody>
          <a:bodyPr wrap="square" rtlCol="0">
            <a:spAutoFit/>
          </a:bodyPr>
          <a:lstStyle/>
          <a:p>
            <a:r>
              <a:rPr lang="en-GB" sz="4800" dirty="0" smtClean="0"/>
              <a:t>2013</a:t>
            </a:r>
            <a:endParaRPr lang="en-GB" sz="4800" dirty="0"/>
          </a:p>
        </p:txBody>
      </p:sp>
      <p:sp>
        <p:nvSpPr>
          <p:cNvPr id="9" name="TextBox 8"/>
          <p:cNvSpPr txBox="1"/>
          <p:nvPr/>
        </p:nvSpPr>
        <p:spPr>
          <a:xfrm>
            <a:off x="1615265" y="1767452"/>
            <a:ext cx="3902321" cy="830997"/>
          </a:xfrm>
          <a:prstGeom prst="rect">
            <a:avLst/>
          </a:prstGeom>
          <a:noFill/>
        </p:spPr>
        <p:txBody>
          <a:bodyPr wrap="square" rtlCol="0">
            <a:spAutoFit/>
          </a:bodyPr>
          <a:lstStyle/>
          <a:p>
            <a:r>
              <a:rPr lang="en-GB" sz="2400" dirty="0" err="1" smtClean="0"/>
              <a:t>Adroddiad</a:t>
            </a:r>
            <a:r>
              <a:rPr lang="en-GB" sz="2400" dirty="0" smtClean="0"/>
              <a:t> Donaldson / Donaldson Report</a:t>
            </a:r>
          </a:p>
        </p:txBody>
      </p:sp>
      <p:sp>
        <p:nvSpPr>
          <p:cNvPr id="10" name="TextBox 9"/>
          <p:cNvSpPr txBox="1"/>
          <p:nvPr/>
        </p:nvSpPr>
        <p:spPr>
          <a:xfrm>
            <a:off x="6501298" y="1767452"/>
            <a:ext cx="2978414" cy="830997"/>
          </a:xfrm>
          <a:prstGeom prst="rect">
            <a:avLst/>
          </a:prstGeom>
          <a:noFill/>
        </p:spPr>
        <p:txBody>
          <a:bodyPr wrap="square" rtlCol="0">
            <a:spAutoFit/>
          </a:bodyPr>
          <a:lstStyle/>
          <a:p>
            <a:r>
              <a:rPr lang="en-GB" sz="4800" dirty="0" smtClean="0"/>
              <a:t>2015</a:t>
            </a:r>
          </a:p>
        </p:txBody>
      </p:sp>
      <p:sp>
        <p:nvSpPr>
          <p:cNvPr id="11" name="TextBox 10"/>
          <p:cNvSpPr txBox="1"/>
          <p:nvPr/>
        </p:nvSpPr>
        <p:spPr>
          <a:xfrm>
            <a:off x="1615265" y="2839060"/>
            <a:ext cx="4259484" cy="830997"/>
          </a:xfrm>
          <a:prstGeom prst="rect">
            <a:avLst/>
          </a:prstGeom>
          <a:noFill/>
        </p:spPr>
        <p:txBody>
          <a:bodyPr wrap="square" rtlCol="0">
            <a:spAutoFit/>
          </a:bodyPr>
          <a:lstStyle/>
          <a:p>
            <a:r>
              <a:rPr lang="en-GB" sz="2400" dirty="0" err="1" smtClean="0"/>
              <a:t>Ysgolion</a:t>
            </a:r>
            <a:r>
              <a:rPr lang="en-GB" sz="2400" dirty="0" smtClean="0"/>
              <a:t> </a:t>
            </a:r>
            <a:r>
              <a:rPr lang="en-GB" sz="2400" dirty="0" err="1" smtClean="0"/>
              <a:t>Arloesi</a:t>
            </a:r>
            <a:r>
              <a:rPr lang="en-GB" sz="2400" dirty="0" smtClean="0"/>
              <a:t> ac </a:t>
            </a:r>
            <a:r>
              <a:rPr lang="en-GB" sz="2400" dirty="0" err="1" smtClean="0"/>
              <a:t>Arbenigwyr</a:t>
            </a:r>
            <a:r>
              <a:rPr lang="en-GB" sz="2400" dirty="0" smtClean="0"/>
              <a:t> / </a:t>
            </a:r>
          </a:p>
          <a:p>
            <a:r>
              <a:rPr lang="en-GB" sz="2400" dirty="0" smtClean="0"/>
              <a:t>Pioneer Schools and experts</a:t>
            </a:r>
          </a:p>
        </p:txBody>
      </p:sp>
      <p:sp>
        <p:nvSpPr>
          <p:cNvPr id="12" name="TextBox 11"/>
          <p:cNvSpPr txBox="1"/>
          <p:nvPr/>
        </p:nvSpPr>
        <p:spPr>
          <a:xfrm>
            <a:off x="6501298" y="2839060"/>
            <a:ext cx="2978414" cy="830997"/>
          </a:xfrm>
          <a:prstGeom prst="rect">
            <a:avLst/>
          </a:prstGeom>
          <a:noFill/>
        </p:spPr>
        <p:txBody>
          <a:bodyPr wrap="square" rtlCol="0">
            <a:spAutoFit/>
          </a:bodyPr>
          <a:lstStyle/>
          <a:p>
            <a:r>
              <a:rPr lang="en-GB" sz="4800" dirty="0" smtClean="0"/>
              <a:t>2015</a:t>
            </a:r>
          </a:p>
        </p:txBody>
      </p:sp>
      <p:sp>
        <p:nvSpPr>
          <p:cNvPr id="13" name="TextBox 12"/>
          <p:cNvSpPr txBox="1"/>
          <p:nvPr/>
        </p:nvSpPr>
        <p:spPr>
          <a:xfrm>
            <a:off x="1615265" y="3990064"/>
            <a:ext cx="4259484" cy="707886"/>
          </a:xfrm>
          <a:prstGeom prst="rect">
            <a:avLst/>
          </a:prstGeom>
          <a:noFill/>
        </p:spPr>
        <p:txBody>
          <a:bodyPr wrap="square" rtlCol="0">
            <a:spAutoFit/>
          </a:bodyPr>
          <a:lstStyle/>
          <a:p>
            <a:r>
              <a:rPr lang="en-GB" sz="2000" dirty="0" err="1" smtClean="0"/>
              <a:t>Fframwaith</a:t>
            </a:r>
            <a:r>
              <a:rPr lang="en-GB" sz="2000" dirty="0" smtClean="0"/>
              <a:t> </a:t>
            </a:r>
            <a:r>
              <a:rPr lang="en-GB" sz="2000" dirty="0" err="1" smtClean="0"/>
              <a:t>Cymhwysedd</a:t>
            </a:r>
            <a:r>
              <a:rPr lang="en-GB" sz="2000" dirty="0" smtClean="0"/>
              <a:t> </a:t>
            </a:r>
            <a:r>
              <a:rPr lang="en-GB" sz="2000" dirty="0" err="1" smtClean="0"/>
              <a:t>Digidol</a:t>
            </a:r>
            <a:r>
              <a:rPr lang="en-GB" sz="2000" dirty="0" smtClean="0"/>
              <a:t>/ </a:t>
            </a:r>
          </a:p>
          <a:p>
            <a:r>
              <a:rPr lang="en-GB" sz="2000" dirty="0" smtClean="0"/>
              <a:t>Digital Competence Framework</a:t>
            </a:r>
          </a:p>
        </p:txBody>
      </p:sp>
      <p:sp>
        <p:nvSpPr>
          <p:cNvPr id="14" name="TextBox 13"/>
          <p:cNvSpPr txBox="1"/>
          <p:nvPr/>
        </p:nvSpPr>
        <p:spPr>
          <a:xfrm>
            <a:off x="5273749" y="3818061"/>
            <a:ext cx="3619706" cy="830997"/>
          </a:xfrm>
          <a:prstGeom prst="rect">
            <a:avLst/>
          </a:prstGeom>
          <a:noFill/>
        </p:spPr>
        <p:txBody>
          <a:bodyPr wrap="square" rtlCol="0">
            <a:spAutoFit/>
          </a:bodyPr>
          <a:lstStyle/>
          <a:p>
            <a:r>
              <a:rPr lang="en-GB" sz="4800" dirty="0" smtClean="0"/>
              <a:t>         2016</a:t>
            </a:r>
          </a:p>
        </p:txBody>
      </p:sp>
      <p:sp>
        <p:nvSpPr>
          <p:cNvPr id="4" name="Rectangle 3"/>
          <p:cNvSpPr/>
          <p:nvPr/>
        </p:nvSpPr>
        <p:spPr>
          <a:xfrm>
            <a:off x="2287152" y="6484789"/>
            <a:ext cx="7202595" cy="646331"/>
          </a:xfrm>
          <a:prstGeom prst="rect">
            <a:avLst/>
          </a:prstGeom>
        </p:spPr>
        <p:txBody>
          <a:bodyPr wrap="square">
            <a:spAutoFit/>
          </a:bodyPr>
          <a:lstStyle/>
          <a:p>
            <a:r>
              <a:rPr lang="en-US" dirty="0">
                <a:hlinkClick r:id="rId2"/>
              </a:rPr>
              <a:t>https</a:t>
            </a:r>
            <a:r>
              <a:rPr lang="en-US">
                <a:hlinkClick r:id="rId2"/>
              </a:rPr>
              <a:t>://</a:t>
            </a:r>
            <a:r>
              <a:rPr lang="en-US" dirty="0" smtClean="0">
                <a:hlinkClick r:id="rId2"/>
              </a:rPr>
              <a:t>beta.gov.wales/science-and-technology-aole-what-matters-update</a:t>
            </a:r>
            <a:endParaRPr lang="en-US" dirty="0" smtClean="0"/>
          </a:p>
          <a:p>
            <a:endParaRPr lang="en-US" dirty="0"/>
          </a:p>
        </p:txBody>
      </p:sp>
      <p:sp>
        <p:nvSpPr>
          <p:cNvPr id="15" name="TextBox 14"/>
          <p:cNvSpPr txBox="1"/>
          <p:nvPr/>
        </p:nvSpPr>
        <p:spPr>
          <a:xfrm>
            <a:off x="2217978" y="5067244"/>
            <a:ext cx="4259484" cy="1015663"/>
          </a:xfrm>
          <a:prstGeom prst="rect">
            <a:avLst/>
          </a:prstGeom>
          <a:noFill/>
        </p:spPr>
        <p:txBody>
          <a:bodyPr wrap="square" rtlCol="0">
            <a:spAutoFit/>
          </a:bodyPr>
          <a:lstStyle/>
          <a:p>
            <a:r>
              <a:rPr lang="en-GB" sz="2000" dirty="0" err="1"/>
              <a:t>Datblygiad</a:t>
            </a:r>
            <a:r>
              <a:rPr lang="en-GB" sz="2000" dirty="0"/>
              <a:t> y </a:t>
            </a:r>
            <a:r>
              <a:rPr lang="en-GB" sz="2000" dirty="0" err="1"/>
              <a:t>datganiadau</a:t>
            </a:r>
            <a:r>
              <a:rPr lang="en-GB" sz="2000" dirty="0"/>
              <a:t> </a:t>
            </a:r>
            <a:r>
              <a:rPr lang="en-GB" sz="2000" dirty="0" err="1" smtClean="0"/>
              <a:t>dilyniant</a:t>
            </a:r>
            <a:r>
              <a:rPr lang="en-GB" sz="2000" dirty="0" smtClean="0"/>
              <a:t>/ </a:t>
            </a:r>
          </a:p>
          <a:p>
            <a:r>
              <a:rPr lang="en-GB" sz="2000" dirty="0" smtClean="0"/>
              <a:t>Development of the progression statements</a:t>
            </a:r>
          </a:p>
        </p:txBody>
      </p:sp>
      <p:sp>
        <p:nvSpPr>
          <p:cNvPr id="16" name="TextBox 15"/>
          <p:cNvSpPr txBox="1"/>
          <p:nvPr/>
        </p:nvSpPr>
        <p:spPr>
          <a:xfrm>
            <a:off x="5273749" y="5023683"/>
            <a:ext cx="3619706" cy="830997"/>
          </a:xfrm>
          <a:prstGeom prst="rect">
            <a:avLst/>
          </a:prstGeom>
          <a:noFill/>
        </p:spPr>
        <p:txBody>
          <a:bodyPr wrap="square" rtlCol="0">
            <a:spAutoFit/>
          </a:bodyPr>
          <a:lstStyle/>
          <a:p>
            <a:r>
              <a:rPr lang="en-GB" sz="4800" dirty="0" smtClean="0"/>
              <a:t>         2018</a:t>
            </a:r>
          </a:p>
        </p:txBody>
      </p:sp>
      <p:sp>
        <p:nvSpPr>
          <p:cNvPr id="6" name="TextBox 5"/>
          <p:cNvSpPr txBox="1"/>
          <p:nvPr/>
        </p:nvSpPr>
        <p:spPr>
          <a:xfrm>
            <a:off x="6188023" y="6055621"/>
            <a:ext cx="3022109" cy="646331"/>
          </a:xfrm>
          <a:prstGeom prst="rect">
            <a:avLst/>
          </a:prstGeom>
          <a:noFill/>
        </p:spPr>
        <p:txBody>
          <a:bodyPr wrap="none" rtlCol="0">
            <a:spAutoFit/>
          </a:bodyPr>
          <a:lstStyle/>
          <a:p>
            <a:r>
              <a:rPr lang="en-US" dirty="0" err="1" smtClean="0"/>
              <a:t>Adroddiad</a:t>
            </a:r>
            <a:r>
              <a:rPr lang="en-US" dirty="0" smtClean="0"/>
              <a:t> </a:t>
            </a:r>
            <a:r>
              <a:rPr lang="mr-IN" dirty="0" smtClean="0"/>
              <a:t>–</a:t>
            </a:r>
            <a:r>
              <a:rPr lang="en-US" dirty="0" smtClean="0"/>
              <a:t> CAMAU - Reports</a:t>
            </a:r>
          </a:p>
          <a:p>
            <a:endParaRPr lang="en-US" dirty="0"/>
          </a:p>
        </p:txBody>
      </p:sp>
    </p:spTree>
    <p:extLst>
      <p:ext uri="{BB962C8B-B14F-4D97-AF65-F5344CB8AC3E}">
        <p14:creationId xmlns:p14="http://schemas.microsoft.com/office/powerpoint/2010/main" val="18089040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955" y="2291456"/>
            <a:ext cx="8307456" cy="1018607"/>
          </a:xfrm>
        </p:spPr>
        <p:txBody>
          <a:bodyPr>
            <a:normAutofit/>
          </a:bodyPr>
          <a:lstStyle/>
          <a:p>
            <a:pPr>
              <a:buNone/>
            </a:pPr>
            <a:r>
              <a:rPr lang="en-US" dirty="0">
                <a:hlinkClick r:id="rId2"/>
              </a:rPr>
              <a:t>https://padlet.com/mathewreesjones/CD2019</a:t>
            </a:r>
            <a:endParaRPr lang="en-US" dirty="0"/>
          </a:p>
          <a:p>
            <a:pPr>
              <a:buNone/>
            </a:pPr>
            <a:endParaRPr lang="en-US" dirty="0"/>
          </a:p>
        </p:txBody>
      </p:sp>
      <p:pic>
        <p:nvPicPr>
          <p:cNvPr id="5" name="Picture 4" descr="cooltext216451570603868.gif"/>
          <p:cNvPicPr>
            <a:picLocks noChangeAspect="1"/>
          </p:cNvPicPr>
          <p:nvPr/>
        </p:nvPicPr>
        <p:blipFill>
          <a:blip r:embed="rId3"/>
          <a:stretch>
            <a:fillRect/>
          </a:stretch>
        </p:blipFill>
        <p:spPr>
          <a:xfrm>
            <a:off x="2609626" y="2968416"/>
            <a:ext cx="5740401" cy="1917700"/>
          </a:xfrm>
          <a:prstGeom prst="rect">
            <a:avLst/>
          </a:prstGeom>
        </p:spPr>
      </p:pic>
      <p:pic>
        <p:nvPicPr>
          <p:cNvPr id="6" name="Picture 5"/>
          <p:cNvPicPr>
            <a:picLocks noChangeAspect="1"/>
          </p:cNvPicPr>
          <p:nvPr/>
        </p:nvPicPr>
        <p:blipFill>
          <a:blip r:embed="rId4"/>
          <a:stretch>
            <a:fillRect/>
          </a:stretch>
        </p:blipFill>
        <p:spPr>
          <a:xfrm>
            <a:off x="5602709" y="3927266"/>
            <a:ext cx="3541291" cy="2750034"/>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121616" y="1396689"/>
            <a:ext cx="5763209" cy="689542"/>
          </a:xfrm>
          <a:prstGeom prst="rect">
            <a:avLst/>
          </a:prstGeom>
        </p:spPr>
      </p:pic>
    </p:spTree>
    <p:extLst>
      <p:ext uri="{BB962C8B-B14F-4D97-AF65-F5344CB8AC3E}">
        <p14:creationId xmlns:p14="http://schemas.microsoft.com/office/powerpoint/2010/main" val="3238567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TASG - TASK 1</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334850" y="1417638"/>
            <a:ext cx="7316453" cy="4525963"/>
          </a:xfrm>
        </p:spPr>
        <p:txBody>
          <a:bodyPr/>
          <a:lstStyle/>
          <a:p>
            <a:r>
              <a:rPr lang="en-US" dirty="0"/>
              <a:t>Beth </a:t>
            </a:r>
            <a:r>
              <a:rPr lang="en-US" dirty="0" err="1"/>
              <a:t>sydd</a:t>
            </a:r>
            <a:r>
              <a:rPr lang="en-US" dirty="0"/>
              <a:t> </a:t>
            </a:r>
            <a:r>
              <a:rPr lang="en-US" dirty="0" err="1"/>
              <a:t>angen</a:t>
            </a:r>
            <a:r>
              <a:rPr lang="en-US" dirty="0"/>
              <a:t> </a:t>
            </a:r>
            <a:r>
              <a:rPr lang="en-US" dirty="0" err="1"/>
              <a:t>ar</a:t>
            </a:r>
            <a:r>
              <a:rPr lang="en-US" dirty="0"/>
              <a:t> </a:t>
            </a:r>
            <a:r>
              <a:rPr lang="en-US" dirty="0" err="1"/>
              <a:t>dysgwyr</a:t>
            </a:r>
            <a:r>
              <a:rPr lang="en-US" dirty="0"/>
              <a:t> </a:t>
            </a:r>
            <a:r>
              <a:rPr lang="en-US" dirty="0" err="1"/>
              <a:t>yn</a:t>
            </a:r>
            <a:r>
              <a:rPr lang="en-US" dirty="0"/>
              <a:t> y </a:t>
            </a:r>
            <a:r>
              <a:rPr lang="en-US" dirty="0" err="1"/>
              <a:t>dyfodol</a:t>
            </a:r>
            <a:r>
              <a:rPr lang="en-US" dirty="0"/>
              <a:t>?</a:t>
            </a:r>
          </a:p>
          <a:p>
            <a:r>
              <a:rPr lang="en-US" dirty="0"/>
              <a:t>Beth </a:t>
            </a:r>
            <a:r>
              <a:rPr lang="en-US" dirty="0" err="1"/>
              <a:t>yw</a:t>
            </a:r>
            <a:r>
              <a:rPr lang="en-US" dirty="0"/>
              <a:t> </a:t>
            </a:r>
            <a:r>
              <a:rPr lang="en-US" dirty="0" err="1"/>
              <a:t>blaenoriaethau</a:t>
            </a:r>
            <a:r>
              <a:rPr lang="en-US" dirty="0"/>
              <a:t> </a:t>
            </a:r>
            <a:r>
              <a:rPr lang="en-US" dirty="0" err="1"/>
              <a:t>systemau</a:t>
            </a:r>
            <a:r>
              <a:rPr lang="en-US" dirty="0"/>
              <a:t> </a:t>
            </a:r>
            <a:r>
              <a:rPr lang="en-US" dirty="0" err="1"/>
              <a:t>addysg</a:t>
            </a:r>
            <a:r>
              <a:rPr lang="en-US" dirty="0"/>
              <a:t> </a:t>
            </a:r>
            <a:r>
              <a:rPr lang="en-US" dirty="0" err="1"/>
              <a:t>ar</a:t>
            </a:r>
            <a:r>
              <a:rPr lang="en-US" dirty="0"/>
              <a:t> draws y </a:t>
            </a:r>
            <a:r>
              <a:rPr lang="en-US" dirty="0" err="1"/>
              <a:t>byd</a:t>
            </a:r>
            <a:r>
              <a:rPr lang="en-US" dirty="0"/>
              <a:t>?</a:t>
            </a:r>
          </a:p>
          <a:p>
            <a:r>
              <a:rPr lang="en-US" dirty="0" smtClean="0"/>
              <a:t>What learners need in the future?</a:t>
            </a:r>
          </a:p>
          <a:p>
            <a:r>
              <a:rPr lang="en-US" dirty="0" smtClean="0"/>
              <a:t>What are the priorities for education systems across the world?</a:t>
            </a:r>
          </a:p>
        </p:txBody>
      </p:sp>
    </p:spTree>
    <p:extLst>
      <p:ext uri="{BB962C8B-B14F-4D97-AF65-F5344CB8AC3E}">
        <p14:creationId xmlns:p14="http://schemas.microsoft.com/office/powerpoint/2010/main" val="13369029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49443"/>
            <a:ext cx="8229600" cy="599598"/>
          </a:xfrm>
        </p:spPr>
        <p:txBody>
          <a:bodyPr/>
          <a:lstStyle/>
          <a:p>
            <a:pPr>
              <a:buNone/>
            </a:pPr>
            <a:r>
              <a:rPr lang="en-US" sz="2600" dirty="0" smtClean="0">
                <a:hlinkClick r:id="rId5"/>
              </a:rPr>
              <a:t>https://www.youtube.com/watch?v=7g8OpiWR83Y</a:t>
            </a:r>
            <a:endParaRPr lang="en-US" sz="2600" dirty="0" smtClean="0"/>
          </a:p>
          <a:p>
            <a:endParaRPr lang="en-US" dirty="0"/>
          </a:p>
        </p:txBody>
      </p:sp>
      <p:pic>
        <p:nvPicPr>
          <p:cNvPr id="4" name="The New Vision for Education.mp4">
            <a:hlinkClick r:id="" action="ppaction://media"/>
          </p:cNvPr>
          <p:cNvPicPr/>
          <p:nvPr>
            <a:videoFile r:link="rId2"/>
            <p:extLst>
              <p:ext uri="{DAA4B4D4-6D71-4841-9C94-3DE7FCFB9230}">
                <p14:media xmlns:p14="http://schemas.microsoft.com/office/powerpoint/2010/main" r:link="rId1"/>
              </p:ext>
            </p:extLst>
          </p:nvPr>
        </p:nvPicPr>
        <p:blipFill>
          <a:blip r:embed="rId6"/>
          <a:stretch>
            <a:fillRect/>
          </a:stretch>
        </p:blipFill>
        <p:spPr>
          <a:xfrm>
            <a:off x="66132" y="615792"/>
            <a:ext cx="9077868" cy="5106301"/>
          </a:xfrm>
          <a:prstGeom prst="rect">
            <a:avLst/>
          </a:prstGeom>
        </p:spPr>
      </p:pic>
      <p:pic>
        <p:nvPicPr>
          <p:cNvPr id="5" name="Picture 4"/>
          <p:cNvPicPr>
            <a:picLocks noChangeAspect="1"/>
          </p:cNvPicPr>
          <p:nvPr/>
        </p:nvPicPr>
        <p:blipFill>
          <a:blip r:embed="rId7"/>
          <a:stretch>
            <a:fillRect/>
          </a:stretch>
        </p:blipFill>
        <p:spPr>
          <a:xfrm>
            <a:off x="7505758" y="5219758"/>
            <a:ext cx="1638242" cy="163824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15955" y="6126163"/>
            <a:ext cx="6604318" cy="646331"/>
          </a:xfrm>
          <a:prstGeom prst="rect">
            <a:avLst/>
          </a:prstGeom>
        </p:spPr>
        <p:txBody>
          <a:bodyPr wrap="square">
            <a:spAutoFit/>
          </a:bodyPr>
          <a:lstStyle/>
          <a:p>
            <a:r>
              <a:rPr lang="en-US" dirty="0" smtClean="0">
                <a:hlinkClick r:id="rId4"/>
              </a:rPr>
              <a:t>https://www.youtube.com/watch?v=6p0VM-yUpGk</a:t>
            </a:r>
            <a:endParaRPr lang="en-US" dirty="0" smtClean="0"/>
          </a:p>
          <a:p>
            <a:endParaRPr lang="en-US" dirty="0"/>
          </a:p>
        </p:txBody>
      </p:sp>
      <p:pic>
        <p:nvPicPr>
          <p:cNvPr id="6" name="Employment, skills and education (1).mp4">
            <a:hlinkClick r:id="" action="ppaction://media"/>
          </p:cNvPr>
          <p:cNvPicPr/>
          <p:nvPr>
            <a:videoFile r:link="rId2"/>
            <p:extLst>
              <p:ext uri="{DAA4B4D4-6D71-4841-9C94-3DE7FCFB9230}">
                <p14:media xmlns:p14="http://schemas.microsoft.com/office/powerpoint/2010/main" r:link="rId1"/>
              </p:ext>
            </p:extLst>
          </p:nvPr>
        </p:nvPicPr>
        <p:blipFill>
          <a:blip r:embed="rId5"/>
          <a:stretch>
            <a:fillRect/>
          </a:stretch>
        </p:blipFill>
        <p:spPr>
          <a:xfrm>
            <a:off x="304816" y="615419"/>
            <a:ext cx="8642789" cy="4861569"/>
          </a:xfrm>
          <a:prstGeom prst="rect">
            <a:avLst/>
          </a:prstGeom>
        </p:spPr>
      </p:pic>
      <p:pic>
        <p:nvPicPr>
          <p:cNvPr id="7" name="Picture 6"/>
          <p:cNvPicPr>
            <a:picLocks noChangeAspect="1"/>
          </p:cNvPicPr>
          <p:nvPr/>
        </p:nvPicPr>
        <p:blipFill>
          <a:blip r:embed="rId6"/>
          <a:stretch>
            <a:fillRect/>
          </a:stretch>
        </p:blipFill>
        <p:spPr>
          <a:xfrm>
            <a:off x="7505758" y="5219758"/>
            <a:ext cx="1638242" cy="163824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8086" y="42935"/>
            <a:ext cx="8470956" cy="6456802"/>
          </a:xfrm>
          <a:prstGeom prst="rect">
            <a:avLst/>
          </a:prstGeom>
        </p:spPr>
      </p:pic>
      <p:sp>
        <p:nvSpPr>
          <p:cNvPr id="5" name="Rectangle 4"/>
          <p:cNvSpPr/>
          <p:nvPr/>
        </p:nvSpPr>
        <p:spPr>
          <a:xfrm>
            <a:off x="673044" y="6499737"/>
            <a:ext cx="8995064" cy="646331"/>
          </a:xfrm>
          <a:prstGeom prst="rect">
            <a:avLst/>
          </a:prstGeom>
        </p:spPr>
        <p:txBody>
          <a:bodyPr wrap="square">
            <a:spAutoFit/>
          </a:bodyPr>
          <a:lstStyle/>
          <a:p>
            <a:r>
              <a:rPr lang="en-US" dirty="0" smtClean="0">
                <a:hlinkClick r:id="rId3"/>
              </a:rPr>
              <a:t>https://www.weforum.org/agenda/2016/03/21st-century-skills-future-jobs-students</a:t>
            </a:r>
            <a:endParaRPr lang="en-US" dirty="0" smtClean="0"/>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7150" y="420203"/>
            <a:ext cx="8592745" cy="5782744"/>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Diwydiannol</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ac yr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economi</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108014" y="1600200"/>
            <a:ext cx="6578786" cy="4525963"/>
          </a:xfrm>
        </p:spPr>
        <p:txBody>
          <a:bodyPr>
            <a:normAutofit/>
          </a:bodyPr>
          <a:lstStyle/>
          <a:p>
            <a:pPr>
              <a:buNone/>
            </a:pPr>
            <a:r>
              <a:rPr lang="en-US" dirty="0" smtClean="0"/>
              <a:t>     “At the same time 50 percent of the jobs what we’ll have in 2025 don’t exist yet, according to a CBRE/Genesis report. [14] Perhaps the most jarring estimate from the report is that 65 percent of today’s primary school children will find themselves in jobs that don’t exist yet. [15]”</a:t>
            </a:r>
          </a:p>
          <a:p>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Diwydiannol</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ac yr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economi</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108014" y="1600200"/>
            <a:ext cx="6578786" cy="4525963"/>
          </a:xfrm>
        </p:spPr>
        <p:txBody>
          <a:bodyPr>
            <a:normAutofit fontScale="70000" lnSpcReduction="20000"/>
          </a:bodyPr>
          <a:lstStyle/>
          <a:p>
            <a:endParaRPr lang="en-US" dirty="0" smtClean="0"/>
          </a:p>
          <a:p>
            <a:pPr>
              <a:buNone/>
            </a:pPr>
            <a:r>
              <a:rPr lang="en-US" dirty="0" smtClean="0"/>
              <a:t>     “According to a 2016 report by the World Economic Forum, "By one popular estimate, 65% of children entering primary school today will ultimately end up working in completely new job types that don't yet exist." Even "old" jobs will look radically different in workplaces transformed by technology, changing demographics, and globalization. So how do we prepare students for jobs and workplaces that don't exist yet? Here are a few thoughts gathered from teachers at Connections Academy®—supported schools. After all, they are pioneers in online education, a field that itself didn't exist 20 years ago”</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2767262" y="0"/>
            <a:ext cx="5919537" cy="4525963"/>
          </a:xfrm>
        </p:spPr>
        <p:txBody>
          <a:bodyPr>
            <a:normAutofit/>
          </a:bodyPr>
          <a:lstStyle/>
          <a:p>
            <a:pPr eaLnBrk="1" hangingPunct="1">
              <a:buNone/>
            </a:pPr>
            <a:r>
              <a:rPr lang="en-US"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a typeface="ＭＳ Ｐゴシック" pitchFamily="-102" charset="-128"/>
                <a:cs typeface="ＭＳ Ｐゴシック" pitchFamily="-102" charset="-128"/>
              </a:rPr>
              <a:t>STEM</a:t>
            </a:r>
          </a:p>
          <a:p>
            <a:pPr eaLnBrk="1" hangingPunct="1">
              <a:buNone/>
            </a:pPr>
            <a:r>
              <a:rPr lang="en-US" sz="2000" dirty="0" smtClean="0">
                <a:ea typeface="ＭＳ Ｐゴシック" pitchFamily="-102" charset="-128"/>
                <a:cs typeface="ＭＳ Ｐゴシック" pitchFamily="-102" charset="-128"/>
              </a:rPr>
              <a:t>SCIENCE TECHNOLOGY ENGINEERING MATHEMATICS</a:t>
            </a:r>
          </a:p>
          <a:p>
            <a:pPr eaLnBrk="1" hangingPunct="1"/>
            <a:endParaRPr lang="en-US" sz="2000" dirty="0" smtClean="0">
              <a:ea typeface="ＭＳ Ｐゴシック" pitchFamily="-102" charset="-128"/>
              <a:cs typeface="ＭＳ Ｐゴシック" pitchFamily="-102" charset="-128"/>
            </a:endParaRPr>
          </a:p>
          <a:p>
            <a:r>
              <a:rPr lang="en-US" sz="2000" dirty="0" smtClean="0">
                <a:ea typeface="ＭＳ Ｐゴシック" pitchFamily="-102" charset="-128"/>
                <a:cs typeface="ＭＳ Ｐゴシック" pitchFamily="-102" charset="-128"/>
              </a:rPr>
              <a:t>“</a:t>
            </a:r>
            <a:r>
              <a:rPr lang="en-US" sz="2000" dirty="0" smtClean="0"/>
              <a:t>STEM is a curriculum based on the idea of educating students in four specific disciplines — science, technology, engineering and mathematics — in an interdisciplinary and applied approach. Rather than teach the four disciplines as separate and discrete subjects, STEM integrates them into a cohesive learning paradigm based on real-world”</a:t>
            </a:r>
            <a:endParaRPr lang="en-US" sz="2000" dirty="0" smtClean="0">
              <a:ea typeface="ＭＳ Ｐゴシック" pitchFamily="-102" charset="-128"/>
              <a:cs typeface="ＭＳ Ｐゴシック" pitchFamily="-102" charset="-128"/>
              <a:hlinkClick r:id="rId2"/>
            </a:endParaRPr>
          </a:p>
          <a:p>
            <a:pPr eaLnBrk="1" hangingPunct="1"/>
            <a:r>
              <a:rPr lang="en-US" sz="2000" dirty="0" smtClean="0">
                <a:ea typeface="ＭＳ Ｐゴシック" pitchFamily="-102" charset="-128"/>
                <a:cs typeface="ＭＳ Ｐゴシック" pitchFamily="-102" charset="-128"/>
                <a:hlinkClick r:id="rId2"/>
              </a:rPr>
              <a:t>http://www.nationalstemcentre.org.uk/</a:t>
            </a:r>
            <a:endParaRPr lang="en-US" sz="2000" dirty="0" smtClean="0">
              <a:ea typeface="ＭＳ Ｐゴシック" pitchFamily="-102" charset="-128"/>
              <a:cs typeface="ＭＳ Ｐゴシック" pitchFamily="-102" charset="-128"/>
            </a:endParaRPr>
          </a:p>
          <a:p>
            <a:pPr eaLnBrk="1" hangingPunct="1"/>
            <a:endParaRPr lang="en-US" sz="2000" dirty="0" smtClean="0">
              <a:ea typeface="ＭＳ Ｐゴシック" pitchFamily="-102" charset="-128"/>
              <a:cs typeface="ＭＳ Ｐゴシック" pitchFamily="-102" charset="-128"/>
            </a:endParaRPr>
          </a:p>
        </p:txBody>
      </p:sp>
      <p:sp>
        <p:nvSpPr>
          <p:cNvPr id="20484" name="Rectangle 3"/>
          <p:cNvSpPr>
            <a:spLocks noChangeArrowheads="1"/>
          </p:cNvSpPr>
          <p:nvPr/>
        </p:nvSpPr>
        <p:spPr bwMode="auto">
          <a:xfrm>
            <a:off x="4499937" y="4000029"/>
            <a:ext cx="5146675" cy="646112"/>
          </a:xfrm>
          <a:prstGeom prst="rect">
            <a:avLst/>
          </a:prstGeom>
          <a:noFill/>
          <a:ln w="9525">
            <a:noFill/>
            <a:miter lim="800000"/>
            <a:headEnd/>
            <a:tailEnd/>
          </a:ln>
        </p:spPr>
        <p:txBody>
          <a:bodyPr>
            <a:prstTxWarp prst="textNoShape">
              <a:avLst/>
            </a:prstTxWarp>
            <a:spAutoFit/>
          </a:bodyPr>
          <a:lstStyle/>
          <a:p>
            <a:r>
              <a:rPr lang="en-US" dirty="0">
                <a:hlinkClick r:id="rId3"/>
              </a:rPr>
              <a:t>http://www.stemcymru.org.uk/en/index.php</a:t>
            </a:r>
            <a:endParaRPr lang="en-US" dirty="0"/>
          </a:p>
          <a:p>
            <a:endParaRPr lang="en-US" dirty="0"/>
          </a:p>
        </p:txBody>
      </p:sp>
      <p:pic>
        <p:nvPicPr>
          <p:cNvPr id="20485" name="Picture 5"/>
          <p:cNvPicPr>
            <a:picLocks noChangeAspect="1"/>
          </p:cNvPicPr>
          <p:nvPr/>
        </p:nvPicPr>
        <p:blipFill>
          <a:blip r:embed="rId4"/>
          <a:srcRect/>
          <a:stretch>
            <a:fillRect/>
          </a:stretch>
        </p:blipFill>
        <p:spPr bwMode="auto">
          <a:xfrm>
            <a:off x="4499937" y="5057776"/>
            <a:ext cx="2495550" cy="1066800"/>
          </a:xfrm>
          <a:prstGeom prst="rect">
            <a:avLst/>
          </a:prstGeom>
          <a:noFill/>
          <a:ln w="9525">
            <a:noFill/>
            <a:miter lim="800000"/>
            <a:headEnd/>
            <a:tailEnd/>
          </a:ln>
        </p:spPr>
      </p:pic>
      <p:sp>
        <p:nvSpPr>
          <p:cNvPr id="20486" name="Rectangle 6"/>
          <p:cNvSpPr>
            <a:spLocks noChangeArrowheads="1"/>
          </p:cNvSpPr>
          <p:nvPr/>
        </p:nvSpPr>
        <p:spPr bwMode="auto">
          <a:xfrm>
            <a:off x="5871007" y="4646141"/>
            <a:ext cx="3146425" cy="646113"/>
          </a:xfrm>
          <a:prstGeom prst="rect">
            <a:avLst/>
          </a:prstGeom>
          <a:noFill/>
          <a:ln w="9525">
            <a:noFill/>
            <a:miter lim="800000"/>
            <a:headEnd/>
            <a:tailEnd/>
          </a:ln>
        </p:spPr>
        <p:txBody>
          <a:bodyPr>
            <a:prstTxWarp prst="textNoShape">
              <a:avLst/>
            </a:prstTxWarp>
            <a:spAutoFit/>
          </a:bodyPr>
          <a:lstStyle/>
          <a:p>
            <a:r>
              <a:rPr lang="en-US" dirty="0">
                <a:hlinkClick r:id="rId5"/>
              </a:rPr>
              <a:t>http://www.stemclubs.net</a:t>
            </a:r>
            <a:endParaRPr lang="en-US" dirty="0"/>
          </a:p>
          <a:p>
            <a:endParaRPr lang="en-US" dirty="0"/>
          </a:p>
        </p:txBody>
      </p:sp>
      <p:pic>
        <p:nvPicPr>
          <p:cNvPr id="20487" name="Picture 7"/>
          <p:cNvPicPr>
            <a:picLocks noChangeAspect="1"/>
          </p:cNvPicPr>
          <p:nvPr/>
        </p:nvPicPr>
        <p:blipFill>
          <a:blip r:embed="rId6"/>
          <a:srcRect/>
          <a:stretch>
            <a:fillRect/>
          </a:stretch>
        </p:blipFill>
        <p:spPr bwMode="auto">
          <a:xfrm>
            <a:off x="6995487" y="5813587"/>
            <a:ext cx="1699780" cy="967567"/>
          </a:xfrm>
          <a:prstGeom prst="rect">
            <a:avLst/>
          </a:prstGeom>
          <a:noFill/>
          <a:ln w="9525">
            <a:noFill/>
            <a:miter lim="800000"/>
            <a:headEnd/>
            <a:tailEnd/>
          </a:ln>
        </p:spPr>
      </p:pic>
      <p:pic>
        <p:nvPicPr>
          <p:cNvPr id="10" name="Picture 9"/>
          <p:cNvPicPr>
            <a:picLocks noChangeAspect="1"/>
          </p:cNvPicPr>
          <p:nvPr/>
        </p:nvPicPr>
        <p:blipFill>
          <a:blip r:embed="rId7"/>
          <a:stretch>
            <a:fillRect/>
          </a:stretch>
        </p:blipFill>
        <p:spPr>
          <a:xfrm>
            <a:off x="3355371" y="4124809"/>
            <a:ext cx="1062199" cy="1688778"/>
          </a:xfrm>
          <a:prstGeom prst="rect">
            <a:avLst/>
          </a:prstGeom>
        </p:spPr>
      </p:pic>
      <p:pic>
        <p:nvPicPr>
          <p:cNvPr id="11" name="Picture 10"/>
          <p:cNvPicPr>
            <a:picLocks noChangeAspect="1"/>
          </p:cNvPicPr>
          <p:nvPr/>
        </p:nvPicPr>
        <p:blipFill>
          <a:blip r:embed="rId8"/>
          <a:stretch>
            <a:fillRect/>
          </a:stretch>
        </p:blipFill>
        <p:spPr>
          <a:xfrm>
            <a:off x="457200" y="1105586"/>
            <a:ext cx="2310063" cy="1903492"/>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1392" y="1827866"/>
            <a:ext cx="8229600" cy="1143000"/>
          </a:xfrm>
        </p:spPr>
        <p:txBody>
          <a:bodyPr/>
          <a:lstStyle/>
          <a:p>
            <a:r>
              <a:rPr lang="en-US" dirty="0" smtClean="0"/>
              <a:t>TASK -  TASG 2</a:t>
            </a:r>
            <a:endParaRPr lang="en-US" dirty="0"/>
          </a:p>
        </p:txBody>
      </p:sp>
    </p:spTree>
    <p:extLst>
      <p:ext uri="{BB962C8B-B14F-4D97-AF65-F5344CB8AC3E}">
        <p14:creationId xmlns:p14="http://schemas.microsoft.com/office/powerpoint/2010/main" val="206986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8816" y="915007"/>
            <a:ext cx="5097398" cy="1143000"/>
          </a:xfrm>
        </p:spPr>
        <p:txBody>
          <a:bodyPr>
            <a:normAutofit fontScale="90000"/>
          </a:bodyPr>
          <a:lstStyle/>
          <a:p>
            <a:r>
              <a:rPr lang="en-US" b="1" dirty="0"/>
              <a:t>8 digital life skills all children need – and a plan for teaching them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65386" y="2627402"/>
            <a:ext cx="5073097" cy="3462647"/>
          </a:xfrm>
        </p:spPr>
      </p:pic>
      <p:sp>
        <p:nvSpPr>
          <p:cNvPr id="5" name="Rectangle 4"/>
          <p:cNvSpPr/>
          <p:nvPr/>
        </p:nvSpPr>
        <p:spPr>
          <a:xfrm>
            <a:off x="3435234" y="5934670"/>
            <a:ext cx="5533402" cy="923330"/>
          </a:xfrm>
          <a:prstGeom prst="rect">
            <a:avLst/>
          </a:prstGeom>
        </p:spPr>
        <p:txBody>
          <a:bodyPr wrap="square">
            <a:spAutoFit/>
          </a:bodyPr>
          <a:lstStyle/>
          <a:p>
            <a:r>
              <a:rPr lang="en-US" dirty="0">
                <a:hlinkClick r:id="rId3"/>
              </a:rPr>
              <a:t>https://</a:t>
            </a:r>
            <a:r>
              <a:rPr lang="en-US" dirty="0" smtClean="0">
                <a:hlinkClick r:id="rId3"/>
              </a:rPr>
              <a:t>www.weforum.org/agenda/2016/09/8-digital-life-skills-all-children-need-and-a-plan-for-teaching-them</a:t>
            </a:r>
            <a:endParaRPr lang="en-US" dirty="0" smtClean="0"/>
          </a:p>
          <a:p>
            <a:endParaRPr lang="en-US"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16098" y="0"/>
            <a:ext cx="2255556" cy="2245531"/>
          </a:xfrm>
          <a:prstGeom prst="rect">
            <a:avLst/>
          </a:prstGeom>
        </p:spPr>
      </p:pic>
      <p:sp>
        <p:nvSpPr>
          <p:cNvPr id="9" name="TextBox 8"/>
          <p:cNvSpPr txBox="1"/>
          <p:nvPr/>
        </p:nvSpPr>
        <p:spPr>
          <a:xfrm>
            <a:off x="5148197" y="147056"/>
            <a:ext cx="1506438" cy="369332"/>
          </a:xfrm>
          <a:prstGeom prst="rect">
            <a:avLst/>
          </a:prstGeom>
          <a:noFill/>
        </p:spPr>
        <p:txBody>
          <a:bodyPr wrap="none" rtlCol="0">
            <a:spAutoFit/>
          </a:bodyPr>
          <a:lstStyle/>
          <a:p>
            <a:r>
              <a:rPr lang="en-US" dirty="0" err="1" smtClean="0">
                <a:solidFill>
                  <a:schemeClr val="accent4">
                    <a:lumMod val="75000"/>
                  </a:schemeClr>
                </a:solidFill>
              </a:rPr>
              <a:t>Darllen</a:t>
            </a:r>
            <a:r>
              <a:rPr lang="en-US" dirty="0" smtClean="0">
                <a:solidFill>
                  <a:schemeClr val="accent4">
                    <a:lumMod val="75000"/>
                  </a:schemeClr>
                </a:solidFill>
              </a:rPr>
              <a:t> - Read</a:t>
            </a:r>
            <a:endParaRPr lang="en-US" dirty="0">
              <a:solidFill>
                <a:schemeClr val="accent4">
                  <a:lumMod val="75000"/>
                </a:schemeClr>
              </a:solidFill>
            </a:endParaRPr>
          </a:p>
        </p:txBody>
      </p:sp>
    </p:spTree>
    <p:extLst>
      <p:ext uri="{BB962C8B-B14F-4D97-AF65-F5344CB8AC3E}">
        <p14:creationId xmlns:p14="http://schemas.microsoft.com/office/powerpoint/2010/main" val="2042702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1392" y="1827866"/>
            <a:ext cx="8229600" cy="1143000"/>
          </a:xfrm>
        </p:spPr>
        <p:txBody>
          <a:bodyPr/>
          <a:lstStyle/>
          <a:p>
            <a:r>
              <a:rPr lang="en-US" dirty="0" smtClean="0"/>
              <a:t>TASK -  TASG 3</a:t>
            </a:r>
            <a:endParaRPr lang="en-US" dirty="0"/>
          </a:p>
        </p:txBody>
      </p:sp>
    </p:spTree>
    <p:extLst>
      <p:ext uri="{BB962C8B-B14F-4D97-AF65-F5344CB8AC3E}">
        <p14:creationId xmlns:p14="http://schemas.microsoft.com/office/powerpoint/2010/main" val="2032378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64280" y="5934670"/>
            <a:ext cx="4572000" cy="923330"/>
          </a:xfrm>
          <a:prstGeom prst="rect">
            <a:avLst/>
          </a:prstGeom>
        </p:spPr>
        <p:txBody>
          <a:bodyPr>
            <a:spAutoFit/>
          </a:bodyPr>
          <a:lstStyle/>
          <a:p>
            <a:r>
              <a:rPr lang="en-US" dirty="0">
                <a:hlinkClick r:id="rId2"/>
              </a:rPr>
              <a:t>https://www.weforum.org/agenda/2016/06/8-digital-skills-we-must-teach-our-children</a:t>
            </a:r>
            <a:r>
              <a:rPr lang="en-US" dirty="0" smtClean="0">
                <a:hlinkClick r:id="rId2"/>
              </a:rPr>
              <a:t>/</a:t>
            </a:r>
            <a:endParaRPr lang="en-US" dirty="0" smtClean="0"/>
          </a:p>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4413" y="1119446"/>
            <a:ext cx="4811734" cy="481522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16098" y="0"/>
            <a:ext cx="2255556" cy="2245531"/>
          </a:xfrm>
          <a:prstGeom prst="rect">
            <a:avLst/>
          </a:prstGeom>
        </p:spPr>
      </p:pic>
    </p:spTree>
    <p:extLst>
      <p:ext uri="{BB962C8B-B14F-4D97-AF65-F5344CB8AC3E}">
        <p14:creationId xmlns:p14="http://schemas.microsoft.com/office/powerpoint/2010/main" val="313215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4523" y="145140"/>
            <a:ext cx="7772400" cy="1470025"/>
          </a:xfrm>
        </p:spPr>
        <p:txBody>
          <a:bodyPr/>
          <a:lstStyle/>
          <a:p>
            <a:r>
              <a:rPr lang="en-GB" dirty="0" smtClean="0"/>
              <a:t>Y </a:t>
            </a:r>
            <a:r>
              <a:rPr lang="en-GB" dirty="0" err="1" smtClean="0"/>
              <a:t>Fframwaith</a:t>
            </a:r>
            <a:r>
              <a:rPr lang="en-GB" dirty="0" smtClean="0"/>
              <a:t> / The Framework</a:t>
            </a:r>
            <a:endParaRPr lang="en-GB" dirty="0"/>
          </a:p>
        </p:txBody>
      </p:sp>
      <p:sp>
        <p:nvSpPr>
          <p:cNvPr id="5" name="TextBox 4"/>
          <p:cNvSpPr txBox="1"/>
          <p:nvPr/>
        </p:nvSpPr>
        <p:spPr>
          <a:xfrm>
            <a:off x="2620839" y="1615165"/>
            <a:ext cx="3902321" cy="3970318"/>
          </a:xfrm>
          <a:prstGeom prst="rect">
            <a:avLst/>
          </a:prstGeom>
          <a:noFill/>
        </p:spPr>
        <p:txBody>
          <a:bodyPr wrap="square" rtlCol="0">
            <a:spAutoFit/>
          </a:bodyPr>
          <a:lstStyle/>
          <a:p>
            <a:r>
              <a:rPr lang="en-US" sz="2800" dirty="0" err="1" smtClean="0"/>
              <a:t>Dinasyddiaeth</a:t>
            </a:r>
            <a:r>
              <a:rPr lang="en-US" sz="2800" dirty="0" smtClean="0"/>
              <a:t>.</a:t>
            </a:r>
          </a:p>
          <a:p>
            <a:endParaRPr lang="en-US" sz="2800" dirty="0" smtClean="0"/>
          </a:p>
          <a:p>
            <a:r>
              <a:rPr lang="en-US" sz="2800" dirty="0" err="1" smtClean="0"/>
              <a:t>Rhyngweithio</a:t>
            </a:r>
            <a:r>
              <a:rPr lang="en-US" sz="2800" dirty="0" smtClean="0"/>
              <a:t> a </a:t>
            </a:r>
            <a:r>
              <a:rPr lang="en-US" sz="2800" dirty="0" err="1" smtClean="0"/>
              <a:t>chydweithio</a:t>
            </a:r>
            <a:r>
              <a:rPr lang="en-US" sz="2800" dirty="0" smtClean="0"/>
              <a:t>.</a:t>
            </a:r>
          </a:p>
          <a:p>
            <a:endParaRPr lang="en-US" sz="2800" dirty="0" smtClean="0"/>
          </a:p>
          <a:p>
            <a:r>
              <a:rPr lang="en-US" sz="2800" dirty="0" err="1" smtClean="0"/>
              <a:t>Cynhyrchu</a:t>
            </a:r>
            <a:r>
              <a:rPr lang="en-US" sz="2800" dirty="0" smtClean="0"/>
              <a:t>.</a:t>
            </a:r>
          </a:p>
          <a:p>
            <a:endParaRPr lang="en-US" sz="2800" dirty="0" smtClean="0"/>
          </a:p>
          <a:p>
            <a:r>
              <a:rPr lang="en-US" sz="2800" dirty="0" smtClean="0"/>
              <a:t>Data a </a:t>
            </a:r>
            <a:r>
              <a:rPr lang="en-US" sz="2800" dirty="0" err="1" smtClean="0"/>
              <a:t>meddwl</a:t>
            </a:r>
            <a:r>
              <a:rPr lang="en-US" sz="2800" dirty="0" smtClean="0"/>
              <a:t> </a:t>
            </a:r>
            <a:r>
              <a:rPr lang="en-US" sz="2800" dirty="0" err="1" smtClean="0"/>
              <a:t>cyfri</a:t>
            </a:r>
            <a:r>
              <a:rPr lang="en-US" sz="2800" dirty="0" smtClean="0"/>
              <a:t> </a:t>
            </a:r>
            <a:r>
              <a:rPr lang="en-US" sz="2800" dirty="0" err="1" smtClean="0"/>
              <a:t>adurol</a:t>
            </a:r>
            <a:r>
              <a:rPr lang="en-US" sz="2800" dirty="0" smtClean="0"/>
              <a:t>.</a:t>
            </a:r>
            <a:endParaRPr lang="en-GB" sz="2800" dirty="0" smtClean="0"/>
          </a:p>
        </p:txBody>
      </p:sp>
      <p:sp>
        <p:nvSpPr>
          <p:cNvPr id="15" name="TextBox 14"/>
          <p:cNvSpPr txBox="1"/>
          <p:nvPr/>
        </p:nvSpPr>
        <p:spPr>
          <a:xfrm>
            <a:off x="6507039" y="1615165"/>
            <a:ext cx="3902321" cy="4401205"/>
          </a:xfrm>
          <a:prstGeom prst="rect">
            <a:avLst/>
          </a:prstGeom>
          <a:noFill/>
        </p:spPr>
        <p:txBody>
          <a:bodyPr wrap="square" rtlCol="0">
            <a:spAutoFit/>
          </a:bodyPr>
          <a:lstStyle/>
          <a:p>
            <a:r>
              <a:rPr lang="en-US" sz="2800" b="1" dirty="0" smtClean="0">
                <a:solidFill>
                  <a:srgbClr val="17375E"/>
                </a:solidFill>
              </a:rPr>
              <a:t>Citizenship.</a:t>
            </a:r>
          </a:p>
          <a:p>
            <a:endParaRPr lang="en-US" sz="2800" b="1" dirty="0" smtClean="0">
              <a:solidFill>
                <a:srgbClr val="17375E"/>
              </a:solidFill>
            </a:endParaRPr>
          </a:p>
          <a:p>
            <a:r>
              <a:rPr lang="en-US" sz="2800" b="1" dirty="0" smtClean="0">
                <a:solidFill>
                  <a:srgbClr val="17375E"/>
                </a:solidFill>
              </a:rPr>
              <a:t>Interacting and collaborating.</a:t>
            </a:r>
          </a:p>
          <a:p>
            <a:endParaRPr lang="en-US" sz="2800" b="1" dirty="0" smtClean="0">
              <a:solidFill>
                <a:srgbClr val="17375E"/>
              </a:solidFill>
            </a:endParaRPr>
          </a:p>
          <a:p>
            <a:r>
              <a:rPr lang="en-US" sz="2800" b="1" dirty="0" smtClean="0">
                <a:solidFill>
                  <a:srgbClr val="17375E"/>
                </a:solidFill>
              </a:rPr>
              <a:t>Producing.</a:t>
            </a:r>
          </a:p>
          <a:p>
            <a:endParaRPr lang="en-US" sz="2800" b="1" dirty="0" smtClean="0">
              <a:solidFill>
                <a:srgbClr val="17375E"/>
              </a:solidFill>
            </a:endParaRPr>
          </a:p>
          <a:p>
            <a:r>
              <a:rPr lang="en-US" sz="2800" b="1" dirty="0" smtClean="0">
                <a:solidFill>
                  <a:srgbClr val="17375E"/>
                </a:solidFill>
              </a:rPr>
              <a:t>Data and </a:t>
            </a:r>
          </a:p>
          <a:p>
            <a:r>
              <a:rPr lang="en-US" sz="2800" b="1" dirty="0" smtClean="0">
                <a:solidFill>
                  <a:srgbClr val="17375E"/>
                </a:solidFill>
              </a:rPr>
              <a:t>Computational</a:t>
            </a:r>
          </a:p>
          <a:p>
            <a:r>
              <a:rPr lang="en-US" sz="2800" b="1" dirty="0" smtClean="0">
                <a:solidFill>
                  <a:srgbClr val="17375E"/>
                </a:solidFill>
              </a:rPr>
              <a:t> thinking.</a:t>
            </a:r>
            <a:endParaRPr lang="en-GB" sz="2800" b="1" dirty="0" smtClean="0">
              <a:solidFill>
                <a:srgbClr val="17375E"/>
              </a:solidFill>
            </a:endParaRPr>
          </a:p>
        </p:txBody>
      </p:sp>
    </p:spTree>
    <p:extLst>
      <p:ext uri="{BB962C8B-B14F-4D97-AF65-F5344CB8AC3E}">
        <p14:creationId xmlns:p14="http://schemas.microsoft.com/office/powerpoint/2010/main" val="7359351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126996" y="292648"/>
          <a:ext cx="8890004" cy="6315162"/>
        </p:xfrm>
        <a:graphic>
          <a:graphicData uri="http://schemas.openxmlformats.org/drawingml/2006/table">
            <a:tbl>
              <a:tblPr firstRow="1" bandRow="1">
                <a:tableStyleId>{5C22544A-7EE6-4342-B048-85BDC9FD1C3A}</a:tableStyleId>
              </a:tblPr>
              <a:tblGrid>
                <a:gridCol w="2254254"/>
                <a:gridCol w="2190748"/>
                <a:gridCol w="2222501"/>
                <a:gridCol w="2222501"/>
              </a:tblGrid>
              <a:tr h="1834602">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err="1" smtClean="0">
                          <a:solidFill>
                            <a:schemeClr val="lt1"/>
                          </a:solidFill>
                          <a:latin typeface="+mn-lt"/>
                          <a:ea typeface="+mn-ea"/>
                          <a:cs typeface="+mn-cs"/>
                        </a:rPr>
                        <a:t>Dinasyddiaeth</a:t>
                      </a:r>
                      <a:endParaRPr lang="en-US" sz="1800" b="0" kern="1200" dirty="0" smtClean="0">
                        <a:solidFill>
                          <a:schemeClr val="lt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800" b="0" kern="1200" dirty="0" smtClean="0">
                        <a:solidFill>
                          <a:schemeClr val="lt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lt1"/>
                          </a:solidFill>
                          <a:latin typeface="+mn-lt"/>
                          <a:ea typeface="+mn-ea"/>
                          <a:cs typeface="+mn-cs"/>
                        </a:rPr>
                        <a:t>Citizenship  </a:t>
                      </a:r>
                      <a:endParaRPr lang="en-US" dirty="0" smtClean="0"/>
                    </a:p>
                    <a:p>
                      <a:endParaRPr lang="en-GB" dirty="0"/>
                    </a:p>
                  </a:txBody>
                  <a:tcPr anchor="ct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err="1" smtClean="0">
                          <a:solidFill>
                            <a:schemeClr val="lt1"/>
                          </a:solidFill>
                          <a:latin typeface="+mn-lt"/>
                          <a:ea typeface="+mn-ea"/>
                          <a:cs typeface="+mn-cs"/>
                        </a:rPr>
                        <a:t>Rhyngweithio</a:t>
                      </a:r>
                      <a:r>
                        <a:rPr lang="en-US" sz="1800" b="0" kern="1200" dirty="0" smtClean="0">
                          <a:solidFill>
                            <a:schemeClr val="lt1"/>
                          </a:solidFill>
                          <a:latin typeface="+mn-lt"/>
                          <a:ea typeface="+mn-ea"/>
                          <a:cs typeface="+mn-cs"/>
                        </a:rPr>
                        <a:t> a </a:t>
                      </a:r>
                      <a:r>
                        <a:rPr lang="en-US" sz="1800" b="0" kern="1200" dirty="0" err="1" smtClean="0">
                          <a:solidFill>
                            <a:schemeClr val="lt1"/>
                          </a:solidFill>
                          <a:latin typeface="+mn-lt"/>
                          <a:ea typeface="+mn-ea"/>
                          <a:cs typeface="+mn-cs"/>
                        </a:rPr>
                        <a:t>chydweithio</a:t>
                      </a:r>
                      <a:r>
                        <a:rPr lang="en-US" sz="1800" b="0" kern="1200" dirty="0" smtClean="0">
                          <a:solidFill>
                            <a:schemeClr val="lt1"/>
                          </a:solidFill>
                          <a:latin typeface="+mn-lt"/>
                          <a:ea typeface="+mn-ea"/>
                          <a:cs typeface="+mn-cs"/>
                        </a:rPr>
                        <a:t>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sz="1800" b="0" kern="1200" dirty="0" smtClean="0">
                        <a:solidFill>
                          <a:schemeClr val="lt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lt1"/>
                          </a:solidFill>
                          <a:latin typeface="+mn-lt"/>
                          <a:ea typeface="+mn-ea"/>
                          <a:cs typeface="+mn-cs"/>
                        </a:rPr>
                        <a:t>Interacting and collaborating </a:t>
                      </a:r>
                      <a:endParaRPr lang="en-US" dirty="0" smtClean="0"/>
                    </a:p>
                  </a:txBody>
                  <a:tcPr anchor="ct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err="1" smtClean="0">
                          <a:solidFill>
                            <a:schemeClr val="lt1"/>
                          </a:solidFill>
                          <a:latin typeface="+mn-lt"/>
                          <a:ea typeface="+mn-ea"/>
                          <a:cs typeface="+mn-cs"/>
                        </a:rPr>
                        <a:t>Cynhyrchu</a:t>
                      </a:r>
                      <a:r>
                        <a:rPr lang="en-US" sz="1800" b="0" kern="1200" dirty="0" smtClean="0">
                          <a:solidFill>
                            <a:schemeClr val="lt1"/>
                          </a:solidFill>
                          <a:latin typeface="+mn-lt"/>
                          <a:ea typeface="+mn-ea"/>
                          <a:cs typeface="+mn-cs"/>
                        </a:rPr>
                        <a:t> </a:t>
                      </a:r>
                      <a:endParaRPr lang="en-US" dirty="0" smtClean="0"/>
                    </a:p>
                    <a:p>
                      <a:endParaRPr lang="en-GB"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lt1"/>
                          </a:solidFill>
                          <a:latin typeface="+mn-lt"/>
                          <a:ea typeface="+mn-ea"/>
                          <a:cs typeface="+mn-cs"/>
                        </a:rPr>
                        <a:t>Producing </a:t>
                      </a:r>
                      <a:endParaRPr lang="en-US" dirty="0" smtClean="0"/>
                    </a:p>
                  </a:txBody>
                  <a:tcPr anchor="ct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lt1"/>
                          </a:solidFill>
                          <a:latin typeface="+mn-lt"/>
                          <a:ea typeface="+mn-ea"/>
                          <a:cs typeface="+mn-cs"/>
                        </a:rPr>
                        <a:t>Data a </a:t>
                      </a:r>
                      <a:r>
                        <a:rPr lang="en-US" sz="1800" b="0" kern="1200" dirty="0" err="1" smtClean="0">
                          <a:solidFill>
                            <a:schemeClr val="lt1"/>
                          </a:solidFill>
                          <a:latin typeface="+mn-lt"/>
                          <a:ea typeface="+mn-ea"/>
                          <a:cs typeface="+mn-cs"/>
                        </a:rPr>
                        <a:t>meddwl</a:t>
                      </a:r>
                      <a:r>
                        <a:rPr lang="en-US" sz="1800" b="0" kern="1200" dirty="0" smtClean="0">
                          <a:solidFill>
                            <a:schemeClr val="lt1"/>
                          </a:solidFill>
                          <a:latin typeface="+mn-lt"/>
                          <a:ea typeface="+mn-ea"/>
                          <a:cs typeface="+mn-cs"/>
                        </a:rPr>
                        <a:t> </a:t>
                      </a:r>
                      <a:r>
                        <a:rPr lang="en-US" sz="1800" b="0" kern="1200" dirty="0" err="1" smtClean="0">
                          <a:solidFill>
                            <a:schemeClr val="lt1"/>
                          </a:solidFill>
                          <a:latin typeface="+mn-lt"/>
                          <a:ea typeface="+mn-ea"/>
                          <a:cs typeface="+mn-cs"/>
                        </a:rPr>
                        <a:t>cyfri</a:t>
                      </a:r>
                      <a:r>
                        <a:rPr lang="en-US" sz="1800" b="0" kern="1200" dirty="0" smtClean="0">
                          <a:solidFill>
                            <a:schemeClr val="lt1"/>
                          </a:solidFill>
                          <a:latin typeface="+mn-lt"/>
                          <a:ea typeface="+mn-ea"/>
                          <a:cs typeface="+mn-cs"/>
                        </a:rPr>
                        <a:t> </a:t>
                      </a:r>
                      <a:r>
                        <a:rPr lang="en-US" sz="1800" b="0" kern="1200" dirty="0" err="1" smtClean="0">
                          <a:solidFill>
                            <a:schemeClr val="lt1"/>
                          </a:solidFill>
                          <a:latin typeface="+mn-lt"/>
                          <a:ea typeface="+mn-ea"/>
                          <a:cs typeface="+mn-cs"/>
                        </a:rPr>
                        <a:t>adurol</a:t>
                      </a:r>
                      <a:r>
                        <a:rPr lang="en-US" sz="1800" b="0" kern="1200" dirty="0" smtClean="0">
                          <a:solidFill>
                            <a:schemeClr val="lt1"/>
                          </a:solidFill>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lt1"/>
                          </a:solidFill>
                          <a:latin typeface="+mn-lt"/>
                          <a:ea typeface="+mn-ea"/>
                          <a:cs typeface="+mn-cs"/>
                        </a:rPr>
                        <a:t>Data and computational thinking </a:t>
                      </a:r>
                      <a:endParaRPr lang="en-US" dirty="0" smtClean="0"/>
                    </a:p>
                  </a:txBody>
                  <a:tcPr anchor="ctr"/>
                </a:tc>
              </a:tr>
              <a:tr h="1459752">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smtClean="0">
                          <a:solidFill>
                            <a:schemeClr val="dk1"/>
                          </a:solidFill>
                          <a:latin typeface="+mn-lt"/>
                          <a:ea typeface="+mn-ea"/>
                          <a:cs typeface="+mn-cs"/>
                        </a:rPr>
                        <a:t>1) </a:t>
                      </a:r>
                      <a:r>
                        <a:rPr lang="en-US" sz="1800" b="0" kern="1200" dirty="0" err="1" smtClean="0">
                          <a:solidFill>
                            <a:schemeClr val="dk1"/>
                          </a:solidFill>
                          <a:latin typeface="+mn-lt"/>
                          <a:ea typeface="+mn-ea"/>
                          <a:cs typeface="+mn-cs"/>
                        </a:rPr>
                        <a:t>Hunaniaeth</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delwedd</a:t>
                      </a:r>
                      <a:r>
                        <a:rPr lang="en-US" sz="1800" b="0" kern="1200" dirty="0" smtClean="0">
                          <a:solidFill>
                            <a:schemeClr val="dk1"/>
                          </a:solidFill>
                          <a:latin typeface="+mn-lt"/>
                          <a:ea typeface="+mn-ea"/>
                          <a:cs typeface="+mn-cs"/>
                        </a:rPr>
                        <a:t> ac </a:t>
                      </a:r>
                      <a:r>
                        <a:rPr lang="en-US" sz="1800" b="0" kern="1200" dirty="0" err="1" smtClean="0">
                          <a:solidFill>
                            <a:schemeClr val="dk1"/>
                          </a:solidFill>
                          <a:latin typeface="+mn-lt"/>
                          <a:ea typeface="+mn-ea"/>
                          <a:cs typeface="+mn-cs"/>
                        </a:rPr>
                        <a:t>enw</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da</a:t>
                      </a:r>
                      <a:r>
                        <a:rPr lang="en-US" sz="1800" b="0" kern="1200" dirty="0" smtClean="0">
                          <a:solidFill>
                            <a:schemeClr val="dk1"/>
                          </a:solidFill>
                          <a:latin typeface="+mn-lt"/>
                          <a:ea typeface="+mn-ea"/>
                          <a:cs typeface="+mn-cs"/>
                        </a:rPr>
                        <a:t> / </a:t>
                      </a:r>
                      <a:r>
                        <a:rPr lang="en-US" sz="1800" b="1" kern="1200" dirty="0" smtClean="0">
                          <a:solidFill>
                            <a:schemeClr val="tx2">
                              <a:lumMod val="75000"/>
                            </a:schemeClr>
                          </a:solidFill>
                          <a:latin typeface="+mn-lt"/>
                          <a:ea typeface="+mn-ea"/>
                          <a:cs typeface="+mn-cs"/>
                        </a:rPr>
                        <a:t>Identity, image and reputation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2) </a:t>
                      </a:r>
                      <a:r>
                        <a:rPr lang="en-US" sz="1800" b="0" kern="1200" dirty="0" err="1" smtClean="0">
                          <a:solidFill>
                            <a:schemeClr val="dk1"/>
                          </a:solidFill>
                          <a:latin typeface="+mn-lt"/>
                          <a:ea typeface="+mn-ea"/>
                          <a:cs typeface="+mn-cs"/>
                        </a:rPr>
                        <a:t>Iechyd</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lles</a:t>
                      </a:r>
                      <a:r>
                        <a:rPr lang="en-US" sz="1800" b="0" kern="1200" dirty="0" smtClean="0">
                          <a:solidFill>
                            <a:schemeClr val="dk1"/>
                          </a:solidFill>
                          <a:latin typeface="+mn-lt"/>
                          <a:ea typeface="+mn-ea"/>
                          <a:cs typeface="+mn-cs"/>
                        </a:rPr>
                        <a:t> / </a:t>
                      </a:r>
                      <a:r>
                        <a:rPr lang="en-US" sz="1800" b="1" kern="1200" dirty="0" smtClean="0">
                          <a:solidFill>
                            <a:srgbClr val="17375E"/>
                          </a:solidFill>
                          <a:latin typeface="+mn-lt"/>
                          <a:ea typeface="+mn-ea"/>
                          <a:cs typeface="+mn-cs"/>
                        </a:rPr>
                        <a:t>Health and well-being </a:t>
                      </a:r>
                      <a:endParaRPr lang="en-US" b="1" dirty="0" smtClean="0">
                        <a:solidFill>
                          <a:srgbClr val="17375E"/>
                        </a:solidFill>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3) </a:t>
                      </a:r>
                      <a:r>
                        <a:rPr lang="en-US" sz="1800" b="0" kern="1200" dirty="0" err="1" smtClean="0">
                          <a:solidFill>
                            <a:schemeClr val="dk1"/>
                          </a:solidFill>
                          <a:latin typeface="+mn-lt"/>
                          <a:ea typeface="+mn-ea"/>
                          <a:cs typeface="+mn-cs"/>
                        </a:rPr>
                        <a:t>Hawliau</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digidol</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trwyddedu</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pherchnogaeth</a:t>
                      </a:r>
                      <a:r>
                        <a:rPr lang="en-US" sz="1800" b="0" kern="1200" dirty="0" smtClean="0">
                          <a:solidFill>
                            <a:schemeClr val="dk1"/>
                          </a:solidFill>
                          <a:latin typeface="+mn-lt"/>
                          <a:ea typeface="+mn-ea"/>
                          <a:cs typeface="+mn-cs"/>
                        </a:rPr>
                        <a:t> / </a:t>
                      </a:r>
                      <a:r>
                        <a:rPr lang="en-US" sz="1800" b="1" kern="1200" dirty="0" smtClean="0">
                          <a:solidFill>
                            <a:srgbClr val="17375E"/>
                          </a:solidFill>
                          <a:latin typeface="+mn-lt"/>
                          <a:ea typeface="+mn-ea"/>
                          <a:cs typeface="+mn-cs"/>
                        </a:rPr>
                        <a:t>Digital rights licensing and ownership </a:t>
                      </a:r>
                      <a:endParaRPr lang="en-US" b="1" dirty="0" smtClean="0">
                        <a:solidFill>
                          <a:srgbClr val="17375E"/>
                        </a:solidFill>
                      </a:endParaRPr>
                    </a:p>
                    <a:p>
                      <a:r>
                        <a:rPr lang="en-US" dirty="0" smtClean="0"/>
                        <a:t>4) </a:t>
                      </a:r>
                      <a:r>
                        <a:rPr lang="en-US" sz="1800" b="0" kern="1200" dirty="0" err="1" smtClean="0">
                          <a:solidFill>
                            <a:schemeClr val="dk1"/>
                          </a:solidFill>
                          <a:latin typeface="+mn-lt"/>
                          <a:ea typeface="+mn-ea"/>
                          <a:cs typeface="+mn-cs"/>
                        </a:rPr>
                        <a:t>Ymddygiad</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ar-lein</a:t>
                      </a:r>
                      <a:r>
                        <a:rPr lang="en-US" sz="1800" b="0" kern="1200" dirty="0" smtClean="0">
                          <a:solidFill>
                            <a:schemeClr val="dk1"/>
                          </a:solidFill>
                          <a:latin typeface="+mn-lt"/>
                          <a:ea typeface="+mn-ea"/>
                          <a:cs typeface="+mn-cs"/>
                        </a:rPr>
                        <a:t> a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800" b="0" kern="1200" dirty="0" err="1" smtClean="0">
                          <a:solidFill>
                            <a:schemeClr val="dk1"/>
                          </a:solidFill>
                          <a:latin typeface="+mn-lt"/>
                          <a:ea typeface="+mn-ea"/>
                          <a:cs typeface="+mn-cs"/>
                        </a:rPr>
                        <a:t>Seiberfwlio</a:t>
                      </a:r>
                      <a:r>
                        <a:rPr lang="en-US" sz="1800" b="0" kern="1200" dirty="0" smtClean="0">
                          <a:solidFill>
                            <a:schemeClr val="dk1"/>
                          </a:solidFill>
                          <a:latin typeface="+mn-lt"/>
                          <a:ea typeface="+mn-ea"/>
                          <a:cs typeface="+mn-cs"/>
                        </a:rPr>
                        <a:t>  /  </a:t>
                      </a:r>
                      <a:r>
                        <a:rPr lang="en-US" sz="1800" b="1" kern="1200" dirty="0" smtClean="0">
                          <a:solidFill>
                            <a:srgbClr val="17375E"/>
                          </a:solidFill>
                          <a:latin typeface="+mn-lt"/>
                          <a:ea typeface="+mn-ea"/>
                          <a:cs typeface="+mn-cs"/>
                        </a:rPr>
                        <a:t>Online </a:t>
                      </a:r>
                      <a:r>
                        <a:rPr lang="en-US" sz="1800" b="1" kern="1200" dirty="0" err="1" smtClean="0">
                          <a:solidFill>
                            <a:srgbClr val="17375E"/>
                          </a:solidFill>
                          <a:latin typeface="+mn-lt"/>
                          <a:ea typeface="+mn-ea"/>
                          <a:cs typeface="+mn-cs"/>
                        </a:rPr>
                        <a:t>behaviour</a:t>
                      </a:r>
                      <a:r>
                        <a:rPr lang="en-US" sz="1800" b="1" kern="1200" dirty="0" smtClean="0">
                          <a:solidFill>
                            <a:srgbClr val="17375E"/>
                          </a:solidFill>
                          <a:latin typeface="+mn-lt"/>
                          <a:ea typeface="+mn-ea"/>
                          <a:cs typeface="+mn-cs"/>
                        </a:rPr>
                        <a:t> and </a:t>
                      </a:r>
                      <a:r>
                        <a:rPr lang="en-US" sz="1800" b="1" kern="1200" dirty="0" err="1" smtClean="0">
                          <a:solidFill>
                            <a:srgbClr val="17375E"/>
                          </a:solidFill>
                          <a:latin typeface="+mn-lt"/>
                          <a:ea typeface="+mn-ea"/>
                          <a:cs typeface="+mn-cs"/>
                        </a:rPr>
                        <a:t>cyberbullying</a:t>
                      </a:r>
                      <a:r>
                        <a:rPr lang="en-US" sz="1800" b="1" kern="1200" dirty="0" smtClean="0">
                          <a:solidFill>
                            <a:srgbClr val="17375E"/>
                          </a:solidFill>
                          <a:latin typeface="+mn-lt"/>
                          <a:ea typeface="+mn-ea"/>
                          <a:cs typeface="+mn-cs"/>
                        </a:rPr>
                        <a:t> </a:t>
                      </a:r>
                      <a:endParaRPr lang="en-US" b="1" dirty="0" smtClean="0">
                        <a:solidFill>
                          <a:srgbClr val="17375E"/>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1) </a:t>
                      </a:r>
                      <a:r>
                        <a:rPr lang="en-US" sz="1800" b="0" kern="1200" dirty="0" err="1" smtClean="0">
                          <a:solidFill>
                            <a:schemeClr val="dk1"/>
                          </a:solidFill>
                          <a:latin typeface="+mn-lt"/>
                          <a:ea typeface="+mn-ea"/>
                          <a:cs typeface="+mn-cs"/>
                        </a:rPr>
                        <a:t>Cyfathrebu</a:t>
                      </a:r>
                      <a:r>
                        <a:rPr lang="en-US" sz="1800" b="0" kern="1200" baseline="0" dirty="0" smtClean="0">
                          <a:solidFill>
                            <a:schemeClr val="dk1"/>
                          </a:solidFill>
                          <a:latin typeface="+mn-lt"/>
                          <a:ea typeface="+mn-ea"/>
                          <a:cs typeface="+mn-cs"/>
                        </a:rPr>
                        <a:t> / </a:t>
                      </a:r>
                      <a:r>
                        <a:rPr lang="en-US" sz="1800" b="1" kern="1200" dirty="0" smtClean="0">
                          <a:solidFill>
                            <a:srgbClr val="17375E"/>
                          </a:solidFill>
                          <a:latin typeface="+mn-lt"/>
                          <a:ea typeface="+mn-ea"/>
                          <a:cs typeface="+mn-cs"/>
                        </a:rPr>
                        <a:t>Communication </a:t>
                      </a:r>
                      <a:endParaRPr lang="en-US" sz="1800" b="1" kern="1200" baseline="0" dirty="0" smtClean="0">
                        <a:solidFill>
                          <a:srgbClr val="17375E"/>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2) </a:t>
                      </a:r>
                      <a:r>
                        <a:rPr lang="en-US" sz="1800" b="0" kern="1200" dirty="0" err="1" smtClean="0">
                          <a:solidFill>
                            <a:schemeClr val="dk1"/>
                          </a:solidFill>
                          <a:latin typeface="+mn-lt"/>
                          <a:ea typeface="+mn-ea"/>
                          <a:cs typeface="+mn-cs"/>
                        </a:rPr>
                        <a:t>Cydweithio</a:t>
                      </a:r>
                      <a:r>
                        <a:rPr lang="en-US" sz="1800" b="0" kern="1200" dirty="0" smtClean="0">
                          <a:solidFill>
                            <a:schemeClr val="dk1"/>
                          </a:solidFill>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rgbClr val="17375E"/>
                          </a:solidFill>
                          <a:latin typeface="+mn-lt"/>
                          <a:ea typeface="+mn-ea"/>
                          <a:cs typeface="+mn-cs"/>
                        </a:rPr>
                        <a:t>Collaboration </a:t>
                      </a:r>
                      <a:r>
                        <a:rPr lang="en-US" sz="1800" b="0" kern="1200" dirty="0" smtClean="0">
                          <a:solidFill>
                            <a:schemeClr val="dk1"/>
                          </a:solidFill>
                          <a:latin typeface="+mn-lt"/>
                          <a:ea typeface="+mn-ea"/>
                          <a:cs typeface="+mn-cs"/>
                        </a:rPr>
                        <a:t/>
                      </a:r>
                      <a:br>
                        <a:rPr lang="en-US" sz="1800" b="0" kern="1200" dirty="0" smtClean="0">
                          <a:solidFill>
                            <a:schemeClr val="dk1"/>
                          </a:solidFill>
                          <a:latin typeface="+mn-lt"/>
                          <a:ea typeface="+mn-ea"/>
                          <a:cs typeface="+mn-cs"/>
                        </a:rPr>
                      </a:br>
                      <a:r>
                        <a:rPr lang="en-US" sz="1800" b="0" kern="1200" dirty="0" smtClean="0">
                          <a:solidFill>
                            <a:schemeClr val="dk1"/>
                          </a:solidFill>
                          <a:latin typeface="+mn-lt"/>
                          <a:ea typeface="+mn-ea"/>
                          <a:cs typeface="+mn-cs"/>
                        </a:rPr>
                        <a:t>3)</a:t>
                      </a:r>
                      <a:r>
                        <a:rPr lang="en-US" sz="1800" b="0" kern="1200" baseline="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Storio</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rhannu</a:t>
                      </a:r>
                      <a:r>
                        <a:rPr lang="en-US" sz="1800" b="0" kern="1200" dirty="0" smtClean="0">
                          <a:solidFill>
                            <a:schemeClr val="dk1"/>
                          </a:solidFill>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rgbClr val="17375E"/>
                          </a:solidFill>
                          <a:latin typeface="+mn-lt"/>
                          <a:ea typeface="+mn-ea"/>
                          <a:cs typeface="+mn-cs"/>
                        </a:rPr>
                        <a:t>Storing and sharing </a:t>
                      </a:r>
                      <a:endParaRPr lang="en-US" b="1" dirty="0" smtClean="0">
                        <a:solidFill>
                          <a:srgbClr val="17375E"/>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1) </a:t>
                      </a:r>
                      <a:r>
                        <a:rPr lang="en-US" sz="1800" b="0" kern="1200" dirty="0" err="1" smtClean="0">
                          <a:solidFill>
                            <a:schemeClr val="dk1"/>
                          </a:solidFill>
                          <a:latin typeface="+mn-lt"/>
                          <a:ea typeface="+mn-ea"/>
                          <a:cs typeface="+mn-cs"/>
                        </a:rPr>
                        <a:t>Cynllunio</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cyrchu</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chwilio</a:t>
                      </a:r>
                      <a:r>
                        <a:rPr lang="en-US" sz="1800" b="0" kern="1200" dirty="0" smtClean="0">
                          <a:solidFill>
                            <a:schemeClr val="dk1"/>
                          </a:solidFill>
                          <a:latin typeface="+mn-lt"/>
                          <a:ea typeface="+mn-ea"/>
                          <a:cs typeface="+mn-cs"/>
                        </a:rPr>
                        <a:t> / </a:t>
                      </a:r>
                      <a:r>
                        <a:rPr lang="en-US" sz="1800" b="1" kern="1200" dirty="0" smtClean="0">
                          <a:solidFill>
                            <a:srgbClr val="17375E"/>
                          </a:solidFill>
                          <a:latin typeface="+mn-lt"/>
                          <a:ea typeface="+mn-ea"/>
                          <a:cs typeface="+mn-cs"/>
                        </a:rPr>
                        <a:t>Planning, sourcing and searching </a:t>
                      </a:r>
                      <a:endParaRPr lang="en-US" b="1" dirty="0" smtClean="0">
                        <a:solidFill>
                          <a:srgbClr val="17375E"/>
                        </a:solidFill>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2) </a:t>
                      </a:r>
                      <a:r>
                        <a:rPr lang="en-GB" dirty="0" err="1" smtClean="0"/>
                        <a:t>Creu</a:t>
                      </a:r>
                      <a:r>
                        <a:rPr lang="en-GB" dirty="0" smtClean="0"/>
                        <a:t> / </a:t>
                      </a:r>
                      <a:r>
                        <a:rPr lang="en-US" sz="1800" b="1" kern="1200" dirty="0" smtClean="0">
                          <a:solidFill>
                            <a:srgbClr val="17375E"/>
                          </a:solidFill>
                          <a:latin typeface="+mn-lt"/>
                          <a:ea typeface="+mn-ea"/>
                          <a:cs typeface="+mn-cs"/>
                        </a:rPr>
                        <a:t>Creating </a:t>
                      </a:r>
                      <a:endParaRPr lang="en-GB" b="1" dirty="0" smtClean="0">
                        <a:solidFill>
                          <a:srgbClr val="17375E"/>
                        </a:solidFill>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3) </a:t>
                      </a:r>
                      <a:r>
                        <a:rPr lang="en-US" sz="1800" b="0" kern="1200" dirty="0" err="1" smtClean="0">
                          <a:solidFill>
                            <a:schemeClr val="dk1"/>
                          </a:solidFill>
                          <a:latin typeface="+mn-lt"/>
                          <a:ea typeface="+mn-ea"/>
                          <a:cs typeface="+mn-cs"/>
                        </a:rPr>
                        <a:t>Gwerthuso</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gwella</a:t>
                      </a:r>
                      <a:r>
                        <a:rPr lang="en-US" sz="1800" b="0" kern="1200" dirty="0" smtClean="0">
                          <a:solidFill>
                            <a:schemeClr val="dk1"/>
                          </a:solidFill>
                          <a:latin typeface="+mn-lt"/>
                          <a:ea typeface="+mn-ea"/>
                          <a:cs typeface="+mn-cs"/>
                        </a:rPr>
                        <a:t> </a:t>
                      </a:r>
                      <a:r>
                        <a:rPr lang="en-GB" sz="1800" b="0" kern="1200" dirty="0" smtClean="0">
                          <a:solidFill>
                            <a:schemeClr val="dk1"/>
                          </a:solidFill>
                          <a:latin typeface="+mn-lt"/>
                          <a:ea typeface="+mn-ea"/>
                          <a:cs typeface="+mn-cs"/>
                        </a:rPr>
                        <a:t>/</a:t>
                      </a:r>
                      <a:r>
                        <a:rPr lang="en-GB" sz="1800" b="0" kern="1200" baseline="0" dirty="0" smtClean="0">
                          <a:solidFill>
                            <a:schemeClr val="dk1"/>
                          </a:solidFill>
                          <a:latin typeface="+mn-lt"/>
                          <a:ea typeface="+mn-ea"/>
                          <a:cs typeface="+mn-cs"/>
                        </a:rPr>
                        <a:t> </a:t>
                      </a:r>
                      <a:r>
                        <a:rPr lang="en-US" sz="1800" b="1" kern="1200" dirty="0" smtClean="0">
                          <a:solidFill>
                            <a:srgbClr val="17375E"/>
                          </a:solidFill>
                          <a:latin typeface="+mn-lt"/>
                          <a:ea typeface="+mn-ea"/>
                          <a:cs typeface="+mn-cs"/>
                        </a:rPr>
                        <a:t>Evaluating and improving </a:t>
                      </a:r>
                      <a:endParaRPr lang="en-US" b="1" dirty="0" smtClean="0">
                        <a:solidFill>
                          <a:srgbClr val="17375E"/>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1) </a:t>
                      </a:r>
                      <a:r>
                        <a:rPr lang="en-US" sz="1800" b="0" kern="1200" dirty="0" err="1" smtClean="0">
                          <a:solidFill>
                            <a:schemeClr val="dk1"/>
                          </a:solidFill>
                          <a:latin typeface="+mn-lt"/>
                          <a:ea typeface="+mn-ea"/>
                          <a:cs typeface="+mn-cs"/>
                        </a:rPr>
                        <a:t>Datrys</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problemau</a:t>
                      </a:r>
                      <a:r>
                        <a:rPr lang="en-US" sz="1800" b="0" kern="1200" dirty="0" smtClean="0">
                          <a:solidFill>
                            <a:schemeClr val="dk1"/>
                          </a:solidFill>
                          <a:latin typeface="+mn-lt"/>
                          <a:ea typeface="+mn-ea"/>
                          <a:cs typeface="+mn-cs"/>
                        </a:rPr>
                        <a:t> a </a:t>
                      </a:r>
                      <a:r>
                        <a:rPr lang="en-US" sz="1800" b="0" kern="1200" dirty="0" err="1" smtClean="0">
                          <a:solidFill>
                            <a:schemeClr val="dk1"/>
                          </a:solidFill>
                          <a:latin typeface="+mn-lt"/>
                          <a:ea typeface="+mn-ea"/>
                          <a:cs typeface="+mn-cs"/>
                        </a:rPr>
                        <a:t>modelu</a:t>
                      </a:r>
                      <a:r>
                        <a:rPr lang="en-US" sz="1800" b="0" kern="1200" dirty="0" smtClean="0">
                          <a:solidFill>
                            <a:schemeClr val="dk1"/>
                          </a:solidFill>
                          <a:latin typeface="+mn-lt"/>
                          <a:ea typeface="+mn-ea"/>
                          <a:cs typeface="+mn-cs"/>
                        </a:rPr>
                        <a:t> </a:t>
                      </a:r>
                      <a:r>
                        <a:rPr lang="en-GB" sz="1800" b="0" kern="1200" dirty="0" smtClean="0">
                          <a:solidFill>
                            <a:schemeClr val="dk1"/>
                          </a:solidFill>
                          <a:latin typeface="+mn-lt"/>
                          <a:ea typeface="+mn-ea"/>
                          <a:cs typeface="+mn-cs"/>
                        </a:rPr>
                        <a:t>/</a:t>
                      </a:r>
                      <a:r>
                        <a:rPr lang="en-GB" sz="1800" b="0" kern="1200" baseline="0" dirty="0" smtClean="0">
                          <a:solidFill>
                            <a:schemeClr val="dk1"/>
                          </a:solidFill>
                          <a:latin typeface="+mn-lt"/>
                          <a:ea typeface="+mn-ea"/>
                          <a:cs typeface="+mn-cs"/>
                        </a:rPr>
                        <a:t> </a:t>
                      </a:r>
                      <a:r>
                        <a:rPr lang="en-US" sz="1800" b="1" kern="1200" dirty="0" smtClean="0">
                          <a:solidFill>
                            <a:srgbClr val="17375E"/>
                          </a:solidFill>
                          <a:latin typeface="+mn-lt"/>
                          <a:ea typeface="+mn-ea"/>
                          <a:cs typeface="+mn-cs"/>
                        </a:rPr>
                        <a:t>Problem solving and </a:t>
                      </a:r>
                      <a:r>
                        <a:rPr lang="en-US" sz="1800" b="1" kern="1200" dirty="0" err="1" smtClean="0">
                          <a:solidFill>
                            <a:srgbClr val="17375E"/>
                          </a:solidFill>
                          <a:latin typeface="+mn-lt"/>
                          <a:ea typeface="+mn-ea"/>
                          <a:cs typeface="+mn-cs"/>
                        </a:rPr>
                        <a:t>modelling</a:t>
                      </a:r>
                      <a:r>
                        <a:rPr lang="en-US" sz="1800" b="1" kern="1200" dirty="0" smtClean="0">
                          <a:solidFill>
                            <a:srgbClr val="17375E"/>
                          </a:solidFill>
                          <a:latin typeface="+mn-lt"/>
                          <a:ea typeface="+mn-ea"/>
                          <a:cs typeface="+mn-cs"/>
                        </a:rPr>
                        <a:t> </a:t>
                      </a:r>
                      <a:endParaRPr lang="en-GB" sz="1800" b="1" kern="1200" baseline="0" dirty="0" smtClean="0">
                        <a:solidFill>
                          <a:srgbClr val="17375E"/>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2) </a:t>
                      </a:r>
                      <a:r>
                        <a:rPr lang="en-US" sz="1800" b="0" kern="1200" dirty="0" err="1" smtClean="0">
                          <a:solidFill>
                            <a:schemeClr val="dk1"/>
                          </a:solidFill>
                          <a:latin typeface="+mn-lt"/>
                          <a:ea typeface="+mn-ea"/>
                          <a:cs typeface="+mn-cs"/>
                        </a:rPr>
                        <a:t>Llythrennedd</a:t>
                      </a:r>
                      <a:r>
                        <a:rPr lang="en-US" sz="1800" b="0" kern="1200" dirty="0" smtClean="0">
                          <a:solidFill>
                            <a:schemeClr val="dk1"/>
                          </a:solidFill>
                          <a:latin typeface="+mn-lt"/>
                          <a:ea typeface="+mn-ea"/>
                          <a:cs typeface="+mn-cs"/>
                        </a:rPr>
                        <a:t> </a:t>
                      </a:r>
                      <a:r>
                        <a:rPr lang="en-US" sz="1800" b="0" kern="1200" dirty="0" err="1" smtClean="0">
                          <a:solidFill>
                            <a:schemeClr val="dk1"/>
                          </a:solidFill>
                          <a:latin typeface="+mn-lt"/>
                          <a:ea typeface="+mn-ea"/>
                          <a:cs typeface="+mn-cs"/>
                        </a:rPr>
                        <a:t>gwybodaeth</a:t>
                      </a:r>
                      <a:r>
                        <a:rPr lang="en-US" sz="1800" b="0" kern="1200" dirty="0" smtClean="0">
                          <a:solidFill>
                            <a:schemeClr val="dk1"/>
                          </a:solidFill>
                          <a:latin typeface="+mn-lt"/>
                          <a:ea typeface="+mn-ea"/>
                          <a:cs typeface="+mn-cs"/>
                        </a:rPr>
                        <a:t> a data </a:t>
                      </a:r>
                      <a:r>
                        <a:rPr lang="en-US" sz="1800" b="0" kern="1200" baseline="0" dirty="0" smtClean="0">
                          <a:solidFill>
                            <a:schemeClr val="dk1"/>
                          </a:solidFill>
                          <a:latin typeface="+mn-lt"/>
                          <a:ea typeface="+mn-ea"/>
                          <a:cs typeface="+mn-cs"/>
                        </a:rPr>
                        <a:t>/ </a:t>
                      </a:r>
                      <a:r>
                        <a:rPr lang="en-US" sz="1800" b="1" kern="1200" dirty="0" smtClean="0">
                          <a:solidFill>
                            <a:srgbClr val="17375E"/>
                          </a:solidFill>
                          <a:latin typeface="+mn-lt"/>
                          <a:ea typeface="+mn-ea"/>
                          <a:cs typeface="+mn-cs"/>
                        </a:rPr>
                        <a:t>Data and information literacy </a:t>
                      </a:r>
                      <a:endParaRPr lang="en-US" b="1" dirty="0" smtClean="0">
                        <a:solidFill>
                          <a:srgbClr val="17375E"/>
                        </a:solidFill>
                      </a:endParaRPr>
                    </a:p>
                  </a:txBody>
                  <a:tcPr/>
                </a:tc>
              </a:tr>
            </a:tbl>
          </a:graphicData>
        </a:graphic>
      </p:graphicFrame>
    </p:spTree>
    <p:extLst>
      <p:ext uri="{BB962C8B-B14F-4D97-AF65-F5344CB8AC3E}">
        <p14:creationId xmlns:p14="http://schemas.microsoft.com/office/powerpoint/2010/main" val="15040959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Pethau</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ystyried</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wrth</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ysgrifennu</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304412" y="1885541"/>
            <a:ext cx="6382388" cy="4240622"/>
          </a:xfrm>
        </p:spPr>
        <p:txBody>
          <a:bodyPr>
            <a:normAutofit fontScale="85000" lnSpcReduction="20000"/>
          </a:bodyPr>
          <a:lstStyle/>
          <a:p>
            <a:r>
              <a:rPr lang="en-US" dirty="0" err="1" smtClean="0"/>
              <a:t>Diffinio</a:t>
            </a:r>
            <a:r>
              <a:rPr lang="en-US" dirty="0" smtClean="0"/>
              <a:t> </a:t>
            </a:r>
            <a:r>
              <a:rPr lang="en-US" dirty="0" err="1" smtClean="0"/>
              <a:t>cymhwysedd</a:t>
            </a:r>
            <a:r>
              <a:rPr lang="en-US" dirty="0" smtClean="0"/>
              <a:t> </a:t>
            </a:r>
            <a:r>
              <a:rPr lang="en-US" dirty="0" err="1" smtClean="0"/>
              <a:t>digidol/llythrennedd</a:t>
            </a:r>
            <a:r>
              <a:rPr lang="en-US" dirty="0" smtClean="0"/>
              <a:t> </a:t>
            </a:r>
            <a:r>
              <a:rPr lang="en-US" dirty="0" err="1" smtClean="0"/>
              <a:t>digidol</a:t>
            </a:r>
            <a:endParaRPr lang="en-US" dirty="0" smtClean="0"/>
          </a:p>
          <a:p>
            <a:r>
              <a:rPr lang="en-US" dirty="0" smtClean="0"/>
              <a:t>Y </a:t>
            </a:r>
            <a:r>
              <a:rPr lang="en-US" dirty="0" err="1" smtClean="0"/>
              <a:t>ffyrdd</a:t>
            </a:r>
            <a:r>
              <a:rPr lang="en-US" dirty="0" smtClean="0"/>
              <a:t> </a:t>
            </a:r>
            <a:r>
              <a:rPr lang="en-US" dirty="0" err="1" smtClean="0"/>
              <a:t>i</a:t>
            </a:r>
            <a:r>
              <a:rPr lang="en-US" dirty="0" smtClean="0"/>
              <a:t> </a:t>
            </a:r>
            <a:r>
              <a:rPr lang="en-US" dirty="0" err="1" smtClean="0"/>
              <a:t>ddatblygu</a:t>
            </a:r>
            <a:r>
              <a:rPr lang="en-US" dirty="0" smtClean="0"/>
              <a:t> </a:t>
            </a:r>
            <a:r>
              <a:rPr lang="en-US" dirty="0" err="1" smtClean="0"/>
              <a:t>ef</a:t>
            </a:r>
            <a:r>
              <a:rPr lang="en-US" dirty="0" smtClean="0"/>
              <a:t>; </a:t>
            </a:r>
            <a:r>
              <a:rPr lang="en-US" dirty="0" err="1" smtClean="0"/>
              <a:t>trawscwricwlaidd</a:t>
            </a:r>
            <a:r>
              <a:rPr lang="en-US" dirty="0" smtClean="0"/>
              <a:t>, </a:t>
            </a:r>
            <a:r>
              <a:rPr lang="en-US" dirty="0" err="1" smtClean="0"/>
              <a:t>pwnc</a:t>
            </a:r>
            <a:r>
              <a:rPr lang="en-US" dirty="0" smtClean="0"/>
              <a:t> </a:t>
            </a:r>
            <a:r>
              <a:rPr lang="en-US" dirty="0" err="1" smtClean="0"/>
              <a:t>ar</a:t>
            </a:r>
            <a:r>
              <a:rPr lang="en-US" dirty="0" smtClean="0"/>
              <a:t> </a:t>
            </a:r>
            <a:r>
              <a:rPr lang="en-US" dirty="0" err="1" smtClean="0"/>
              <a:t>ben</a:t>
            </a:r>
            <a:r>
              <a:rPr lang="en-US" dirty="0" smtClean="0"/>
              <a:t> </a:t>
            </a:r>
            <a:r>
              <a:rPr lang="en-US" dirty="0" err="1" smtClean="0"/>
              <a:t>eu</a:t>
            </a:r>
            <a:r>
              <a:rPr lang="en-US" dirty="0" smtClean="0"/>
              <a:t> </a:t>
            </a:r>
            <a:r>
              <a:rPr lang="en-US" dirty="0" err="1" smtClean="0"/>
              <a:t>hun</a:t>
            </a:r>
            <a:r>
              <a:rPr lang="en-US" dirty="0" smtClean="0"/>
              <a:t>, </a:t>
            </a:r>
            <a:r>
              <a:rPr lang="en-US" dirty="0" err="1" smtClean="0"/>
              <a:t>neu</a:t>
            </a:r>
            <a:r>
              <a:rPr lang="en-US" dirty="0" smtClean="0"/>
              <a:t> </a:t>
            </a:r>
            <a:r>
              <a:rPr lang="en-US" dirty="0" err="1" smtClean="0"/>
              <a:t>fel</a:t>
            </a:r>
            <a:r>
              <a:rPr lang="en-US" dirty="0" smtClean="0"/>
              <a:t> </a:t>
            </a:r>
            <a:r>
              <a:rPr lang="en-US" dirty="0" err="1" smtClean="0"/>
              <a:t>sgil</a:t>
            </a:r>
            <a:r>
              <a:rPr lang="en-US" dirty="0" smtClean="0"/>
              <a:t> </a:t>
            </a:r>
            <a:r>
              <a:rPr lang="en-US" dirty="0" err="1" smtClean="0"/>
              <a:t>allweddol</a:t>
            </a:r>
            <a:r>
              <a:rPr lang="en-US" dirty="0" smtClean="0"/>
              <a:t> – </a:t>
            </a:r>
            <a:r>
              <a:rPr lang="en-US" dirty="0" err="1" smtClean="0"/>
              <a:t>ydy</a:t>
            </a:r>
            <a:r>
              <a:rPr lang="en-US" dirty="0" smtClean="0"/>
              <a:t> </a:t>
            </a:r>
            <a:r>
              <a:rPr lang="en-US" dirty="0" err="1" smtClean="0"/>
              <a:t>ef</a:t>
            </a:r>
            <a:r>
              <a:rPr lang="en-US" dirty="0" smtClean="0"/>
              <a:t> yr un </a:t>
            </a:r>
            <a:r>
              <a:rPr lang="en-US" dirty="0" err="1" smtClean="0"/>
              <a:t>peth</a:t>
            </a:r>
            <a:r>
              <a:rPr lang="en-US" dirty="0" smtClean="0"/>
              <a:t> a </a:t>
            </a:r>
            <a:r>
              <a:rPr lang="en-US" dirty="0" err="1" smtClean="0"/>
              <a:t>rhifedd</a:t>
            </a:r>
            <a:r>
              <a:rPr lang="en-US" dirty="0" smtClean="0"/>
              <a:t> a </a:t>
            </a:r>
            <a:r>
              <a:rPr lang="en-US" dirty="0" err="1" smtClean="0"/>
              <a:t>llythrennedd</a:t>
            </a:r>
            <a:r>
              <a:rPr lang="en-US" dirty="0" smtClean="0"/>
              <a:t>?</a:t>
            </a:r>
          </a:p>
          <a:p>
            <a:r>
              <a:rPr lang="en-US" dirty="0" err="1" smtClean="0"/>
              <a:t>Trafodaeth</a:t>
            </a:r>
            <a:r>
              <a:rPr lang="en-US" dirty="0" smtClean="0"/>
              <a:t> am </a:t>
            </a:r>
            <a:r>
              <a:rPr lang="en-US" dirty="0" err="1" smtClean="0"/>
              <a:t>y</a:t>
            </a:r>
            <a:r>
              <a:rPr lang="en-US" dirty="0" smtClean="0"/>
              <a:t> dull </a:t>
            </a:r>
            <a:r>
              <a:rPr lang="en-US" dirty="0" err="1" smtClean="0"/>
              <a:t>trawscwricwlaidd</a:t>
            </a:r>
            <a:endParaRPr lang="en-US" dirty="0" smtClean="0"/>
          </a:p>
          <a:p>
            <a:r>
              <a:rPr lang="en-US" dirty="0" err="1" smtClean="0"/>
              <a:t>Ystyried</a:t>
            </a:r>
            <a:r>
              <a:rPr lang="en-US" dirty="0" smtClean="0"/>
              <a:t> </a:t>
            </a:r>
            <a:r>
              <a:rPr lang="en-US" dirty="0" err="1" smtClean="0"/>
              <a:t>modelau</a:t>
            </a:r>
            <a:r>
              <a:rPr lang="en-US" dirty="0" smtClean="0"/>
              <a:t> – Barnes/Savage/Hayes </a:t>
            </a:r>
            <a:r>
              <a:rPr lang="en-US" dirty="0" err="1" smtClean="0"/>
              <a:t>neu</a:t>
            </a:r>
            <a:r>
              <a:rPr lang="en-US" dirty="0" smtClean="0"/>
              <a:t> </a:t>
            </a:r>
            <a:r>
              <a:rPr lang="en-US" dirty="0" err="1" smtClean="0"/>
              <a:t>rhywbeth</a:t>
            </a:r>
            <a:r>
              <a:rPr lang="en-US" dirty="0" smtClean="0"/>
              <a:t> </a:t>
            </a:r>
            <a:r>
              <a:rPr lang="en-US" dirty="0" err="1" smtClean="0"/>
              <a:t>arall</a:t>
            </a:r>
            <a:r>
              <a:rPr lang="en-US" dirty="0" smtClean="0"/>
              <a:t>?</a:t>
            </a:r>
          </a:p>
          <a:p>
            <a:r>
              <a:rPr lang="en-US" dirty="0" err="1" smtClean="0"/>
              <a:t>Heriau</a:t>
            </a:r>
            <a:r>
              <a:rPr lang="en-US" dirty="0" smtClean="0"/>
              <a:t> </a:t>
            </a:r>
            <a:r>
              <a:rPr lang="en-US" dirty="0" err="1" smtClean="0"/>
              <a:t>ar</a:t>
            </a:r>
            <a:r>
              <a:rPr lang="en-US" dirty="0" smtClean="0"/>
              <a:t> </a:t>
            </a:r>
            <a:r>
              <a:rPr lang="en-US" dirty="0" err="1" smtClean="0"/>
              <a:t>gyfer</a:t>
            </a:r>
            <a:r>
              <a:rPr lang="en-US" dirty="0" smtClean="0"/>
              <a:t> </a:t>
            </a:r>
            <a:r>
              <a:rPr lang="en-US" dirty="0" err="1" smtClean="0"/>
              <a:t>datblygu</a:t>
            </a:r>
            <a:r>
              <a:rPr lang="en-US" dirty="0" smtClean="0"/>
              <a:t> </a:t>
            </a:r>
            <a:r>
              <a:rPr lang="en-US" dirty="0" err="1" smtClean="0"/>
              <a:t>cymhwysedd</a:t>
            </a:r>
            <a:r>
              <a:rPr lang="en-US" dirty="0" smtClean="0"/>
              <a:t> </a:t>
            </a:r>
            <a:r>
              <a:rPr lang="en-US" dirty="0" err="1" smtClean="0"/>
              <a:t>digidol</a:t>
            </a:r>
            <a:endParaRPr lang="en-US" dirty="0" smtClean="0"/>
          </a:p>
          <a:p>
            <a:pPr>
              <a:buNone/>
            </a:pP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3105234" y="819234"/>
            <a:ext cx="6038766" cy="6038766"/>
          </a:xfrm>
          <a:prstGeom prst="rect">
            <a:avLst/>
          </a:prstGeom>
        </p:spPr>
      </p:pic>
      <p:sp>
        <p:nvSpPr>
          <p:cNvPr id="12" name="Rectangle 11"/>
          <p:cNvSpPr/>
          <p:nvPr/>
        </p:nvSpPr>
        <p:spPr>
          <a:xfrm>
            <a:off x="2488787" y="172903"/>
            <a:ext cx="4265373" cy="646331"/>
          </a:xfrm>
          <a:prstGeom prst="rect">
            <a:avLst/>
          </a:prstGeom>
        </p:spPr>
        <p:txBody>
          <a:bodyPr wrap="none">
            <a:spAutoFit/>
          </a:bodyPr>
          <a:lstStyle/>
          <a:p>
            <a:r>
              <a:rPr lang="en-US" b="1" dirty="0"/>
              <a:t>National Digital Learning Council (NDLC</a:t>
            </a:r>
            <a:r>
              <a:rPr lang="en-US" b="1" dirty="0" smtClean="0"/>
              <a:t>)</a:t>
            </a:r>
          </a:p>
          <a:p>
            <a:r>
              <a:rPr lang="en-US" b="1" dirty="0" err="1"/>
              <a:t>Cyngor</a:t>
            </a:r>
            <a:r>
              <a:rPr lang="en-US" b="1" dirty="0"/>
              <a:t> </a:t>
            </a:r>
            <a:r>
              <a:rPr lang="en-US" b="1" dirty="0" err="1"/>
              <a:t>Dysgu</a:t>
            </a:r>
            <a:r>
              <a:rPr lang="en-US" b="1" dirty="0"/>
              <a:t> </a:t>
            </a:r>
            <a:r>
              <a:rPr lang="en-US" b="1" dirty="0" err="1"/>
              <a:t>Digidol</a:t>
            </a:r>
            <a:r>
              <a:rPr lang="en-US" b="1" dirty="0"/>
              <a:t> </a:t>
            </a:r>
            <a:r>
              <a:rPr lang="en-US" b="1" dirty="0" err="1"/>
              <a:t>Cenedlaethol</a:t>
            </a:r>
            <a:r>
              <a:rPr lang="en-US" b="1" dirty="0"/>
              <a:t> (CDDC)</a:t>
            </a:r>
            <a:endParaRPr lang="en-US" dirty="0"/>
          </a:p>
        </p:txBody>
      </p:sp>
      <p:pic>
        <p:nvPicPr>
          <p:cNvPr id="13" name="Picture 12"/>
          <p:cNvPicPr>
            <a:picLocks noChangeAspect="1"/>
          </p:cNvPicPr>
          <p:nvPr/>
        </p:nvPicPr>
        <p:blipFill>
          <a:blip r:embed="rId3"/>
          <a:stretch>
            <a:fillRect/>
          </a:stretch>
        </p:blipFill>
        <p:spPr>
          <a:xfrm>
            <a:off x="-4797" y="5925684"/>
            <a:ext cx="2493584" cy="1000885"/>
          </a:xfrm>
          <a:prstGeom prst="rect">
            <a:avLst/>
          </a:prstGeom>
        </p:spPr>
      </p:pic>
    </p:spTree>
    <p:extLst>
      <p:ext uri="{BB962C8B-B14F-4D97-AF65-F5344CB8AC3E}">
        <p14:creationId xmlns:p14="http://schemas.microsoft.com/office/powerpoint/2010/main" val="13101858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2000"/>
          </a:blip>
          <a:stretch>
            <a:fillRect/>
          </a:stretch>
        </p:blipFill>
        <p:spPr>
          <a:xfrm rot="1036638">
            <a:off x="6565123" y="3472471"/>
            <a:ext cx="2388851" cy="3317848"/>
          </a:xfrm>
          <a:prstGeom prst="rect">
            <a:avLst/>
          </a:prstGeom>
        </p:spPr>
      </p:pic>
      <p:sp>
        <p:nvSpPr>
          <p:cNvPr id="2" name="Title 1"/>
          <p:cNvSpPr>
            <a:spLocks noGrp="1"/>
          </p:cNvSpPr>
          <p:nvPr>
            <p:ph type="title"/>
          </p:nvPr>
        </p:nvSpPr>
        <p:spPr/>
        <p:txBody>
          <a:bodyPr/>
          <a:lstStyle/>
          <a:p>
            <a:r>
              <a:rPr lang="en-US" b="1" dirty="0" err="1" smtClean="0"/>
              <a:t>Grŵp</a:t>
            </a:r>
            <a:r>
              <a:rPr lang="en-US" b="1" dirty="0" smtClean="0"/>
              <a:t> </a:t>
            </a:r>
            <a:r>
              <a:rPr lang="en-US" b="1" dirty="0" err="1" smtClean="0"/>
              <a:t>Lliwio</a:t>
            </a:r>
            <a:r>
              <a:rPr lang="en-US" b="1" dirty="0" smtClean="0"/>
              <a:t> </a:t>
            </a:r>
            <a:r>
              <a:rPr lang="en-US" b="1" dirty="0" err="1" smtClean="0"/>
              <a:t>TGCh</a:t>
            </a:r>
            <a:endParaRPr lang="en-US" b="1" dirty="0"/>
          </a:p>
        </p:txBody>
      </p:sp>
      <p:sp>
        <p:nvSpPr>
          <p:cNvPr id="3" name="Content Placeholder 2"/>
          <p:cNvSpPr>
            <a:spLocks noGrp="1"/>
          </p:cNvSpPr>
          <p:nvPr>
            <p:ph idx="1"/>
          </p:nvPr>
        </p:nvSpPr>
        <p:spPr>
          <a:xfrm>
            <a:off x="1289371" y="1417638"/>
            <a:ext cx="7397429" cy="4525963"/>
          </a:xfrm>
        </p:spPr>
        <p:txBody>
          <a:bodyPr/>
          <a:lstStyle/>
          <a:p>
            <a:pPr>
              <a:buNone/>
            </a:pPr>
            <a:r>
              <a:rPr lang="en-US" dirty="0" smtClean="0"/>
              <a:t>   ‘As </a:t>
            </a:r>
            <a:r>
              <a:rPr lang="en-US" dirty="0"/>
              <a:t>the ICT steering group identified for the report, competences ‘should not primarily be predicated on rapidly changing technologies, but should focus on pedagogy, deeper skill development, transferability, and understanding, as well as potential application of these competencies’ ( Arthur, et al. 2013)</a:t>
            </a:r>
          </a:p>
        </p:txBody>
      </p:sp>
    </p:spTree>
    <p:extLst>
      <p:ext uri="{BB962C8B-B14F-4D97-AF65-F5344CB8AC3E}">
        <p14:creationId xmlns:p14="http://schemas.microsoft.com/office/powerpoint/2010/main" val="10934030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solidFill>
                  <a:srgbClr val="B465BB"/>
                </a:solidFill>
              </a:rPr>
              <a:t>Trafodaethau</a:t>
            </a:r>
            <a:r>
              <a:rPr lang="en-US" dirty="0" smtClean="0">
                <a:solidFill>
                  <a:srgbClr val="B465BB"/>
                </a:solidFill>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posib</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t>
            </a:r>
            <a:endParaRPr lang="en-US" dirty="0">
              <a:solidFill>
                <a:srgbClr val="B465BB"/>
              </a:solidFill>
            </a:endParaRPr>
          </a:p>
        </p:txBody>
      </p:sp>
      <p:sp>
        <p:nvSpPr>
          <p:cNvPr id="3" name="Content Placeholder 2"/>
          <p:cNvSpPr>
            <a:spLocks noGrp="1"/>
          </p:cNvSpPr>
          <p:nvPr>
            <p:ph idx="1"/>
          </p:nvPr>
        </p:nvSpPr>
        <p:spPr>
          <a:xfrm>
            <a:off x="2500810" y="1600200"/>
            <a:ext cx="6185989" cy="5051569"/>
          </a:xfrm>
        </p:spPr>
        <p:txBody>
          <a:bodyPr>
            <a:normAutofit fontScale="85000" lnSpcReduction="10000"/>
          </a:bodyPr>
          <a:lstStyle/>
          <a:p>
            <a:r>
              <a:rPr lang="en-US" dirty="0" err="1" smtClean="0"/>
              <a:t>Trafod</a:t>
            </a:r>
            <a:r>
              <a:rPr lang="en-US" dirty="0" smtClean="0"/>
              <a:t> </a:t>
            </a:r>
            <a:r>
              <a:rPr lang="en-US" dirty="0" err="1" smtClean="0"/>
              <a:t>sut</a:t>
            </a:r>
            <a:r>
              <a:rPr lang="en-US" dirty="0" smtClean="0"/>
              <a:t> </a:t>
            </a:r>
            <a:r>
              <a:rPr lang="en-US" dirty="0" err="1" smtClean="0"/>
              <a:t>i</a:t>
            </a:r>
            <a:r>
              <a:rPr lang="en-US" dirty="0" smtClean="0"/>
              <a:t> </a:t>
            </a:r>
            <a:r>
              <a:rPr lang="en-US" dirty="0" err="1" smtClean="0"/>
              <a:t>ddatblygu’r</a:t>
            </a:r>
            <a:r>
              <a:rPr lang="en-US" dirty="0" smtClean="0"/>
              <a:t> 3 </a:t>
            </a:r>
            <a:r>
              <a:rPr lang="en-US" dirty="0" err="1" smtClean="0"/>
              <a:t>agwedd</a:t>
            </a:r>
            <a:r>
              <a:rPr lang="en-US" dirty="0" smtClean="0"/>
              <a:t>- </a:t>
            </a:r>
            <a:r>
              <a:rPr lang="en-US" dirty="0" err="1" smtClean="0"/>
              <a:t>trwy’r</a:t>
            </a:r>
            <a:r>
              <a:rPr lang="en-US" dirty="0" smtClean="0"/>
              <a:t> </a:t>
            </a:r>
            <a:r>
              <a:rPr lang="en-US" dirty="0" err="1" smtClean="0"/>
              <a:t>modelau</a:t>
            </a:r>
            <a:r>
              <a:rPr lang="en-US" dirty="0" smtClean="0"/>
              <a:t> </a:t>
            </a:r>
            <a:r>
              <a:rPr lang="en-US" dirty="0" err="1" smtClean="0"/>
              <a:t>trawscwricwlaidd</a:t>
            </a:r>
            <a:r>
              <a:rPr lang="en-US" dirty="0" smtClean="0"/>
              <a:t> – </a:t>
            </a:r>
            <a:r>
              <a:rPr lang="en-US" dirty="0" err="1" smtClean="0"/>
              <a:t>yn</a:t>
            </a:r>
            <a:r>
              <a:rPr lang="en-US" dirty="0" smtClean="0"/>
              <a:t> </a:t>
            </a:r>
            <a:r>
              <a:rPr lang="en-US" dirty="0" err="1" smtClean="0"/>
              <a:t>nodi</a:t>
            </a:r>
            <a:r>
              <a:rPr lang="en-US" dirty="0" smtClean="0"/>
              <a:t> yr </a:t>
            </a:r>
            <a:r>
              <a:rPr lang="en-US" dirty="0" err="1" smtClean="0"/>
              <a:t>heriau</a:t>
            </a:r>
            <a:r>
              <a:rPr lang="en-US" dirty="0" smtClean="0"/>
              <a:t> </a:t>
            </a:r>
            <a:r>
              <a:rPr lang="en-US" dirty="0" err="1" smtClean="0"/>
              <a:t>o’r</a:t>
            </a:r>
            <a:r>
              <a:rPr lang="en-US" dirty="0" smtClean="0"/>
              <a:t> </a:t>
            </a:r>
            <a:r>
              <a:rPr lang="en-US" dirty="0" err="1" smtClean="0"/>
              <a:t>modelau</a:t>
            </a:r>
            <a:r>
              <a:rPr lang="en-US" dirty="0" smtClean="0"/>
              <a:t> </a:t>
            </a:r>
            <a:r>
              <a:rPr lang="en-US" dirty="0" err="1" smtClean="0"/>
              <a:t>i</a:t>
            </a:r>
            <a:r>
              <a:rPr lang="en-US" dirty="0" smtClean="0"/>
              <a:t> </a:t>
            </a:r>
            <a:r>
              <a:rPr lang="en-US" dirty="0" err="1" smtClean="0"/>
              <a:t>ymwneud</a:t>
            </a:r>
            <a:r>
              <a:rPr lang="en-US" dirty="0" smtClean="0"/>
              <a:t> </a:t>
            </a:r>
            <a:r>
              <a:rPr lang="en-US" dirty="0" err="1" smtClean="0"/>
              <a:t>efo</a:t>
            </a:r>
            <a:r>
              <a:rPr lang="en-US" dirty="0" smtClean="0"/>
              <a:t> </a:t>
            </a:r>
            <a:r>
              <a:rPr lang="en-US" dirty="0" err="1" smtClean="0"/>
              <a:t>Rhifedd</a:t>
            </a:r>
            <a:r>
              <a:rPr lang="en-US" dirty="0" smtClean="0"/>
              <a:t>/ </a:t>
            </a:r>
            <a:r>
              <a:rPr lang="en-US" dirty="0" err="1" smtClean="0"/>
              <a:t>Llythrennedd</a:t>
            </a:r>
            <a:r>
              <a:rPr lang="en-US" dirty="0" smtClean="0"/>
              <a:t>/ </a:t>
            </a:r>
            <a:r>
              <a:rPr lang="en-US" dirty="0" err="1" smtClean="0"/>
              <a:t>Cymhwysedd</a:t>
            </a:r>
            <a:r>
              <a:rPr lang="en-US" dirty="0" smtClean="0"/>
              <a:t> </a:t>
            </a:r>
            <a:r>
              <a:rPr lang="en-US" dirty="0" err="1" smtClean="0"/>
              <a:t>Digidol</a:t>
            </a:r>
            <a:endParaRPr lang="en-US" dirty="0" smtClean="0"/>
          </a:p>
          <a:p>
            <a:pPr>
              <a:buNone/>
            </a:pPr>
            <a:endParaRPr lang="en-US" dirty="0" smtClean="0"/>
          </a:p>
          <a:p>
            <a:r>
              <a:rPr lang="en-US" dirty="0" err="1" smtClean="0"/>
              <a:t>Ffurfio</a:t>
            </a:r>
            <a:r>
              <a:rPr lang="en-US" dirty="0" smtClean="0"/>
              <a:t> model </a:t>
            </a:r>
            <a:r>
              <a:rPr lang="en-US" dirty="0" err="1" smtClean="0"/>
              <a:t>eich</a:t>
            </a:r>
            <a:r>
              <a:rPr lang="en-US" dirty="0" smtClean="0"/>
              <a:t> </a:t>
            </a:r>
            <a:r>
              <a:rPr lang="en-US" dirty="0" err="1" smtClean="0"/>
              <a:t>hun</a:t>
            </a:r>
            <a:endParaRPr lang="en-US" dirty="0" smtClean="0"/>
          </a:p>
          <a:p>
            <a:endParaRPr lang="en-US" dirty="0" smtClean="0"/>
          </a:p>
          <a:p>
            <a:r>
              <a:rPr lang="en-US" dirty="0" err="1" smtClean="0"/>
              <a:t>Dadansoddi</a:t>
            </a:r>
            <a:r>
              <a:rPr lang="en-US" dirty="0" smtClean="0"/>
              <a:t> </a:t>
            </a:r>
            <a:r>
              <a:rPr lang="en-US" dirty="0" err="1" smtClean="0"/>
              <a:t>ymgyrchoedd</a:t>
            </a:r>
            <a:r>
              <a:rPr lang="en-US" dirty="0" smtClean="0"/>
              <a:t> </a:t>
            </a:r>
            <a:r>
              <a:rPr lang="en-US" dirty="0" err="1" smtClean="0"/>
              <a:t>presennol</a:t>
            </a:r>
            <a:r>
              <a:rPr lang="en-US" dirty="0" smtClean="0"/>
              <a:t> </a:t>
            </a:r>
            <a:r>
              <a:rPr lang="en-US" dirty="0" err="1" smtClean="0"/>
              <a:t>gan</a:t>
            </a:r>
            <a:r>
              <a:rPr lang="en-US" dirty="0" smtClean="0"/>
              <a:t> </a:t>
            </a:r>
            <a:r>
              <a:rPr lang="en-US" dirty="0" err="1" smtClean="0"/>
              <a:t>y</a:t>
            </a:r>
            <a:r>
              <a:rPr lang="en-US" dirty="0" smtClean="0"/>
              <a:t> </a:t>
            </a:r>
            <a:r>
              <a:rPr lang="en-US" dirty="0" err="1" smtClean="0"/>
              <a:t>llywodraeth</a:t>
            </a:r>
            <a:r>
              <a:rPr lang="en-US" dirty="0" smtClean="0"/>
              <a:t> – </a:t>
            </a:r>
            <a:r>
              <a:rPr lang="en-US" dirty="0" err="1" smtClean="0"/>
              <a:t>ffurfiad</a:t>
            </a:r>
            <a:r>
              <a:rPr lang="en-US" dirty="0" smtClean="0"/>
              <a:t> </a:t>
            </a:r>
            <a:r>
              <a:rPr lang="en-US" dirty="0" err="1" smtClean="0"/>
              <a:t>FfLlRh</a:t>
            </a:r>
            <a:r>
              <a:rPr lang="en-US" dirty="0" smtClean="0"/>
              <a:t> a </a:t>
            </a:r>
            <a:r>
              <a:rPr lang="en-US" dirty="0" err="1" smtClean="0"/>
              <a:t>FfCD</a:t>
            </a:r>
            <a:r>
              <a:rPr lang="en-US" dirty="0" smtClean="0"/>
              <a:t> – </a:t>
            </a:r>
            <a:r>
              <a:rPr lang="en-US" dirty="0" err="1" smtClean="0"/>
              <a:t>e.e</a:t>
            </a:r>
            <a:r>
              <a:rPr lang="en-US" dirty="0" smtClean="0"/>
              <a:t>. </a:t>
            </a:r>
            <a:r>
              <a:rPr lang="en-US" dirty="0" err="1" smtClean="0"/>
              <a:t>edrych</a:t>
            </a:r>
            <a:r>
              <a:rPr lang="en-US" dirty="0" smtClean="0"/>
              <a:t> </a:t>
            </a:r>
            <a:r>
              <a:rPr lang="en-US" dirty="0" err="1" smtClean="0"/>
              <a:t>ar</a:t>
            </a:r>
            <a:r>
              <a:rPr lang="en-US" dirty="0" smtClean="0"/>
              <a:t> </a:t>
            </a:r>
            <a:r>
              <a:rPr lang="en-US" dirty="0" err="1" smtClean="0"/>
              <a:t>strwythur</a:t>
            </a:r>
            <a:r>
              <a:rPr lang="en-US" dirty="0" smtClean="0"/>
              <a:t> ERW </a:t>
            </a:r>
            <a:r>
              <a:rPr lang="en-US" dirty="0" err="1" smtClean="0"/>
              <a:t>ar</a:t>
            </a:r>
            <a:r>
              <a:rPr lang="en-US" dirty="0" smtClean="0"/>
              <a:t> </a:t>
            </a:r>
            <a:r>
              <a:rPr lang="en-US" dirty="0" err="1" smtClean="0"/>
              <a:t>gyfer</a:t>
            </a:r>
            <a:r>
              <a:rPr lang="en-US" dirty="0" smtClean="0"/>
              <a:t> </a:t>
            </a:r>
            <a:r>
              <a:rPr lang="en-US" dirty="0" err="1" smtClean="0"/>
              <a:t>FfCD</a:t>
            </a:r>
            <a:r>
              <a:rPr lang="en-US" dirty="0" smtClean="0"/>
              <a:t>- </a:t>
            </a:r>
            <a:r>
              <a:rPr lang="en-US" dirty="0" err="1" smtClean="0"/>
              <a:t>awgrymiadau</a:t>
            </a:r>
            <a:r>
              <a:rPr lang="en-US" dirty="0" smtClean="0"/>
              <a:t> </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417638"/>
            <a:ext cx="8229600" cy="1143000"/>
          </a:xfrm>
        </p:spPr>
        <p:txBody>
          <a:bodyPr/>
          <a:lstStyle/>
          <a:p>
            <a:r>
              <a:rPr lang="en-US" dirty="0" smtClean="0"/>
              <a:t>Beth </a:t>
            </a:r>
            <a:r>
              <a:rPr lang="en-US" dirty="0" err="1" smtClean="0"/>
              <a:t>yw</a:t>
            </a:r>
            <a:r>
              <a:rPr lang="en-US" dirty="0" smtClean="0"/>
              <a:t> barn </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Donaldson</a:t>
            </a:r>
            <a:r>
              <a:rPr lang="en-US" dirty="0" smtClean="0"/>
              <a:t>?</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417638"/>
            <a:ext cx="8229600" cy="1143000"/>
          </a:xfrm>
        </p:spPr>
        <p:txBody>
          <a:bodyPr/>
          <a:lstStyle/>
          <a:p>
            <a:r>
              <a:rPr lang="en-US" dirty="0" smtClean="0"/>
              <a:t>Beth am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y</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consortia</a:t>
            </a:r>
            <a:r>
              <a:rPr lang="en-US" dirty="0" smtClean="0"/>
              <a:t>?</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64097" y="0"/>
            <a:ext cx="8819482" cy="6599931"/>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Beth am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y</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gweddill</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55640" y="1600200"/>
            <a:ext cx="6631159" cy="4525963"/>
          </a:xfrm>
        </p:spPr>
        <p:txBody>
          <a:bodyPr/>
          <a:lstStyle/>
          <a:p>
            <a:pPr>
              <a:buNone/>
            </a:pPr>
            <a:r>
              <a:rPr lang="en-US" dirty="0" err="1" smtClean="0"/>
              <a:t>Gwe</a:t>
            </a:r>
            <a:r>
              <a:rPr lang="en-US" dirty="0" smtClean="0"/>
              <a:t>, EAS, CSC …</a:t>
            </a:r>
          </a:p>
          <a:p>
            <a:pPr>
              <a:buNone/>
            </a:pPr>
            <a:endParaRPr lang="en-US" dirty="0" smtClean="0"/>
          </a:p>
          <a:p>
            <a:pPr>
              <a:buNone/>
            </a:pPr>
            <a:r>
              <a:rPr lang="en-US" dirty="0" smtClean="0"/>
              <a:t>Beth </a:t>
            </a:r>
            <a:r>
              <a:rPr lang="en-US" dirty="0" err="1" smtClean="0"/>
              <a:t>sy’n</a:t>
            </a:r>
            <a:r>
              <a:rPr lang="en-US" dirty="0" smtClean="0"/>
              <a:t> </a:t>
            </a:r>
            <a:r>
              <a:rPr lang="en-US" dirty="0" err="1" smtClean="0"/>
              <a:t>digwydd</a:t>
            </a:r>
            <a:r>
              <a:rPr lang="en-US" dirty="0" smtClean="0"/>
              <a:t> </a:t>
            </a:r>
            <a:r>
              <a:rPr lang="en-US" dirty="0" err="1" smtClean="0"/>
              <a:t>yn</a:t>
            </a:r>
            <a:r>
              <a:rPr lang="en-US" dirty="0" smtClean="0"/>
              <a:t> </a:t>
            </a:r>
            <a:r>
              <a:rPr lang="en-US" dirty="0" err="1" smtClean="0"/>
              <a:t>Lloegr</a:t>
            </a:r>
            <a:r>
              <a:rPr lang="en-US" dirty="0" smtClean="0"/>
              <a:t>? Yr Alban </a:t>
            </a:r>
            <a:r>
              <a:rPr lang="en-US" dirty="0" err="1" smtClean="0"/>
              <a:t>Gogledd</a:t>
            </a:r>
            <a:r>
              <a:rPr lang="en-US" dirty="0" smtClean="0"/>
              <a:t> </a:t>
            </a:r>
            <a:r>
              <a:rPr lang="en-US" dirty="0" err="1" smtClean="0"/>
              <a:t>Iwerddon</a:t>
            </a:r>
            <a:r>
              <a:rPr lang="en-US" dirty="0" smtClean="0"/>
              <a:t>?</a:t>
            </a:r>
          </a:p>
          <a:p>
            <a:pPr>
              <a:buNone/>
            </a:pPr>
            <a:endParaRPr lang="en-US" dirty="0" smtClean="0"/>
          </a:p>
          <a:p>
            <a:pPr>
              <a:buNone/>
            </a:pPr>
            <a:r>
              <a:rPr lang="en-US" dirty="0" err="1" smtClean="0"/>
              <a:t>Datblygu</a:t>
            </a:r>
            <a:r>
              <a:rPr lang="en-US" dirty="0" smtClean="0"/>
              <a:t> </a:t>
            </a:r>
            <a:r>
              <a:rPr lang="en-US" dirty="0" err="1" smtClean="0"/>
              <a:t>dadl</a:t>
            </a:r>
            <a:r>
              <a:rPr lang="en-US" dirty="0" smtClean="0"/>
              <a: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51789"/>
            <a:ext cx="8229600" cy="1143000"/>
          </a:xfrm>
        </p:spPr>
        <p:txBody>
          <a:bodyPr>
            <a:noAutofit/>
          </a:bodyPr>
          <a:lstStyle/>
          <a:p>
            <a:r>
              <a:rPr lang="en-US" sz="92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PISA?</a:t>
            </a:r>
            <a:endParaRPr lang="en-US" sz="92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Safbwyntiau</a:t>
            </a:r>
            <a:r>
              <a:rPr lang="en-US" dirty="0" smtClean="0"/>
              <a:t> am </a:t>
            </a:r>
            <a:r>
              <a:rPr lang="en-US" dirty="0" err="1" smtClean="0"/>
              <a:t>y</a:t>
            </a:r>
            <a:r>
              <a:rPr lang="en-US" dirty="0" smtClean="0"/>
              <a:t> dull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Trawscwricwlaidd</a:t>
            </a:r>
            <a:endParaRPr lang="en-US" dirty="0"/>
          </a:p>
        </p:txBody>
      </p:sp>
      <p:sp>
        <p:nvSpPr>
          <p:cNvPr id="3" name="Content Placeholder 2"/>
          <p:cNvSpPr>
            <a:spLocks noGrp="1"/>
          </p:cNvSpPr>
          <p:nvPr>
            <p:ph idx="1"/>
          </p:nvPr>
        </p:nvSpPr>
        <p:spPr>
          <a:xfrm>
            <a:off x="4818317" y="1964105"/>
            <a:ext cx="3508992" cy="4525963"/>
          </a:xfrm>
        </p:spPr>
        <p:txBody>
          <a:bodyPr/>
          <a:lstStyle/>
          <a:p>
            <a:pPr>
              <a:buNone/>
            </a:pPr>
            <a:r>
              <a:rPr lang="en-US" sz="3900" dirty="0" smtClean="0"/>
              <a:t>Barnes</a:t>
            </a:r>
          </a:p>
          <a:p>
            <a:pPr>
              <a:buNone/>
            </a:pPr>
            <a:r>
              <a:rPr lang="en-US" sz="3900" dirty="0" smtClean="0"/>
              <a:t>Savage</a:t>
            </a:r>
          </a:p>
          <a:p>
            <a:pPr>
              <a:buNone/>
            </a:pPr>
            <a:r>
              <a:rPr lang="en-US" sz="3900" dirty="0" smtClean="0"/>
              <a:t>Hayes</a:t>
            </a:r>
          </a:p>
          <a:p>
            <a:pPr>
              <a:buNone/>
            </a:pPr>
            <a:r>
              <a:rPr lang="en-US" sz="3900" dirty="0" smtClean="0"/>
              <a:t>Hague a Payton</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431800" y="1556462"/>
            <a:ext cx="8255000" cy="495300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4" name="Picture 3"/>
          <p:cNvPicPr>
            <a:picLocks noChangeAspect="1"/>
          </p:cNvPicPr>
          <p:nvPr/>
        </p:nvPicPr>
        <p:blipFill>
          <a:blip r:embed="rId2"/>
          <a:stretch>
            <a:fillRect/>
          </a:stretch>
        </p:blipFill>
        <p:spPr>
          <a:xfrm>
            <a:off x="638444" y="1600201"/>
            <a:ext cx="8255000" cy="49530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1633531" y="1869938"/>
            <a:ext cx="7230601" cy="4338361"/>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pic>
        <p:nvPicPr>
          <p:cNvPr id="4" name="Picture 3"/>
          <p:cNvPicPr>
            <a:picLocks noChangeAspect="1"/>
          </p:cNvPicPr>
          <p:nvPr/>
        </p:nvPicPr>
        <p:blipFill>
          <a:blip r:embed="rId2"/>
          <a:stretch>
            <a:fillRect/>
          </a:stretch>
        </p:blipFill>
        <p:spPr>
          <a:xfrm>
            <a:off x="690816" y="1504086"/>
            <a:ext cx="8255000" cy="49530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4" name="Picture 3"/>
          <p:cNvPicPr>
            <a:picLocks noChangeAspect="1"/>
          </p:cNvPicPr>
          <p:nvPr/>
        </p:nvPicPr>
        <p:blipFill>
          <a:blip r:embed="rId2"/>
          <a:stretch>
            <a:fillRect/>
          </a:stretch>
        </p:blipFill>
        <p:spPr>
          <a:xfrm>
            <a:off x="431799" y="1417638"/>
            <a:ext cx="8255000" cy="4953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rgbClr val="953735"/>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5" name="Picture 4"/>
          <p:cNvPicPr>
            <a:picLocks noChangeAspect="1"/>
          </p:cNvPicPr>
          <p:nvPr/>
        </p:nvPicPr>
        <p:blipFill>
          <a:blip r:embed="rId2"/>
          <a:stretch>
            <a:fillRect/>
          </a:stretch>
        </p:blipFill>
        <p:spPr>
          <a:xfrm>
            <a:off x="457200" y="1600201"/>
            <a:ext cx="8255000" cy="49530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9000" cmpd="sng">
                  <a:solidFill>
                    <a:schemeClr val="accent4">
                      <a:shade val="50000"/>
                      <a:satMod val="120000"/>
                    </a:schemeClr>
                  </a:solidFill>
                  <a:prstDash val="solid"/>
                </a:ln>
                <a:solidFill>
                  <a:schemeClr val="accent2">
                    <a:lumMod val="75000"/>
                  </a:schemeClr>
                </a:solidFill>
                <a:effectLst>
                  <a:reflection blurRad="12700" stA="28000" endPos="45000" dist="1000" dir="5400000" sy="-100000" algn="bl" rotWithShape="0"/>
                </a:effectLst>
              </a:rPr>
              <a:t>Model Barnes</a:t>
            </a:r>
            <a:endParaRPr lang="en-US" b="1" cap="all" dirty="0">
              <a:ln w="9000" cmpd="sng">
                <a:solidFill>
                  <a:schemeClr val="accent4">
                    <a:shade val="50000"/>
                    <a:satMod val="120000"/>
                  </a:schemeClr>
                </a:solidFill>
                <a:prstDash val="solid"/>
              </a:ln>
              <a:solidFill>
                <a:schemeClr val="accent2">
                  <a:lumMod val="75000"/>
                </a:schemeClr>
              </a:soli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lstStyle/>
          <a:p>
            <a:endParaRPr lang="en-US" dirty="0"/>
          </a:p>
        </p:txBody>
      </p:sp>
      <p:pic>
        <p:nvPicPr>
          <p:cNvPr id="5" name="Picture 4"/>
          <p:cNvPicPr>
            <a:picLocks noChangeAspect="1"/>
          </p:cNvPicPr>
          <p:nvPr/>
        </p:nvPicPr>
        <p:blipFill>
          <a:blip r:embed="rId2"/>
          <a:stretch>
            <a:fillRect/>
          </a:stretch>
        </p:blipFill>
        <p:spPr>
          <a:xfrm>
            <a:off x="457200" y="1600201"/>
            <a:ext cx="8255000" cy="4953000"/>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Dywed</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Savage…</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042546" y="1600201"/>
            <a:ext cx="6644253" cy="1647120"/>
          </a:xfrm>
        </p:spPr>
        <p:txBody>
          <a:bodyPr>
            <a:noAutofit/>
          </a:bodyPr>
          <a:lstStyle/>
          <a:p>
            <a:pPr>
              <a:buNone/>
            </a:pPr>
            <a:r>
              <a:rPr lang="en-US" sz="2900" i="1" dirty="0" smtClean="0"/>
              <a:t>“  A cross-curricular approach to teaching is </a:t>
            </a:r>
            <a:r>
              <a:rPr lang="en-US" sz="2900" i="1" dirty="0" err="1" smtClean="0"/>
              <a:t>characterised</a:t>
            </a:r>
            <a:r>
              <a:rPr lang="en-US" sz="2900" i="1" dirty="0" smtClean="0"/>
              <a:t> by sensitivity towards, and a synthesis of, knowledge, skills and understandings from various subject areas. These inform an enriched pedagogy that promotes an approach to learning which embraces and explores this wider sensitivity through various methods”  2010</a:t>
            </a:r>
            <a:endParaRPr lang="en-US" sz="29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Darllenwch</a:t>
            </a:r>
            <a:r>
              <a:rPr lang="en-US" dirty="0" smtClean="0"/>
              <a:t> </a:t>
            </a:r>
            <a:r>
              <a:rPr lang="en-US" dirty="0" err="1" smtClean="0"/>
              <a:t>erthygl</a:t>
            </a:r>
            <a:r>
              <a:rPr lang="en-US" dirty="0" smtClean="0"/>
              <a:t> </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Hayes</a:t>
            </a:r>
            <a:endParaRPr lang="en-US" dirty="0"/>
          </a:p>
        </p:txBody>
      </p:sp>
      <p:sp>
        <p:nvSpPr>
          <p:cNvPr id="3" name="Content Placeholder 2"/>
          <p:cNvSpPr>
            <a:spLocks noGrp="1"/>
          </p:cNvSpPr>
          <p:nvPr>
            <p:ph idx="1"/>
          </p:nvPr>
        </p:nvSpPr>
        <p:spPr>
          <a:xfrm>
            <a:off x="2553184" y="1600200"/>
            <a:ext cx="6133616" cy="4525963"/>
          </a:xfrm>
        </p:spPr>
        <p:txBody>
          <a:bodyPr/>
          <a:lstStyle/>
          <a:p>
            <a:pPr>
              <a:buNone/>
            </a:pPr>
            <a:r>
              <a:rPr lang="en-US" dirty="0" smtClean="0"/>
              <a:t>  </a:t>
            </a:r>
            <a:r>
              <a:rPr lang="en-US" dirty="0" smtClean="0">
                <a:solidFill>
                  <a:srgbClr val="953735"/>
                </a:solidFill>
              </a:rPr>
              <a:t>“The seductive charm of a cross-curricular approach”</a:t>
            </a:r>
          </a:p>
          <a:p>
            <a:pPr>
              <a:buNone/>
            </a:pPr>
            <a:endParaRPr lang="en-US" dirty="0" smtClean="0"/>
          </a:p>
          <a:p>
            <a:pPr>
              <a:buNone/>
            </a:pPr>
            <a:r>
              <a:rPr lang="en-US" dirty="0" err="1" smtClean="0"/>
              <a:t>Perthnasol</a:t>
            </a:r>
            <a:r>
              <a:rPr lang="en-US" dirty="0" smtClean="0"/>
              <a:t> </a:t>
            </a:r>
            <a:r>
              <a:rPr lang="en-US" dirty="0" err="1" smtClean="0"/>
              <a:t>i</a:t>
            </a:r>
            <a:r>
              <a:rPr lang="en-US" dirty="0" smtClean="0"/>
              <a:t> </a:t>
            </a:r>
            <a:r>
              <a:rPr lang="en-US" dirty="0" err="1" smtClean="0"/>
              <a:t>gymhwysedd</a:t>
            </a:r>
            <a:r>
              <a:rPr lang="en-US" dirty="0" smtClean="0"/>
              <a:t> </a:t>
            </a:r>
            <a:r>
              <a:rPr lang="en-US" dirty="0" err="1" smtClean="0"/>
              <a:t>digidol</a:t>
            </a:r>
            <a:r>
              <a:rPr lang="en-US" dirty="0" smtClean="0"/>
              <a:t>?</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457379"/>
            <a:ext cx="8229600" cy="1143000"/>
          </a:xfrm>
        </p:spPr>
        <p:txBody>
          <a:bodyPr>
            <a:normAutofit fontScale="90000"/>
          </a:bodyPr>
          <a:lstStyle/>
          <a:p>
            <a:r>
              <a:rPr lang="en-US" dirty="0" smtClean="0"/>
              <a:t>Beth </a:t>
            </a:r>
            <a:r>
              <a:rPr lang="en-US" dirty="0" err="1" smtClean="0"/>
              <a:t>mae</a:t>
            </a:r>
            <a:r>
              <a:rPr lang="en-US" dirty="0" smtClean="0"/>
              <a:t> </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Hague a Payton </a:t>
            </a:r>
            <a:r>
              <a:rPr lang="en-US" dirty="0" err="1" smtClean="0"/>
              <a:t>yn</a:t>
            </a:r>
            <a:r>
              <a:rPr lang="en-US" dirty="0" smtClean="0"/>
              <a:t> </a:t>
            </a:r>
            <a:r>
              <a:rPr lang="en-US" dirty="0" err="1" smtClean="0"/>
              <a:t>nodi</a:t>
            </a:r>
            <a:r>
              <a:rPr lang="en-US" dirty="0" smtClean="0"/>
              <a:t> </a:t>
            </a:r>
            <a:r>
              <a:rPr lang="en-US" dirty="0" err="1" smtClean="0"/>
              <a:t>ar</a:t>
            </a:r>
            <a:r>
              <a:rPr lang="en-US" dirty="0" smtClean="0"/>
              <a:t> </a:t>
            </a:r>
            <a:r>
              <a:rPr lang="en-US" dirty="0" err="1" smtClean="0"/>
              <a:t>ddatblygu</a:t>
            </a:r>
            <a:r>
              <a:rPr lang="en-US" dirty="0" smtClean="0"/>
              <a:t> CD </a:t>
            </a:r>
            <a:r>
              <a:rPr lang="en-US" dirty="0" err="1" smtClean="0"/>
              <a:t>ar</a:t>
            </a:r>
            <a:r>
              <a:rPr lang="en-US" dirty="0" smtClean="0"/>
              <a:t> draws </a:t>
            </a:r>
            <a:r>
              <a:rPr lang="en-US" dirty="0" err="1" smtClean="0"/>
              <a:t>y</a:t>
            </a:r>
            <a:r>
              <a:rPr lang="en-US" dirty="0" smtClean="0"/>
              <a:t> </a:t>
            </a:r>
            <a:r>
              <a:rPr lang="en-US" dirty="0" err="1" smtClean="0"/>
              <a:t>cwricwlwm</a:t>
            </a:r>
            <a:r>
              <a:rPr lang="en-US" dirty="0" smtClean="0"/>
              <a:t>?</a:t>
            </a:r>
            <a:br>
              <a:rPr lang="en-US" dirty="0" smtClean="0"/>
            </a:br>
            <a:endParaRPr lang="en-US" dirty="0"/>
          </a:p>
        </p:txBody>
      </p:sp>
      <p:sp>
        <p:nvSpPr>
          <p:cNvPr id="3" name="TextBox 2"/>
          <p:cNvSpPr txBox="1"/>
          <p:nvPr/>
        </p:nvSpPr>
        <p:spPr>
          <a:xfrm>
            <a:off x="1375352" y="1800536"/>
            <a:ext cx="5530617" cy="646331"/>
          </a:xfrm>
          <a:prstGeom prst="rect">
            <a:avLst/>
          </a:prstGeom>
          <a:noFill/>
        </p:spPr>
        <p:txBody>
          <a:bodyPr wrap="none" rtlCol="0">
            <a:spAutoFit/>
          </a:bodyPr>
          <a:lstStyle/>
          <a:p>
            <a:r>
              <a:rPr lang="en-US" dirty="0">
                <a:hlinkClick r:id="rId2"/>
              </a:rPr>
              <a:t>https://</a:t>
            </a:r>
            <a:r>
              <a:rPr lang="en-US" dirty="0" smtClean="0">
                <a:hlinkClick r:id="rId2"/>
              </a:rPr>
              <a:t>www.nfer.ac.uk/publications/FUTL06/FUTL06.pdf</a:t>
            </a:r>
            <a:endParaRPr lang="en-US" dirty="0" smtClean="0"/>
          </a:p>
          <a:p>
            <a:endParaRPr lang="en-US" dirty="0"/>
          </a:p>
        </p:txBody>
      </p:sp>
      <p:sp>
        <p:nvSpPr>
          <p:cNvPr id="4" name="Rectangle 3"/>
          <p:cNvSpPr/>
          <p:nvPr/>
        </p:nvSpPr>
        <p:spPr>
          <a:xfrm>
            <a:off x="5490152" y="2289166"/>
            <a:ext cx="3816686" cy="369332"/>
          </a:xfrm>
          <a:prstGeom prst="rect">
            <a:avLst/>
          </a:prstGeom>
        </p:spPr>
        <p:txBody>
          <a:bodyPr wrap="none">
            <a:spAutoFit/>
          </a:bodyPr>
          <a:lstStyle/>
          <a:p>
            <a:r>
              <a:rPr lang="en-US"/>
              <a:t>Cassie Hague and Sarah Payton </a:t>
            </a:r>
            <a:r>
              <a:rPr lang="en-US" smtClean="0"/>
              <a:t> (2010)</a:t>
            </a:r>
            <a:endParaRPr lang="en-US"/>
          </a:p>
        </p:txBody>
      </p:sp>
      <p:sp>
        <p:nvSpPr>
          <p:cNvPr id="5" name="TextBox 4"/>
          <p:cNvSpPr txBox="1"/>
          <p:nvPr/>
        </p:nvSpPr>
        <p:spPr>
          <a:xfrm>
            <a:off x="1378417" y="4270710"/>
            <a:ext cx="7476727" cy="646331"/>
          </a:xfrm>
          <a:prstGeom prst="rect">
            <a:avLst/>
          </a:prstGeom>
          <a:noFill/>
        </p:spPr>
        <p:txBody>
          <a:bodyPr wrap="none" rtlCol="0">
            <a:spAutoFit/>
          </a:bodyPr>
          <a:lstStyle/>
          <a:p>
            <a:r>
              <a:rPr lang="en-US" dirty="0">
                <a:hlinkClick r:id="rId3"/>
              </a:rPr>
              <a:t>http://digitalfutures.realsmart.co.uk/topic/3-7-4-cross-curricular-approaches</a:t>
            </a:r>
            <a:r>
              <a:rPr lang="en-US" dirty="0" smtClean="0">
                <a:hlinkClick r:id="rId3"/>
              </a:rPr>
              <a:t>/</a:t>
            </a:r>
            <a:endParaRPr lang="en-US" dirty="0" smtClean="0"/>
          </a:p>
          <a:p>
            <a:endParaRPr lang="en-US" dirty="0"/>
          </a:p>
        </p:txBody>
      </p:sp>
      <p:pic>
        <p:nvPicPr>
          <p:cNvPr id="6" name="Picture 5"/>
          <p:cNvPicPr>
            <a:picLocks noChangeAspect="1"/>
          </p:cNvPicPr>
          <p:nvPr/>
        </p:nvPicPr>
        <p:blipFill>
          <a:blip r:embed="rId4"/>
          <a:stretch>
            <a:fillRect/>
          </a:stretch>
        </p:blipFill>
        <p:spPr>
          <a:xfrm>
            <a:off x="3072722" y="2579728"/>
            <a:ext cx="1495796" cy="155812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8437" y="903488"/>
            <a:ext cx="6068150" cy="4525963"/>
          </a:xfrm>
        </p:spPr>
        <p:txBody>
          <a:bodyPr>
            <a:normAutofit fontScale="92500" lnSpcReduction="20000"/>
          </a:bodyPr>
          <a:lstStyle/>
          <a:p>
            <a:pPr>
              <a:buNone/>
            </a:pPr>
            <a:r>
              <a:rPr lang="en-US" dirty="0" smtClean="0"/>
              <a:t>Felly a </a:t>
            </a:r>
            <a:r>
              <a:rPr lang="en-US" dirty="0" err="1" smtClean="0"/>
              <a:t>oes</a:t>
            </a:r>
            <a:r>
              <a:rPr lang="en-US" dirty="0" smtClean="0"/>
              <a:t> </a:t>
            </a:r>
            <a:r>
              <a:rPr lang="en-US" dirty="0" err="1" smtClean="0"/>
              <a:t>rhwystrau</a:t>
            </a:r>
            <a:r>
              <a:rPr lang="en-US" dirty="0" smtClean="0"/>
              <a:t> </a:t>
            </a:r>
            <a:r>
              <a:rPr lang="en-US" dirty="0" err="1" smtClean="0"/>
              <a:t>ar</a:t>
            </a:r>
            <a:r>
              <a:rPr lang="en-US" dirty="0" smtClean="0"/>
              <a:t> </a:t>
            </a:r>
            <a:r>
              <a:rPr lang="en-US" dirty="0" err="1" smtClean="0"/>
              <a:t>gyfer</a:t>
            </a:r>
            <a:r>
              <a:rPr lang="en-US" dirty="0" smtClean="0"/>
              <a:t> </a:t>
            </a:r>
            <a:r>
              <a:rPr lang="en-US" dirty="0" err="1" smtClean="0"/>
              <a:t>datblygu</a:t>
            </a:r>
            <a:r>
              <a:rPr lang="en-US" dirty="0" smtClean="0"/>
              <a:t> CD?</a:t>
            </a:r>
          </a:p>
          <a:p>
            <a:pPr>
              <a:buNone/>
            </a:pPr>
            <a:endParaRPr lang="en-US" dirty="0" smtClean="0"/>
          </a:p>
          <a:p>
            <a:pPr>
              <a:buNone/>
            </a:pPr>
            <a:r>
              <a:rPr lang="en-US" dirty="0" smtClean="0"/>
              <a:t>A </a:t>
            </a:r>
            <a:r>
              <a:rPr lang="en-US" dirty="0" err="1" smtClean="0"/>
              <a:t>oes</a:t>
            </a:r>
            <a:r>
              <a:rPr lang="en-US" dirty="0" smtClean="0"/>
              <a:t> </a:t>
            </a:r>
            <a:r>
              <a:rPr lang="en-US" dirty="0" err="1" smtClean="0"/>
              <a:t>gwerth</a:t>
            </a:r>
            <a:r>
              <a:rPr lang="en-US" dirty="0" smtClean="0"/>
              <a:t> </a:t>
            </a:r>
            <a:r>
              <a:rPr lang="en-US" dirty="0" err="1" smtClean="0"/>
              <a:t>i’r</a:t>
            </a:r>
            <a:r>
              <a:rPr lang="en-US" dirty="0" smtClean="0"/>
              <a:t> </a:t>
            </a:r>
            <a:r>
              <a:rPr lang="en-US" dirty="0" err="1" smtClean="0"/>
              <a:t>ymgyrch</a:t>
            </a:r>
            <a:r>
              <a:rPr lang="en-US" dirty="0" smtClean="0"/>
              <a:t>? </a:t>
            </a:r>
          </a:p>
          <a:p>
            <a:pPr>
              <a:buNone/>
            </a:pPr>
            <a:endParaRPr lang="en-US" dirty="0" smtClean="0"/>
          </a:p>
          <a:p>
            <a:pPr>
              <a:buNone/>
            </a:pPr>
            <a:r>
              <a:rPr lang="en-US" dirty="0" err="1" smtClean="0"/>
              <a:t>Ydy</a:t>
            </a:r>
            <a:r>
              <a:rPr lang="en-US" dirty="0" smtClean="0"/>
              <a:t> </a:t>
            </a:r>
            <a:r>
              <a:rPr lang="en-US" dirty="0" err="1" smtClean="0"/>
              <a:t>fe’n</a:t>
            </a:r>
            <a:r>
              <a:rPr lang="en-US" dirty="0" smtClean="0"/>
              <a:t> </a:t>
            </a:r>
            <a:r>
              <a:rPr lang="en-US" dirty="0" err="1" smtClean="0"/>
              <a:t>wahanol</a:t>
            </a:r>
            <a:r>
              <a:rPr lang="en-US" dirty="0" smtClean="0"/>
              <a:t> </a:t>
            </a:r>
            <a:r>
              <a:rPr lang="en-US" dirty="0" err="1" smtClean="0"/>
              <a:t>i</a:t>
            </a:r>
            <a:r>
              <a:rPr lang="en-US" dirty="0" smtClean="0"/>
              <a:t> CD nag </a:t>
            </a:r>
            <a:r>
              <a:rPr lang="en-US" dirty="0" err="1" smtClean="0"/>
              <a:t>yw</a:t>
            </a:r>
            <a:r>
              <a:rPr lang="en-US" dirty="0" smtClean="0"/>
              <a:t> </a:t>
            </a:r>
            <a:r>
              <a:rPr lang="en-US" dirty="0" err="1" smtClean="0"/>
              <a:t>i</a:t>
            </a:r>
            <a:r>
              <a:rPr lang="en-US" dirty="0" smtClean="0"/>
              <a:t> </a:t>
            </a:r>
            <a:r>
              <a:rPr lang="en-US" dirty="0" err="1" smtClean="0"/>
              <a:t>rifedd</a:t>
            </a:r>
            <a:r>
              <a:rPr lang="en-US" dirty="0" smtClean="0"/>
              <a:t> </a:t>
            </a:r>
            <a:r>
              <a:rPr lang="en-US" dirty="0" err="1" smtClean="0"/>
              <a:t>neu</a:t>
            </a:r>
            <a:r>
              <a:rPr lang="en-US" dirty="0" smtClean="0"/>
              <a:t> </a:t>
            </a:r>
            <a:r>
              <a:rPr lang="en-US" dirty="0" err="1" smtClean="0"/>
              <a:t>lythrennedd</a:t>
            </a:r>
            <a:r>
              <a:rPr lang="en-US" dirty="0" smtClean="0"/>
              <a:t>?</a:t>
            </a:r>
          </a:p>
          <a:p>
            <a:pPr>
              <a:buNone/>
            </a:pPr>
            <a:endParaRPr lang="en-US" dirty="0" smtClean="0"/>
          </a:p>
          <a:p>
            <a:pPr>
              <a:buNone/>
            </a:pPr>
            <a:r>
              <a:rPr lang="en-US" dirty="0" smtClean="0"/>
              <a:t>A </a:t>
            </a:r>
            <a:r>
              <a:rPr lang="en-US" dirty="0" err="1" smtClean="0"/>
              <a:t>oes</a:t>
            </a:r>
            <a:r>
              <a:rPr lang="en-US" dirty="0" smtClean="0"/>
              <a:t> </a:t>
            </a:r>
            <a:r>
              <a:rPr lang="en-US" dirty="0" err="1" smtClean="0"/>
              <a:t>rhai</a:t>
            </a:r>
            <a:r>
              <a:rPr lang="en-US" dirty="0" smtClean="0"/>
              <a:t> </a:t>
            </a:r>
            <a:r>
              <a:rPr lang="en-US" dirty="0" err="1" smtClean="0"/>
              <a:t>yn</a:t>
            </a:r>
            <a:r>
              <a:rPr lang="en-US" dirty="0" smtClean="0"/>
              <a:t> </a:t>
            </a:r>
            <a:r>
              <a:rPr lang="en-US" dirty="0" err="1" smtClean="0"/>
              <a:t>erbyn</a:t>
            </a:r>
            <a:r>
              <a:rPr lang="en-US" dirty="0" smtClean="0"/>
              <a:t> </a:t>
            </a:r>
            <a:r>
              <a:rPr lang="en-US" dirty="0" err="1" smtClean="0"/>
              <a:t>y</a:t>
            </a:r>
            <a:r>
              <a:rPr lang="en-US" dirty="0" smtClean="0"/>
              <a:t> dull </a:t>
            </a:r>
            <a:r>
              <a:rPr lang="en-US" dirty="0" err="1" smtClean="0"/>
              <a:t>traws</a:t>
            </a:r>
            <a:r>
              <a:rPr lang="en-US" dirty="0" smtClean="0"/>
              <a:t> </a:t>
            </a:r>
            <a:r>
              <a:rPr lang="en-US" dirty="0" err="1" smtClean="0"/>
              <a:t>gwricwlaidd</a:t>
            </a:r>
            <a:r>
              <a:rPr lang="en-US" dirty="0" smtClean="0"/>
              <a:t>?</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955" y="2291456"/>
            <a:ext cx="8144618" cy="1018607"/>
          </a:xfrm>
        </p:spPr>
        <p:txBody>
          <a:bodyPr>
            <a:normAutofit/>
          </a:bodyPr>
          <a:lstStyle/>
          <a:p>
            <a:pPr>
              <a:buNone/>
            </a:pPr>
            <a:r>
              <a:rPr lang="en-US" dirty="0">
                <a:hlinkClick r:id="rId2"/>
              </a:rPr>
              <a:t>https://</a:t>
            </a:r>
            <a:r>
              <a:rPr lang="en-US" dirty="0" smtClean="0">
                <a:hlinkClick r:id="rId2"/>
              </a:rPr>
              <a:t>padlet.com/mathewreesjones/CD2019</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Tree>
    <p:extLst>
      <p:ext uri="{BB962C8B-B14F-4D97-AF65-F5344CB8AC3E}">
        <p14:creationId xmlns:p14="http://schemas.microsoft.com/office/powerpoint/2010/main" val="19350760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474" y="46790"/>
            <a:ext cx="7363326" cy="1143000"/>
          </a:xfrm>
        </p:spPr>
        <p:txBody>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Cysylltiadau</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posibl</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2232526" y="1016000"/>
            <a:ext cx="6670842" cy="3729790"/>
          </a:xfrm>
        </p:spPr>
        <p:txBody>
          <a:bodyPr>
            <a:noAutofit/>
          </a:bodyPr>
          <a:lstStyle/>
          <a:p>
            <a:pPr>
              <a:buNone/>
            </a:pPr>
            <a:r>
              <a:rPr lang="en-US" sz="1000" dirty="0" smtClean="0"/>
              <a:t/>
            </a:r>
            <a:br>
              <a:rPr lang="en-US" sz="1000" dirty="0" smtClean="0"/>
            </a:br>
            <a:r>
              <a:rPr lang="en-US" sz="1100" dirty="0" smtClean="0"/>
              <a:t>- Alexander, R. (ed.) (2010) Children, their World, their Education: Final Report and Recommendations of the Cambridge Primary Review. London: </a:t>
            </a:r>
            <a:r>
              <a:rPr lang="en-US" sz="1100" dirty="0" err="1" smtClean="0"/>
              <a:t>Routledge</a:t>
            </a:r>
            <a:r>
              <a:rPr lang="en-US" sz="1100" dirty="0" smtClean="0"/>
              <a:t>.</a:t>
            </a:r>
            <a:br>
              <a:rPr lang="en-US" sz="1100" dirty="0" smtClean="0"/>
            </a:br>
            <a:r>
              <a:rPr lang="en-US" sz="1100" dirty="0" smtClean="0"/>
              <a:t>-Alexander, R.J., Rose, A.J. and </a:t>
            </a:r>
            <a:r>
              <a:rPr lang="en-US" sz="1100" dirty="0" err="1" smtClean="0"/>
              <a:t>Woodhead</a:t>
            </a:r>
            <a:r>
              <a:rPr lang="en-US" sz="1100" dirty="0" smtClean="0"/>
              <a:t>, C. (1992) Curriculum </a:t>
            </a:r>
            <a:r>
              <a:rPr lang="en-US" sz="1100" dirty="0" err="1" smtClean="0"/>
              <a:t>Organisation</a:t>
            </a:r>
            <a:r>
              <a:rPr lang="en-US" sz="1100" dirty="0" smtClean="0"/>
              <a:t> and Classroom Practice in Primary Schools: A Discussion Paper. London: Department of Education and Science.</a:t>
            </a:r>
            <a:br>
              <a:rPr lang="en-US" sz="1100" dirty="0" smtClean="0"/>
            </a:br>
            <a:r>
              <a:rPr lang="en-US" sz="1100" dirty="0" smtClean="0"/>
              <a:t>-Barnes, J. (2011) Cross-Curricular Learning 3–14. Second edition. London: Sage.</a:t>
            </a:r>
            <a:br>
              <a:rPr lang="en-US" sz="1100" dirty="0" smtClean="0"/>
            </a:br>
            <a:r>
              <a:rPr lang="en-US" sz="1100" dirty="0" smtClean="0"/>
              <a:t>- Blair, E and Francis, L (2011) Was it right to abandon the creative curriculum? NFER practical research for education. 44 : 26-32.</a:t>
            </a:r>
            <a:br>
              <a:rPr lang="en-US" sz="1100" dirty="0" smtClean="0"/>
            </a:br>
            <a:r>
              <a:rPr lang="en-US" sz="1100" dirty="0" smtClean="0"/>
              <a:t>-Central Advisory Council for Education (CACE) (1967) Children and their Primary Schools (The </a:t>
            </a:r>
            <a:r>
              <a:rPr lang="en-US" sz="1100" dirty="0" err="1" smtClean="0"/>
              <a:t>Plowden</a:t>
            </a:r>
            <a:r>
              <a:rPr lang="en-US" sz="1100" dirty="0" smtClean="0"/>
              <a:t> Report). London: HMSO.</a:t>
            </a:r>
            <a:br>
              <a:rPr lang="en-US" sz="1100" dirty="0" smtClean="0"/>
            </a:br>
            <a:r>
              <a:rPr lang="en-US" sz="1100" dirty="0" smtClean="0"/>
              <a:t>-Department for Education (</a:t>
            </a:r>
            <a:r>
              <a:rPr lang="en-US" sz="1100" dirty="0" err="1" smtClean="0"/>
              <a:t>DfE</a:t>
            </a:r>
            <a:r>
              <a:rPr lang="en-US" sz="1100" dirty="0" smtClean="0"/>
              <a:t>) (2012) Statutory Framework for the Early Years Foundation Stage. London: </a:t>
            </a:r>
            <a:r>
              <a:rPr lang="en-US" sz="1100" dirty="0" err="1" smtClean="0"/>
              <a:t>DfE</a:t>
            </a:r>
            <a:r>
              <a:rPr lang="en-US" sz="1100" dirty="0" smtClean="0"/>
              <a:t>.</a:t>
            </a:r>
            <a:br>
              <a:rPr lang="en-US" sz="1100" dirty="0" smtClean="0"/>
            </a:br>
            <a:r>
              <a:rPr lang="en-US" sz="1100" dirty="0" smtClean="0"/>
              <a:t>-Department for Education (DFE) (2013) The national curriculum in England framework document. London: DFE.</a:t>
            </a:r>
            <a:br>
              <a:rPr lang="en-US" sz="1100" dirty="0" smtClean="0"/>
            </a:br>
            <a:r>
              <a:rPr lang="en-US" sz="1100" dirty="0" smtClean="0"/>
              <a:t>- Dewey, J. in J. McDermott (</a:t>
            </a:r>
            <a:r>
              <a:rPr lang="en-US" sz="1100" dirty="0" err="1" smtClean="0"/>
              <a:t>ed</a:t>
            </a:r>
            <a:r>
              <a:rPr lang="en-US" sz="1100" dirty="0" smtClean="0"/>
              <a:t>) (1981) The philosophy of John Dewey. Chicago IL: University of Chicago Press.</a:t>
            </a:r>
            <a:br>
              <a:rPr lang="en-US" sz="1100" dirty="0" smtClean="0"/>
            </a:br>
            <a:r>
              <a:rPr lang="en-US" sz="1100" dirty="0" smtClean="0"/>
              <a:t>- Doherty, J. and Hughes, M. (2009) Child Development Theory and Practice 0-11. Essex: Pearson Education.</a:t>
            </a:r>
            <a:br>
              <a:rPr lang="en-US" sz="1100" dirty="0" smtClean="0"/>
            </a:br>
            <a:r>
              <a:rPr lang="en-US" sz="1100" dirty="0" smtClean="0"/>
              <a:t>-Early Education (2012) Development Matters in the Early Years Foundation Stage (EYFS). London: Early Education.</a:t>
            </a:r>
            <a:br>
              <a:rPr lang="en-US" sz="1100" dirty="0" smtClean="0"/>
            </a:br>
            <a:r>
              <a:rPr lang="en-US" sz="1100" dirty="0" smtClean="0"/>
              <a:t>-</a:t>
            </a:r>
            <a:r>
              <a:rPr lang="en-US" sz="1100" dirty="0" err="1" smtClean="0"/>
              <a:t>Hadow</a:t>
            </a:r>
            <a:r>
              <a:rPr lang="en-US" sz="1100" dirty="0" smtClean="0"/>
              <a:t>, L (1931) </a:t>
            </a:r>
            <a:r>
              <a:rPr lang="en-US" sz="1100" dirty="0" err="1" smtClean="0"/>
              <a:t>Hadow</a:t>
            </a:r>
            <a:r>
              <a:rPr lang="en-US" sz="1100" dirty="0" smtClean="0"/>
              <a:t> Report of the Consultative Committee on the Primary School [online]. London: HM stationary office. [Accessed 15 February 2015] </a:t>
            </a:r>
            <a:br>
              <a:rPr lang="en-US" sz="1100" dirty="0" smtClean="0"/>
            </a:br>
            <a:r>
              <a:rPr lang="en-US" sz="1100" dirty="0" smtClean="0"/>
              <a:t>-Kelly, L &amp; Stead, D. (2013) Enhancing primary science: developing effective cross curricular link. Berkshire: open University Press. </a:t>
            </a:r>
            <a:br>
              <a:rPr lang="en-US" sz="1100" dirty="0" smtClean="0"/>
            </a:br>
            <a:r>
              <a:rPr lang="en-US" sz="1100" dirty="0" smtClean="0"/>
              <a:t>- Kenner, C and Ruby, M (2011) Enriching cross-curricular work by involving complementary schools. NALDIC Quarterly. 8 (3) : 4-9.</a:t>
            </a:r>
            <a:br>
              <a:rPr lang="en-US" sz="1100" dirty="0" smtClean="0"/>
            </a:br>
            <a:r>
              <a:rPr lang="en-US" sz="1100" dirty="0" smtClean="0"/>
              <a:t>- </a:t>
            </a:r>
            <a:r>
              <a:rPr lang="en-US" sz="1100" dirty="0" err="1" smtClean="0"/>
              <a:t>Ofsted</a:t>
            </a:r>
            <a:r>
              <a:rPr lang="en-US" sz="1100" dirty="0" smtClean="0"/>
              <a:t> (2002) The curriculum in successful primary schools. Available from: http://www.robinalexander.org.uk/wp-content/uploads/2014/05/Ofsted-2002.pdf (accessed 10/02/15) </a:t>
            </a:r>
            <a:br>
              <a:rPr lang="en-US" sz="1100" dirty="0" smtClean="0"/>
            </a:br>
            <a:r>
              <a:rPr lang="en-US" sz="1100" dirty="0" smtClean="0"/>
              <a:t>-</a:t>
            </a:r>
            <a:r>
              <a:rPr lang="en-US" sz="1100" dirty="0" err="1" smtClean="0"/>
              <a:t>Ofsted</a:t>
            </a:r>
            <a:r>
              <a:rPr lang="en-US" sz="1100" dirty="0" smtClean="0"/>
              <a:t> (2010) Learning: creative approaches that raise standards. Manchester: </a:t>
            </a:r>
            <a:r>
              <a:rPr lang="en-US" sz="1100" dirty="0" err="1" smtClean="0"/>
              <a:t>Ofsted</a:t>
            </a:r>
            <a:r>
              <a:rPr lang="en-US" sz="1100" dirty="0" smtClean="0"/>
              <a:t>.</a:t>
            </a:r>
            <a:br>
              <a:rPr lang="en-US" sz="1100" dirty="0" smtClean="0"/>
            </a:br>
            <a:r>
              <a:rPr lang="en-US" sz="1100" dirty="0" smtClean="0"/>
              <a:t>-</a:t>
            </a:r>
            <a:r>
              <a:rPr lang="en-US" sz="1100" dirty="0" err="1" smtClean="0"/>
              <a:t>Ofsted</a:t>
            </a:r>
            <a:r>
              <a:rPr lang="en-US" sz="1100" dirty="0" smtClean="0"/>
              <a:t> (2013) Maintaining curiosity: A survey into science education in schools. Manchester: </a:t>
            </a:r>
            <a:r>
              <a:rPr lang="en-US" sz="1100" dirty="0" err="1" smtClean="0"/>
              <a:t>Ofsted</a:t>
            </a:r>
            <a:r>
              <a:rPr lang="en-US" sz="1100" dirty="0" smtClean="0"/>
              <a:t/>
            </a:r>
            <a:br>
              <a:rPr lang="en-US" sz="1100" dirty="0" smtClean="0"/>
            </a:br>
            <a:r>
              <a:rPr lang="en-US" sz="1100" dirty="0" smtClean="0"/>
              <a:t>-Rose, J. (2009) Independent Review of the Primary Curriculum. London: DCSF.</a:t>
            </a:r>
            <a:br>
              <a:rPr lang="en-US" sz="1100" dirty="0" smtClean="0"/>
            </a:br>
            <a:r>
              <a:rPr lang="en-US" sz="1100" dirty="0" smtClean="0"/>
              <a:t>-Savage, J. (2011) Cross-curricular Teaching and Learning in the Secondary School. Oxon: </a:t>
            </a:r>
            <a:r>
              <a:rPr lang="en-US" sz="1100" dirty="0" err="1" smtClean="0"/>
              <a:t>Routledge</a:t>
            </a:r>
            <a:r>
              <a:rPr lang="en-US" sz="1100" dirty="0" smtClean="0"/>
              <a:t>. </a:t>
            </a:r>
            <a:br>
              <a:rPr lang="en-US" sz="1100" dirty="0" smtClean="0"/>
            </a:br>
            <a:r>
              <a:rPr lang="en-US" sz="1100" dirty="0" smtClean="0"/>
              <a:t>- Taylor, A. (2006) A Critical Evaluation of "Mantle of the Expert" as a teaching and learning Approach, based on pupil and </a:t>
            </a:r>
            <a:r>
              <a:rPr lang="en-US" sz="1100" dirty="0" err="1" smtClean="0"/>
              <a:t>practitoner</a:t>
            </a:r>
            <a:r>
              <a:rPr lang="en-US" sz="1100" dirty="0" smtClean="0"/>
              <a:t> opinion. Available from: http://</a:t>
            </a:r>
            <a:r>
              <a:rPr lang="en-US" sz="1100" dirty="0" err="1" smtClean="0"/>
              <a:t>www.mantleoftheexpert.com</a:t>
            </a:r>
            <a:r>
              <a:rPr lang="en-US" sz="1100" dirty="0" smtClean="0"/>
              <a:t>/community/research/ accessed 09/02/2015  </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2788</TotalTime>
  <Words>1033</Words>
  <Application>Microsoft Macintosh PowerPoint</Application>
  <PresentationFormat>On-screen Show (4:3)</PresentationFormat>
  <Paragraphs>170</Paragraphs>
  <Slides>42</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Calibri</vt:lpstr>
      <vt:lpstr>Mangal</vt:lpstr>
      <vt:lpstr>ＭＳ Ｐゴシック</vt:lpstr>
      <vt:lpstr>Arial</vt:lpstr>
      <vt:lpstr>Office Theme</vt:lpstr>
      <vt:lpstr>DIGITAL COMPETENCE   CYMHWYSEDD DIGIDOL</vt:lpstr>
      <vt:lpstr>Meddyliwch / Think</vt:lpstr>
      <vt:lpstr>Paham mae’n bwysig?</vt:lpstr>
      <vt:lpstr>Hanes / History</vt:lpstr>
      <vt:lpstr>PowerPoint Presentation</vt:lpstr>
      <vt:lpstr>TASG - TASK 1</vt:lpstr>
      <vt:lpstr>PowerPoint Presentation</vt:lpstr>
      <vt:lpstr>PowerPoint Presentation</vt:lpstr>
      <vt:lpstr>PowerPoint Presentation</vt:lpstr>
      <vt:lpstr>PowerPoint Presentation</vt:lpstr>
      <vt:lpstr>Diwydiannol ac yr economi</vt:lpstr>
      <vt:lpstr>Diwydiannol ac yr economi</vt:lpstr>
      <vt:lpstr>PowerPoint Presentation</vt:lpstr>
      <vt:lpstr>TASK -  TASG 2</vt:lpstr>
      <vt:lpstr>8 digital life skills all children need – and a plan for teaching them</vt:lpstr>
      <vt:lpstr>TASK -  TASG 3</vt:lpstr>
      <vt:lpstr>PowerPoint Presentation</vt:lpstr>
      <vt:lpstr>Y Fframwaith / The Framework</vt:lpstr>
      <vt:lpstr>PowerPoint Presentation</vt:lpstr>
      <vt:lpstr>Pethau i ystyried wrth ysgrifennu?</vt:lpstr>
      <vt:lpstr>PowerPoint Presentation</vt:lpstr>
      <vt:lpstr>Grŵp Lliwio TGCh</vt:lpstr>
      <vt:lpstr>Trafodaethau posib..</vt:lpstr>
      <vt:lpstr>Beth yw barn Donaldson?</vt:lpstr>
      <vt:lpstr>Beth am y consortia?</vt:lpstr>
      <vt:lpstr>PowerPoint Presentation</vt:lpstr>
      <vt:lpstr>Beth am y gweddill?</vt:lpstr>
      <vt:lpstr>PISA?</vt:lpstr>
      <vt:lpstr>Safbwyntiau am y dull Trawscwricwlaidd</vt:lpstr>
      <vt:lpstr>Model Barnes</vt:lpstr>
      <vt:lpstr>Model Barnes</vt:lpstr>
      <vt:lpstr>Model Barnes</vt:lpstr>
      <vt:lpstr>Model Barnes</vt:lpstr>
      <vt:lpstr>Model Barnes</vt:lpstr>
      <vt:lpstr>Model Barnes</vt:lpstr>
      <vt:lpstr>Model Barnes</vt:lpstr>
      <vt:lpstr>Dywed Savage…</vt:lpstr>
      <vt:lpstr>Darllenwch erthygl Hayes</vt:lpstr>
      <vt:lpstr>Beth mae Hague a Payton yn nodi ar ddatblygu CD ar draws y cwricwlwm? </vt:lpstr>
      <vt:lpstr>PowerPoint Presentation</vt:lpstr>
      <vt:lpstr>PowerPoint Presentation</vt:lpstr>
      <vt:lpstr>Cysylltiadau posibl</vt:lpstr>
    </vt:vector>
  </TitlesOfParts>
  <Company>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Trafodwch a gwerthuswch yn feirniadol pam Llythrennedd, Rhifedd a Chymhwysedd Digidol yw’r cyfrifoldebau trawsgwricwlaidd arfaethedig ar gyfer addysgu cynradd yng Nghymru.  </dc:title>
  <dc:creator>swwcte</dc:creator>
  <cp:lastModifiedBy>Jones, Mathew</cp:lastModifiedBy>
  <cp:revision>8</cp:revision>
  <dcterms:created xsi:type="dcterms:W3CDTF">2016-11-17T19:25:08Z</dcterms:created>
  <dcterms:modified xsi:type="dcterms:W3CDTF">2019-10-09T19:37:13Z</dcterms:modified>
</cp:coreProperties>
</file>