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007" autoAdjust="0"/>
    <p:restoredTop sz="94660"/>
  </p:normalViewPr>
  <p:slideViewPr>
    <p:cSldViewPr snapToGrid="0">
      <p:cViewPr varScale="1">
        <p:scale>
          <a:sx n="81" d="100"/>
          <a:sy n="81" d="100"/>
        </p:scale>
        <p:origin x="288" y="5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A3D715-B8A3-BB69-0C62-560DB8E9C78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E71618E-50CF-40A8-E777-08A435C58BC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3D05778-DCF0-E8F0-7AC1-A3B76A2BDD31}"/>
              </a:ext>
            </a:extLst>
          </p:cNvPr>
          <p:cNvSpPr>
            <a:spLocks noGrp="1"/>
          </p:cNvSpPr>
          <p:nvPr>
            <p:ph type="dt" sz="half" idx="10"/>
          </p:nvPr>
        </p:nvSpPr>
        <p:spPr/>
        <p:txBody>
          <a:bodyPr/>
          <a:lstStyle/>
          <a:p>
            <a:fld id="{96EC7DC1-50F0-49FC-B939-D1D8ACAA4B6D}" type="datetimeFigureOut">
              <a:rPr lang="en-GB" smtClean="0"/>
              <a:t>19/03/2026</a:t>
            </a:fld>
            <a:endParaRPr lang="en-GB"/>
          </a:p>
        </p:txBody>
      </p:sp>
      <p:sp>
        <p:nvSpPr>
          <p:cNvPr id="5" name="Footer Placeholder 4">
            <a:extLst>
              <a:ext uri="{FF2B5EF4-FFF2-40B4-BE49-F238E27FC236}">
                <a16:creationId xmlns:a16="http://schemas.microsoft.com/office/drawing/2014/main" id="{0063B80E-782F-BE95-45EB-FB638F2AE9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E319CBE-6B69-F1FA-33A5-D1F86E6EFE35}"/>
              </a:ext>
            </a:extLst>
          </p:cNvPr>
          <p:cNvSpPr>
            <a:spLocks noGrp="1"/>
          </p:cNvSpPr>
          <p:nvPr>
            <p:ph type="sldNum" sz="quarter" idx="12"/>
          </p:nvPr>
        </p:nvSpPr>
        <p:spPr/>
        <p:txBody>
          <a:bodyPr/>
          <a:lstStyle/>
          <a:p>
            <a:fld id="{37AC84C0-554F-4A91-BC8C-6BE9C3AAFC5F}" type="slidenum">
              <a:rPr lang="en-GB" smtClean="0"/>
              <a:t>‹#›</a:t>
            </a:fld>
            <a:endParaRPr lang="en-GB"/>
          </a:p>
        </p:txBody>
      </p:sp>
    </p:spTree>
    <p:extLst>
      <p:ext uri="{BB962C8B-B14F-4D97-AF65-F5344CB8AC3E}">
        <p14:creationId xmlns:p14="http://schemas.microsoft.com/office/powerpoint/2010/main" val="419172291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582442-5FB0-DB37-C681-3F2EFD86C7A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A32C5F1-8253-9594-CDC3-A6973436968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09EB3FF-BA47-93EF-D02C-D5071A6390E3}"/>
              </a:ext>
            </a:extLst>
          </p:cNvPr>
          <p:cNvSpPr>
            <a:spLocks noGrp="1"/>
          </p:cNvSpPr>
          <p:nvPr>
            <p:ph type="dt" sz="half" idx="10"/>
          </p:nvPr>
        </p:nvSpPr>
        <p:spPr/>
        <p:txBody>
          <a:bodyPr/>
          <a:lstStyle/>
          <a:p>
            <a:fld id="{96EC7DC1-50F0-49FC-B939-D1D8ACAA4B6D}" type="datetimeFigureOut">
              <a:rPr lang="en-GB" smtClean="0"/>
              <a:t>19/03/2026</a:t>
            </a:fld>
            <a:endParaRPr lang="en-GB"/>
          </a:p>
        </p:txBody>
      </p:sp>
      <p:sp>
        <p:nvSpPr>
          <p:cNvPr id="5" name="Footer Placeholder 4">
            <a:extLst>
              <a:ext uri="{FF2B5EF4-FFF2-40B4-BE49-F238E27FC236}">
                <a16:creationId xmlns:a16="http://schemas.microsoft.com/office/drawing/2014/main" id="{F9080EFA-1C03-BBE0-E325-E6DD7F93B6B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8EC9187-FF4D-3A51-D9D6-712853B2C675}"/>
              </a:ext>
            </a:extLst>
          </p:cNvPr>
          <p:cNvSpPr>
            <a:spLocks noGrp="1"/>
          </p:cNvSpPr>
          <p:nvPr>
            <p:ph type="sldNum" sz="quarter" idx="12"/>
          </p:nvPr>
        </p:nvSpPr>
        <p:spPr/>
        <p:txBody>
          <a:bodyPr/>
          <a:lstStyle/>
          <a:p>
            <a:fld id="{37AC84C0-554F-4A91-BC8C-6BE9C3AAFC5F}" type="slidenum">
              <a:rPr lang="en-GB" smtClean="0"/>
              <a:t>‹#›</a:t>
            </a:fld>
            <a:endParaRPr lang="en-GB"/>
          </a:p>
        </p:txBody>
      </p:sp>
    </p:spTree>
    <p:extLst>
      <p:ext uri="{BB962C8B-B14F-4D97-AF65-F5344CB8AC3E}">
        <p14:creationId xmlns:p14="http://schemas.microsoft.com/office/powerpoint/2010/main" val="13985467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885B9-79A7-67C9-0B13-566C36B33CB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DBCCB79-B343-98C7-42CA-1F7D75B959FE}"/>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C44B620-C206-366B-AB0F-B73595938512}"/>
              </a:ext>
            </a:extLst>
          </p:cNvPr>
          <p:cNvSpPr>
            <a:spLocks noGrp="1"/>
          </p:cNvSpPr>
          <p:nvPr>
            <p:ph type="dt" sz="half" idx="10"/>
          </p:nvPr>
        </p:nvSpPr>
        <p:spPr/>
        <p:txBody>
          <a:bodyPr/>
          <a:lstStyle/>
          <a:p>
            <a:fld id="{96EC7DC1-50F0-49FC-B939-D1D8ACAA4B6D}" type="datetimeFigureOut">
              <a:rPr lang="en-GB" smtClean="0"/>
              <a:t>19/03/2026</a:t>
            </a:fld>
            <a:endParaRPr lang="en-GB"/>
          </a:p>
        </p:txBody>
      </p:sp>
      <p:sp>
        <p:nvSpPr>
          <p:cNvPr id="5" name="Footer Placeholder 4">
            <a:extLst>
              <a:ext uri="{FF2B5EF4-FFF2-40B4-BE49-F238E27FC236}">
                <a16:creationId xmlns:a16="http://schemas.microsoft.com/office/drawing/2014/main" id="{FF9603E0-6896-7F2A-5EB5-8177B61BD79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F1A8CB8-482B-1687-D26A-B16A2C71B5D4}"/>
              </a:ext>
            </a:extLst>
          </p:cNvPr>
          <p:cNvSpPr>
            <a:spLocks noGrp="1"/>
          </p:cNvSpPr>
          <p:nvPr>
            <p:ph type="sldNum" sz="quarter" idx="12"/>
          </p:nvPr>
        </p:nvSpPr>
        <p:spPr/>
        <p:txBody>
          <a:bodyPr/>
          <a:lstStyle/>
          <a:p>
            <a:fld id="{37AC84C0-554F-4A91-BC8C-6BE9C3AAFC5F}" type="slidenum">
              <a:rPr lang="en-GB" smtClean="0"/>
              <a:t>‹#›</a:t>
            </a:fld>
            <a:endParaRPr lang="en-GB"/>
          </a:p>
        </p:txBody>
      </p:sp>
    </p:spTree>
    <p:extLst>
      <p:ext uri="{BB962C8B-B14F-4D97-AF65-F5344CB8AC3E}">
        <p14:creationId xmlns:p14="http://schemas.microsoft.com/office/powerpoint/2010/main" val="15844521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186162-637C-0A8E-6D7C-A116FCFF7E1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3CEEB9F-D7CB-23B4-3854-E85AE51C80D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3E24737-D6D8-FD36-4172-21225A54134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BBCE22A-DB0F-4165-ECC4-795F0320C9B5}"/>
              </a:ext>
            </a:extLst>
          </p:cNvPr>
          <p:cNvSpPr>
            <a:spLocks noGrp="1"/>
          </p:cNvSpPr>
          <p:nvPr>
            <p:ph type="dt" sz="half" idx="10"/>
          </p:nvPr>
        </p:nvSpPr>
        <p:spPr/>
        <p:txBody>
          <a:bodyPr/>
          <a:lstStyle/>
          <a:p>
            <a:fld id="{96EC7DC1-50F0-49FC-B939-D1D8ACAA4B6D}" type="datetimeFigureOut">
              <a:rPr lang="en-GB" smtClean="0"/>
              <a:t>19/03/2026</a:t>
            </a:fld>
            <a:endParaRPr lang="en-GB"/>
          </a:p>
        </p:txBody>
      </p:sp>
      <p:sp>
        <p:nvSpPr>
          <p:cNvPr id="6" name="Footer Placeholder 5">
            <a:extLst>
              <a:ext uri="{FF2B5EF4-FFF2-40B4-BE49-F238E27FC236}">
                <a16:creationId xmlns:a16="http://schemas.microsoft.com/office/drawing/2014/main" id="{7748AB1F-588D-0916-D8E1-1FD2AC9B3CF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770BF35-3EE3-BAB5-EC90-E4FD81F97DB7}"/>
              </a:ext>
            </a:extLst>
          </p:cNvPr>
          <p:cNvSpPr>
            <a:spLocks noGrp="1"/>
          </p:cNvSpPr>
          <p:nvPr>
            <p:ph type="sldNum" sz="quarter" idx="12"/>
          </p:nvPr>
        </p:nvSpPr>
        <p:spPr/>
        <p:txBody>
          <a:bodyPr/>
          <a:lstStyle/>
          <a:p>
            <a:fld id="{37AC84C0-554F-4A91-BC8C-6BE9C3AAFC5F}" type="slidenum">
              <a:rPr lang="en-GB" smtClean="0"/>
              <a:t>‹#›</a:t>
            </a:fld>
            <a:endParaRPr lang="en-GB"/>
          </a:p>
        </p:txBody>
      </p:sp>
    </p:spTree>
    <p:extLst>
      <p:ext uri="{BB962C8B-B14F-4D97-AF65-F5344CB8AC3E}">
        <p14:creationId xmlns:p14="http://schemas.microsoft.com/office/powerpoint/2010/main" val="13061969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1459A1-F156-D39C-0154-D6625E8649C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57D2C1C-4BB1-1CC8-2FC3-87CC30996F2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90A6CB6-CD20-8FD8-7211-04CEC7A8D2D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51D0649-B177-2FC8-A22E-3E798FC88CA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901E97F-DEF9-6B2F-64B6-4ACB80A16CC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184B16C-EA56-149C-5DEC-1A4B9D08BAB6}"/>
              </a:ext>
            </a:extLst>
          </p:cNvPr>
          <p:cNvSpPr>
            <a:spLocks noGrp="1"/>
          </p:cNvSpPr>
          <p:nvPr>
            <p:ph type="dt" sz="half" idx="10"/>
          </p:nvPr>
        </p:nvSpPr>
        <p:spPr/>
        <p:txBody>
          <a:bodyPr/>
          <a:lstStyle/>
          <a:p>
            <a:fld id="{96EC7DC1-50F0-49FC-B939-D1D8ACAA4B6D}" type="datetimeFigureOut">
              <a:rPr lang="en-GB" smtClean="0"/>
              <a:t>19/03/2026</a:t>
            </a:fld>
            <a:endParaRPr lang="en-GB"/>
          </a:p>
        </p:txBody>
      </p:sp>
      <p:sp>
        <p:nvSpPr>
          <p:cNvPr id="8" name="Footer Placeholder 7">
            <a:extLst>
              <a:ext uri="{FF2B5EF4-FFF2-40B4-BE49-F238E27FC236}">
                <a16:creationId xmlns:a16="http://schemas.microsoft.com/office/drawing/2014/main" id="{30E237A9-AC11-455C-0C25-009663D6DA4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D860C9B-0F80-AD8E-48DB-1B05167E270F}"/>
              </a:ext>
            </a:extLst>
          </p:cNvPr>
          <p:cNvSpPr>
            <a:spLocks noGrp="1"/>
          </p:cNvSpPr>
          <p:nvPr>
            <p:ph type="sldNum" sz="quarter" idx="12"/>
          </p:nvPr>
        </p:nvSpPr>
        <p:spPr/>
        <p:txBody>
          <a:bodyPr/>
          <a:lstStyle/>
          <a:p>
            <a:fld id="{37AC84C0-554F-4A91-BC8C-6BE9C3AAFC5F}" type="slidenum">
              <a:rPr lang="en-GB" smtClean="0"/>
              <a:t>‹#›</a:t>
            </a:fld>
            <a:endParaRPr lang="en-GB"/>
          </a:p>
        </p:txBody>
      </p:sp>
    </p:spTree>
    <p:extLst>
      <p:ext uri="{BB962C8B-B14F-4D97-AF65-F5344CB8AC3E}">
        <p14:creationId xmlns:p14="http://schemas.microsoft.com/office/powerpoint/2010/main" val="72563557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B57B44-A513-61BB-1A47-88F0E260A0B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AE403C3-77DF-D01F-DB3B-95D646262824}"/>
              </a:ext>
            </a:extLst>
          </p:cNvPr>
          <p:cNvSpPr>
            <a:spLocks noGrp="1"/>
          </p:cNvSpPr>
          <p:nvPr>
            <p:ph type="dt" sz="half" idx="10"/>
          </p:nvPr>
        </p:nvSpPr>
        <p:spPr/>
        <p:txBody>
          <a:bodyPr/>
          <a:lstStyle/>
          <a:p>
            <a:fld id="{96EC7DC1-50F0-49FC-B939-D1D8ACAA4B6D}" type="datetimeFigureOut">
              <a:rPr lang="en-GB" smtClean="0"/>
              <a:t>19/03/2026</a:t>
            </a:fld>
            <a:endParaRPr lang="en-GB"/>
          </a:p>
        </p:txBody>
      </p:sp>
      <p:sp>
        <p:nvSpPr>
          <p:cNvPr id="4" name="Footer Placeholder 3">
            <a:extLst>
              <a:ext uri="{FF2B5EF4-FFF2-40B4-BE49-F238E27FC236}">
                <a16:creationId xmlns:a16="http://schemas.microsoft.com/office/drawing/2014/main" id="{BCC1A663-C7AC-D456-B2E9-AC4A802FD8B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7B06D44-F994-1339-D0D7-443CE25BB9AC}"/>
              </a:ext>
            </a:extLst>
          </p:cNvPr>
          <p:cNvSpPr>
            <a:spLocks noGrp="1"/>
          </p:cNvSpPr>
          <p:nvPr>
            <p:ph type="sldNum" sz="quarter" idx="12"/>
          </p:nvPr>
        </p:nvSpPr>
        <p:spPr/>
        <p:txBody>
          <a:bodyPr/>
          <a:lstStyle/>
          <a:p>
            <a:fld id="{37AC84C0-554F-4A91-BC8C-6BE9C3AAFC5F}" type="slidenum">
              <a:rPr lang="en-GB" smtClean="0"/>
              <a:t>‹#›</a:t>
            </a:fld>
            <a:endParaRPr lang="en-GB"/>
          </a:p>
        </p:txBody>
      </p:sp>
    </p:spTree>
    <p:extLst>
      <p:ext uri="{BB962C8B-B14F-4D97-AF65-F5344CB8AC3E}">
        <p14:creationId xmlns:p14="http://schemas.microsoft.com/office/powerpoint/2010/main" val="260897967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EA50418-8109-85DC-2773-96BD6C53AF25}"/>
              </a:ext>
            </a:extLst>
          </p:cNvPr>
          <p:cNvSpPr>
            <a:spLocks noGrp="1"/>
          </p:cNvSpPr>
          <p:nvPr>
            <p:ph type="dt" sz="half" idx="10"/>
          </p:nvPr>
        </p:nvSpPr>
        <p:spPr/>
        <p:txBody>
          <a:bodyPr/>
          <a:lstStyle/>
          <a:p>
            <a:fld id="{96EC7DC1-50F0-49FC-B939-D1D8ACAA4B6D}" type="datetimeFigureOut">
              <a:rPr lang="en-GB" smtClean="0"/>
              <a:t>19/03/2026</a:t>
            </a:fld>
            <a:endParaRPr lang="en-GB"/>
          </a:p>
        </p:txBody>
      </p:sp>
      <p:sp>
        <p:nvSpPr>
          <p:cNvPr id="3" name="Footer Placeholder 2">
            <a:extLst>
              <a:ext uri="{FF2B5EF4-FFF2-40B4-BE49-F238E27FC236}">
                <a16:creationId xmlns:a16="http://schemas.microsoft.com/office/drawing/2014/main" id="{F3FE0B49-C8D5-24EE-CC81-8BE4D8D567F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D856239-6348-9C77-359F-6A9B481921B8}"/>
              </a:ext>
            </a:extLst>
          </p:cNvPr>
          <p:cNvSpPr>
            <a:spLocks noGrp="1"/>
          </p:cNvSpPr>
          <p:nvPr>
            <p:ph type="sldNum" sz="quarter" idx="12"/>
          </p:nvPr>
        </p:nvSpPr>
        <p:spPr/>
        <p:txBody>
          <a:bodyPr/>
          <a:lstStyle/>
          <a:p>
            <a:fld id="{37AC84C0-554F-4A91-BC8C-6BE9C3AAFC5F}" type="slidenum">
              <a:rPr lang="en-GB" smtClean="0"/>
              <a:t>‹#›</a:t>
            </a:fld>
            <a:endParaRPr lang="en-GB"/>
          </a:p>
        </p:txBody>
      </p:sp>
    </p:spTree>
    <p:extLst>
      <p:ext uri="{BB962C8B-B14F-4D97-AF65-F5344CB8AC3E}">
        <p14:creationId xmlns:p14="http://schemas.microsoft.com/office/powerpoint/2010/main" val="11154785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572FF5-A1C5-D7D6-53ED-3CCC658B3BF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C7AEF3D-E86C-9EE8-443D-E70B51B58D7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510F462-28CD-423C-AEAC-2EC496F6BC7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F12B393-1093-0639-A26D-50D5C9233F2B}"/>
              </a:ext>
            </a:extLst>
          </p:cNvPr>
          <p:cNvSpPr>
            <a:spLocks noGrp="1"/>
          </p:cNvSpPr>
          <p:nvPr>
            <p:ph type="dt" sz="half" idx="10"/>
          </p:nvPr>
        </p:nvSpPr>
        <p:spPr/>
        <p:txBody>
          <a:bodyPr/>
          <a:lstStyle/>
          <a:p>
            <a:fld id="{96EC7DC1-50F0-49FC-B939-D1D8ACAA4B6D}" type="datetimeFigureOut">
              <a:rPr lang="en-GB" smtClean="0"/>
              <a:t>19/03/2026</a:t>
            </a:fld>
            <a:endParaRPr lang="en-GB"/>
          </a:p>
        </p:txBody>
      </p:sp>
      <p:sp>
        <p:nvSpPr>
          <p:cNvPr id="6" name="Footer Placeholder 5">
            <a:extLst>
              <a:ext uri="{FF2B5EF4-FFF2-40B4-BE49-F238E27FC236}">
                <a16:creationId xmlns:a16="http://schemas.microsoft.com/office/drawing/2014/main" id="{BA1AF1A7-7C29-6C50-A770-83A501E15B3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189AED8-2DB1-C39B-8C8B-F14180752C4B}"/>
              </a:ext>
            </a:extLst>
          </p:cNvPr>
          <p:cNvSpPr>
            <a:spLocks noGrp="1"/>
          </p:cNvSpPr>
          <p:nvPr>
            <p:ph type="sldNum" sz="quarter" idx="12"/>
          </p:nvPr>
        </p:nvSpPr>
        <p:spPr/>
        <p:txBody>
          <a:bodyPr/>
          <a:lstStyle/>
          <a:p>
            <a:fld id="{37AC84C0-554F-4A91-BC8C-6BE9C3AAFC5F}" type="slidenum">
              <a:rPr lang="en-GB" smtClean="0"/>
              <a:t>‹#›</a:t>
            </a:fld>
            <a:endParaRPr lang="en-GB"/>
          </a:p>
        </p:txBody>
      </p:sp>
    </p:spTree>
    <p:extLst>
      <p:ext uri="{BB962C8B-B14F-4D97-AF65-F5344CB8AC3E}">
        <p14:creationId xmlns:p14="http://schemas.microsoft.com/office/powerpoint/2010/main" val="18224431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7688C2-9697-EDE3-FAA6-FAF79A46551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9EB75EE-020D-65C6-7851-F285688963A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FE719EC-EA39-8EAD-B108-12C15EB25F5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80D9157-6C04-EF40-FAF4-2493751A8AB3}"/>
              </a:ext>
            </a:extLst>
          </p:cNvPr>
          <p:cNvSpPr>
            <a:spLocks noGrp="1"/>
          </p:cNvSpPr>
          <p:nvPr>
            <p:ph type="dt" sz="half" idx="10"/>
          </p:nvPr>
        </p:nvSpPr>
        <p:spPr/>
        <p:txBody>
          <a:bodyPr/>
          <a:lstStyle/>
          <a:p>
            <a:fld id="{96EC7DC1-50F0-49FC-B939-D1D8ACAA4B6D}" type="datetimeFigureOut">
              <a:rPr lang="en-GB" smtClean="0"/>
              <a:t>19/03/2026</a:t>
            </a:fld>
            <a:endParaRPr lang="en-GB"/>
          </a:p>
        </p:txBody>
      </p:sp>
      <p:sp>
        <p:nvSpPr>
          <p:cNvPr id="6" name="Footer Placeholder 5">
            <a:extLst>
              <a:ext uri="{FF2B5EF4-FFF2-40B4-BE49-F238E27FC236}">
                <a16:creationId xmlns:a16="http://schemas.microsoft.com/office/drawing/2014/main" id="{BAFD2ADA-6330-4336-ACFB-5EBAACA5339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A25725D-ACE6-4394-3C0D-B6849C6E7EC9}"/>
              </a:ext>
            </a:extLst>
          </p:cNvPr>
          <p:cNvSpPr>
            <a:spLocks noGrp="1"/>
          </p:cNvSpPr>
          <p:nvPr>
            <p:ph type="sldNum" sz="quarter" idx="12"/>
          </p:nvPr>
        </p:nvSpPr>
        <p:spPr/>
        <p:txBody>
          <a:bodyPr/>
          <a:lstStyle/>
          <a:p>
            <a:fld id="{37AC84C0-554F-4A91-BC8C-6BE9C3AAFC5F}" type="slidenum">
              <a:rPr lang="en-GB" smtClean="0"/>
              <a:t>‹#›</a:t>
            </a:fld>
            <a:endParaRPr lang="en-GB"/>
          </a:p>
        </p:txBody>
      </p:sp>
    </p:spTree>
    <p:extLst>
      <p:ext uri="{BB962C8B-B14F-4D97-AF65-F5344CB8AC3E}">
        <p14:creationId xmlns:p14="http://schemas.microsoft.com/office/powerpoint/2010/main" val="124440101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B77D9B-5F9D-A780-4958-F9BC11BCED7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07A9DA4-B493-756D-7FFE-18D3126FCCF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D97F9C9-ED2D-4EF8-AB5D-6DBA20C2A469}"/>
              </a:ext>
            </a:extLst>
          </p:cNvPr>
          <p:cNvSpPr>
            <a:spLocks noGrp="1"/>
          </p:cNvSpPr>
          <p:nvPr>
            <p:ph type="dt" sz="half" idx="10"/>
          </p:nvPr>
        </p:nvSpPr>
        <p:spPr/>
        <p:txBody>
          <a:bodyPr/>
          <a:lstStyle/>
          <a:p>
            <a:fld id="{96EC7DC1-50F0-49FC-B939-D1D8ACAA4B6D}" type="datetimeFigureOut">
              <a:rPr lang="en-GB" smtClean="0"/>
              <a:t>19/03/2026</a:t>
            </a:fld>
            <a:endParaRPr lang="en-GB"/>
          </a:p>
        </p:txBody>
      </p:sp>
      <p:sp>
        <p:nvSpPr>
          <p:cNvPr id="5" name="Footer Placeholder 4">
            <a:extLst>
              <a:ext uri="{FF2B5EF4-FFF2-40B4-BE49-F238E27FC236}">
                <a16:creationId xmlns:a16="http://schemas.microsoft.com/office/drawing/2014/main" id="{6E013F39-9947-055D-C71E-1F82F15E8AE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D59DEFA-5491-E724-D844-AFA0D0DED77E}"/>
              </a:ext>
            </a:extLst>
          </p:cNvPr>
          <p:cNvSpPr>
            <a:spLocks noGrp="1"/>
          </p:cNvSpPr>
          <p:nvPr>
            <p:ph type="sldNum" sz="quarter" idx="12"/>
          </p:nvPr>
        </p:nvSpPr>
        <p:spPr/>
        <p:txBody>
          <a:bodyPr/>
          <a:lstStyle/>
          <a:p>
            <a:fld id="{37AC84C0-554F-4A91-BC8C-6BE9C3AAFC5F}" type="slidenum">
              <a:rPr lang="en-GB" smtClean="0"/>
              <a:t>‹#›</a:t>
            </a:fld>
            <a:endParaRPr lang="en-GB"/>
          </a:p>
        </p:txBody>
      </p:sp>
    </p:spTree>
    <p:extLst>
      <p:ext uri="{BB962C8B-B14F-4D97-AF65-F5344CB8AC3E}">
        <p14:creationId xmlns:p14="http://schemas.microsoft.com/office/powerpoint/2010/main" val="32893888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4FBAEEB-22CB-25E1-0CCF-DDC66A5D1FB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95D4429-7755-51D8-D94D-87B15AED88F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AF2642E-E19A-2313-72E5-048A0B81D487}"/>
              </a:ext>
            </a:extLst>
          </p:cNvPr>
          <p:cNvSpPr>
            <a:spLocks noGrp="1"/>
          </p:cNvSpPr>
          <p:nvPr>
            <p:ph type="dt" sz="half" idx="10"/>
          </p:nvPr>
        </p:nvSpPr>
        <p:spPr/>
        <p:txBody>
          <a:bodyPr/>
          <a:lstStyle/>
          <a:p>
            <a:fld id="{96EC7DC1-50F0-49FC-B939-D1D8ACAA4B6D}" type="datetimeFigureOut">
              <a:rPr lang="en-GB" smtClean="0"/>
              <a:t>19/03/2026</a:t>
            </a:fld>
            <a:endParaRPr lang="en-GB"/>
          </a:p>
        </p:txBody>
      </p:sp>
      <p:sp>
        <p:nvSpPr>
          <p:cNvPr id="5" name="Footer Placeholder 4">
            <a:extLst>
              <a:ext uri="{FF2B5EF4-FFF2-40B4-BE49-F238E27FC236}">
                <a16:creationId xmlns:a16="http://schemas.microsoft.com/office/drawing/2014/main" id="{C23A92D0-7FA6-B3C3-7975-6174B0473E9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E12E646-A108-A6DB-E001-B14D6E1004EB}"/>
              </a:ext>
            </a:extLst>
          </p:cNvPr>
          <p:cNvSpPr>
            <a:spLocks noGrp="1"/>
          </p:cNvSpPr>
          <p:nvPr>
            <p:ph type="sldNum" sz="quarter" idx="12"/>
          </p:nvPr>
        </p:nvSpPr>
        <p:spPr/>
        <p:txBody>
          <a:bodyPr/>
          <a:lstStyle/>
          <a:p>
            <a:fld id="{37AC84C0-554F-4A91-BC8C-6BE9C3AAFC5F}" type="slidenum">
              <a:rPr lang="en-GB" smtClean="0"/>
              <a:t>‹#›</a:t>
            </a:fld>
            <a:endParaRPr lang="en-GB"/>
          </a:p>
        </p:txBody>
      </p:sp>
    </p:spTree>
    <p:extLst>
      <p:ext uri="{BB962C8B-B14F-4D97-AF65-F5344CB8AC3E}">
        <p14:creationId xmlns:p14="http://schemas.microsoft.com/office/powerpoint/2010/main" val="192019471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4C68DB3-729A-9AEC-43D9-1E4987DF3CD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619A66C-19EB-A5A2-D82B-BB15C7FD77E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4EDD658-682A-5952-FD81-0316349812B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96EC7DC1-50F0-49FC-B939-D1D8ACAA4B6D}" type="datetimeFigureOut">
              <a:rPr lang="en-GB" smtClean="0"/>
              <a:t>19/03/2026</a:t>
            </a:fld>
            <a:endParaRPr lang="en-GB"/>
          </a:p>
        </p:txBody>
      </p:sp>
      <p:sp>
        <p:nvSpPr>
          <p:cNvPr id="5" name="Footer Placeholder 4">
            <a:extLst>
              <a:ext uri="{FF2B5EF4-FFF2-40B4-BE49-F238E27FC236}">
                <a16:creationId xmlns:a16="http://schemas.microsoft.com/office/drawing/2014/main" id="{2F84F14E-33C3-11BB-D8CB-6642B8940D5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F41257F1-9B23-A335-260F-DF053BC85C6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7AC84C0-554F-4A91-BC8C-6BE9C3AAFC5F}" type="slidenum">
              <a:rPr lang="en-GB" smtClean="0"/>
              <a:t>‹#›</a:t>
            </a:fld>
            <a:endParaRPr lang="en-GB"/>
          </a:p>
        </p:txBody>
      </p:sp>
    </p:spTree>
    <p:extLst>
      <p:ext uri="{BB962C8B-B14F-4D97-AF65-F5344CB8AC3E}">
        <p14:creationId xmlns:p14="http://schemas.microsoft.com/office/powerpoint/2010/main" val="62731273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E0517F-25A4-B96C-9793-6E46489E1F0C}"/>
              </a:ext>
            </a:extLst>
          </p:cNvPr>
          <p:cNvSpPr>
            <a:spLocks noGrp="1"/>
          </p:cNvSpPr>
          <p:nvPr>
            <p:ph type="ctrTitle"/>
          </p:nvPr>
        </p:nvSpPr>
        <p:spPr/>
        <p:txBody>
          <a:bodyPr/>
          <a:lstStyle/>
          <a:p>
            <a:r>
              <a:rPr lang="en-GB" dirty="0"/>
              <a:t>Independent Project</a:t>
            </a:r>
          </a:p>
        </p:txBody>
      </p:sp>
      <p:sp>
        <p:nvSpPr>
          <p:cNvPr id="3" name="Subtitle 2">
            <a:extLst>
              <a:ext uri="{FF2B5EF4-FFF2-40B4-BE49-F238E27FC236}">
                <a16:creationId xmlns:a16="http://schemas.microsoft.com/office/drawing/2014/main" id="{BDF278BC-5CC7-F2EB-738E-694DE9980CA7}"/>
              </a:ext>
            </a:extLst>
          </p:cNvPr>
          <p:cNvSpPr>
            <a:spLocks noGrp="1"/>
          </p:cNvSpPr>
          <p:nvPr>
            <p:ph type="subTitle" idx="1"/>
          </p:nvPr>
        </p:nvSpPr>
        <p:spPr/>
        <p:txBody>
          <a:bodyPr>
            <a:normAutofit/>
          </a:bodyPr>
          <a:lstStyle/>
          <a:p>
            <a:r>
              <a:rPr lang="en-GB" b="1" dirty="0"/>
              <a:t>Top Tips for Writing Your Final Chapter:</a:t>
            </a:r>
          </a:p>
          <a:p>
            <a:r>
              <a:rPr lang="en-GB" b="1" dirty="0"/>
              <a:t>Conclusions and Recommendations</a:t>
            </a:r>
          </a:p>
        </p:txBody>
      </p:sp>
    </p:spTree>
    <p:extLst>
      <p:ext uri="{BB962C8B-B14F-4D97-AF65-F5344CB8AC3E}">
        <p14:creationId xmlns:p14="http://schemas.microsoft.com/office/powerpoint/2010/main" val="325275166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587B68-A3FD-EF0B-638C-7CB6818463A5}"/>
              </a:ext>
            </a:extLst>
          </p:cNvPr>
          <p:cNvSpPr>
            <a:spLocks noGrp="1"/>
          </p:cNvSpPr>
          <p:nvPr>
            <p:ph type="title"/>
          </p:nvPr>
        </p:nvSpPr>
        <p:spPr>
          <a:xfrm>
            <a:off x="838200" y="365125"/>
            <a:ext cx="11049000" cy="1325563"/>
          </a:xfrm>
        </p:spPr>
        <p:txBody>
          <a:bodyPr/>
          <a:lstStyle/>
          <a:p>
            <a:r>
              <a:rPr lang="en-GB" b="1" dirty="0"/>
              <a:t>Conclusions and Recommendations Chapter</a:t>
            </a:r>
          </a:p>
        </p:txBody>
      </p:sp>
      <p:sp>
        <p:nvSpPr>
          <p:cNvPr id="3" name="Content Placeholder 2">
            <a:extLst>
              <a:ext uri="{FF2B5EF4-FFF2-40B4-BE49-F238E27FC236}">
                <a16:creationId xmlns:a16="http://schemas.microsoft.com/office/drawing/2014/main" id="{C6392742-4D33-CCBB-5687-E9F890EF1261}"/>
              </a:ext>
            </a:extLst>
          </p:cNvPr>
          <p:cNvSpPr>
            <a:spLocks noGrp="1"/>
          </p:cNvSpPr>
          <p:nvPr>
            <p:ph idx="1"/>
          </p:nvPr>
        </p:nvSpPr>
        <p:spPr/>
        <p:txBody>
          <a:bodyPr/>
          <a:lstStyle/>
          <a:p>
            <a:r>
              <a:rPr lang="en-GB" dirty="0"/>
              <a:t>Your final chapter should bring your project full circle. </a:t>
            </a:r>
          </a:p>
          <a:p>
            <a:r>
              <a:rPr lang="en-GB" dirty="0"/>
              <a:t>It is where you </a:t>
            </a:r>
            <a:r>
              <a:rPr lang="en-GB" i="1" dirty="0"/>
              <a:t>summarise, interpret, and apply</a:t>
            </a:r>
            <a:r>
              <a:rPr lang="en-GB" dirty="0"/>
              <a:t> what you have learned –  showing that you can think critically about your findings, link them to your research aims, and suggest what should happen next.</a:t>
            </a:r>
          </a:p>
          <a:p>
            <a:pPr marL="0" indent="0">
              <a:buNone/>
            </a:pPr>
            <a:endParaRPr lang="en-GB" dirty="0"/>
          </a:p>
        </p:txBody>
      </p:sp>
    </p:spTree>
    <p:extLst>
      <p:ext uri="{BB962C8B-B14F-4D97-AF65-F5344CB8AC3E}">
        <p14:creationId xmlns:p14="http://schemas.microsoft.com/office/powerpoint/2010/main" val="14841616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85A02F-D379-D3FF-BF01-2CD97363B894}"/>
              </a:ext>
            </a:extLst>
          </p:cNvPr>
          <p:cNvSpPr>
            <a:spLocks noGrp="1"/>
          </p:cNvSpPr>
          <p:nvPr>
            <p:ph type="title"/>
          </p:nvPr>
        </p:nvSpPr>
        <p:spPr/>
        <p:txBody>
          <a:bodyPr/>
          <a:lstStyle/>
          <a:p>
            <a:r>
              <a:rPr lang="en-GB" b="1" dirty="0"/>
              <a:t>Summarise the Main Findings</a:t>
            </a:r>
          </a:p>
        </p:txBody>
      </p:sp>
      <p:sp>
        <p:nvSpPr>
          <p:cNvPr id="3" name="Content Placeholder 2">
            <a:extLst>
              <a:ext uri="{FF2B5EF4-FFF2-40B4-BE49-F238E27FC236}">
                <a16:creationId xmlns:a16="http://schemas.microsoft.com/office/drawing/2014/main" id="{8C95429C-F597-5583-C8E0-F7715A8B8E85}"/>
              </a:ext>
            </a:extLst>
          </p:cNvPr>
          <p:cNvSpPr>
            <a:spLocks noGrp="1"/>
          </p:cNvSpPr>
          <p:nvPr>
            <p:ph idx="1"/>
          </p:nvPr>
        </p:nvSpPr>
        <p:spPr/>
        <p:txBody>
          <a:bodyPr>
            <a:normAutofit fontScale="92500" lnSpcReduction="10000"/>
          </a:bodyPr>
          <a:lstStyle/>
          <a:p>
            <a:r>
              <a:rPr lang="en-GB" dirty="0"/>
              <a:t>Start by revisiting your </a:t>
            </a:r>
            <a:r>
              <a:rPr lang="en-GB" b="1" dirty="0"/>
              <a:t>research aims and objectives</a:t>
            </a:r>
            <a:r>
              <a:rPr lang="en-GB" dirty="0"/>
              <a:t> — remind your reader what you set out to do. Then summarise, clearly and concisely, </a:t>
            </a:r>
            <a:r>
              <a:rPr lang="en-GB" b="1" dirty="0"/>
              <a:t>what your research has found</a:t>
            </a:r>
            <a:r>
              <a:rPr lang="en-GB" dirty="0"/>
              <a:t>.</a:t>
            </a:r>
          </a:p>
          <a:p>
            <a:r>
              <a:rPr lang="en-GB" b="1" dirty="0"/>
              <a:t>Be selective.</a:t>
            </a:r>
            <a:r>
              <a:rPr lang="en-GB" dirty="0"/>
              <a:t> Focus only on the most significant findings that address your aims; don’t repeat your entire results chapter.</a:t>
            </a:r>
          </a:p>
          <a:p>
            <a:r>
              <a:rPr lang="en-GB" b="1" dirty="0"/>
              <a:t>Show interpretation, not description.</a:t>
            </a:r>
            <a:r>
              <a:rPr lang="en-GB" dirty="0"/>
              <a:t> Instead of listing findings, explain what they </a:t>
            </a:r>
            <a:r>
              <a:rPr lang="en-GB" i="1" dirty="0"/>
              <a:t>mean</a:t>
            </a:r>
            <a:r>
              <a:rPr lang="en-GB" dirty="0"/>
              <a:t> and </a:t>
            </a:r>
            <a:r>
              <a:rPr lang="en-GB" i="1" dirty="0"/>
              <a:t>why they matter.</a:t>
            </a:r>
            <a:endParaRPr lang="en-GB" dirty="0"/>
          </a:p>
          <a:p>
            <a:r>
              <a:rPr lang="en-GB" b="1" dirty="0"/>
              <a:t>Connect back to your literature review.</a:t>
            </a:r>
            <a:r>
              <a:rPr lang="en-GB" dirty="0"/>
              <a:t> Discuss whether your findings support, challenge, or extend existing knowledge.</a:t>
            </a:r>
          </a:p>
          <a:p>
            <a:r>
              <a:rPr lang="en-GB" b="1" dirty="0"/>
              <a:t>Link to your objectives.</a:t>
            </a:r>
            <a:r>
              <a:rPr lang="en-GB" dirty="0"/>
              <a:t> A clear structure is to take each objective in turn and summarise what your findings revealed about it.</a:t>
            </a:r>
          </a:p>
          <a:p>
            <a:endParaRPr lang="en-GB" dirty="0"/>
          </a:p>
        </p:txBody>
      </p:sp>
    </p:spTree>
    <p:extLst>
      <p:ext uri="{BB962C8B-B14F-4D97-AF65-F5344CB8AC3E}">
        <p14:creationId xmlns:p14="http://schemas.microsoft.com/office/powerpoint/2010/main" val="168744013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0B9D45-AB6B-6323-4666-2E022931B0E8}"/>
              </a:ext>
            </a:extLst>
          </p:cNvPr>
          <p:cNvSpPr>
            <a:spLocks noGrp="1"/>
          </p:cNvSpPr>
          <p:nvPr>
            <p:ph type="title"/>
          </p:nvPr>
        </p:nvSpPr>
        <p:spPr/>
        <p:txBody>
          <a:bodyPr/>
          <a:lstStyle/>
          <a:p>
            <a:r>
              <a:rPr lang="en-GB" b="1" dirty="0"/>
              <a:t>Example…</a:t>
            </a:r>
          </a:p>
        </p:txBody>
      </p:sp>
      <p:sp>
        <p:nvSpPr>
          <p:cNvPr id="3" name="Content Placeholder 2">
            <a:extLst>
              <a:ext uri="{FF2B5EF4-FFF2-40B4-BE49-F238E27FC236}">
                <a16:creationId xmlns:a16="http://schemas.microsoft.com/office/drawing/2014/main" id="{87AF2B97-80A3-3740-616A-9677D7171586}"/>
              </a:ext>
            </a:extLst>
          </p:cNvPr>
          <p:cNvSpPr>
            <a:spLocks noGrp="1"/>
          </p:cNvSpPr>
          <p:nvPr>
            <p:ph idx="1"/>
          </p:nvPr>
        </p:nvSpPr>
        <p:spPr/>
        <p:txBody>
          <a:bodyPr/>
          <a:lstStyle/>
          <a:p>
            <a:r>
              <a:rPr lang="en-GB" i="1" dirty="0"/>
              <a:t>“Objective 1 was to explore youth workers’ perceptions of digital engagement. The findings indicated that while staff recognise its value, confidence in using online tools remains uneven across the sector”.</a:t>
            </a:r>
            <a:endParaRPr lang="en-GB" dirty="0"/>
          </a:p>
        </p:txBody>
      </p:sp>
    </p:spTree>
    <p:extLst>
      <p:ext uri="{BB962C8B-B14F-4D97-AF65-F5344CB8AC3E}">
        <p14:creationId xmlns:p14="http://schemas.microsoft.com/office/powerpoint/2010/main" val="9703249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BD9A88-BAF1-BE2E-6CB9-6CA077A590F1}"/>
              </a:ext>
            </a:extLst>
          </p:cNvPr>
          <p:cNvSpPr>
            <a:spLocks noGrp="1"/>
          </p:cNvSpPr>
          <p:nvPr>
            <p:ph type="title"/>
          </p:nvPr>
        </p:nvSpPr>
        <p:spPr/>
        <p:txBody>
          <a:bodyPr>
            <a:normAutofit/>
          </a:bodyPr>
          <a:lstStyle/>
          <a:p>
            <a:r>
              <a:rPr lang="en-GB" b="1" dirty="0"/>
              <a:t>Draw Conclusions and Indicate Directions for Further Research</a:t>
            </a:r>
          </a:p>
        </p:txBody>
      </p:sp>
      <p:sp>
        <p:nvSpPr>
          <p:cNvPr id="3" name="Content Placeholder 2">
            <a:extLst>
              <a:ext uri="{FF2B5EF4-FFF2-40B4-BE49-F238E27FC236}">
                <a16:creationId xmlns:a16="http://schemas.microsoft.com/office/drawing/2014/main" id="{A51B4B85-8394-3780-5CEB-9F654B80850E}"/>
              </a:ext>
            </a:extLst>
          </p:cNvPr>
          <p:cNvSpPr>
            <a:spLocks noGrp="1"/>
          </p:cNvSpPr>
          <p:nvPr>
            <p:ph idx="1"/>
          </p:nvPr>
        </p:nvSpPr>
        <p:spPr>
          <a:xfrm>
            <a:off x="838200" y="1825625"/>
            <a:ext cx="10515600" cy="4799350"/>
          </a:xfrm>
        </p:spPr>
        <p:txBody>
          <a:bodyPr>
            <a:normAutofit fontScale="92500"/>
          </a:bodyPr>
          <a:lstStyle/>
          <a:p>
            <a:r>
              <a:rPr lang="en-GB" dirty="0"/>
              <a:t>Once the main findings have been summarised, move into broader conclusions. This section should show </a:t>
            </a:r>
            <a:r>
              <a:rPr lang="en-GB" b="1" dirty="0"/>
              <a:t>what can be learned more generally</a:t>
            </a:r>
            <a:r>
              <a:rPr lang="en-GB" dirty="0"/>
              <a:t> from your study.</a:t>
            </a:r>
          </a:p>
          <a:p>
            <a:pPr lvl="1"/>
            <a:r>
              <a:rPr lang="en-GB" b="1" dirty="0"/>
              <a:t>Pull the threads together.</a:t>
            </a:r>
            <a:r>
              <a:rPr lang="en-GB" dirty="0"/>
              <a:t> What overall messages or patterns emerge from your findings?</a:t>
            </a:r>
          </a:p>
          <a:p>
            <a:pPr lvl="1"/>
            <a:r>
              <a:rPr lang="en-GB" b="1" dirty="0"/>
              <a:t>Highlight implications.</a:t>
            </a:r>
            <a:r>
              <a:rPr lang="en-GB" dirty="0"/>
              <a:t> What does this mean for practice, theory, or policy in your area?</a:t>
            </a:r>
          </a:p>
          <a:p>
            <a:pPr lvl="1"/>
            <a:r>
              <a:rPr lang="en-GB" b="1" dirty="0"/>
              <a:t>Return to your research question.</a:t>
            </a:r>
            <a:r>
              <a:rPr lang="en-GB" dirty="0"/>
              <a:t> Have you answered it fully? If not, explain why and what could still be explored.</a:t>
            </a:r>
          </a:p>
          <a:p>
            <a:pPr lvl="1"/>
            <a:r>
              <a:rPr lang="en-GB" b="1" dirty="0"/>
              <a:t>Acknowledge limitations.</a:t>
            </a:r>
            <a:r>
              <a:rPr lang="en-GB" dirty="0"/>
              <a:t> Briefly restate how constraints (scope, time, resources, sample size) may shape how far your conclusions can be generalised.</a:t>
            </a:r>
          </a:p>
          <a:p>
            <a:pPr lvl="1"/>
            <a:r>
              <a:rPr lang="en-GB" b="1" dirty="0"/>
              <a:t>Identify future research needs.</a:t>
            </a:r>
            <a:r>
              <a:rPr lang="en-GB" dirty="0"/>
              <a:t> Suggest what would be useful for others to investigate next – e.g., larger samples, different settings, or longitudinal designs.</a:t>
            </a:r>
          </a:p>
          <a:p>
            <a:pPr marL="0" indent="0">
              <a:buNone/>
            </a:pPr>
            <a:endParaRPr lang="en-GB" dirty="0"/>
          </a:p>
        </p:txBody>
      </p:sp>
    </p:spTree>
    <p:extLst>
      <p:ext uri="{BB962C8B-B14F-4D97-AF65-F5344CB8AC3E}">
        <p14:creationId xmlns:p14="http://schemas.microsoft.com/office/powerpoint/2010/main" val="15688459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60A4FA-E52A-4F7E-94A7-DCA0B1AA7309}"/>
              </a:ext>
            </a:extLst>
          </p:cNvPr>
          <p:cNvSpPr>
            <a:spLocks noGrp="1"/>
          </p:cNvSpPr>
          <p:nvPr>
            <p:ph type="title"/>
          </p:nvPr>
        </p:nvSpPr>
        <p:spPr/>
        <p:txBody>
          <a:bodyPr/>
          <a:lstStyle/>
          <a:p>
            <a:r>
              <a:rPr lang="en-GB" b="1" dirty="0"/>
              <a:t>Example…</a:t>
            </a:r>
          </a:p>
        </p:txBody>
      </p:sp>
      <p:sp>
        <p:nvSpPr>
          <p:cNvPr id="3" name="Content Placeholder 2">
            <a:extLst>
              <a:ext uri="{FF2B5EF4-FFF2-40B4-BE49-F238E27FC236}">
                <a16:creationId xmlns:a16="http://schemas.microsoft.com/office/drawing/2014/main" id="{2ABC70E6-2EB6-A731-3552-DEC60E0E3C8E}"/>
              </a:ext>
            </a:extLst>
          </p:cNvPr>
          <p:cNvSpPr>
            <a:spLocks noGrp="1"/>
          </p:cNvSpPr>
          <p:nvPr>
            <p:ph idx="1"/>
          </p:nvPr>
        </p:nvSpPr>
        <p:spPr/>
        <p:txBody>
          <a:bodyPr/>
          <a:lstStyle/>
          <a:p>
            <a:r>
              <a:rPr lang="en-GB" i="1" dirty="0"/>
              <a:t>“This small-scale study suggests that peer-led approaches enhance young people’s participation. However, future research should test these methods within larger, more diverse youth settings”.</a:t>
            </a:r>
            <a:endParaRPr lang="en-GB" dirty="0"/>
          </a:p>
        </p:txBody>
      </p:sp>
    </p:spTree>
    <p:extLst>
      <p:ext uri="{BB962C8B-B14F-4D97-AF65-F5344CB8AC3E}">
        <p14:creationId xmlns:p14="http://schemas.microsoft.com/office/powerpoint/2010/main" val="35481977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C58604-DD9E-05CB-E030-8BE37BD6E892}"/>
              </a:ext>
            </a:extLst>
          </p:cNvPr>
          <p:cNvSpPr>
            <a:spLocks noGrp="1"/>
          </p:cNvSpPr>
          <p:nvPr>
            <p:ph type="title"/>
          </p:nvPr>
        </p:nvSpPr>
        <p:spPr/>
        <p:txBody>
          <a:bodyPr/>
          <a:lstStyle/>
          <a:p>
            <a:r>
              <a:rPr lang="en-GB" b="1" dirty="0"/>
              <a:t>Provide Recommendations</a:t>
            </a:r>
          </a:p>
        </p:txBody>
      </p:sp>
      <p:sp>
        <p:nvSpPr>
          <p:cNvPr id="3" name="Content Placeholder 2">
            <a:extLst>
              <a:ext uri="{FF2B5EF4-FFF2-40B4-BE49-F238E27FC236}">
                <a16:creationId xmlns:a16="http://schemas.microsoft.com/office/drawing/2014/main" id="{C02D68FC-4294-97C2-0E06-0CC2FB7084D1}"/>
              </a:ext>
            </a:extLst>
          </p:cNvPr>
          <p:cNvSpPr>
            <a:spLocks noGrp="1"/>
          </p:cNvSpPr>
          <p:nvPr>
            <p:ph idx="1"/>
          </p:nvPr>
        </p:nvSpPr>
        <p:spPr/>
        <p:txBody>
          <a:bodyPr>
            <a:normAutofit fontScale="92500" lnSpcReduction="10000"/>
          </a:bodyPr>
          <a:lstStyle/>
          <a:p>
            <a:r>
              <a:rPr lang="en-GB" dirty="0"/>
              <a:t>This part answers the “so what?” question – </a:t>
            </a:r>
            <a:r>
              <a:rPr lang="en-GB" b="1" dirty="0"/>
              <a:t>how should your findings be used?</a:t>
            </a:r>
            <a:r>
              <a:rPr lang="en-GB" dirty="0"/>
              <a:t> Recommendations should </a:t>
            </a:r>
            <a:r>
              <a:rPr lang="en-GB" i="1" dirty="0"/>
              <a:t>flow directly</a:t>
            </a:r>
            <a:r>
              <a:rPr lang="en-GB" dirty="0"/>
              <a:t> from your conclusions and remain realistic and evidence-based.</a:t>
            </a:r>
          </a:p>
          <a:p>
            <a:pPr lvl="1"/>
            <a:r>
              <a:rPr lang="en-GB" b="1" dirty="0"/>
              <a:t>Be clear and actionable.</a:t>
            </a:r>
            <a:r>
              <a:rPr lang="en-GB" dirty="0"/>
              <a:t> Use short statements or bullet points to make your recommendations easy to follow.</a:t>
            </a:r>
          </a:p>
          <a:p>
            <a:pPr lvl="1"/>
            <a:r>
              <a:rPr lang="en-GB" b="1" dirty="0"/>
              <a:t>Target them appropriately.</a:t>
            </a:r>
            <a:r>
              <a:rPr lang="en-GB" dirty="0"/>
              <a:t> Identify who each recommendation is for – e.g., practitioners, managers, policymakers, youth organisations, or researchers.</a:t>
            </a:r>
          </a:p>
          <a:p>
            <a:pPr lvl="1"/>
            <a:r>
              <a:rPr lang="en-GB" b="1" dirty="0"/>
              <a:t>Ground them in your evidence.</a:t>
            </a:r>
            <a:r>
              <a:rPr lang="en-GB" dirty="0"/>
              <a:t> Each recommendation should relate to a specific finding or theme from your research.</a:t>
            </a:r>
          </a:p>
          <a:p>
            <a:pPr lvl="1"/>
            <a:r>
              <a:rPr lang="en-GB" b="1" dirty="0"/>
              <a:t>Keep them achievable.</a:t>
            </a:r>
            <a:r>
              <a:rPr lang="en-GB" dirty="0"/>
              <a:t> Focus on practical next steps rather than idealised or overly broad proposals.</a:t>
            </a:r>
          </a:p>
          <a:p>
            <a:pPr lvl="1"/>
            <a:r>
              <a:rPr lang="en-GB" b="1" dirty="0"/>
              <a:t>If relevant, reflect on your own learning.</a:t>
            </a:r>
            <a:r>
              <a:rPr lang="en-GB" dirty="0"/>
              <a:t> You can briefly note what you might do differently in future professional or research contexts.</a:t>
            </a:r>
          </a:p>
          <a:p>
            <a:endParaRPr lang="en-GB" dirty="0"/>
          </a:p>
        </p:txBody>
      </p:sp>
    </p:spTree>
    <p:extLst>
      <p:ext uri="{BB962C8B-B14F-4D97-AF65-F5344CB8AC3E}">
        <p14:creationId xmlns:p14="http://schemas.microsoft.com/office/powerpoint/2010/main" val="45269563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4918A2-D56C-D1F3-F76E-1E0CFBEF1C86}"/>
              </a:ext>
            </a:extLst>
          </p:cNvPr>
          <p:cNvSpPr>
            <a:spLocks noGrp="1"/>
          </p:cNvSpPr>
          <p:nvPr>
            <p:ph type="title"/>
          </p:nvPr>
        </p:nvSpPr>
        <p:spPr/>
        <p:txBody>
          <a:bodyPr/>
          <a:lstStyle/>
          <a:p>
            <a:r>
              <a:rPr lang="en-GB" b="1" i="1" dirty="0"/>
              <a:t>Example</a:t>
            </a:r>
            <a:r>
              <a:rPr lang="en-GB" b="1" dirty="0"/>
              <a:t> Recommendations </a:t>
            </a:r>
            <a:endParaRPr lang="en-GB" b="1" i="1" dirty="0"/>
          </a:p>
        </p:txBody>
      </p:sp>
      <p:sp>
        <p:nvSpPr>
          <p:cNvPr id="3" name="Content Placeholder 2">
            <a:extLst>
              <a:ext uri="{FF2B5EF4-FFF2-40B4-BE49-F238E27FC236}">
                <a16:creationId xmlns:a16="http://schemas.microsoft.com/office/drawing/2014/main" id="{92D13F53-DCE6-1EE2-E930-59E09E6CD13F}"/>
              </a:ext>
            </a:extLst>
          </p:cNvPr>
          <p:cNvSpPr>
            <a:spLocks noGrp="1"/>
          </p:cNvSpPr>
          <p:nvPr>
            <p:ph idx="1"/>
          </p:nvPr>
        </p:nvSpPr>
        <p:spPr/>
        <p:txBody>
          <a:bodyPr/>
          <a:lstStyle/>
          <a:p>
            <a:r>
              <a:rPr lang="en-GB" dirty="0"/>
              <a:t>Youth organisations should invest in staff training to strengthen digital engagement skills.</a:t>
            </a:r>
          </a:p>
          <a:p>
            <a:r>
              <a:rPr lang="en-GB" dirty="0"/>
              <a:t>Policymakers should consider funding hybrid youth work models that combine face-to-face and online delivery.</a:t>
            </a:r>
          </a:p>
          <a:p>
            <a:r>
              <a:rPr lang="en-GB" dirty="0"/>
              <a:t>Further research should explore young people’s perceptions of online participation across different demographics.</a:t>
            </a:r>
          </a:p>
          <a:p>
            <a:pPr marL="0" indent="0">
              <a:buNone/>
            </a:pPr>
            <a:endParaRPr lang="en-GB" dirty="0"/>
          </a:p>
        </p:txBody>
      </p:sp>
    </p:spTree>
    <p:extLst>
      <p:ext uri="{BB962C8B-B14F-4D97-AF65-F5344CB8AC3E}">
        <p14:creationId xmlns:p14="http://schemas.microsoft.com/office/powerpoint/2010/main" val="238332672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DD68C4-CF78-4C5C-8213-5BD6B9DEE052}"/>
              </a:ext>
            </a:extLst>
          </p:cNvPr>
          <p:cNvSpPr>
            <a:spLocks noGrp="1"/>
          </p:cNvSpPr>
          <p:nvPr>
            <p:ph type="title"/>
          </p:nvPr>
        </p:nvSpPr>
        <p:spPr/>
        <p:txBody>
          <a:bodyPr/>
          <a:lstStyle/>
          <a:p>
            <a:r>
              <a:rPr lang="en-GB" b="1" dirty="0"/>
              <a:t>End Strong!</a:t>
            </a:r>
          </a:p>
        </p:txBody>
      </p:sp>
      <p:sp>
        <p:nvSpPr>
          <p:cNvPr id="3" name="Content Placeholder 2">
            <a:extLst>
              <a:ext uri="{FF2B5EF4-FFF2-40B4-BE49-F238E27FC236}">
                <a16:creationId xmlns:a16="http://schemas.microsoft.com/office/drawing/2014/main" id="{BC143432-234A-8C7D-A04C-0E1C8E5051BC}"/>
              </a:ext>
            </a:extLst>
          </p:cNvPr>
          <p:cNvSpPr>
            <a:spLocks noGrp="1"/>
          </p:cNvSpPr>
          <p:nvPr>
            <p:ph idx="1"/>
          </p:nvPr>
        </p:nvSpPr>
        <p:spPr/>
        <p:txBody>
          <a:bodyPr>
            <a:normAutofit lnSpcReduction="10000"/>
          </a:bodyPr>
          <a:lstStyle/>
          <a:p>
            <a:r>
              <a:rPr lang="en-GB" dirty="0"/>
              <a:t>Finish your Independent Project on a confident, reflective note:</a:t>
            </a:r>
          </a:p>
          <a:p>
            <a:pPr lvl="1"/>
            <a:r>
              <a:rPr lang="en-GB" dirty="0"/>
              <a:t>Reaffirm the </a:t>
            </a:r>
            <a:r>
              <a:rPr lang="en-GB" b="1" dirty="0"/>
              <a:t>purpose and significance</a:t>
            </a:r>
            <a:r>
              <a:rPr lang="en-GB" dirty="0"/>
              <a:t> of your research.</a:t>
            </a:r>
          </a:p>
          <a:p>
            <a:pPr lvl="1"/>
            <a:r>
              <a:rPr lang="en-GB" dirty="0"/>
              <a:t>Express how your findings </a:t>
            </a:r>
            <a:r>
              <a:rPr lang="en-GB" b="1" dirty="0"/>
              <a:t>contribute to knowledge or practice</a:t>
            </a:r>
            <a:r>
              <a:rPr lang="en-GB" dirty="0"/>
              <a:t> in youth work or social science.</a:t>
            </a:r>
          </a:p>
          <a:p>
            <a:pPr lvl="1"/>
            <a:r>
              <a:rPr lang="en-GB" dirty="0"/>
              <a:t>End with a short, forward-looking statement –  how your work might inspire or inform future development in the field.</a:t>
            </a:r>
          </a:p>
          <a:p>
            <a:pPr marL="0" indent="0">
              <a:buNone/>
            </a:pPr>
            <a:endParaRPr lang="en-GB" i="1" dirty="0"/>
          </a:p>
          <a:p>
            <a:pPr marL="0" indent="0">
              <a:buNone/>
            </a:pPr>
            <a:r>
              <a:rPr lang="en-GB" i="1" dirty="0"/>
              <a:t>Example: “In summary, this study provides new insights into the challenges and opportunities of digital youth work. By implementing these recommendations, the sector can continue to evolve in ways that empower both practitioners and young people”.</a:t>
            </a:r>
            <a:endParaRPr lang="en-GB" dirty="0"/>
          </a:p>
          <a:p>
            <a:endParaRPr lang="en-GB" dirty="0"/>
          </a:p>
        </p:txBody>
      </p:sp>
    </p:spTree>
    <p:extLst>
      <p:ext uri="{BB962C8B-B14F-4D97-AF65-F5344CB8AC3E}">
        <p14:creationId xmlns:p14="http://schemas.microsoft.com/office/powerpoint/2010/main" val="35021399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2818A3-F48B-705A-035D-B4E0007818EC}"/>
              </a:ext>
            </a:extLst>
          </p:cNvPr>
          <p:cNvSpPr>
            <a:spLocks noGrp="1"/>
          </p:cNvSpPr>
          <p:nvPr>
            <p:ph type="title"/>
          </p:nvPr>
        </p:nvSpPr>
        <p:spPr/>
        <p:txBody>
          <a:bodyPr/>
          <a:lstStyle/>
          <a:p>
            <a:r>
              <a:rPr lang="en-GB" b="1" dirty="0"/>
              <a:t>Remember…</a:t>
            </a:r>
          </a:p>
        </p:txBody>
      </p:sp>
      <p:sp>
        <p:nvSpPr>
          <p:cNvPr id="3" name="Content Placeholder 2">
            <a:extLst>
              <a:ext uri="{FF2B5EF4-FFF2-40B4-BE49-F238E27FC236}">
                <a16:creationId xmlns:a16="http://schemas.microsoft.com/office/drawing/2014/main" id="{6DF6D296-B610-7F1F-8F2B-6A7C14B91CDE}"/>
              </a:ext>
            </a:extLst>
          </p:cNvPr>
          <p:cNvSpPr>
            <a:spLocks noGrp="1"/>
          </p:cNvSpPr>
          <p:nvPr>
            <p:ph idx="1"/>
          </p:nvPr>
        </p:nvSpPr>
        <p:spPr/>
        <p:txBody>
          <a:bodyPr/>
          <a:lstStyle/>
          <a:p>
            <a:r>
              <a:rPr lang="en-GB" dirty="0"/>
              <a:t>Chapter 4 </a:t>
            </a:r>
            <a:r>
              <a:rPr lang="en-US" dirty="0"/>
              <a:t>Independent Project by Literature Review: </a:t>
            </a:r>
            <a:r>
              <a:rPr lang="en-US" b="1" dirty="0"/>
              <a:t>Approx. 500 words </a:t>
            </a:r>
            <a:r>
              <a:rPr lang="en-US" dirty="0"/>
              <a:t>(</a:t>
            </a:r>
            <a:r>
              <a:rPr lang="en-US" dirty="0">
                <a:highlight>
                  <a:srgbClr val="FFFF00"/>
                </a:highlight>
              </a:rPr>
              <a:t>Louise</a:t>
            </a:r>
            <a:r>
              <a:rPr lang="en-US" dirty="0"/>
              <a:t>)</a:t>
            </a:r>
          </a:p>
          <a:p>
            <a:r>
              <a:rPr lang="en-US" dirty="0"/>
              <a:t>Chapter 6 Independent Project by Empirical Study: Approx. 15% of word count i.e.</a:t>
            </a:r>
            <a:r>
              <a:rPr lang="en-US" b="1" dirty="0"/>
              <a:t> 1200 words</a:t>
            </a:r>
            <a:endParaRPr lang="en-GB" dirty="0"/>
          </a:p>
          <a:p>
            <a:endParaRPr lang="en-GB" dirty="0"/>
          </a:p>
        </p:txBody>
      </p:sp>
    </p:spTree>
    <p:extLst>
      <p:ext uri="{BB962C8B-B14F-4D97-AF65-F5344CB8AC3E}">
        <p14:creationId xmlns:p14="http://schemas.microsoft.com/office/powerpoint/2010/main" val="317246026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12</TotalTime>
  <Words>729</Words>
  <Application>Microsoft Office PowerPoint</Application>
  <PresentationFormat>Widescreen</PresentationFormat>
  <Paragraphs>44</Paragraphs>
  <Slides>10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Aptos</vt:lpstr>
      <vt:lpstr>Aptos Display</vt:lpstr>
      <vt:lpstr>Arial</vt:lpstr>
      <vt:lpstr>Office Theme</vt:lpstr>
      <vt:lpstr>Independent Project</vt:lpstr>
      <vt:lpstr>Conclusions and Recommendations Chapter</vt:lpstr>
      <vt:lpstr>Summarise the Main Findings</vt:lpstr>
      <vt:lpstr>Example…</vt:lpstr>
      <vt:lpstr>Draw Conclusions and Indicate Directions for Further Research</vt:lpstr>
      <vt:lpstr>Example…</vt:lpstr>
      <vt:lpstr>Provide Recommendations</vt:lpstr>
      <vt:lpstr>Example Recommendations </vt:lpstr>
      <vt:lpstr>End Strong!</vt:lpstr>
      <vt:lpstr>Remember…</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Angharad Lewis</dc:creator>
  <cp:lastModifiedBy>Angharad Lewis</cp:lastModifiedBy>
  <cp:revision>1</cp:revision>
  <dcterms:created xsi:type="dcterms:W3CDTF">2026-03-19T11:33:18Z</dcterms:created>
  <dcterms:modified xsi:type="dcterms:W3CDTF">2026-03-19T11:46:15Z</dcterms:modified>
</cp:coreProperties>
</file>