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handoutMasterIdLst>
    <p:handoutMasterId r:id="rId23"/>
  </p:handoutMasterIdLst>
  <p:sldIdLst>
    <p:sldId id="256" r:id="rId2"/>
    <p:sldId id="258" r:id="rId3"/>
    <p:sldId id="262" r:id="rId4"/>
    <p:sldId id="263" r:id="rId5"/>
    <p:sldId id="264" r:id="rId6"/>
    <p:sldId id="265" r:id="rId7"/>
    <p:sldId id="268" r:id="rId8"/>
    <p:sldId id="269" r:id="rId9"/>
    <p:sldId id="271" r:id="rId10"/>
    <p:sldId id="272" r:id="rId11"/>
    <p:sldId id="274" r:id="rId12"/>
    <p:sldId id="275" r:id="rId13"/>
    <p:sldId id="276" r:id="rId14"/>
    <p:sldId id="287" r:id="rId15"/>
    <p:sldId id="288" r:id="rId16"/>
    <p:sldId id="289" r:id="rId17"/>
    <p:sldId id="290" r:id="rId18"/>
    <p:sldId id="291" r:id="rId19"/>
    <p:sldId id="292" r:id="rId20"/>
    <p:sldId id="293" r:id="rId21"/>
  </p:sldIdLst>
  <p:sldSz cx="12192000" cy="6858000"/>
  <p:notesSz cx="7104063" cy="10234613"/>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25">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B2B2"/>
    <a:srgbClr val="202020"/>
    <a:srgbClr val="323232"/>
    <a:srgbClr val="CC3300"/>
    <a:srgbClr val="CC0000"/>
    <a:srgbClr val="FF3300"/>
    <a:srgbClr val="990000"/>
    <a:srgbClr val="FF8D41"/>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2278" autoAdjust="0"/>
    <p:restoredTop sz="94660"/>
  </p:normalViewPr>
  <p:slideViewPr>
    <p:cSldViewPr snapToGrid="0" showGuides="1">
      <p:cViewPr varScale="1">
        <p:scale>
          <a:sx n="90" d="100"/>
          <a:sy n="90" d="100"/>
        </p:scale>
        <p:origin x="282" y="84"/>
      </p:cViewPr>
      <p:guideLst>
        <p:guide orient="horz" pos="2125"/>
        <p:guide pos="3840"/>
      </p:guideLst>
    </p:cSldViewPr>
  </p:slideViewPr>
  <p:notesTextViewPr>
    <p:cViewPr>
      <p:scale>
        <a:sx n="3" d="2"/>
        <a:sy n="3" d="2"/>
      </p:scale>
      <p:origin x="0" y="0"/>
    </p:cViewPr>
  </p:notesTextViewPr>
  <p:gridSpacing cx="72000" cy="72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290" cy="513492"/>
          </a:xfrm>
          <a:prstGeom prst="rect">
            <a:avLst/>
          </a:prstGeom>
        </p:spPr>
        <p:txBody>
          <a:bodyPr vert="horz" lIns="91440" tIns="45720" rIns="91440" bIns="45720" rtlCol="0"/>
          <a:lstStyle>
            <a:lvl1pPr algn="l">
              <a:defRPr sz="1245"/>
            </a:lvl1pPr>
          </a:lstStyle>
          <a:p>
            <a:endParaRPr lang="zh-CN" altLang="en-US"/>
          </a:p>
        </p:txBody>
      </p:sp>
      <p:sp>
        <p:nvSpPr>
          <p:cNvPr id="3" name="日期占位符 2"/>
          <p:cNvSpPr>
            <a:spLocks noGrp="1"/>
          </p:cNvSpPr>
          <p:nvPr>
            <p:ph type="dt" sz="quarter" idx="1"/>
          </p:nvPr>
        </p:nvSpPr>
        <p:spPr>
          <a:xfrm>
            <a:off x="4023812" y="0"/>
            <a:ext cx="3078290" cy="513492"/>
          </a:xfrm>
          <a:prstGeom prst="rect">
            <a:avLst/>
          </a:prstGeom>
        </p:spPr>
        <p:txBody>
          <a:bodyPr vert="horz" lIns="91440" tIns="45720" rIns="91440" bIns="45720" rtlCol="0"/>
          <a:lstStyle>
            <a:lvl1pPr algn="r">
              <a:defRPr sz="1245"/>
            </a:lvl1pPr>
          </a:lstStyle>
          <a:p>
            <a:fld id="{0F9B84EA-7D68-4D60-9CB1-D50884785D1C}" type="datetimeFigureOut">
              <a:rPr lang="zh-CN" altLang="en-US" smtClean="0"/>
              <a:t>2020/3/31</a:t>
            </a:fld>
            <a:endParaRPr lang="zh-CN" altLang="en-US"/>
          </a:p>
        </p:txBody>
      </p:sp>
      <p:sp>
        <p:nvSpPr>
          <p:cNvPr id="4" name="页脚占位符 3"/>
          <p:cNvSpPr>
            <a:spLocks noGrp="1"/>
          </p:cNvSpPr>
          <p:nvPr>
            <p:ph type="ftr" sz="quarter" idx="2"/>
          </p:nvPr>
        </p:nvSpPr>
        <p:spPr>
          <a:xfrm>
            <a:off x="0" y="9720804"/>
            <a:ext cx="3078290" cy="513491"/>
          </a:xfrm>
          <a:prstGeom prst="rect">
            <a:avLst/>
          </a:prstGeom>
        </p:spPr>
        <p:txBody>
          <a:bodyPr vert="horz" lIns="91440" tIns="45720" rIns="91440" bIns="45720" rtlCol="0" anchor="b"/>
          <a:lstStyle>
            <a:lvl1pPr algn="l">
              <a:defRPr sz="1245"/>
            </a:lvl1pPr>
          </a:lstStyle>
          <a:p>
            <a:endParaRPr lang="zh-CN" altLang="en-US"/>
          </a:p>
        </p:txBody>
      </p:sp>
      <p:sp>
        <p:nvSpPr>
          <p:cNvPr id="5" name="灯片编号占位符 4"/>
          <p:cNvSpPr>
            <a:spLocks noGrp="1"/>
          </p:cNvSpPr>
          <p:nvPr>
            <p:ph type="sldNum" sz="quarter" idx="3"/>
          </p:nvPr>
        </p:nvSpPr>
        <p:spPr>
          <a:xfrm>
            <a:off x="4023812" y="9720804"/>
            <a:ext cx="3078290" cy="513491"/>
          </a:xfrm>
          <a:prstGeom prst="rect">
            <a:avLst/>
          </a:prstGeom>
        </p:spPr>
        <p:txBody>
          <a:bodyPr vert="horz" lIns="91440" tIns="45720" rIns="91440" bIns="45720" rtlCol="0" anchor="b"/>
          <a:lstStyle>
            <a:lvl1pPr algn="r">
              <a:defRPr sz="1245"/>
            </a:lvl1pPr>
          </a:lstStyle>
          <a:p>
            <a:fld id="{8D4E0FC9-F1F8-4FAE-9988-3BA365CFD46F}" type="slidenum">
              <a:rPr lang="zh-CN" altLang="en-US" smtClean="0"/>
              <a:t>‹#›</a:t>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078163" cy="512763"/>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024313" y="0"/>
            <a:ext cx="3078162" cy="512763"/>
          </a:xfrm>
          <a:prstGeom prst="rect">
            <a:avLst/>
          </a:prstGeom>
        </p:spPr>
        <p:txBody>
          <a:bodyPr vert="horz" lIns="91440" tIns="45720" rIns="91440" bIns="45720" rtlCol="0"/>
          <a:lstStyle>
            <a:lvl1pPr algn="r">
              <a:defRPr sz="1200"/>
            </a:lvl1pPr>
          </a:lstStyle>
          <a:p>
            <a:fld id="{D6C8D182-E4C8-4120-9249-FC9774456FFA}" type="datetimeFigureOut">
              <a:rPr lang="zh-CN" altLang="en-US" smtClean="0"/>
              <a:t>2020/3/31</a:t>
            </a:fld>
            <a:endParaRPr lang="zh-CN" altLang="en-US"/>
          </a:p>
        </p:txBody>
      </p:sp>
      <p:sp>
        <p:nvSpPr>
          <p:cNvPr id="4" name="幻灯片图像占位符 3"/>
          <p:cNvSpPr>
            <a:spLocks noGrp="1" noRot="1" noChangeAspect="1"/>
          </p:cNvSpPr>
          <p:nvPr>
            <p:ph type="sldImg" idx="2"/>
          </p:nvPr>
        </p:nvSpPr>
        <p:spPr>
          <a:xfrm>
            <a:off x="482600" y="1279525"/>
            <a:ext cx="6140450" cy="34544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11200" y="4926013"/>
            <a:ext cx="5683250" cy="4029075"/>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9721850"/>
            <a:ext cx="3078163" cy="512763"/>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024313" y="9721850"/>
            <a:ext cx="3078162" cy="512763"/>
          </a:xfrm>
          <a:prstGeom prst="rect">
            <a:avLst/>
          </a:prstGeom>
        </p:spPr>
        <p:txBody>
          <a:bodyPr vert="horz" lIns="91440" tIns="45720" rIns="91440" bIns="45720" rtlCol="0" anchor="b"/>
          <a:lstStyle>
            <a:lvl1pPr algn="r">
              <a:defRPr sz="1200"/>
            </a:lvl1pPr>
          </a:lstStyle>
          <a:p>
            <a:fld id="{85D0DACE-38E0-42D2-9336-2B707D34BC6D}"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18F03C3-53C1-4F10-8DAF-D1F318E96C6E}"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14</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18</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7392B679-AE23-4750-8FB0-6513430B8953}" type="slidenum">
              <a:rPr lang="zh-CN" altLang="en-US" smtClean="0"/>
              <a:t>20</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defRPr sz="6000">
                <a:effectLst>
                  <a:outerShdw blurRad="38100" dist="38100" dir="2700000" algn="tl">
                    <a:srgbClr val="000000">
                      <a:alpha val="43137"/>
                    </a:srgbClr>
                  </a:outerShdw>
                </a:effectLst>
              </a:defRPr>
            </a:lvl1pPr>
          </a:lstStyle>
          <a:p>
            <a:r>
              <a:rPr lang="zh-CN" altLang="en-US" dirty="0"/>
              <a:t>单击此处编辑标题</a:t>
            </a:r>
          </a:p>
        </p:txBody>
      </p:sp>
      <p:sp>
        <p:nvSpPr>
          <p:cNvPr id="3" name="副标题 2"/>
          <p:cNvSpPr>
            <a:spLocks noGrp="1"/>
          </p:cNvSpPr>
          <p:nvPr>
            <p:ph type="subTitle" idx="1"/>
          </p:nvPr>
        </p:nvSpPr>
        <p:spPr>
          <a:xfrm>
            <a:off x="1524000" y="3602038"/>
            <a:ext cx="9144000" cy="1655762"/>
          </a:xfrm>
        </p:spPr>
        <p:txBody>
          <a:bodyPr>
            <a:normAutofit/>
          </a:bodyPr>
          <a:lstStyle>
            <a:lvl1pPr marL="0" indent="0" algn="ctr">
              <a:buNone/>
              <a:defRPr sz="1800">
                <a:solidFill>
                  <a:schemeClr val="tx1">
                    <a:lumMod val="75000"/>
                    <a:lumOff val="25000"/>
                  </a:schemeClr>
                </a:solidFill>
                <a:effectLst/>
                <a:latin typeface="+mj-lt"/>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单击此处编辑母版副标题样式</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dirty="0"/>
              <a:t>单击此处编辑母版标题样式</a:t>
            </a:r>
          </a:p>
        </p:txBody>
      </p:sp>
      <p:sp>
        <p:nvSpPr>
          <p:cNvPr id="3" name="内容占位符 2"/>
          <p:cNvSpPr>
            <a:spLocks noGrp="1"/>
          </p:cNvSpPr>
          <p:nvPr>
            <p:ph idx="1"/>
          </p:nvPr>
        </p:nvSpPr>
        <p:spPr>
          <a:xfrm>
            <a:off x="647700" y="1825625"/>
            <a:ext cx="10515600" cy="4351338"/>
          </a:xfrm>
        </p:spPr>
        <p:txBody>
          <a:bodyPr>
            <a:normAutofit/>
          </a:bodyPr>
          <a:lstStyle>
            <a:lvl1pPr>
              <a:defRPr sz="2000">
                <a:solidFill>
                  <a:schemeClr val="tx1">
                    <a:lumMod val="75000"/>
                    <a:lumOff val="25000"/>
                  </a:schemeClr>
                </a:solidFill>
              </a:defRPr>
            </a:lvl1pPr>
            <a:lvl2pPr>
              <a:defRPr sz="18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3751117"/>
            <a:ext cx="7321550" cy="811357"/>
          </a:xfrm>
        </p:spPr>
        <p:txBody>
          <a:bodyPr anchor="b">
            <a:normAutofit/>
          </a:bodyPr>
          <a:lstStyle>
            <a:lvl1pPr>
              <a:defRPr sz="4000">
                <a:effectLst>
                  <a:outerShdw blurRad="38100" dist="38100" dir="2700000" algn="tl">
                    <a:srgbClr val="000000">
                      <a:alpha val="43137"/>
                    </a:srgbClr>
                  </a:outerShdw>
                </a:effectLst>
              </a:defRPr>
            </a:lvl1pPr>
          </a:lstStyle>
          <a:p>
            <a:r>
              <a:rPr lang="zh-CN" altLang="en-US" dirty="0"/>
              <a:t>单击此处编辑母版标题样式</a:t>
            </a:r>
          </a:p>
        </p:txBody>
      </p:sp>
      <p:sp>
        <p:nvSpPr>
          <p:cNvPr id="3" name="文本占位符 2"/>
          <p:cNvSpPr>
            <a:spLocks noGrp="1"/>
          </p:cNvSpPr>
          <p:nvPr>
            <p:ph type="body" idx="1"/>
          </p:nvPr>
        </p:nvSpPr>
        <p:spPr>
          <a:xfrm>
            <a:off x="831850" y="4610028"/>
            <a:ext cx="7321550" cy="647555"/>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单击此处编辑母版文本样式</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647700" y="258445"/>
            <a:ext cx="10515600" cy="1325563"/>
          </a:xfrm>
        </p:spPr>
        <p:txBody>
          <a:bodyPr>
            <a:normAutofit/>
          </a:bodyPr>
          <a:lstStyle>
            <a:lvl1pPr>
              <a:defRPr sz="2400" b="1" i="0">
                <a:effectLst>
                  <a:outerShdw blurRad="38100" dist="38100" dir="2700000" algn="tl">
                    <a:srgbClr val="000000">
                      <a:alpha val="43137"/>
                    </a:srgbClr>
                  </a:outerShdw>
                </a:effectLst>
              </a:defRPr>
            </a:lvl1pPr>
          </a:lstStyle>
          <a:p>
            <a:r>
              <a:rPr lang="zh-CN" altLang="en-US" dirty="0"/>
              <a:t>单击此处编辑母版标题样式</a:t>
            </a:r>
          </a:p>
        </p:txBody>
      </p:sp>
      <p:sp>
        <p:nvSpPr>
          <p:cNvPr id="3" name="内容占位符 2"/>
          <p:cNvSpPr>
            <a:spLocks noGrp="1"/>
          </p:cNvSpPr>
          <p:nvPr>
            <p:ph sz="half" idx="1"/>
          </p:nvPr>
        </p:nvSpPr>
        <p:spPr>
          <a:xfrm>
            <a:off x="647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内容占位符 3"/>
          <p:cNvSpPr>
            <a:spLocks noGrp="1"/>
          </p:cNvSpPr>
          <p:nvPr>
            <p:ph sz="half" idx="2"/>
          </p:nvPr>
        </p:nvSpPr>
        <p:spPr>
          <a:xfrm>
            <a:off x="5981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日期占位符 4"/>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74496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p>
        </p:txBody>
      </p:sp>
      <p:sp>
        <p:nvSpPr>
          <p:cNvPr id="4" name="内容占位符 3"/>
          <p:cNvSpPr>
            <a:spLocks noGrp="1"/>
          </p:cNvSpPr>
          <p:nvPr>
            <p:ph sz="half" idx="2"/>
          </p:nvPr>
        </p:nvSpPr>
        <p:spPr>
          <a:xfrm>
            <a:off x="839788" y="2615609"/>
            <a:ext cx="5157787" cy="3574054"/>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5" name="文本占位符 4"/>
          <p:cNvSpPr>
            <a:spLocks noGrp="1"/>
          </p:cNvSpPr>
          <p:nvPr>
            <p:ph type="body" sz="quarter" idx="3"/>
          </p:nvPr>
        </p:nvSpPr>
        <p:spPr>
          <a:xfrm>
            <a:off x="6172200" y="174496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单击此处编辑母版文本样式</a:t>
            </a:r>
          </a:p>
        </p:txBody>
      </p:sp>
      <p:sp>
        <p:nvSpPr>
          <p:cNvPr id="6" name="内容占位符 5"/>
          <p:cNvSpPr>
            <a:spLocks noGrp="1"/>
          </p:cNvSpPr>
          <p:nvPr>
            <p:ph sz="quarter" idx="4"/>
          </p:nvPr>
        </p:nvSpPr>
        <p:spPr>
          <a:xfrm>
            <a:off x="6172200" y="2615609"/>
            <a:ext cx="5183188" cy="3574054"/>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7" name="日期占位符 6"/>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2766219"/>
            <a:ext cx="10515600" cy="1325563"/>
          </a:xfrm>
        </p:spPr>
        <p:txBody>
          <a:bodyPr>
            <a:normAutofit/>
          </a:bodyPr>
          <a:lstStyle>
            <a:lvl1pPr algn="ctr">
              <a:defRPr sz="4800" b="0">
                <a:effectLst>
                  <a:outerShdw blurRad="38100" dist="38100" dir="2700000" algn="tl">
                    <a:srgbClr val="000000">
                      <a:alpha val="43137"/>
                    </a:srgbClr>
                  </a:outerShdw>
                </a:effectLst>
              </a:defRPr>
            </a:lvl1pPr>
          </a:lstStyle>
          <a:p>
            <a:r>
              <a:rPr lang="zh-CN" altLang="en-US" dirty="0"/>
              <a:t>单击此处编辑母版标题样式</a:t>
            </a:r>
          </a:p>
        </p:txBody>
      </p:sp>
      <p:sp>
        <p:nvSpPr>
          <p:cNvPr id="3" name="日期占位符 2"/>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dirty="0"/>
              <a:t>单击此处编辑标题</a:t>
            </a:r>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dirty="0"/>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dirty="0"/>
              <a:t>单击此处编辑母版文本样式</a:t>
            </a:r>
          </a:p>
        </p:txBody>
      </p:sp>
      <p:sp>
        <p:nvSpPr>
          <p:cNvPr id="5" name="日期占位符 4"/>
          <p:cNvSpPr>
            <a:spLocks noGrp="1"/>
          </p:cNvSpPr>
          <p:nvPr>
            <p:ph type="dt" sz="half" idx="10"/>
          </p:nvPr>
        </p:nvSpPr>
        <p:spPr/>
        <p:txBody>
          <a:bodyPr/>
          <a:lstStyle/>
          <a:p>
            <a:fld id="{9EFD9D74-47D9-4702-A33C-335B63B48DBF}" type="datetimeFigureOut">
              <a:rPr lang="zh-CN" altLang="en-US" smtClean="0"/>
              <a:t>2020/3/31</a:t>
            </a:fld>
            <a:endParaRPr lang="zh-CN" altLang="en-US" dirty="0"/>
          </a:p>
        </p:txBody>
      </p:sp>
      <p:sp>
        <p:nvSpPr>
          <p:cNvPr id="6" name="页脚占位符 5"/>
          <p:cNvSpPr>
            <a:spLocks noGrp="1"/>
          </p:cNvSpPr>
          <p:nvPr>
            <p:ph type="ftr" sz="quarter" idx="11"/>
          </p:nvPr>
        </p:nvSpPr>
        <p:spPr/>
        <p:txBody>
          <a:bodyPr/>
          <a:lstStyle/>
          <a:p>
            <a:endParaRPr lang="zh-CN" altLang="en-US" dirty="0"/>
          </a:p>
        </p:txBody>
      </p:sp>
      <p:sp>
        <p:nvSpPr>
          <p:cNvPr id="7" name="灯片编号占位符 6"/>
          <p:cNvSpPr>
            <a:spLocks noGrp="1"/>
          </p:cNvSpPr>
          <p:nvPr>
            <p:ph type="sldNum" sz="quarter" idx="12"/>
          </p:nvPr>
        </p:nvSpPr>
        <p:spPr/>
        <p:txBody>
          <a:bodyPr/>
          <a:lstStyle/>
          <a:p>
            <a:fld id="{FABC47A4-756D-490B-A52F-7D9E2C9FC05F}" type="slidenum">
              <a:rPr lang="zh-CN" altLang="en-US" smtClean="0"/>
              <a:t>‹#›</a:t>
            </a:fld>
            <a:endParaRPr lang="zh-CN" altLang="en-US"/>
          </a:p>
        </p:txBody>
      </p:sp>
      <p:cxnSp>
        <p:nvCxnSpPr>
          <p:cNvPr id="8" name="直接连接符 7" hidden="1"/>
          <p:cNvCxnSpPr/>
          <p:nvPr userDrawn="1"/>
        </p:nvCxnSpPr>
        <p:spPr>
          <a:xfrm>
            <a:off x="742950" y="434340"/>
            <a:ext cx="0" cy="1391285"/>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3600"/>
            </a:lvl1pPr>
          </a:lstStyle>
          <a:p>
            <a:r>
              <a:rPr lang="zh-CN" altLang="en-US"/>
              <a:t>单击此处编辑母版标题样式</a:t>
            </a:r>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a:t>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2020/3/31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标题和内容">
    <p:spTree>
      <p:nvGrpSpPr>
        <p:cNvPr id="1" name=""/>
        <p:cNvGrpSpPr/>
        <p:nvPr/>
      </p:nvGrpSpPr>
      <p:grpSpPr>
        <a:xfrm>
          <a:off x="0" y="0"/>
          <a:ext cx="0" cy="0"/>
          <a:chOff x="0" y="0"/>
          <a:chExt cx="0" cy="0"/>
        </a:xfrm>
      </p:grpSpPr>
      <p:sp>
        <p:nvSpPr>
          <p:cNvPr id="2" name="文本框 12"/>
          <p:cNvSpPr txBox="1">
            <a:spLocks noChangeArrowheads="1"/>
          </p:cNvSpPr>
          <p:nvPr userDrawn="1"/>
        </p:nvSpPr>
        <p:spPr bwMode="auto">
          <a:xfrm>
            <a:off x="950733" y="186251"/>
            <a:ext cx="3193049" cy="5537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15596" tIns="57797" rIns="115596" bIns="57797">
            <a:spAutoFit/>
          </a:bodyPr>
          <a:lstStyle>
            <a:lvl1pPr>
              <a:defRPr>
                <a:solidFill>
                  <a:schemeClr val="tx1"/>
                </a:solidFill>
                <a:latin typeface="Open Sans" pitchFamily="34" charset="0"/>
                <a:ea typeface="冬青黑体简体中文 W3" charset="-122"/>
              </a:defRPr>
            </a:lvl1pPr>
            <a:lvl2pPr marL="742950" indent="-285750">
              <a:defRPr>
                <a:solidFill>
                  <a:schemeClr val="tx1"/>
                </a:solidFill>
                <a:latin typeface="Open Sans" pitchFamily="34" charset="0"/>
                <a:ea typeface="冬青黑体简体中文 W3" charset="-122"/>
              </a:defRPr>
            </a:lvl2pPr>
            <a:lvl3pPr marL="1143000" indent="-228600">
              <a:defRPr>
                <a:solidFill>
                  <a:schemeClr val="tx1"/>
                </a:solidFill>
                <a:latin typeface="Open Sans" pitchFamily="34" charset="0"/>
                <a:ea typeface="冬青黑体简体中文 W3" charset="-122"/>
              </a:defRPr>
            </a:lvl3pPr>
            <a:lvl4pPr marL="1600200" indent="-228600">
              <a:defRPr>
                <a:solidFill>
                  <a:schemeClr val="tx1"/>
                </a:solidFill>
                <a:latin typeface="Open Sans" pitchFamily="34" charset="0"/>
                <a:ea typeface="冬青黑体简体中文 W3" charset="-122"/>
              </a:defRPr>
            </a:lvl4pPr>
            <a:lvl5pPr marL="2057400" indent="-228600">
              <a:defRPr>
                <a:solidFill>
                  <a:schemeClr val="tx1"/>
                </a:solidFill>
                <a:latin typeface="Open Sans" pitchFamily="34" charset="0"/>
                <a:ea typeface="冬青黑体简体中文 W3" charset="-122"/>
              </a:defRPr>
            </a:lvl5pPr>
            <a:lvl6pPr marL="2514600" indent="-228600" fontAlgn="base">
              <a:spcBef>
                <a:spcPct val="0"/>
              </a:spcBef>
              <a:spcAft>
                <a:spcPct val="0"/>
              </a:spcAft>
              <a:defRPr>
                <a:solidFill>
                  <a:schemeClr val="tx1"/>
                </a:solidFill>
                <a:latin typeface="Open Sans" pitchFamily="34" charset="0"/>
                <a:ea typeface="冬青黑体简体中文 W3" charset="-122"/>
              </a:defRPr>
            </a:lvl6pPr>
            <a:lvl7pPr marL="2971800" indent="-228600" fontAlgn="base">
              <a:spcBef>
                <a:spcPct val="0"/>
              </a:spcBef>
              <a:spcAft>
                <a:spcPct val="0"/>
              </a:spcAft>
              <a:defRPr>
                <a:solidFill>
                  <a:schemeClr val="tx1"/>
                </a:solidFill>
                <a:latin typeface="Open Sans" pitchFamily="34" charset="0"/>
                <a:ea typeface="冬青黑体简体中文 W3" charset="-122"/>
              </a:defRPr>
            </a:lvl7pPr>
            <a:lvl8pPr marL="3429000" indent="-228600" fontAlgn="base">
              <a:spcBef>
                <a:spcPct val="0"/>
              </a:spcBef>
              <a:spcAft>
                <a:spcPct val="0"/>
              </a:spcAft>
              <a:defRPr>
                <a:solidFill>
                  <a:schemeClr val="tx1"/>
                </a:solidFill>
                <a:latin typeface="Open Sans" pitchFamily="34" charset="0"/>
                <a:ea typeface="冬青黑体简体中文 W3" charset="-122"/>
              </a:defRPr>
            </a:lvl8pPr>
            <a:lvl9pPr marL="3886200" indent="-228600" fontAlgn="base">
              <a:spcBef>
                <a:spcPct val="0"/>
              </a:spcBef>
              <a:spcAft>
                <a:spcPct val="0"/>
              </a:spcAft>
              <a:defRPr>
                <a:solidFill>
                  <a:schemeClr val="tx1"/>
                </a:solidFill>
                <a:latin typeface="Open Sans" pitchFamily="34" charset="0"/>
                <a:ea typeface="冬青黑体简体中文 W3" charset="-122"/>
              </a:defRPr>
            </a:lvl9pPr>
          </a:lstStyle>
          <a:p>
            <a:r>
              <a:rPr lang="zh-CN" altLang="en-US" sz="2845" dirty="0">
                <a:solidFill>
                  <a:schemeClr val="bg1">
                    <a:lumMod val="50000"/>
                  </a:schemeClr>
                </a:solidFill>
                <a:latin typeface="微软雅黑" panose="020B0503020204020204" charset="-122"/>
                <a:ea typeface="微软雅黑" panose="020B0503020204020204" charset="-122"/>
                <a:cs typeface="+mn-ea"/>
                <a:sym typeface="+mn-lt"/>
              </a:rPr>
              <a:t>请输入文本标题</a:t>
            </a:r>
            <a:endParaRPr lang="zh-CN" altLang="en-US" sz="2845" dirty="0">
              <a:solidFill>
                <a:schemeClr val="accent1"/>
              </a:solidFill>
              <a:latin typeface="微软雅黑" panose="020B0503020204020204" charset="-122"/>
              <a:ea typeface="微软雅黑" panose="020B0503020204020204" charset="-122"/>
              <a:cs typeface="+mn-ea"/>
              <a:sym typeface="+mn-lt"/>
            </a:endParaRPr>
          </a:p>
        </p:txBody>
      </p:sp>
      <p:cxnSp>
        <p:nvCxnSpPr>
          <p:cNvPr id="3" name="直接连接符 2"/>
          <p:cNvCxnSpPr/>
          <p:nvPr userDrawn="1"/>
        </p:nvCxnSpPr>
        <p:spPr>
          <a:xfrm>
            <a:off x="47328" y="740701"/>
            <a:ext cx="6816757" cy="0"/>
          </a:xfrm>
          <a:prstGeom prst="line">
            <a:avLst/>
          </a:prstGeom>
        </p:spPr>
        <p:style>
          <a:lnRef idx="1">
            <a:schemeClr val="accent1"/>
          </a:lnRef>
          <a:fillRef idx="0">
            <a:schemeClr val="accent1"/>
          </a:fillRef>
          <a:effectRef idx="0">
            <a:schemeClr val="accent1"/>
          </a:effectRef>
          <a:fontRef idx="minor">
            <a:schemeClr val="tx1"/>
          </a:fontRef>
        </p:style>
      </p:cxnSp>
      <p:sp>
        <p:nvSpPr>
          <p:cNvPr id="4" name="椭圆 3"/>
          <p:cNvSpPr/>
          <p:nvPr userDrawn="1"/>
        </p:nvSpPr>
        <p:spPr>
          <a:xfrm>
            <a:off x="431371" y="228644"/>
            <a:ext cx="384043" cy="3840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200" dirty="0"/>
          </a:p>
        </p:txBody>
      </p:sp>
    </p:spTree>
  </p:cSld>
  <p:clrMapOvr>
    <a:masterClrMapping/>
  </p:clrMapOvr>
  <mc:AlternateContent xmlns:mc="http://schemas.openxmlformats.org/markup-compatibility/2006" xmlns:p14="http://schemas.microsoft.com/office/powerpoint/2010/main">
    <mc:Choice Requires="p14">
      <p:transition spd="slow" p14:dur="1399"/>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ags" Target="../tags/tag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ags" Target="../tags/tag3.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ags" Target="../tags/tag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gradFill>
          <a:gsLst>
            <a:gs pos="0">
              <a:schemeClr val="bg1">
                <a:lumMod val="95000"/>
              </a:schemeClr>
            </a:gs>
            <a:gs pos="100000">
              <a:schemeClr val="tx2"/>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3"/>
            </p:custDataLst>
          </p:nvPr>
        </p:nvSpPr>
        <p:spPr>
          <a:xfrm>
            <a:off x="838200" y="365125"/>
            <a:ext cx="10515600" cy="1325563"/>
          </a:xfrm>
          <a:prstGeom prst="rect">
            <a:avLst/>
          </a:prstGeom>
        </p:spPr>
        <p:txBody>
          <a:bodyPr vert="horz" lIns="91440" tIns="45720" rIns="91440" bIns="45720" rtlCol="0" anchor="ctr">
            <a:normAutofit/>
          </a:bodyPr>
          <a:lstStyle/>
          <a:p>
            <a:r>
              <a:rPr lang="zh-CN" altLang="en-US" dirty="0"/>
              <a:t>单击此处编辑母版标题样式</a:t>
            </a:r>
          </a:p>
        </p:txBody>
      </p:sp>
      <p:sp>
        <p:nvSpPr>
          <p:cNvPr id="3" name="文本占位符 2"/>
          <p:cNvSpPr>
            <a:spLocks noGrp="1"/>
          </p:cNvSpPr>
          <p:nvPr>
            <p:ph type="body" idx="1"/>
            <p:custDataLst>
              <p:tags r:id="rId14"/>
            </p:custDataLst>
          </p:nvPr>
        </p:nvSpPr>
        <p:spPr>
          <a:xfrm>
            <a:off x="838200" y="1825625"/>
            <a:ext cx="10515600" cy="4351338"/>
          </a:xfrm>
          <a:prstGeom prst="rect">
            <a:avLst/>
          </a:prstGeom>
        </p:spPr>
        <p:txBody>
          <a:bodyPr vert="horz" lIns="91440" tIns="45720" rIns="91440" bIns="45720" rtlCol="0">
            <a:normAutofit/>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lvl1pPr algn="l">
              <a:defRPr sz="1200">
                <a:solidFill>
                  <a:schemeClr val="tx1">
                    <a:tint val="75000"/>
                  </a:schemeClr>
                </a:solidFill>
              </a:defRPr>
            </a:lvl1pPr>
          </a:lstStyle>
          <a:p>
            <a:fld id="{760FBDFE-C587-4B4C-A407-44438C67B59E}" type="datetimeFigureOut">
              <a:rPr lang="zh-CN" altLang="en-US" smtClean="0"/>
              <a:t>2020/3/31</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lvl1pPr algn="r">
              <a:defRPr sz="1200">
                <a:solidFill>
                  <a:schemeClr val="tx1">
                    <a:tint val="75000"/>
                  </a:schemeClr>
                </a:solidFill>
              </a:defRPr>
            </a:lvl1pPr>
          </a:lstStyle>
          <a:p>
            <a:fld id="{49AE70B2-8BF9-45C0-BB95-33D1B9D3A854}" type="slidenum">
              <a:rPr lang="zh-CN" altLang="en-US" smtClean="0"/>
              <a:t>‹#›</a:t>
            </a:fld>
            <a:endParaRPr lang="zh-CN" altLang="en-US"/>
          </a:p>
        </p:txBody>
      </p:sp>
      <p:sp>
        <p:nvSpPr>
          <p:cNvPr id="7" name="KSO_TEMPLATE" hidden="1"/>
          <p:cNvSpPr/>
          <p:nvPr userDrawn="1">
            <p:custDataLst>
              <p:tags r:id="rId15"/>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p:txBody>
          <a:bodyPr>
            <a:normAutofit fontScale="90000"/>
          </a:bodyPr>
          <a:lstStyle/>
          <a:p>
            <a:pPr>
              <a:lnSpc>
                <a:spcPct val="130000"/>
              </a:lnSpc>
            </a:pPr>
            <a:r>
              <a:rPr lang="zh-CN" altLang="en-US" dirty="0"/>
              <a:t>Implementation of OFDM system based on SDR</a:t>
            </a:r>
          </a:p>
        </p:txBody>
      </p:sp>
      <p:sp>
        <p:nvSpPr>
          <p:cNvPr id="3" name="副标题 2"/>
          <p:cNvSpPr>
            <a:spLocks noGrp="1"/>
          </p:cNvSpPr>
          <p:nvPr>
            <p:ph type="subTitle" idx="1"/>
            <p:custDataLst>
              <p:tags r:id="rId3"/>
            </p:custDataLst>
          </p:nvPr>
        </p:nvSpPr>
        <p:spPr/>
        <p:txBody>
          <a:bodyPr>
            <a:normAutofit/>
          </a:bodyPr>
          <a:lstStyle/>
          <a:p>
            <a:pPr>
              <a:lnSpc>
                <a:spcPct val="130000"/>
              </a:lnSpc>
              <a:spcBef>
                <a:spcPts val="0"/>
              </a:spcBef>
            </a:pPr>
            <a:r>
              <a:rPr lang="en-US" altLang="zh-CN" b="1" dirty="0">
                <a:solidFill>
                  <a:schemeClr val="tx1"/>
                </a:solidFill>
                <a:latin typeface="华文隶书" panose="02010800040101010101" pitchFamily="2" charset="-122"/>
                <a:ea typeface="华文隶书" panose="02010800040101010101" pitchFamily="2" charset="-122"/>
                <a:sym typeface="+mn-ea"/>
              </a:rPr>
              <a:t>       </a:t>
            </a:r>
            <a:r>
              <a:rPr lang="zh-CN" altLang="en-US" b="1" dirty="0">
                <a:solidFill>
                  <a:schemeClr val="tx1"/>
                </a:solidFill>
                <a:latin typeface="华文隶书" panose="02010800040101010101" pitchFamily="2" charset="-122"/>
                <a:ea typeface="华文隶书" panose="02010800040101010101" pitchFamily="2" charset="-122"/>
                <a:sym typeface="+mn-ea"/>
              </a:rPr>
              <a:t>Project respondent：</a:t>
            </a:r>
          </a:p>
          <a:p>
            <a:pPr>
              <a:lnSpc>
                <a:spcPct val="130000"/>
              </a:lnSpc>
              <a:spcBef>
                <a:spcPts val="0"/>
              </a:spcBef>
            </a:pPr>
            <a:r>
              <a:rPr lang="en-US" altLang="zh-CN" sz="1800" b="1" dirty="0" err="1">
                <a:solidFill>
                  <a:schemeClr val="tx1"/>
                </a:solidFill>
                <a:latin typeface="华文隶书" panose="02010800040101010101" pitchFamily="2" charset="-122"/>
                <a:ea typeface="华文隶书" panose="02010800040101010101" pitchFamily="2" charset="-122"/>
                <a:sym typeface="+mn-ea"/>
              </a:rPr>
              <a:t>Chuanliang</a:t>
            </a:r>
            <a:r>
              <a:rPr lang="en-US" altLang="zh-CN" sz="1800" b="1" dirty="0">
                <a:solidFill>
                  <a:schemeClr val="tx1"/>
                </a:solidFill>
                <a:latin typeface="华文隶书" panose="02010800040101010101" pitchFamily="2" charset="-122"/>
                <a:ea typeface="华文隶书" panose="02010800040101010101" pitchFamily="2" charset="-122"/>
                <a:sym typeface="+mn-ea"/>
              </a:rPr>
              <a:t> Yao</a:t>
            </a:r>
          </a:p>
          <a:p>
            <a:pPr>
              <a:lnSpc>
                <a:spcPct val="130000"/>
              </a:lnSpc>
              <a:spcBef>
                <a:spcPts val="0"/>
              </a:spcBef>
            </a:pPr>
            <a:r>
              <a:rPr lang="en-US" altLang="zh-CN" sz="1800" b="1" dirty="0">
                <a:solidFill>
                  <a:schemeClr val="tx1"/>
                </a:solidFill>
                <a:latin typeface="华文隶书" panose="02010800040101010101" pitchFamily="2" charset="-122"/>
                <a:ea typeface="华文隶书" panose="02010800040101010101" pitchFamily="2" charset="-122"/>
                <a:sym typeface="+mn-ea"/>
              </a:rPr>
              <a:t>Student Number:</a:t>
            </a:r>
          </a:p>
          <a:p>
            <a:pPr>
              <a:lnSpc>
                <a:spcPct val="130000"/>
              </a:lnSpc>
              <a:spcBef>
                <a:spcPts val="0"/>
              </a:spcBef>
            </a:pPr>
            <a:r>
              <a:rPr lang="en-US" altLang="zh-CN" b="1" dirty="0">
                <a:solidFill>
                  <a:schemeClr val="tx1"/>
                </a:solidFill>
                <a:latin typeface="华文隶书" panose="02010800040101010101" pitchFamily="2" charset="-122"/>
                <a:ea typeface="华文隶书" panose="02010800040101010101" pitchFamily="2" charset="-122"/>
                <a:sym typeface="+mn-ea"/>
              </a:rPr>
              <a:t>1904781</a:t>
            </a:r>
            <a:endParaRPr lang="zh-CN" altLang="en-US" sz="1800" b="1" dirty="0">
              <a:solidFill>
                <a:schemeClr val="tx1"/>
              </a:solidFill>
              <a:latin typeface="华文隶书" panose="02010800040101010101" pitchFamily="2" charset="-122"/>
              <a:ea typeface="华文隶书" panose="02010800040101010101" pitchFamily="2" charset="-122"/>
              <a:sym typeface="+mn-ea"/>
            </a:endParaRPr>
          </a:p>
        </p:txBody>
      </p:sp>
    </p:spTree>
    <p:custDataLst>
      <p:tags r:id="rId1"/>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6" name="Rectangle 4"/>
          <p:cNvSpPr>
            <a:spLocks noChangeArrowheads="1"/>
          </p:cNvSpPr>
          <p:nvPr/>
        </p:nvSpPr>
        <p:spPr bwMode="auto">
          <a:xfrm>
            <a:off x="2725447" y="2239091"/>
            <a:ext cx="2430616" cy="35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r>
              <a:rPr lang="zh-CN" altLang="en-US" sz="2275" b="1" dirty="0">
                <a:solidFill>
                  <a:schemeClr val="tx1"/>
                </a:solidFill>
                <a:latin typeface="宋体" panose="02010600030101010101" pitchFamily="2" charset="-122"/>
                <a:sym typeface="Arial" panose="020B0604020202020204" pitchFamily="34" charset="0"/>
              </a:rPr>
              <a:t>①</a:t>
            </a:r>
            <a:r>
              <a:rPr lang="zh-CN" altLang="en-US" sz="2275" b="1" dirty="0">
                <a:solidFill>
                  <a:schemeClr val="tx1"/>
                </a:solidFill>
                <a:latin typeface="方正舒体" panose="02010601030101010101" charset="-122"/>
                <a:ea typeface="方正舒体" panose="02010601030101010101" charset="-122"/>
                <a:sym typeface="Arial" panose="020B0604020202020204" pitchFamily="34" charset="0"/>
              </a:rPr>
              <a:t>Abstract</a:t>
            </a:r>
          </a:p>
        </p:txBody>
      </p:sp>
      <p:sp>
        <p:nvSpPr>
          <p:cNvPr id="5128" name="Rectangle 8"/>
          <p:cNvSpPr>
            <a:spLocks noChangeArrowheads="1"/>
          </p:cNvSpPr>
          <p:nvPr/>
        </p:nvSpPr>
        <p:spPr bwMode="auto">
          <a:xfrm>
            <a:off x="2725420" y="2903220"/>
            <a:ext cx="3089487" cy="35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r>
              <a:rPr lang="en-US" altLang="zh-CN" sz="2275" b="1" dirty="0">
                <a:solidFill>
                  <a:schemeClr val="tx1"/>
                </a:solidFill>
                <a:latin typeface="宋体" panose="02010600030101010101" pitchFamily="2" charset="-122"/>
                <a:sym typeface="Wingdings" panose="05000000000000000000" charset="0"/>
              </a:rPr>
              <a:t>②</a:t>
            </a:r>
            <a:r>
              <a:rPr lang="en-US" altLang="zh-CN" sz="2275" b="1" dirty="0">
                <a:solidFill>
                  <a:schemeClr val="tx1"/>
                </a:solidFill>
                <a:latin typeface="方正舒体" panose="02010601030101010101" charset="-122"/>
                <a:ea typeface="方正舒体" panose="02010601030101010101" charset="-122"/>
                <a:sym typeface="Arial" panose="020B0604020202020204" pitchFamily="34" charset="0"/>
              </a:rPr>
              <a:t>R</a:t>
            </a:r>
            <a:r>
              <a:rPr lang="zh-CN" altLang="en-US" sz="2275" b="1" dirty="0">
                <a:solidFill>
                  <a:schemeClr val="tx1"/>
                </a:solidFill>
                <a:latin typeface="方正舒体" panose="02010601030101010101" charset="-122"/>
                <a:ea typeface="方正舒体" panose="02010601030101010101" charset="-122"/>
                <a:sym typeface="Arial" panose="020B0604020202020204" pitchFamily="34" charset="0"/>
              </a:rPr>
              <a:t>esearch </a:t>
            </a:r>
            <a:r>
              <a:rPr lang="en-US" altLang="zh-CN" sz="2275" b="1" dirty="0">
                <a:solidFill>
                  <a:schemeClr val="tx1"/>
                </a:solidFill>
                <a:latin typeface="方正舒体" panose="02010601030101010101" charset="-122"/>
                <a:ea typeface="方正舒体" panose="02010601030101010101" charset="-122"/>
                <a:sym typeface="Arial" panose="020B0604020202020204" pitchFamily="34" charset="0"/>
              </a:rPr>
              <a:t>S</a:t>
            </a:r>
            <a:r>
              <a:rPr lang="zh-CN" altLang="en-US" sz="2275" b="1" dirty="0">
                <a:solidFill>
                  <a:schemeClr val="tx1"/>
                </a:solidFill>
                <a:latin typeface="方正舒体" panose="02010601030101010101" charset="-122"/>
                <a:ea typeface="方正舒体" panose="02010601030101010101" charset="-122"/>
                <a:sym typeface="Arial" panose="020B0604020202020204" pitchFamily="34" charset="0"/>
              </a:rPr>
              <a:t>tatus</a:t>
            </a:r>
          </a:p>
        </p:txBody>
      </p:sp>
      <p:sp>
        <p:nvSpPr>
          <p:cNvPr id="5130" name="Rectangle 12"/>
          <p:cNvSpPr>
            <a:spLocks noChangeArrowheads="1"/>
          </p:cNvSpPr>
          <p:nvPr/>
        </p:nvSpPr>
        <p:spPr bwMode="auto">
          <a:xfrm>
            <a:off x="2725420" y="3605953"/>
            <a:ext cx="4984327" cy="35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r>
              <a:rPr lang="zh-CN" altLang="en-US" sz="2275" b="1" dirty="0">
                <a:solidFill>
                  <a:schemeClr val="tx1"/>
                </a:solidFill>
                <a:latin typeface="宋体" panose="02010600030101010101" pitchFamily="2" charset="-122"/>
                <a:sym typeface="Arial" panose="020B0604020202020204" pitchFamily="34" charset="0"/>
              </a:rPr>
              <a:t>③</a:t>
            </a:r>
            <a:r>
              <a:rPr lang="zh-CN" altLang="en-US" sz="2275" b="1" dirty="0">
                <a:solidFill>
                  <a:schemeClr val="tx1"/>
                </a:solidFill>
                <a:latin typeface="方正舒体" panose="02010601030101010101" charset="-122"/>
                <a:ea typeface="方正舒体" panose="02010601030101010101" charset="-122"/>
                <a:sym typeface="Arial" panose="020B0604020202020204" pitchFamily="34" charset="0"/>
              </a:rPr>
              <a:t>Research </a:t>
            </a:r>
            <a:r>
              <a:rPr lang="en-US" altLang="zh-CN" sz="2275" b="1" dirty="0">
                <a:solidFill>
                  <a:schemeClr val="tx1"/>
                </a:solidFill>
                <a:latin typeface="方正舒体" panose="02010601030101010101" charset="-122"/>
                <a:ea typeface="方正舒体" panose="02010601030101010101" charset="-122"/>
                <a:sym typeface="Arial" panose="020B0604020202020204" pitchFamily="34" charset="0"/>
              </a:rPr>
              <a:t>T</a:t>
            </a:r>
            <a:r>
              <a:rPr lang="zh-CN" altLang="en-US" sz="2275" b="1" dirty="0">
                <a:solidFill>
                  <a:schemeClr val="tx1"/>
                </a:solidFill>
                <a:latin typeface="方正舒体" panose="02010601030101010101" charset="-122"/>
                <a:ea typeface="方正舒体" panose="02010601030101010101" charset="-122"/>
                <a:sym typeface="Arial" panose="020B0604020202020204" pitchFamily="34" charset="0"/>
              </a:rPr>
              <a:t>argets and </a:t>
            </a:r>
            <a:r>
              <a:rPr lang="en-US" altLang="zh-CN" sz="2275" b="1" dirty="0">
                <a:solidFill>
                  <a:schemeClr val="tx1"/>
                </a:solidFill>
                <a:latin typeface="方正舒体" panose="02010601030101010101" charset="-122"/>
                <a:ea typeface="方正舒体" panose="02010601030101010101" charset="-122"/>
                <a:sym typeface="Arial" panose="020B0604020202020204" pitchFamily="34" charset="0"/>
              </a:rPr>
              <a:t>C</a:t>
            </a:r>
            <a:r>
              <a:rPr lang="zh-CN" altLang="en-US" sz="2275" b="1" dirty="0">
                <a:solidFill>
                  <a:schemeClr val="tx1"/>
                </a:solidFill>
                <a:latin typeface="方正舒体" panose="02010601030101010101" charset="-122"/>
                <a:ea typeface="方正舒体" panose="02010601030101010101" charset="-122"/>
                <a:sym typeface="Arial" panose="020B0604020202020204" pitchFamily="34" charset="0"/>
              </a:rPr>
              <a:t>ontents</a:t>
            </a:r>
          </a:p>
        </p:txBody>
      </p:sp>
      <p:sp>
        <p:nvSpPr>
          <p:cNvPr id="5132" name="Rectangle 16"/>
          <p:cNvSpPr>
            <a:spLocks noChangeArrowheads="1"/>
          </p:cNvSpPr>
          <p:nvPr/>
        </p:nvSpPr>
        <p:spPr bwMode="auto">
          <a:xfrm>
            <a:off x="2725420" y="4374727"/>
            <a:ext cx="4444153" cy="7010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r>
              <a:rPr sz="2275" b="1" dirty="0">
                <a:solidFill>
                  <a:schemeClr val="tx1"/>
                </a:solidFill>
                <a:latin typeface="宋体" panose="02010600030101010101" pitchFamily="2" charset="-122"/>
                <a:sym typeface="Arial" panose="020B0604020202020204" pitchFamily="34" charset="0"/>
              </a:rPr>
              <a:t>④</a:t>
            </a:r>
            <a:r>
              <a:rPr sz="2275" b="1" dirty="0">
                <a:solidFill>
                  <a:schemeClr val="tx1"/>
                </a:solidFill>
                <a:latin typeface="方正舒体" panose="02010601030101010101" charset="-122"/>
                <a:ea typeface="方正舒体" panose="02010601030101010101" charset="-122"/>
                <a:sym typeface="Arial" panose="020B0604020202020204" pitchFamily="34" charset="0"/>
              </a:rPr>
              <a:t>Research </a:t>
            </a:r>
            <a:r>
              <a:rPr lang="en-US" sz="2275" b="1" dirty="0">
                <a:solidFill>
                  <a:schemeClr val="tx1"/>
                </a:solidFill>
                <a:latin typeface="方正舒体" panose="02010601030101010101" charset="-122"/>
                <a:ea typeface="方正舒体" panose="02010601030101010101" charset="-122"/>
                <a:sym typeface="Arial" panose="020B0604020202020204" pitchFamily="34" charset="0"/>
              </a:rPr>
              <a:t>B</a:t>
            </a:r>
            <a:r>
              <a:rPr sz="2275" b="1" dirty="0">
                <a:solidFill>
                  <a:schemeClr val="tx1"/>
                </a:solidFill>
                <a:latin typeface="方正舒体" panose="02010601030101010101" charset="-122"/>
                <a:ea typeface="方正舒体" panose="02010601030101010101" charset="-122"/>
                <a:sym typeface="Arial" panose="020B0604020202020204" pitchFamily="34" charset="0"/>
              </a:rPr>
              <a:t>asis and </a:t>
            </a:r>
            <a:r>
              <a:rPr lang="en-US" sz="2275" b="1" dirty="0">
                <a:solidFill>
                  <a:schemeClr val="tx1"/>
                </a:solidFill>
                <a:latin typeface="方正舒体" panose="02010601030101010101" charset="-122"/>
                <a:ea typeface="方正舒体" panose="02010601030101010101" charset="-122"/>
                <a:sym typeface="Arial" panose="020B0604020202020204" pitchFamily="34" charset="0"/>
              </a:rPr>
              <a:t>C</a:t>
            </a:r>
            <a:r>
              <a:rPr sz="2275" b="1" dirty="0">
                <a:solidFill>
                  <a:schemeClr val="tx1"/>
                </a:solidFill>
                <a:latin typeface="方正舒体" panose="02010601030101010101" charset="-122"/>
                <a:ea typeface="方正舒体" panose="02010601030101010101" charset="-122"/>
                <a:sym typeface="Arial" panose="020B0604020202020204" pitchFamily="34" charset="0"/>
              </a:rPr>
              <a:t>onditions</a:t>
            </a:r>
          </a:p>
        </p:txBody>
      </p:sp>
      <p:sp>
        <p:nvSpPr>
          <p:cNvPr id="5141" name="Line 29"/>
          <p:cNvSpPr>
            <a:spLocks noChangeShapeType="1"/>
          </p:cNvSpPr>
          <p:nvPr/>
        </p:nvSpPr>
        <p:spPr bwMode="auto">
          <a:xfrm>
            <a:off x="7648888" y="118315"/>
            <a:ext cx="3046205" cy="0"/>
          </a:xfrm>
          <a:prstGeom prst="line">
            <a:avLst/>
          </a:prstGeom>
          <a:noFill/>
          <a:ln w="6350">
            <a:solidFill>
              <a:schemeClr val="bg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sz="4000">
              <a:solidFill>
                <a:schemeClr val="bg1"/>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endParaRPr>
          </a:p>
        </p:txBody>
      </p:sp>
      <p:sp>
        <p:nvSpPr>
          <p:cNvPr id="5143" name="Text Box 31"/>
          <p:cNvSpPr txBox="1">
            <a:spLocks noChangeArrowheads="1"/>
          </p:cNvSpPr>
          <p:nvPr/>
        </p:nvSpPr>
        <p:spPr bwMode="auto">
          <a:xfrm>
            <a:off x="4943639" y="884228"/>
            <a:ext cx="2052320" cy="615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0" tIns="0" rIns="0" bIns="0">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algn="ctr" eaLnBrk="1" hangingPunct="1"/>
            <a:r>
              <a:rPr lang="en-US" altLang="zh-CN" sz="4000" b="1" dirty="0">
                <a:solidFill>
                  <a:schemeClr val="tx1"/>
                </a:solidFill>
                <a:effectLst>
                  <a:outerShdw blurRad="38100" dist="38100" dir="2700000" algn="tl">
                    <a:srgbClr val="000000">
                      <a:alpha val="43137"/>
                    </a:srgbClr>
                  </a:outerShdw>
                </a:effectLst>
                <a:latin typeface="方正舒体" panose="02010601030101010101" charset="-122"/>
                <a:ea typeface="方正舒体" panose="02010601030101010101" charset="-122"/>
                <a:sym typeface="Arial" panose="020B0604020202020204" pitchFamily="34" charset="0"/>
              </a:rPr>
              <a:t>CONTENTS</a:t>
            </a:r>
          </a:p>
        </p:txBody>
      </p:sp>
      <p:sp>
        <p:nvSpPr>
          <p:cNvPr id="5144" name="Line 32"/>
          <p:cNvSpPr>
            <a:spLocks noChangeShapeType="1"/>
          </p:cNvSpPr>
          <p:nvPr/>
        </p:nvSpPr>
        <p:spPr bwMode="auto">
          <a:xfrm>
            <a:off x="5156112" y="1998432"/>
            <a:ext cx="3046205" cy="0"/>
          </a:xfrm>
          <a:prstGeom prst="line">
            <a:avLst/>
          </a:prstGeom>
          <a:noFill/>
          <a:ln w="6350">
            <a:solidFill>
              <a:schemeClr val="bg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zh-CN" altLang="en-US" sz="4000">
              <a:solidFill>
                <a:schemeClr val="bg1"/>
              </a:solidFill>
              <a:effectLst>
                <a:outerShdw blurRad="38100" dist="38100" dir="2700000" algn="tl">
                  <a:srgbClr val="000000">
                    <a:alpha val="43137"/>
                  </a:srgbClr>
                </a:outerShdw>
              </a:effectLst>
              <a:latin typeface="Arial" panose="020B0604020202020204" pitchFamily="34" charset="0"/>
              <a:ea typeface="微软雅黑" panose="020B0503020204020204" charset="-122"/>
              <a:sym typeface="Arial" panose="020B0604020202020204" pitchFamily="34" charset="0"/>
            </a:endParaRPr>
          </a:p>
        </p:txBody>
      </p:sp>
      <p:sp>
        <p:nvSpPr>
          <p:cNvPr id="6" name="Rectangle 4"/>
          <p:cNvSpPr>
            <a:spLocks noChangeArrowheads="1"/>
          </p:cNvSpPr>
          <p:nvPr/>
        </p:nvSpPr>
        <p:spPr bwMode="auto">
          <a:xfrm>
            <a:off x="2725420" y="5151967"/>
            <a:ext cx="4202853" cy="3505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0">
            <a:spAutoFit/>
          </a:bodyPr>
          <a:lstStyle>
            <a:lvl1pPr eaLnBrk="0" hangingPunct="0">
              <a:defRPr>
                <a:solidFill>
                  <a:schemeClr val="tx1"/>
                </a:solidFill>
                <a:latin typeface="Arial" panose="020B0604020202020204" pitchFamily="34" charset="0"/>
                <a:ea typeface="宋体" panose="02010600030101010101" pitchFamily="2" charset="-122"/>
              </a:defRPr>
            </a:lvl1pPr>
            <a:lvl2pPr marL="742950" indent="-285750" eaLnBrk="0" hangingPunct="0">
              <a:defRPr>
                <a:solidFill>
                  <a:schemeClr val="tx1"/>
                </a:solidFill>
                <a:latin typeface="Arial" panose="020B0604020202020204" pitchFamily="34" charset="0"/>
                <a:ea typeface="宋体" panose="02010600030101010101" pitchFamily="2" charset="-122"/>
              </a:defRPr>
            </a:lvl2pPr>
            <a:lvl3pPr marL="1143000" indent="-228600" eaLnBrk="0" hangingPunct="0">
              <a:defRPr>
                <a:solidFill>
                  <a:schemeClr val="tx1"/>
                </a:solidFill>
                <a:latin typeface="Arial" panose="020B0604020202020204" pitchFamily="34" charset="0"/>
                <a:ea typeface="宋体" panose="02010600030101010101" pitchFamily="2" charset="-122"/>
              </a:defRPr>
            </a:lvl3pPr>
            <a:lvl4pPr marL="1600200" indent="-228600" eaLnBrk="0" hangingPunct="0">
              <a:defRPr>
                <a:solidFill>
                  <a:schemeClr val="tx1"/>
                </a:solidFill>
                <a:latin typeface="Arial" panose="020B0604020202020204" pitchFamily="34" charset="0"/>
                <a:ea typeface="宋体" panose="02010600030101010101" pitchFamily="2" charset="-122"/>
              </a:defRPr>
            </a:lvl4pPr>
            <a:lvl5pPr marL="2057400" indent="-228600" eaLnBrk="0" hangingPunct="0">
              <a:defRPr>
                <a:solidFill>
                  <a:schemeClr val="tx1"/>
                </a:solidFill>
                <a:latin typeface="Arial" panose="020B060402020202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Arial" panose="020B0604020202020204" pitchFamily="34" charset="0"/>
                <a:ea typeface="宋体" panose="02010600030101010101" pitchFamily="2" charset="-122"/>
              </a:defRPr>
            </a:lvl9pPr>
          </a:lstStyle>
          <a:p>
            <a:pPr eaLnBrk="1" hangingPunct="1"/>
            <a:r>
              <a:rPr lang="zh-CN" altLang="en-US" sz="2275" b="1" dirty="0">
                <a:solidFill>
                  <a:schemeClr val="tx1"/>
                </a:solidFill>
                <a:latin typeface="宋体" panose="02010600030101010101" pitchFamily="2" charset="-122"/>
                <a:sym typeface="Arial" panose="020B0604020202020204" pitchFamily="34" charset="0"/>
              </a:rPr>
              <a:t>⑤</a:t>
            </a:r>
            <a:r>
              <a:rPr lang="zh-CN" altLang="en-US" sz="2275" b="1" dirty="0">
                <a:solidFill>
                  <a:schemeClr val="tx1"/>
                </a:solidFill>
                <a:latin typeface="方正舒体" panose="02010601030101010101" charset="-122"/>
                <a:ea typeface="方正舒体" panose="02010601030101010101" charset="-122"/>
                <a:sym typeface="Arial" panose="020B0604020202020204" pitchFamily="34" charset="0"/>
              </a:rPr>
              <a:t>Research Expected Results</a:t>
            </a:r>
          </a:p>
        </p:txBody>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3946313" cy="492125"/>
          </a:xfrm>
          <a:prstGeom prst="rect">
            <a:avLst/>
          </a:prstGeom>
          <a:solidFill>
            <a:schemeClr val="bg1"/>
          </a:solidFill>
        </p:spPr>
        <p:txBody>
          <a:bodyPr wrap="square" lIns="0" tIns="0" rIns="0" bIns="0" rtlCol="0">
            <a:spAutoFit/>
          </a:bodyPr>
          <a:lstStyle/>
          <a:p>
            <a:pPr eaLnBrk="1" hangingPunct="1"/>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Abstract</a:t>
            </a:r>
            <a:endParaRPr lang="zh-CN" altLang="en-US" sz="3200" b="1" dirty="0">
              <a:solidFill>
                <a:schemeClr val="tx1"/>
              </a:solidFill>
              <a:latin typeface="方正舒体" panose="02010601030101010101" charset="-122"/>
              <a:ea typeface="方正舒体" panose="02010601030101010101" charset="-122"/>
              <a:cs typeface="+mn-ea"/>
              <a:sym typeface="Arial" panose="020B0604020202020204" pitchFamily="34" charset="0"/>
            </a:endParaRPr>
          </a:p>
        </p:txBody>
      </p:sp>
      <p:sp>
        <p:nvSpPr>
          <p:cNvPr id="56" name="矩形 55"/>
          <p:cNvSpPr/>
          <p:nvPr/>
        </p:nvSpPr>
        <p:spPr>
          <a:xfrm>
            <a:off x="1706880" y="2042160"/>
            <a:ext cx="8735060" cy="2517775"/>
          </a:xfrm>
          <a:prstGeom prst="rect">
            <a:avLst/>
          </a:prstGeom>
        </p:spPr>
        <p:txBody>
          <a:bodyPr wrap="square">
            <a:spAutoFit/>
          </a:bodyPr>
          <a:lstStyle/>
          <a:p>
            <a:pPr lvl="0">
              <a:lnSpc>
                <a:spcPct val="130000"/>
              </a:lnSpc>
            </a:pPr>
            <a:r>
              <a:rPr lang="en-US" sz="1335" dirty="0">
                <a:solidFill>
                  <a:schemeClr val="bg1">
                    <a:lumMod val="50000"/>
                  </a:schemeClr>
                </a:solidFill>
                <a:latin typeface="微软雅黑" panose="020B0503020204020204" charset="-122"/>
                <a:ea typeface="微软雅黑" panose="020B0503020204020204" charset="-122"/>
              </a:rPr>
              <a:t>      </a:t>
            </a:r>
            <a:r>
              <a:rPr sz="1200" dirty="0">
                <a:latin typeface="微软雅黑" panose="020B0503020204020204" charset="-122"/>
                <a:ea typeface="微软雅黑" panose="020B0503020204020204" charset="-122"/>
              </a:rPr>
              <a:t>Has been on a rapid development of software radio, the basic idea is a common, standard, modular hardware platform, through software programming to realize the functions of the radio, from a radio design method based on the hardware, and the purpose. Software radio USES a standard, high performance open bus structure to facilitate the continuous upgrading and expansion of hardware modules.</a:t>
            </a:r>
          </a:p>
          <a:p>
            <a:pPr lvl="0">
              <a:lnSpc>
                <a:spcPct val="130000"/>
              </a:lnSpc>
            </a:pPr>
            <a:r>
              <a:rPr sz="1200" dirty="0">
                <a:latin typeface="微软雅黑" panose="020B0503020204020204" charset="-122"/>
                <a:ea typeface="微软雅黑" panose="020B0503020204020204" charset="-122"/>
              </a:rPr>
              <a:t>OFDM communication system is discussed in detail and simulation, prove the validity and the correctness of the system parameter design: then in simple introduces the OFDM communication system hardware platform of the overall framework, this paper introduces the configuration of digital up converter and the design of the DSP and FPGA interface module, pointed out two shortcomings existing in the current system, bit error rate is high and the constellation diagram, through the system debugging finally solved the problem, and has carried on the performance of the improved OFDM system analysis; Finally, the follow-up research plan is given.</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8"/>
          <p:cNvSpPr txBox="1"/>
          <p:nvPr/>
        </p:nvSpPr>
        <p:spPr>
          <a:xfrm>
            <a:off x="4632960" y="2792307"/>
            <a:ext cx="2925233" cy="1313180"/>
          </a:xfrm>
          <a:prstGeom prst="rect">
            <a:avLst/>
          </a:prstGeom>
          <a:noFill/>
        </p:spPr>
        <p:txBody>
          <a:bodyPr wrap="square" lIns="0" tIns="0" rIns="0" bIns="0" rtlCol="0">
            <a:spAutoFit/>
          </a:bodyPr>
          <a:lstStyle/>
          <a:p>
            <a:r>
              <a:rPr sz="4265" b="1" dirty="0">
                <a:solidFill>
                  <a:schemeClr val="tx1"/>
                </a:solidFill>
                <a:latin typeface="华文隶书" panose="02010800040101010101" pitchFamily="2" charset="-122"/>
                <a:ea typeface="华文隶书" panose="02010800040101010101" pitchFamily="2" charset="-122"/>
                <a:cs typeface="+mn-ea"/>
                <a:sym typeface="+mn-lt"/>
              </a:rPr>
              <a:t>1 Project </a:t>
            </a:r>
            <a:r>
              <a:rPr lang="en-US" sz="4265" b="1" dirty="0">
                <a:solidFill>
                  <a:schemeClr val="tx1"/>
                </a:solidFill>
                <a:latin typeface="华文隶书" panose="02010800040101010101" pitchFamily="2" charset="-122"/>
                <a:ea typeface="华文隶书" panose="02010800040101010101" pitchFamily="2" charset="-122"/>
                <a:cs typeface="+mn-ea"/>
                <a:sym typeface="+mn-lt"/>
              </a:rPr>
              <a:t>B</a:t>
            </a:r>
            <a:r>
              <a:rPr sz="4265" b="1" dirty="0">
                <a:solidFill>
                  <a:schemeClr val="tx1"/>
                </a:solidFill>
                <a:latin typeface="华文隶书" panose="02010800040101010101" pitchFamily="2" charset="-122"/>
                <a:ea typeface="华文隶书" panose="02010800040101010101" pitchFamily="2" charset="-122"/>
                <a:cs typeface="+mn-ea"/>
                <a:sym typeface="+mn-lt"/>
              </a:rPr>
              <a:t>asis</a:t>
            </a:r>
          </a:p>
        </p:txBody>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10274300" cy="984885"/>
          </a:xfrm>
          <a:prstGeom prst="rect">
            <a:avLst/>
          </a:prstGeom>
          <a:solidFill>
            <a:schemeClr val="bg1"/>
          </a:solidFill>
        </p:spPr>
        <p:txBody>
          <a:bodyPr wrap="square" lIns="0" tIns="0" rIns="0" bIns="0" rtlCol="0">
            <a:spAutoFit/>
          </a:bodyPr>
          <a:lstStyle/>
          <a:p>
            <a:pPr eaLnBrk="1" hangingPunct="1"/>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1.1 The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B</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ackground and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S</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ignificance of the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R</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esearch</a:t>
            </a:r>
          </a:p>
        </p:txBody>
      </p:sp>
      <p:sp>
        <p:nvSpPr>
          <p:cNvPr id="56" name="矩形 55"/>
          <p:cNvSpPr/>
          <p:nvPr/>
        </p:nvSpPr>
        <p:spPr>
          <a:xfrm>
            <a:off x="1728047" y="1321647"/>
            <a:ext cx="8735060" cy="4570730"/>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As people's demand for mobile communication services increases day by day, the demand for service quality and transmission rate of mobile communication is also higher and higher, which puts forward higher requirements for the performance of mobile communication system. The future mobile communication service will expand from voice to data, image, video and other multimedia services, which requires the system to provide a higher transmission rate. Bandwidth is a very scarce resource in mobile communication. Therefore, advanced technology must be adopted to effectively utilize the precious frequency resources to meet the needs of high speed and large capacity services. In order to improve the system performance, multipath fading and multipath interference of high speed data transmission in wireless channel are overcome. OFDM(Orthogonal Frequency Division Multiplexing) is a Orthogonal Frequency Division Multiplexing technology. In fact, OFDM is a kind of MCM multi-carriermodulation. OFDM technology and software radio are attractive new technologies in the future development of mobile communication.</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9301480" cy="492125"/>
          </a:xfrm>
          <a:prstGeom prst="rect">
            <a:avLst/>
          </a:prstGeom>
          <a:solidFill>
            <a:schemeClr val="bg1"/>
          </a:solidFill>
        </p:spPr>
        <p:txBody>
          <a:bodyPr wrap="square" lIns="0" tIns="0" rIns="0" bIns="0" rtlCol="0">
            <a:spAutoFit/>
          </a:bodyPr>
          <a:lstStyle/>
          <a:p>
            <a:pPr eaLnBrk="1" hangingPunct="1"/>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1.2 Overseas and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D</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omestic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R</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esearch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S</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tatus</a:t>
            </a:r>
          </a:p>
        </p:txBody>
      </p:sp>
      <p:sp>
        <p:nvSpPr>
          <p:cNvPr id="56" name="矩形 55"/>
          <p:cNvSpPr/>
          <p:nvPr/>
        </p:nvSpPr>
        <p:spPr>
          <a:xfrm>
            <a:off x="1311487" y="1873673"/>
            <a:ext cx="9569027" cy="2971165"/>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In the 1960s, the idea of using parallel data transmission and frequency division multiplexing (OFDM) was proposed. In 1970, there was a project from the United States on the use of data and channel frequency division multiplexing, which reduces multipath distortion and noise and makes full use of bandwidth. For a while, the development of OFDM slowed down. The first is military use of the system. Because OFDM has several orthogonal carriers, if FFT modulation is used, it will increase the difficulty of its Fourier transform, increase the signal-to-noise ratio, and affect the stability. At the same time, the transmitter will also affect the completion of OFDM technology. In this way, OFDM gradually steps onto a larger module and reaches a higher height.       </a:t>
            </a:r>
            <a:endParaRPr sz="1600" dirty="0">
              <a:latin typeface="微软雅黑" panose="020B0503020204020204" charset="-122"/>
              <a:ea typeface="微软雅黑" panose="020B0503020204020204" charset="-122"/>
            </a:endParaRP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9301480" cy="492125"/>
          </a:xfrm>
          <a:prstGeom prst="rect">
            <a:avLst/>
          </a:prstGeom>
          <a:solidFill>
            <a:schemeClr val="bg1"/>
          </a:solidFill>
        </p:spPr>
        <p:txBody>
          <a:bodyPr wrap="square" lIns="0" tIns="0" rIns="0" bIns="0" rtlCol="0">
            <a:spAutoFit/>
          </a:bodyPr>
          <a:lstStyle/>
          <a:p>
            <a:pPr eaLnBrk="1" hangingPunct="1"/>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1.2 Overseas and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D</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omestic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R</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esearch </a:t>
            </a:r>
            <a:r>
              <a:rPr lang="en-US" altLang="zh-CN" sz="3200" b="1" dirty="0">
                <a:solidFill>
                  <a:schemeClr val="tx1"/>
                </a:solidFill>
                <a:latin typeface="方正舒体" panose="02010601030101010101" charset="-122"/>
                <a:ea typeface="方正舒体" panose="02010601030101010101" charset="-122"/>
                <a:sym typeface="Arial" panose="020B0604020202020204" pitchFamily="34" charset="0"/>
              </a:rPr>
              <a:t>S</a:t>
            </a:r>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tatus</a:t>
            </a:r>
          </a:p>
        </p:txBody>
      </p:sp>
      <p:sp>
        <p:nvSpPr>
          <p:cNvPr id="56" name="矩形 55"/>
          <p:cNvSpPr/>
          <p:nvPr/>
        </p:nvSpPr>
        <p:spPr>
          <a:xfrm>
            <a:off x="1021927" y="1909233"/>
            <a:ext cx="10147300" cy="3290570"/>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A</a:t>
            </a:r>
            <a:r>
              <a:rPr sz="1600" dirty="0">
                <a:latin typeface="微软雅黑" panose="020B0503020204020204" charset="-122"/>
                <a:ea typeface="微软雅黑" panose="020B0503020204020204" charset="-122"/>
              </a:rPr>
              <a:t>lthough there are a lot of researches on electromagnetic compatibility of switching power supplies both at home and abroad, the research on radiation interference issues is generally less and there are some imperfections. First of all, the simulation of radiation interference is limited to the simulation of the electromagnetic field of the switching power supply itself and the nearby space area, and the interference of the switching power supply to other circuits cannot be intuitively obtained. In addition, there is no scientific and perfect system in the design of a scheme for suppressing radiant interference. It merely depends on the experience of the project. It has certain blindness and requires a long period of time. Therefore, this project studies how to suppress the radiated interference of the switching power supply in the design, which not only has theoretical significance, but also has important practical value and economic benefits.</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8"/>
          <p:cNvSpPr txBox="1"/>
          <p:nvPr/>
        </p:nvSpPr>
        <p:spPr>
          <a:xfrm>
            <a:off x="2889673" y="2717800"/>
            <a:ext cx="6587067" cy="1313180"/>
          </a:xfrm>
          <a:prstGeom prst="rect">
            <a:avLst/>
          </a:prstGeom>
          <a:noFill/>
        </p:spPr>
        <p:txBody>
          <a:bodyPr wrap="square" lIns="0" tIns="0" rIns="0" bIns="0" rtlCol="0">
            <a:spAutoFit/>
          </a:bodyPr>
          <a:lstStyle/>
          <a:p>
            <a:r>
              <a:rPr sz="4265" b="1" dirty="0">
                <a:solidFill>
                  <a:schemeClr val="tx1"/>
                </a:solidFill>
                <a:latin typeface="华文隶书" panose="02010800040101010101" pitchFamily="2" charset="-122"/>
                <a:ea typeface="华文隶书" panose="02010800040101010101" pitchFamily="2" charset="-122"/>
                <a:cs typeface="+mn-ea"/>
                <a:sym typeface="+mn-lt"/>
              </a:rPr>
              <a:t>2  Research </a:t>
            </a:r>
            <a:r>
              <a:rPr lang="en-US" sz="4265" b="1" dirty="0">
                <a:solidFill>
                  <a:schemeClr val="tx1"/>
                </a:solidFill>
                <a:latin typeface="华文隶书" panose="02010800040101010101" pitchFamily="2" charset="-122"/>
                <a:ea typeface="华文隶书" panose="02010800040101010101" pitchFamily="2" charset="-122"/>
                <a:cs typeface="+mn-ea"/>
                <a:sym typeface="+mn-lt"/>
              </a:rPr>
              <a:t>T</a:t>
            </a:r>
            <a:r>
              <a:rPr sz="4265" b="1" dirty="0">
                <a:solidFill>
                  <a:schemeClr val="tx1"/>
                </a:solidFill>
                <a:latin typeface="华文隶书" panose="02010800040101010101" pitchFamily="2" charset="-122"/>
                <a:ea typeface="华文隶书" panose="02010800040101010101" pitchFamily="2" charset="-122"/>
                <a:cs typeface="+mn-ea"/>
                <a:sym typeface="+mn-lt"/>
              </a:rPr>
              <a:t>argets and </a:t>
            </a:r>
            <a:r>
              <a:rPr lang="en-US" sz="4265" b="1" dirty="0">
                <a:solidFill>
                  <a:schemeClr val="tx1"/>
                </a:solidFill>
                <a:latin typeface="华文隶书" panose="02010800040101010101" pitchFamily="2" charset="-122"/>
                <a:ea typeface="华文隶书" panose="02010800040101010101" pitchFamily="2" charset="-122"/>
                <a:cs typeface="+mn-ea"/>
                <a:sym typeface="+mn-lt"/>
              </a:rPr>
              <a:t>C</a:t>
            </a:r>
            <a:r>
              <a:rPr sz="4265" b="1" dirty="0">
                <a:solidFill>
                  <a:schemeClr val="tx1"/>
                </a:solidFill>
                <a:latin typeface="华文隶书" panose="02010800040101010101" pitchFamily="2" charset="-122"/>
                <a:ea typeface="华文隶书" panose="02010800040101010101" pitchFamily="2" charset="-122"/>
                <a:cs typeface="+mn-ea"/>
                <a:sym typeface="+mn-lt"/>
              </a:rPr>
              <a:t>ontents</a:t>
            </a:r>
          </a:p>
        </p:txBody>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9301480" cy="984885"/>
          </a:xfrm>
          <a:prstGeom prst="rect">
            <a:avLst/>
          </a:prstGeom>
          <a:solidFill>
            <a:schemeClr val="bg1"/>
          </a:solidFill>
        </p:spPr>
        <p:txBody>
          <a:bodyPr wrap="square" lIns="0" tIns="0" rIns="0" bIns="0" rtlCol="0">
            <a:spAutoFit/>
          </a:bodyPr>
          <a:lstStyle/>
          <a:p>
            <a:pPr eaLnBrk="1" hangingPunct="1"/>
            <a:r>
              <a:rPr lang="zh-CN" altLang="en-US" sz="3200" b="1" dirty="0">
                <a:latin typeface="方正舒体" panose="02010601030101010101" charset="-122"/>
                <a:ea typeface="方正舒体" panose="02010601030101010101" charset="-122"/>
                <a:sym typeface="Arial" panose="020B0604020202020204" pitchFamily="34" charset="0"/>
              </a:rPr>
              <a:t>2.1 Research </a:t>
            </a:r>
            <a:r>
              <a:rPr lang="en-US" altLang="zh-CN" sz="3200" b="1" dirty="0">
                <a:latin typeface="方正舒体" panose="02010601030101010101" charset="-122"/>
                <a:ea typeface="方正舒体" panose="02010601030101010101" charset="-122"/>
                <a:sym typeface="Arial" panose="020B0604020202020204" pitchFamily="34" charset="0"/>
              </a:rPr>
              <a:t>C</a:t>
            </a:r>
            <a:r>
              <a:rPr lang="zh-CN" altLang="en-US" sz="3200" b="1" dirty="0">
                <a:latin typeface="方正舒体" panose="02010601030101010101" charset="-122"/>
                <a:ea typeface="方正舒体" panose="02010601030101010101" charset="-122"/>
                <a:sym typeface="Arial" panose="020B0604020202020204" pitchFamily="34" charset="0"/>
              </a:rPr>
              <a:t>ontent</a:t>
            </a:r>
          </a:p>
          <a:p>
            <a:pPr eaLnBrk="1" hangingPunct="1"/>
            <a:endPar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endParaRPr>
          </a:p>
        </p:txBody>
      </p:sp>
      <p:sp>
        <p:nvSpPr>
          <p:cNvPr id="56" name="矩形 55"/>
          <p:cNvSpPr/>
          <p:nvPr/>
        </p:nvSpPr>
        <p:spPr>
          <a:xfrm>
            <a:off x="1021927" y="1909233"/>
            <a:ext cx="10147300" cy="4570730"/>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With the development of wireless communication, there are many modes of communication systems. In order to meet the problem of interoperability, the idea of software radio is put forward. The core idea of software radio is to construct an open, standardized and modular general hardware platform, realize various functions of communication through software, and make broadband A/D and D/A converter as close as possible to the antenna, so as to develop A new generation of wireless communication system with high flexibility and openness. Since software radios can add new functionality by adding software modules, and hardware can be continually upgraded with the development of devices, the concept has received widespread attention since it was first proposed.</a:t>
            </a:r>
          </a:p>
          <a:p>
            <a:pPr lvl="0">
              <a:lnSpc>
                <a:spcPct val="130000"/>
              </a:lnSpc>
            </a:pPr>
            <a:r>
              <a:rPr sz="1600" dirty="0">
                <a:latin typeface="微软雅黑" panose="020B0503020204020204" charset="-122"/>
                <a:ea typeface="微软雅黑" panose="020B0503020204020204" charset="-122"/>
              </a:rPr>
              <a:t>The efficacy of software radio has reference hardware platform or OFDM system simulation, and its features such as authenticity, efficiency and wide application range constitute the real value of software infinite power. The software-based implementation of efficiencies requires cutting down on key emulations, bringing digital functionality to another level. Can be subdivided into several categories, there are communications aspects, digital signal processing, software radio components and so on.</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9301480" cy="984885"/>
          </a:xfrm>
          <a:prstGeom prst="rect">
            <a:avLst/>
          </a:prstGeom>
          <a:solidFill>
            <a:schemeClr val="bg1"/>
          </a:solidFill>
        </p:spPr>
        <p:txBody>
          <a:bodyPr wrap="square" lIns="0" tIns="0" rIns="0" bIns="0" rtlCol="0">
            <a:spAutoFit/>
          </a:bodyPr>
          <a:lstStyle/>
          <a:p>
            <a:pPr eaLnBrk="1" hangingPunct="1"/>
            <a:r>
              <a:rPr lang="zh-CN" altLang="en-US" sz="3200" b="1" dirty="0">
                <a:latin typeface="方正舒体" panose="02010601030101010101" charset="-122"/>
                <a:ea typeface="方正舒体" panose="02010601030101010101" charset="-122"/>
                <a:sym typeface="Arial" panose="020B0604020202020204" pitchFamily="34" charset="0"/>
              </a:rPr>
              <a:t>2.2 Innovations of the Project</a:t>
            </a:r>
          </a:p>
          <a:p>
            <a:pPr eaLnBrk="1" hangingPunct="1"/>
            <a:endPar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endParaRPr>
          </a:p>
        </p:txBody>
      </p:sp>
      <p:sp>
        <p:nvSpPr>
          <p:cNvPr id="56" name="矩形 55"/>
          <p:cNvSpPr/>
          <p:nvPr/>
        </p:nvSpPr>
        <p:spPr>
          <a:xfrm>
            <a:off x="1021927" y="1909233"/>
            <a:ext cx="10147300" cy="2331085"/>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Let the bandwidth of the original baseband modulation signal lamp be B, the symbol modulation speed be R, the symbol period be ts, and the maximum delay of the channel be tm &gt; ts. OFDM has its related manifestations. By giving the period and symbol velocity, the synthesized OFDM modulation signal lamp can be obtained as the related modulation signal. In this way, baseband signals can achieve OFDM output, or adopt QAM and QPSK. This is because their constellation maps are relatively similar, and in fact they can be orthogonal decomposed to form OFDM output. Figure  below shows the relevant data of each carrier and sub-signal, and gives the relevant demodulation ideas.</a:t>
            </a:r>
          </a:p>
        </p:txBody>
      </p:sp>
      <p:sp>
        <p:nvSpPr>
          <p:cNvPr id="5" name="DRAWINGSTR_UNKNOWNSHAPENAME 4"/>
          <p:cNvSpPr>
            <a:spLocks noChangeAspect="1"/>
          </p:cNvSpPr>
          <p:nvPr/>
        </p:nvSpPr>
        <p:spPr>
          <a:xfrm>
            <a:off x="0" y="0"/>
            <a:ext cx="169333" cy="16933"/>
          </a:xfrm>
          <a:prstGeom prst="rect">
            <a:avLst/>
          </a:prstGeom>
        </p:spPr>
      </p:sp>
      <p:pic>
        <p:nvPicPr>
          <p:cNvPr id="13" name="图片 2" descr="IMG_256"/>
          <p:cNvPicPr>
            <a:picLocks noChangeAspect="1"/>
          </p:cNvPicPr>
          <p:nvPr/>
        </p:nvPicPr>
        <p:blipFill>
          <a:blip r:embed="rId2" cstate="print"/>
          <a:stretch>
            <a:fillRect/>
          </a:stretch>
        </p:blipFill>
        <p:spPr>
          <a:xfrm>
            <a:off x="3394710" y="4344988"/>
            <a:ext cx="4305300" cy="1514475"/>
          </a:xfrm>
          <a:prstGeom prst="rect">
            <a:avLst/>
          </a:prstGeom>
          <a:noFill/>
          <a:ln w="9525">
            <a:noFill/>
          </a:ln>
        </p:spPr>
      </p:pic>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9301480" cy="1477010"/>
          </a:xfrm>
          <a:prstGeom prst="rect">
            <a:avLst/>
          </a:prstGeom>
          <a:solidFill>
            <a:schemeClr val="bg1"/>
          </a:solidFill>
        </p:spPr>
        <p:txBody>
          <a:bodyPr wrap="square" lIns="0" tIns="0" rIns="0" bIns="0" rtlCol="0">
            <a:spAutoFit/>
          </a:bodyPr>
          <a:lstStyle/>
          <a:p>
            <a:pPr eaLnBrk="1" hangingPunct="1"/>
            <a:r>
              <a:rPr lang="zh-CN" altLang="en-US" sz="3200" b="1" dirty="0">
                <a:latin typeface="方正舒体" panose="02010601030101010101" charset="-122"/>
                <a:ea typeface="方正舒体" panose="02010601030101010101" charset="-122"/>
                <a:sym typeface="Arial" panose="020B0604020202020204" pitchFamily="34" charset="0"/>
              </a:rPr>
              <a:t>2.3 Proposed Research Plan and Feasibility Analysis</a:t>
            </a:r>
          </a:p>
          <a:p>
            <a:pPr eaLnBrk="1" hangingPunct="1"/>
            <a:endPar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endParaRPr>
          </a:p>
        </p:txBody>
      </p:sp>
      <p:sp>
        <p:nvSpPr>
          <p:cNvPr id="56" name="矩形 55"/>
          <p:cNvSpPr/>
          <p:nvPr/>
        </p:nvSpPr>
        <p:spPr>
          <a:xfrm>
            <a:off x="1021927" y="1909233"/>
            <a:ext cx="10147300" cy="3290570"/>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OFDM also USES many ways to realize data transmission, which is also a method. In other aspects, it also relies on those subcarriers, which are orthogonal to each other. The best way is to use FFT to realize the modulation module part and demodulation carrier part of related parts. Some functions may be affected by some data with low transmission rate, which may delay the cycle and increase intersymbol crosstalk. However, in OFDM system, there is an independent intersymbol interval to avoid this disadvantage, and the spectrum utilization can also be improved, and the selective channel will not be affected by this aspect. OFDM will produce overlapping rate, which may delay the cycle and increase inter-symbol crosstalk, but the utilization rate will decrease a lot. Of course, it will not have a big impact on digital signal processing and so on. DSP and FFT can cover up or correct the errors generated in this process.</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9301480" cy="492125"/>
          </a:xfrm>
          <a:prstGeom prst="rect">
            <a:avLst/>
          </a:prstGeom>
          <a:solidFill>
            <a:schemeClr val="bg1"/>
          </a:solidFill>
        </p:spPr>
        <p:txBody>
          <a:bodyPr wrap="square" lIns="0" tIns="0" rIns="0" bIns="0" rtlCol="0">
            <a:spAutoFit/>
          </a:bodyPr>
          <a:lstStyle/>
          <a:p>
            <a:pPr eaLnBrk="1" hangingPunct="1"/>
            <a:r>
              <a:rPr lang="zh-CN" altLang="en-US" sz="3200" b="1" dirty="0">
                <a:latin typeface="方正舒体" panose="02010601030101010101" charset="-122"/>
                <a:ea typeface="方正舒体" panose="02010601030101010101" charset="-122"/>
                <a:sym typeface="Arial" panose="020B0604020202020204" pitchFamily="34" charset="0"/>
              </a:rPr>
              <a:t>2.3.1 Research Program to Be Adopted</a:t>
            </a:r>
            <a:endPar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endParaRPr>
          </a:p>
        </p:txBody>
      </p:sp>
      <p:sp>
        <p:nvSpPr>
          <p:cNvPr id="56" name="矩形 55"/>
          <p:cNvSpPr/>
          <p:nvPr/>
        </p:nvSpPr>
        <p:spPr>
          <a:xfrm>
            <a:off x="1021927" y="1909233"/>
            <a:ext cx="10147300" cy="3290570"/>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OFDM also USES many ways to realize data transmission, which is also a method. In other aspects, it also relies on those subcarriers, which are orthogonal to each other. The best way is to use FFT to realize the modulation module part and demodulation carrier part of related parts. Some functions may be affected by some data with low transmission rate, which may delay the cycle and increase intersymbol crosstalk. However, in OFDM system, there is an independent intersymbol interval to avoid this disadvantage, and the spectrum utilization can also be improved, and the selective channel will not be affected by this aspect. OFDM will produce overlapping rate, which may delay the cycle and increase inter-symbol crosstalk, but the utilization rate will decrease a lot. Of course, it will not have a big impact on digital signal processing and so on. DSP and FFT can cover up or correct the errors generated in this process.</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1032087" y="181187"/>
            <a:ext cx="9301480" cy="492125"/>
          </a:xfrm>
          <a:prstGeom prst="rect">
            <a:avLst/>
          </a:prstGeom>
          <a:solidFill>
            <a:schemeClr val="bg1"/>
          </a:solidFill>
        </p:spPr>
        <p:txBody>
          <a:bodyPr wrap="square" lIns="0" tIns="0" rIns="0" bIns="0" rtlCol="0">
            <a:spAutoFit/>
          </a:bodyPr>
          <a:lstStyle/>
          <a:p>
            <a:pPr eaLnBrk="1" hangingPunct="1"/>
            <a:r>
              <a:rPr lang="zh-CN" altLang="en-US" sz="3200" b="1" dirty="0">
                <a:solidFill>
                  <a:schemeClr val="tx1"/>
                </a:solidFill>
                <a:latin typeface="方正舒体" panose="02010601030101010101" charset="-122"/>
                <a:ea typeface="方正舒体" panose="02010601030101010101" charset="-122"/>
                <a:sym typeface="Arial" panose="020B0604020202020204" pitchFamily="34" charset="0"/>
              </a:rPr>
              <a:t>2.3.2 Feasibility Analysis</a:t>
            </a:r>
          </a:p>
        </p:txBody>
      </p:sp>
      <p:sp>
        <p:nvSpPr>
          <p:cNvPr id="56" name="矩形 55"/>
          <p:cNvSpPr/>
          <p:nvPr/>
        </p:nvSpPr>
        <p:spPr>
          <a:xfrm>
            <a:off x="1021927" y="1909233"/>
            <a:ext cx="10147300" cy="4890770"/>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Start -- generation of random integer sequences -- string concatenation conversion -- QPSK modulation -- IFFT operation -- insertion of guard interval -- addition of gaussian noise -- elimination of guard interval -- FFT operation -- QPSK demodulation -- concatenation conversion -- error rate statistics -- end</a:t>
            </a:r>
          </a:p>
          <a:p>
            <a:pPr lvl="0">
              <a:lnSpc>
                <a:spcPct val="130000"/>
              </a:lnSpc>
            </a:pPr>
            <a:r>
              <a:rPr lang="en-US" sz="1600" dirty="0">
                <a:latin typeface="微软雅黑" panose="020B0503020204020204" charset="-122"/>
                <a:ea typeface="微软雅黑" panose="020B0503020204020204" charset="-122"/>
              </a:rPr>
              <a:t>The simulation parameters are set as follows: SNR is 10dB, FFT length is 24, each frame contains 4 OFDM symbols, the number of subcarriers is 24, the modulation method is QPSK modulation, the protection interval length is 1/4 of the effective symbol period, that is, the length of FFT is 1/4, so the length of cycle prefix is set as 6. Let SNR stand for SNR, dB for unit, fl for FFT length, Ns for the number of OFDM signals in a frame structure, para for the number of subcarriers, and gl for the length of protection interval. According to the system parameters, para=24, Ns=4, fl=24, gl=6, SNR=10, and QPSK USES four different phases of the carrier to represent digital information, and each carrier phase represents 2-bit information, so the number of modulation level ml=2. According to para*Ns*ml, the length of the serial sequence is 192. To generate random sequences in MATLAB, the function rand() can be used to generate a serial sequence with a number of 1536. The function can be set to rand(1,192), and the sequence generated by the rand() function is random and variable.</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8"/>
          <p:cNvSpPr txBox="1"/>
          <p:nvPr/>
        </p:nvSpPr>
        <p:spPr>
          <a:xfrm>
            <a:off x="2889673" y="2717800"/>
            <a:ext cx="6413500" cy="1313180"/>
          </a:xfrm>
          <a:prstGeom prst="rect">
            <a:avLst/>
          </a:prstGeom>
          <a:noFill/>
        </p:spPr>
        <p:txBody>
          <a:bodyPr wrap="square" lIns="0" tIns="0" rIns="0" bIns="0" rtlCol="0">
            <a:spAutoFit/>
          </a:bodyPr>
          <a:lstStyle/>
          <a:p>
            <a:r>
              <a:rPr lang="en-US" sz="4265" b="1" dirty="0">
                <a:solidFill>
                  <a:schemeClr val="tx1"/>
                </a:solidFill>
                <a:latin typeface="华文隶书" panose="02010800040101010101" pitchFamily="2" charset="-122"/>
                <a:ea typeface="华文隶书" panose="02010800040101010101" pitchFamily="2" charset="-122"/>
                <a:cs typeface="+mn-ea"/>
                <a:sym typeface="+mn-lt"/>
              </a:rPr>
              <a:t>3</a:t>
            </a:r>
            <a:r>
              <a:rPr sz="4265" b="1" dirty="0">
                <a:solidFill>
                  <a:schemeClr val="tx1"/>
                </a:solidFill>
                <a:latin typeface="华文隶书" panose="02010800040101010101" pitchFamily="2" charset="-122"/>
                <a:ea typeface="华文隶书" panose="02010800040101010101" pitchFamily="2" charset="-122"/>
                <a:cs typeface="+mn-ea"/>
                <a:sym typeface="+mn-lt"/>
              </a:rPr>
              <a:t> Research </a:t>
            </a:r>
            <a:r>
              <a:rPr lang="en-US" sz="4265" b="1" dirty="0">
                <a:solidFill>
                  <a:schemeClr val="tx1"/>
                </a:solidFill>
                <a:latin typeface="华文隶书" panose="02010800040101010101" pitchFamily="2" charset="-122"/>
                <a:ea typeface="华文隶书" panose="02010800040101010101" pitchFamily="2" charset="-122"/>
                <a:cs typeface="+mn-ea"/>
                <a:sym typeface="+mn-lt"/>
              </a:rPr>
              <a:t>B</a:t>
            </a:r>
            <a:r>
              <a:rPr sz="4265" b="1" dirty="0">
                <a:solidFill>
                  <a:schemeClr val="tx1"/>
                </a:solidFill>
                <a:latin typeface="华文隶书" panose="02010800040101010101" pitchFamily="2" charset="-122"/>
                <a:ea typeface="华文隶书" panose="02010800040101010101" pitchFamily="2" charset="-122"/>
                <a:cs typeface="+mn-ea"/>
                <a:sym typeface="+mn-lt"/>
              </a:rPr>
              <a:t>asis and </a:t>
            </a:r>
            <a:r>
              <a:rPr lang="en-US" sz="4265" b="1" dirty="0">
                <a:solidFill>
                  <a:schemeClr val="tx1"/>
                </a:solidFill>
                <a:latin typeface="华文隶书" panose="02010800040101010101" pitchFamily="2" charset="-122"/>
                <a:ea typeface="华文隶书" panose="02010800040101010101" pitchFamily="2" charset="-122"/>
                <a:cs typeface="+mn-ea"/>
                <a:sym typeface="+mn-lt"/>
              </a:rPr>
              <a:t>C</a:t>
            </a:r>
            <a:r>
              <a:rPr sz="4265" b="1" dirty="0">
                <a:solidFill>
                  <a:schemeClr val="tx1"/>
                </a:solidFill>
                <a:latin typeface="华文隶书" panose="02010800040101010101" pitchFamily="2" charset="-122"/>
                <a:ea typeface="华文隶书" panose="02010800040101010101" pitchFamily="2" charset="-122"/>
                <a:cs typeface="+mn-ea"/>
                <a:sym typeface="+mn-lt"/>
              </a:rPr>
              <a:t>onditions</a:t>
            </a:r>
          </a:p>
        </p:txBody>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889847" y="276860"/>
            <a:ext cx="10839027" cy="368935"/>
          </a:xfrm>
          <a:prstGeom prst="rect">
            <a:avLst/>
          </a:prstGeom>
          <a:solidFill>
            <a:schemeClr val="bg1"/>
          </a:solidFill>
        </p:spPr>
        <p:txBody>
          <a:bodyPr wrap="square" lIns="0" tIns="0" rIns="0" bIns="0" rtlCol="0">
            <a:spAutoFit/>
          </a:bodyPr>
          <a:lstStyle/>
          <a:p>
            <a:pPr eaLnBrk="1" hangingPunct="1"/>
            <a:r>
              <a:rPr lang="en-US" sz="2400" dirty="0">
                <a:latin typeface="微软雅黑" panose="020B0503020204020204" charset="-122"/>
                <a:ea typeface="微软雅黑" panose="020B0503020204020204" charset="-122"/>
                <a:sym typeface="Arial" panose="020B0604020202020204" pitchFamily="34" charset="0"/>
              </a:rPr>
              <a:t>3.1</a:t>
            </a:r>
            <a:r>
              <a:rPr sz="2400" dirty="0">
                <a:latin typeface="微软雅黑" panose="020B0503020204020204" charset="-122"/>
                <a:ea typeface="微软雅黑" panose="020B0503020204020204" charset="-122"/>
                <a:sym typeface="Arial" panose="020B0604020202020204" pitchFamily="34" charset="0"/>
              </a:rPr>
              <a:t> Already </a:t>
            </a:r>
            <a:r>
              <a:rPr lang="en-US" sz="2400" dirty="0">
                <a:latin typeface="微软雅黑" panose="020B0503020204020204" charset="-122"/>
                <a:ea typeface="微软雅黑" panose="020B0503020204020204" charset="-122"/>
                <a:sym typeface="Arial" panose="020B0604020202020204" pitchFamily="34" charset="0"/>
              </a:rPr>
              <a:t>A</a:t>
            </a:r>
            <a:r>
              <a:rPr sz="2400" dirty="0">
                <a:latin typeface="微软雅黑" panose="020B0503020204020204" charset="-122"/>
                <a:ea typeface="微软雅黑" panose="020B0503020204020204" charset="-122"/>
                <a:sym typeface="Arial" panose="020B0604020202020204" pitchFamily="34" charset="0"/>
              </a:rPr>
              <a:t>vailable </a:t>
            </a:r>
            <a:r>
              <a:rPr lang="en-US" sz="2400" dirty="0">
                <a:latin typeface="微软雅黑" panose="020B0503020204020204" charset="-122"/>
                <a:ea typeface="微软雅黑" panose="020B0503020204020204" charset="-122"/>
                <a:sym typeface="Arial" panose="020B0604020202020204" pitchFamily="34" charset="0"/>
              </a:rPr>
              <a:t>C</a:t>
            </a:r>
            <a:r>
              <a:rPr sz="2400" dirty="0">
                <a:latin typeface="微软雅黑" panose="020B0503020204020204" charset="-122"/>
                <a:ea typeface="微软雅黑" panose="020B0503020204020204" charset="-122"/>
                <a:sym typeface="Arial" panose="020B0604020202020204" pitchFamily="34" charset="0"/>
              </a:rPr>
              <a:t>onditions</a:t>
            </a:r>
          </a:p>
        </p:txBody>
      </p:sp>
      <p:sp>
        <p:nvSpPr>
          <p:cNvPr id="56" name="矩形 55"/>
          <p:cNvSpPr/>
          <p:nvPr/>
        </p:nvSpPr>
        <p:spPr>
          <a:xfrm>
            <a:off x="1896533" y="2557780"/>
            <a:ext cx="8825653" cy="2651125"/>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Software radio developed in OFDM wireless communication project has many advantages, including can use repeatedly repeatedly and transplanted to other place, when the software behind, upgrades and more convenient, so far, the project is still in design practice, to research and development of components and then carry on the processing and treatment, it also add program to load or unload some unnecessary software, of course, these also is only roughly achieved part of OFDM, in order to better realize its communication function, also want to make good use of its reasonable parts or practical degrees.</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889847" y="276860"/>
            <a:ext cx="10839027" cy="368935"/>
          </a:xfrm>
          <a:prstGeom prst="rect">
            <a:avLst/>
          </a:prstGeom>
          <a:solidFill>
            <a:schemeClr val="bg1"/>
          </a:solidFill>
        </p:spPr>
        <p:txBody>
          <a:bodyPr wrap="square" lIns="0" tIns="0" rIns="0" bIns="0" rtlCol="0">
            <a:spAutoFit/>
          </a:bodyPr>
          <a:lstStyle/>
          <a:p>
            <a:pPr eaLnBrk="1" hangingPunct="1"/>
            <a:r>
              <a:rPr lang="en-US" sz="2400" dirty="0">
                <a:latin typeface="微软雅黑" panose="020B0503020204020204" charset="-122"/>
                <a:ea typeface="微软雅黑" panose="020B0503020204020204" charset="-122"/>
                <a:sym typeface="Arial" panose="020B0604020202020204" pitchFamily="34" charset="0"/>
              </a:rPr>
              <a:t>3.1</a:t>
            </a:r>
            <a:r>
              <a:rPr sz="2400" dirty="0">
                <a:latin typeface="微软雅黑" panose="020B0503020204020204" charset="-122"/>
                <a:ea typeface="微软雅黑" panose="020B0503020204020204" charset="-122"/>
                <a:sym typeface="Arial" panose="020B0604020202020204" pitchFamily="34" charset="0"/>
              </a:rPr>
              <a:t> Already </a:t>
            </a:r>
            <a:r>
              <a:rPr lang="en-US" sz="2400" dirty="0">
                <a:latin typeface="微软雅黑" panose="020B0503020204020204" charset="-122"/>
                <a:ea typeface="微软雅黑" panose="020B0503020204020204" charset="-122"/>
                <a:sym typeface="Arial" panose="020B0604020202020204" pitchFamily="34" charset="0"/>
              </a:rPr>
              <a:t>A</a:t>
            </a:r>
            <a:r>
              <a:rPr sz="2400" dirty="0">
                <a:latin typeface="微软雅黑" panose="020B0503020204020204" charset="-122"/>
                <a:ea typeface="微软雅黑" panose="020B0503020204020204" charset="-122"/>
                <a:sym typeface="Arial" panose="020B0604020202020204" pitchFamily="34" charset="0"/>
              </a:rPr>
              <a:t>vailable </a:t>
            </a:r>
            <a:r>
              <a:rPr lang="en-US" sz="2400" dirty="0">
                <a:latin typeface="微软雅黑" panose="020B0503020204020204" charset="-122"/>
                <a:ea typeface="微软雅黑" panose="020B0503020204020204" charset="-122"/>
                <a:sym typeface="Arial" panose="020B0604020202020204" pitchFamily="34" charset="0"/>
              </a:rPr>
              <a:t>C</a:t>
            </a:r>
            <a:r>
              <a:rPr sz="2400" dirty="0">
                <a:latin typeface="微软雅黑" panose="020B0503020204020204" charset="-122"/>
                <a:ea typeface="微软雅黑" panose="020B0503020204020204" charset="-122"/>
                <a:sym typeface="Arial" panose="020B0604020202020204" pitchFamily="34" charset="0"/>
              </a:rPr>
              <a:t>onditions</a:t>
            </a:r>
          </a:p>
        </p:txBody>
      </p:sp>
      <p:sp>
        <p:nvSpPr>
          <p:cNvPr id="56" name="矩形 55"/>
          <p:cNvSpPr/>
          <p:nvPr/>
        </p:nvSpPr>
        <p:spPr>
          <a:xfrm>
            <a:off x="1896533" y="2557780"/>
            <a:ext cx="8825653" cy="3930650"/>
          </a:xfrm>
          <a:prstGeom prst="rect">
            <a:avLst/>
          </a:prstGeom>
        </p:spPr>
        <p:txBody>
          <a:bodyPr wrap="square">
            <a:spAutoFit/>
          </a:bodyPr>
          <a:lstStyle/>
          <a:p>
            <a:pPr lvl="0">
              <a:lnSpc>
                <a:spcPct val="130000"/>
              </a:lnSpc>
            </a:pPr>
            <a:r>
              <a:rPr sz="1600" dirty="0">
                <a:latin typeface="微软雅黑" panose="020B0503020204020204" charset="-122"/>
                <a:ea typeface="微软雅黑" panose="020B0503020204020204" charset="-122"/>
              </a:rPr>
              <a:t>Software radio requests A/D times if the sampling speed and number of bits. The sampling speed is determined by the signal bandwidth (2.5 times of the minimum signal bandwidth as usual), and the request for post-sampling processing accuracy must be taken into account. Digital signal processing (DSP) in the project of digital wave record, the secondary sampling some project is to extract a variety of the inside of the lamp, OFDM has adopted many kinds of ways to implement data transmission, at the same time, it also depends on the sub-carrier are orthogonal to each other, the best solution is to use FFT to realize the relevant part of the parts and demodulation carrier modulation module. It is characterized by strong anti-interference ability, can adapt to a variety of orthogonal carrier, spectrum efficiency can also be improved, selective channel will not be affected by this aspect; But the general purpose DSP only to the baseband signal operation processing.</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889847" y="276860"/>
            <a:ext cx="10839027" cy="368935"/>
          </a:xfrm>
          <a:prstGeom prst="rect">
            <a:avLst/>
          </a:prstGeom>
          <a:solidFill>
            <a:schemeClr val="bg1"/>
          </a:solidFill>
        </p:spPr>
        <p:txBody>
          <a:bodyPr wrap="square" lIns="0" tIns="0" rIns="0" bIns="0" rtlCol="0">
            <a:spAutoFit/>
          </a:bodyPr>
          <a:lstStyle/>
          <a:p>
            <a:pPr eaLnBrk="1" hangingPunct="1"/>
            <a:r>
              <a:rPr lang="en-US" sz="2400" dirty="0">
                <a:latin typeface="微软雅黑" panose="020B0503020204020204" charset="-122"/>
                <a:ea typeface="微软雅黑" panose="020B0503020204020204" charset="-122"/>
                <a:sym typeface="Arial" panose="020B0604020202020204" pitchFamily="34" charset="0"/>
              </a:rPr>
              <a:t>3.2</a:t>
            </a:r>
            <a:r>
              <a:rPr sz="2400" dirty="0">
                <a:latin typeface="微软雅黑" panose="020B0503020204020204" charset="-122"/>
                <a:ea typeface="微软雅黑" panose="020B0503020204020204" charset="-122"/>
                <a:sym typeface="Arial" panose="020B0604020202020204" pitchFamily="34" charset="0"/>
              </a:rPr>
              <a:t> Imperfect </a:t>
            </a:r>
            <a:r>
              <a:rPr lang="en-US" sz="2400" dirty="0">
                <a:latin typeface="微软雅黑" panose="020B0503020204020204" charset="-122"/>
                <a:ea typeface="微软雅黑" panose="020B0503020204020204" charset="-122"/>
                <a:sym typeface="Arial" panose="020B0604020202020204" pitchFamily="34" charset="0"/>
              </a:rPr>
              <a:t>C</a:t>
            </a:r>
            <a:r>
              <a:rPr sz="2400" dirty="0">
                <a:latin typeface="微软雅黑" panose="020B0503020204020204" charset="-122"/>
                <a:ea typeface="微软雅黑" panose="020B0503020204020204" charset="-122"/>
                <a:sym typeface="Arial" panose="020B0604020202020204" pitchFamily="34" charset="0"/>
              </a:rPr>
              <a:t>onditions</a:t>
            </a:r>
          </a:p>
        </p:txBody>
      </p:sp>
      <p:sp>
        <p:nvSpPr>
          <p:cNvPr id="56" name="矩形 55"/>
          <p:cNvSpPr/>
          <p:nvPr/>
        </p:nvSpPr>
        <p:spPr>
          <a:xfrm>
            <a:off x="1896533" y="2401993"/>
            <a:ext cx="8825653" cy="2651125"/>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a:t>
            </a:r>
            <a:r>
              <a:rPr sz="1600" dirty="0">
                <a:latin typeface="微软雅黑" panose="020B0503020204020204" charset="-122"/>
                <a:ea typeface="微软雅黑" panose="020B0503020204020204" charset="-122"/>
              </a:rPr>
              <a:t>In terms of research conditions, various simulation softwares have built a good environment and can make the project go smoothly. However, since the circuit diagram of the switching power supply PCB board of the charging pile has not yet been obtained, it needs to be purchased or obtained from the manufacturer. At the same time, our labs and even colleges are not equipped with professional electromagnetic compatibility testing laboratories. Therefore, we need to go to a specialized research institute or company for help in order to obtain actual measurement results for comparison with simulation results, so as to make the overall design more complete and feasibility.</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48"/>
          <p:cNvSpPr txBox="1"/>
          <p:nvPr/>
        </p:nvSpPr>
        <p:spPr>
          <a:xfrm>
            <a:off x="2889673" y="2717800"/>
            <a:ext cx="6413500" cy="1313180"/>
          </a:xfrm>
          <a:prstGeom prst="rect">
            <a:avLst/>
          </a:prstGeom>
          <a:noFill/>
        </p:spPr>
        <p:txBody>
          <a:bodyPr wrap="square" lIns="0" tIns="0" rIns="0" bIns="0" rtlCol="0">
            <a:spAutoFit/>
          </a:bodyPr>
          <a:lstStyle/>
          <a:p>
            <a:r>
              <a:rPr lang="en-US" sz="4265" b="1" dirty="0">
                <a:solidFill>
                  <a:schemeClr val="tx1"/>
                </a:solidFill>
                <a:latin typeface="华文隶书" panose="02010800040101010101" pitchFamily="2" charset="-122"/>
                <a:ea typeface="华文隶书" panose="02010800040101010101" pitchFamily="2" charset="-122"/>
                <a:cs typeface="+mn-ea"/>
                <a:sym typeface="+mn-lt"/>
              </a:rPr>
              <a:t>4</a:t>
            </a:r>
            <a:r>
              <a:rPr sz="4265" b="1" dirty="0">
                <a:solidFill>
                  <a:schemeClr val="tx1"/>
                </a:solidFill>
                <a:latin typeface="华文隶书" panose="02010800040101010101" pitchFamily="2" charset="-122"/>
                <a:ea typeface="华文隶书" panose="02010800040101010101" pitchFamily="2" charset="-122"/>
                <a:cs typeface="+mn-ea"/>
                <a:sym typeface="+mn-lt"/>
              </a:rPr>
              <a:t> Research Expected Results</a:t>
            </a:r>
          </a:p>
        </p:txBody>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0"/>
          <p:cNvSpPr>
            <a:spLocks noEditPoints="1"/>
          </p:cNvSpPr>
          <p:nvPr/>
        </p:nvSpPr>
        <p:spPr bwMode="auto">
          <a:xfrm>
            <a:off x="699347" y="1753447"/>
            <a:ext cx="332740" cy="403013"/>
          </a:xfrm>
          <a:custGeom>
            <a:avLst/>
            <a:gdLst>
              <a:gd name="T0" fmla="*/ 96 w 145"/>
              <a:gd name="T1" fmla="*/ 71 h 195"/>
              <a:gd name="T2" fmla="*/ 72 w 145"/>
              <a:gd name="T3" fmla="*/ 81 h 195"/>
              <a:gd name="T4" fmla="*/ 60 w 145"/>
              <a:gd name="T5" fmla="*/ 79 h 195"/>
              <a:gd name="T6" fmla="*/ 49 w 145"/>
              <a:gd name="T7" fmla="*/ 71 h 195"/>
              <a:gd name="T8" fmla="*/ 43 w 145"/>
              <a:gd name="T9" fmla="*/ 71 h 195"/>
              <a:gd name="T10" fmla="*/ 43 w 145"/>
              <a:gd name="T11" fmla="*/ 78 h 195"/>
              <a:gd name="T12" fmla="*/ 56 w 145"/>
              <a:gd name="T13" fmla="*/ 87 h 195"/>
              <a:gd name="T14" fmla="*/ 72 w 145"/>
              <a:gd name="T15" fmla="*/ 90 h 195"/>
              <a:gd name="T16" fmla="*/ 102 w 145"/>
              <a:gd name="T17" fmla="*/ 78 h 195"/>
              <a:gd name="T18" fmla="*/ 102 w 145"/>
              <a:gd name="T19" fmla="*/ 71 h 195"/>
              <a:gd name="T20" fmla="*/ 96 w 145"/>
              <a:gd name="T21" fmla="*/ 71 h 195"/>
              <a:gd name="T22" fmla="*/ 106 w 145"/>
              <a:gd name="T23" fmla="*/ 170 h 195"/>
              <a:gd name="T24" fmla="*/ 106 w 145"/>
              <a:gd name="T25" fmla="*/ 170 h 195"/>
              <a:gd name="T26" fmla="*/ 39 w 145"/>
              <a:gd name="T27" fmla="*/ 170 h 195"/>
              <a:gd name="T28" fmla="*/ 34 w 145"/>
              <a:gd name="T29" fmla="*/ 174 h 195"/>
              <a:gd name="T30" fmla="*/ 39 w 145"/>
              <a:gd name="T31" fmla="*/ 179 h 195"/>
              <a:gd name="T32" fmla="*/ 106 w 145"/>
              <a:gd name="T33" fmla="*/ 179 h 195"/>
              <a:gd name="T34" fmla="*/ 111 w 145"/>
              <a:gd name="T35" fmla="*/ 174 h 195"/>
              <a:gd name="T36" fmla="*/ 106 w 145"/>
              <a:gd name="T37" fmla="*/ 170 h 195"/>
              <a:gd name="T38" fmla="*/ 145 w 145"/>
              <a:gd name="T39" fmla="*/ 75 h 195"/>
              <a:gd name="T40" fmla="*/ 145 w 145"/>
              <a:gd name="T41" fmla="*/ 75 h 195"/>
              <a:gd name="T42" fmla="*/ 124 w 145"/>
              <a:gd name="T43" fmla="*/ 22 h 195"/>
              <a:gd name="T44" fmla="*/ 72 w 145"/>
              <a:gd name="T45" fmla="*/ 0 h 195"/>
              <a:gd name="T46" fmla="*/ 21 w 145"/>
              <a:gd name="T47" fmla="*/ 22 h 195"/>
              <a:gd name="T48" fmla="*/ 0 w 145"/>
              <a:gd name="T49" fmla="*/ 75 h 195"/>
              <a:gd name="T50" fmla="*/ 9 w 145"/>
              <a:gd name="T51" fmla="*/ 112 h 195"/>
              <a:gd name="T52" fmla="*/ 9 w 145"/>
              <a:gd name="T53" fmla="*/ 112 h 195"/>
              <a:gd name="T54" fmla="*/ 31 w 145"/>
              <a:gd name="T55" fmla="*/ 137 h 195"/>
              <a:gd name="T56" fmla="*/ 31 w 145"/>
              <a:gd name="T57" fmla="*/ 158 h 195"/>
              <a:gd name="T58" fmla="*/ 39 w 145"/>
              <a:gd name="T59" fmla="*/ 166 h 195"/>
              <a:gd name="T60" fmla="*/ 106 w 145"/>
              <a:gd name="T61" fmla="*/ 166 h 195"/>
              <a:gd name="T62" fmla="*/ 114 w 145"/>
              <a:gd name="T63" fmla="*/ 158 h 195"/>
              <a:gd name="T64" fmla="*/ 114 w 145"/>
              <a:gd name="T65" fmla="*/ 137 h 195"/>
              <a:gd name="T66" fmla="*/ 136 w 145"/>
              <a:gd name="T67" fmla="*/ 112 h 195"/>
              <a:gd name="T68" fmla="*/ 136 w 145"/>
              <a:gd name="T69" fmla="*/ 112 h 195"/>
              <a:gd name="T70" fmla="*/ 145 w 145"/>
              <a:gd name="T71" fmla="*/ 75 h 195"/>
              <a:gd name="T72" fmla="*/ 123 w 145"/>
              <a:gd name="T73" fmla="*/ 104 h 195"/>
              <a:gd name="T74" fmla="*/ 123 w 145"/>
              <a:gd name="T75" fmla="*/ 104 h 195"/>
              <a:gd name="T76" fmla="*/ 123 w 145"/>
              <a:gd name="T77" fmla="*/ 104 h 195"/>
              <a:gd name="T78" fmla="*/ 123 w 145"/>
              <a:gd name="T79" fmla="*/ 104 h 195"/>
              <a:gd name="T80" fmla="*/ 102 w 145"/>
              <a:gd name="T81" fmla="*/ 126 h 195"/>
              <a:gd name="T82" fmla="*/ 99 w 145"/>
              <a:gd name="T83" fmla="*/ 133 h 195"/>
              <a:gd name="T84" fmla="*/ 99 w 145"/>
              <a:gd name="T85" fmla="*/ 133 h 195"/>
              <a:gd name="T86" fmla="*/ 99 w 145"/>
              <a:gd name="T87" fmla="*/ 150 h 195"/>
              <a:gd name="T88" fmla="*/ 46 w 145"/>
              <a:gd name="T89" fmla="*/ 150 h 195"/>
              <a:gd name="T90" fmla="*/ 46 w 145"/>
              <a:gd name="T91" fmla="*/ 133 h 195"/>
              <a:gd name="T92" fmla="*/ 42 w 145"/>
              <a:gd name="T93" fmla="*/ 126 h 195"/>
              <a:gd name="T94" fmla="*/ 22 w 145"/>
              <a:gd name="T95" fmla="*/ 104 h 195"/>
              <a:gd name="T96" fmla="*/ 22 w 145"/>
              <a:gd name="T97" fmla="*/ 104 h 195"/>
              <a:gd name="T98" fmla="*/ 14 w 145"/>
              <a:gd name="T99" fmla="*/ 75 h 195"/>
              <a:gd name="T100" fmla="*/ 31 w 145"/>
              <a:gd name="T101" fmla="*/ 33 h 195"/>
              <a:gd name="T102" fmla="*/ 72 w 145"/>
              <a:gd name="T103" fmla="*/ 15 h 195"/>
              <a:gd name="T104" fmla="*/ 113 w 145"/>
              <a:gd name="T105" fmla="*/ 33 h 195"/>
              <a:gd name="T106" fmla="*/ 130 w 145"/>
              <a:gd name="T107" fmla="*/ 75 h 195"/>
              <a:gd name="T108" fmla="*/ 123 w 145"/>
              <a:gd name="T109" fmla="*/ 104 h 195"/>
              <a:gd name="T110" fmla="*/ 92 w 145"/>
              <a:gd name="T111" fmla="*/ 186 h 195"/>
              <a:gd name="T112" fmla="*/ 92 w 145"/>
              <a:gd name="T113" fmla="*/ 186 h 195"/>
              <a:gd name="T114" fmla="*/ 53 w 145"/>
              <a:gd name="T115" fmla="*/ 186 h 195"/>
              <a:gd name="T116" fmla="*/ 48 w 145"/>
              <a:gd name="T117" fmla="*/ 190 h 195"/>
              <a:gd name="T118" fmla="*/ 53 w 145"/>
              <a:gd name="T119" fmla="*/ 195 h 195"/>
              <a:gd name="T120" fmla="*/ 92 w 145"/>
              <a:gd name="T121" fmla="*/ 195 h 195"/>
              <a:gd name="T122" fmla="*/ 96 w 145"/>
              <a:gd name="T123" fmla="*/ 190 h 195"/>
              <a:gd name="T124" fmla="*/ 92 w 145"/>
              <a:gd name="T125" fmla="*/ 186 h 19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145" h="195">
                <a:moveTo>
                  <a:pt x="96" y="71"/>
                </a:moveTo>
                <a:cubicBezTo>
                  <a:pt x="90" y="77"/>
                  <a:pt x="82" y="81"/>
                  <a:pt x="72" y="81"/>
                </a:cubicBezTo>
                <a:cubicBezTo>
                  <a:pt x="68" y="81"/>
                  <a:pt x="63" y="80"/>
                  <a:pt x="60" y="79"/>
                </a:cubicBezTo>
                <a:cubicBezTo>
                  <a:pt x="56" y="77"/>
                  <a:pt x="52" y="74"/>
                  <a:pt x="49" y="71"/>
                </a:cubicBezTo>
                <a:cubicBezTo>
                  <a:pt x="47" y="69"/>
                  <a:pt x="44" y="69"/>
                  <a:pt x="43" y="71"/>
                </a:cubicBezTo>
                <a:cubicBezTo>
                  <a:pt x="41" y="73"/>
                  <a:pt x="41" y="76"/>
                  <a:pt x="43" y="78"/>
                </a:cubicBezTo>
                <a:cubicBezTo>
                  <a:pt x="46" y="82"/>
                  <a:pt x="51" y="85"/>
                  <a:pt x="56" y="87"/>
                </a:cubicBezTo>
                <a:cubicBezTo>
                  <a:pt x="61" y="89"/>
                  <a:pt x="67" y="90"/>
                  <a:pt x="72" y="90"/>
                </a:cubicBezTo>
                <a:cubicBezTo>
                  <a:pt x="84" y="90"/>
                  <a:pt x="95" y="85"/>
                  <a:pt x="102" y="78"/>
                </a:cubicBezTo>
                <a:cubicBezTo>
                  <a:pt x="104" y="76"/>
                  <a:pt x="104" y="73"/>
                  <a:pt x="102" y="71"/>
                </a:cubicBezTo>
                <a:cubicBezTo>
                  <a:pt x="100" y="69"/>
                  <a:pt x="98" y="69"/>
                  <a:pt x="96" y="71"/>
                </a:cubicBezTo>
                <a:close/>
                <a:moveTo>
                  <a:pt x="106" y="170"/>
                </a:moveTo>
                <a:cubicBezTo>
                  <a:pt x="106" y="170"/>
                  <a:pt x="106" y="170"/>
                  <a:pt x="106" y="170"/>
                </a:cubicBezTo>
                <a:cubicBezTo>
                  <a:pt x="39" y="170"/>
                  <a:pt x="39" y="170"/>
                  <a:pt x="39" y="170"/>
                </a:cubicBezTo>
                <a:cubicBezTo>
                  <a:pt x="36" y="170"/>
                  <a:pt x="34" y="172"/>
                  <a:pt x="34" y="174"/>
                </a:cubicBezTo>
                <a:cubicBezTo>
                  <a:pt x="34" y="177"/>
                  <a:pt x="36" y="179"/>
                  <a:pt x="39" y="179"/>
                </a:cubicBezTo>
                <a:cubicBezTo>
                  <a:pt x="106" y="179"/>
                  <a:pt x="106" y="179"/>
                  <a:pt x="106" y="179"/>
                </a:cubicBezTo>
                <a:cubicBezTo>
                  <a:pt x="109" y="179"/>
                  <a:pt x="111" y="177"/>
                  <a:pt x="111" y="174"/>
                </a:cubicBezTo>
                <a:cubicBezTo>
                  <a:pt x="111" y="172"/>
                  <a:pt x="109" y="170"/>
                  <a:pt x="106" y="170"/>
                </a:cubicBezTo>
                <a:close/>
                <a:moveTo>
                  <a:pt x="145" y="75"/>
                </a:moveTo>
                <a:cubicBezTo>
                  <a:pt x="145" y="75"/>
                  <a:pt x="145" y="75"/>
                  <a:pt x="145" y="75"/>
                </a:cubicBezTo>
                <a:cubicBezTo>
                  <a:pt x="145" y="54"/>
                  <a:pt x="137" y="36"/>
                  <a:pt x="124" y="22"/>
                </a:cubicBezTo>
                <a:cubicBezTo>
                  <a:pt x="111" y="9"/>
                  <a:pt x="92" y="0"/>
                  <a:pt x="72" y="0"/>
                </a:cubicBezTo>
                <a:cubicBezTo>
                  <a:pt x="52" y="0"/>
                  <a:pt x="34" y="9"/>
                  <a:pt x="21" y="22"/>
                </a:cubicBezTo>
                <a:cubicBezTo>
                  <a:pt x="8" y="36"/>
                  <a:pt x="0" y="54"/>
                  <a:pt x="0" y="75"/>
                </a:cubicBezTo>
                <a:cubicBezTo>
                  <a:pt x="0" y="88"/>
                  <a:pt x="3" y="101"/>
                  <a:pt x="9" y="112"/>
                </a:cubicBezTo>
                <a:cubicBezTo>
                  <a:pt x="9" y="112"/>
                  <a:pt x="9" y="112"/>
                  <a:pt x="9" y="112"/>
                </a:cubicBezTo>
                <a:cubicBezTo>
                  <a:pt x="14" y="122"/>
                  <a:pt x="22" y="130"/>
                  <a:pt x="31" y="137"/>
                </a:cubicBezTo>
                <a:cubicBezTo>
                  <a:pt x="31" y="158"/>
                  <a:pt x="31" y="158"/>
                  <a:pt x="31" y="158"/>
                </a:cubicBezTo>
                <a:cubicBezTo>
                  <a:pt x="31" y="162"/>
                  <a:pt x="34" y="166"/>
                  <a:pt x="39" y="166"/>
                </a:cubicBezTo>
                <a:cubicBezTo>
                  <a:pt x="106" y="166"/>
                  <a:pt x="106" y="166"/>
                  <a:pt x="106" y="166"/>
                </a:cubicBezTo>
                <a:cubicBezTo>
                  <a:pt x="110" y="166"/>
                  <a:pt x="114" y="162"/>
                  <a:pt x="114" y="158"/>
                </a:cubicBezTo>
                <a:cubicBezTo>
                  <a:pt x="114" y="137"/>
                  <a:pt x="114" y="137"/>
                  <a:pt x="114" y="137"/>
                </a:cubicBezTo>
                <a:cubicBezTo>
                  <a:pt x="123" y="130"/>
                  <a:pt x="130" y="122"/>
                  <a:pt x="136" y="112"/>
                </a:cubicBezTo>
                <a:cubicBezTo>
                  <a:pt x="136" y="112"/>
                  <a:pt x="136" y="112"/>
                  <a:pt x="136" y="112"/>
                </a:cubicBezTo>
                <a:cubicBezTo>
                  <a:pt x="142" y="101"/>
                  <a:pt x="145" y="88"/>
                  <a:pt x="145" y="75"/>
                </a:cubicBezTo>
                <a:close/>
                <a:moveTo>
                  <a:pt x="123" y="104"/>
                </a:moveTo>
                <a:cubicBezTo>
                  <a:pt x="123" y="104"/>
                  <a:pt x="123" y="104"/>
                  <a:pt x="123" y="104"/>
                </a:cubicBezTo>
                <a:cubicBezTo>
                  <a:pt x="123" y="104"/>
                  <a:pt x="123" y="104"/>
                  <a:pt x="123" y="104"/>
                </a:cubicBezTo>
                <a:cubicBezTo>
                  <a:pt x="123" y="104"/>
                  <a:pt x="123" y="104"/>
                  <a:pt x="123" y="104"/>
                </a:cubicBezTo>
                <a:cubicBezTo>
                  <a:pt x="118" y="114"/>
                  <a:pt x="111" y="121"/>
                  <a:pt x="102" y="126"/>
                </a:cubicBezTo>
                <a:cubicBezTo>
                  <a:pt x="100" y="128"/>
                  <a:pt x="99" y="130"/>
                  <a:pt x="99" y="133"/>
                </a:cubicBezTo>
                <a:cubicBezTo>
                  <a:pt x="99" y="133"/>
                  <a:pt x="99" y="133"/>
                  <a:pt x="99" y="133"/>
                </a:cubicBezTo>
                <a:cubicBezTo>
                  <a:pt x="99" y="150"/>
                  <a:pt x="99" y="150"/>
                  <a:pt x="99" y="150"/>
                </a:cubicBezTo>
                <a:cubicBezTo>
                  <a:pt x="46" y="150"/>
                  <a:pt x="46" y="150"/>
                  <a:pt x="46" y="150"/>
                </a:cubicBezTo>
                <a:cubicBezTo>
                  <a:pt x="46" y="133"/>
                  <a:pt x="46" y="133"/>
                  <a:pt x="46" y="133"/>
                </a:cubicBezTo>
                <a:cubicBezTo>
                  <a:pt x="46" y="130"/>
                  <a:pt x="44" y="127"/>
                  <a:pt x="42" y="126"/>
                </a:cubicBezTo>
                <a:cubicBezTo>
                  <a:pt x="33" y="121"/>
                  <a:pt x="27" y="113"/>
                  <a:pt x="22" y="104"/>
                </a:cubicBezTo>
                <a:cubicBezTo>
                  <a:pt x="22" y="104"/>
                  <a:pt x="22" y="104"/>
                  <a:pt x="22" y="104"/>
                </a:cubicBezTo>
                <a:cubicBezTo>
                  <a:pt x="17" y="96"/>
                  <a:pt x="14" y="86"/>
                  <a:pt x="14" y="75"/>
                </a:cubicBezTo>
                <a:cubicBezTo>
                  <a:pt x="14" y="59"/>
                  <a:pt x="21" y="44"/>
                  <a:pt x="31" y="33"/>
                </a:cubicBezTo>
                <a:cubicBezTo>
                  <a:pt x="42" y="22"/>
                  <a:pt x="56" y="15"/>
                  <a:pt x="72" y="15"/>
                </a:cubicBezTo>
                <a:cubicBezTo>
                  <a:pt x="88" y="15"/>
                  <a:pt x="103" y="22"/>
                  <a:pt x="113" y="33"/>
                </a:cubicBezTo>
                <a:cubicBezTo>
                  <a:pt x="124" y="44"/>
                  <a:pt x="130" y="59"/>
                  <a:pt x="130" y="75"/>
                </a:cubicBezTo>
                <a:cubicBezTo>
                  <a:pt x="130" y="86"/>
                  <a:pt x="128" y="96"/>
                  <a:pt x="123" y="104"/>
                </a:cubicBezTo>
                <a:close/>
                <a:moveTo>
                  <a:pt x="92" y="186"/>
                </a:moveTo>
                <a:cubicBezTo>
                  <a:pt x="92" y="186"/>
                  <a:pt x="92" y="186"/>
                  <a:pt x="92" y="186"/>
                </a:cubicBezTo>
                <a:cubicBezTo>
                  <a:pt x="53" y="186"/>
                  <a:pt x="53" y="186"/>
                  <a:pt x="53" y="186"/>
                </a:cubicBezTo>
                <a:cubicBezTo>
                  <a:pt x="50" y="186"/>
                  <a:pt x="48" y="188"/>
                  <a:pt x="48" y="190"/>
                </a:cubicBezTo>
                <a:cubicBezTo>
                  <a:pt x="48" y="193"/>
                  <a:pt x="50" y="195"/>
                  <a:pt x="53" y="195"/>
                </a:cubicBezTo>
                <a:cubicBezTo>
                  <a:pt x="92" y="195"/>
                  <a:pt x="92" y="195"/>
                  <a:pt x="92" y="195"/>
                </a:cubicBezTo>
                <a:cubicBezTo>
                  <a:pt x="94" y="195"/>
                  <a:pt x="96" y="193"/>
                  <a:pt x="96" y="190"/>
                </a:cubicBezTo>
                <a:cubicBezTo>
                  <a:pt x="96" y="188"/>
                  <a:pt x="94" y="186"/>
                  <a:pt x="92" y="186"/>
                </a:cubicBezTo>
                <a:close/>
              </a:path>
            </a:pathLst>
          </a:custGeom>
          <a:solidFill>
            <a:schemeClr val="bg1"/>
          </a:solidFill>
          <a:ln>
            <a:noFill/>
          </a:ln>
        </p:spPr>
        <p:txBody>
          <a:bodyPr vert="horz" wrap="square" lIns="121918" tIns="60960" rIns="121918" bIns="60960" numCol="1" anchor="t" anchorCtr="0" compatLnSpc="1"/>
          <a:lstStyle/>
          <a:p>
            <a:endParaRPr lang="zh-CN" altLang="en-US" sz="2400"/>
          </a:p>
        </p:txBody>
      </p:sp>
      <p:sp>
        <p:nvSpPr>
          <p:cNvPr id="12" name="TextBox 49"/>
          <p:cNvSpPr txBox="1"/>
          <p:nvPr/>
        </p:nvSpPr>
        <p:spPr>
          <a:xfrm>
            <a:off x="889847" y="276860"/>
            <a:ext cx="10839027" cy="368935"/>
          </a:xfrm>
          <a:prstGeom prst="rect">
            <a:avLst/>
          </a:prstGeom>
          <a:solidFill>
            <a:schemeClr val="bg1"/>
          </a:solidFill>
        </p:spPr>
        <p:txBody>
          <a:bodyPr wrap="square" lIns="0" tIns="0" rIns="0" bIns="0" rtlCol="0">
            <a:spAutoFit/>
          </a:bodyPr>
          <a:lstStyle/>
          <a:p>
            <a:pPr eaLnBrk="1" hangingPunct="1"/>
            <a:r>
              <a:rPr sz="2400" dirty="0">
                <a:latin typeface="微软雅黑" panose="020B0503020204020204" charset="-122"/>
                <a:ea typeface="微软雅黑" panose="020B0503020204020204" charset="-122"/>
                <a:sym typeface="Arial" panose="020B0604020202020204" pitchFamily="34" charset="0"/>
              </a:rPr>
              <a:t>Research Expected Results and Forms of Submitting Results</a:t>
            </a:r>
          </a:p>
        </p:txBody>
      </p:sp>
      <p:sp>
        <p:nvSpPr>
          <p:cNvPr id="56" name="矩形 55"/>
          <p:cNvSpPr/>
          <p:nvPr/>
        </p:nvSpPr>
        <p:spPr>
          <a:xfrm>
            <a:off x="1896533" y="1561253"/>
            <a:ext cx="8825653" cy="5210810"/>
          </a:xfrm>
          <a:prstGeom prst="rect">
            <a:avLst/>
          </a:prstGeom>
        </p:spPr>
        <p:txBody>
          <a:bodyPr wrap="square">
            <a:spAutoFit/>
          </a:bodyPr>
          <a:lstStyle/>
          <a:p>
            <a:pPr lvl="0">
              <a:lnSpc>
                <a:spcPct val="130000"/>
              </a:lnSpc>
            </a:pPr>
            <a:r>
              <a:rPr lang="en-US" sz="1600" dirty="0">
                <a:latin typeface="微软雅黑" panose="020B0503020204020204" charset="-122"/>
                <a:ea typeface="微软雅黑" panose="020B0503020204020204" charset="-122"/>
              </a:rPr>
              <a:t>       In this paper, based on the principle of QPSK modulation demodulation, apply Quartus Ⅱ and Modelsim software design.</a:t>
            </a:r>
          </a:p>
          <a:p>
            <a:pPr lvl="0">
              <a:lnSpc>
                <a:spcPct val="130000"/>
              </a:lnSpc>
            </a:pPr>
            <a:r>
              <a:rPr sz="1600" dirty="0">
                <a:latin typeface="微软雅黑" panose="020B0503020204020204" charset="-122"/>
                <a:ea typeface="微软雅黑" panose="020B0503020204020204" charset="-122"/>
              </a:rPr>
              <a:t>The design includes carrier synchronization and filter and related QPSK channel coding, etc., and I call part of the existing resources, such as IP CORE, etc. The system transforms the signal into two orthogonal components by fast Fourier transform. At the same time, in order to avoid the problem that the entire waveform is offset by several phases due to the unknown initial phase during demodulation, the differential coding is carried out at the same time as the source coding. Finally, the design of carrier synchronization and filter is realized at the same time.</a:t>
            </a:r>
          </a:p>
          <a:p>
            <a:pPr lvl="0">
              <a:lnSpc>
                <a:spcPct val="130000"/>
              </a:lnSpc>
            </a:pPr>
            <a:r>
              <a:rPr sz="1600" dirty="0">
                <a:latin typeface="微软雅黑" panose="020B0503020204020204" charset="-122"/>
                <a:ea typeface="微软雅黑" panose="020B0503020204020204" charset="-122"/>
              </a:rPr>
              <a:t>On the design of carrier synchronization: in MATLAB simulation, it was originally thought that the carrier was strictly synchronized, but in quartus II, this paper carried out a new design for carrier synchronization. In daily life, due to the interference of transmission channel, the time for the sub-carriers to arrive at the receiving end is not the same. Based on this situation, the carrier of the system must be processed synchronously. The carrier decision feedback design adopted in this paper makes the received signal and the sent signal necessarily have the same frequency and initial phase.</a:t>
            </a:r>
          </a:p>
        </p:txBody>
      </p:sp>
      <p:sp>
        <p:nvSpPr>
          <p:cNvPr id="5" name="DRAWINGSTR_UNKNOWNSHAPENAME 4"/>
          <p:cNvSpPr>
            <a:spLocks noChangeAspect="1"/>
          </p:cNvSpPr>
          <p:nvPr/>
        </p:nvSpPr>
        <p:spPr>
          <a:xfrm>
            <a:off x="0" y="0"/>
            <a:ext cx="169333" cy="16933"/>
          </a:xfrm>
          <a:prstGeom prst="rect">
            <a:avLst/>
          </a:prstGeom>
        </p:spPr>
      </p:sp>
    </p:spTree>
  </p:cSld>
  <p:clrMapOvr>
    <a:masterClrMapping/>
  </p:clrMapOvr>
  <mc:AlternateContent xmlns:mc="http://schemas.openxmlformats.org/markup-compatibility/2006" xmlns:p14="http://schemas.microsoft.com/office/powerpoint/2010/main">
    <mc:Choice Requires="p14">
      <p:transition spd="slow" p14:dur="14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 name="矩形 37"/>
          <p:cNvSpPr/>
          <p:nvPr/>
        </p:nvSpPr>
        <p:spPr>
          <a:xfrm>
            <a:off x="1034627" y="1831340"/>
            <a:ext cx="10199793" cy="2061210"/>
          </a:xfrm>
          <a:prstGeom prst="rect">
            <a:avLst/>
          </a:prstGeom>
        </p:spPr>
        <p:txBody>
          <a:bodyPr wrap="square">
            <a:spAutoFit/>
          </a:bodyPr>
          <a:lstStyle/>
          <a:p>
            <a:pPr fontAlgn="auto">
              <a:spcBef>
                <a:spcPts val="0"/>
              </a:spcBef>
              <a:spcAft>
                <a:spcPts val="0"/>
              </a:spcAft>
              <a:defRPr/>
            </a:pPr>
            <a:r>
              <a:rPr lang="zh-CN" altLang="en-US" sz="6400" spc="300" dirty="0">
                <a:solidFill>
                  <a:schemeClr val="tx1"/>
                </a:solidFill>
                <a:latin typeface="华文隶书" panose="02010800040101010101" pitchFamily="2" charset="-122"/>
                <a:ea typeface="华文隶书" panose="02010800040101010101" pitchFamily="2" charset="-122"/>
                <a:sym typeface="微软雅黑" panose="020B0503020204020204" charset="-122"/>
              </a:rPr>
              <a:t>Report completed, thank you!</a:t>
            </a:r>
          </a:p>
        </p:txBody>
      </p:sp>
    </p:spTree>
  </p:cSld>
  <p:clrMapOvr>
    <a:masterClrMapping/>
  </p:clrMapOvr>
  <mc:AlternateContent xmlns:mc="http://schemas.openxmlformats.org/markup-compatibility/2006" xmlns:p14="http://schemas.microsoft.com/office/powerpoint/2010/main">
    <mc:Choice Requires="p14">
      <p:transition spd="slow" p14:dur="1600"/>
    </mc:Choice>
    <mc:Fallback xmlns="">
      <p:transition spd="slow"/>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20187308"/>
</p:tagLst>
</file>

<file path=ppt/tags/tag2.xml><?xml version="1.0" encoding="utf-8"?>
<p:tagLst xmlns:a="http://schemas.openxmlformats.org/drawingml/2006/main" xmlns:r="http://schemas.openxmlformats.org/officeDocument/2006/relationships" xmlns:p="http://schemas.openxmlformats.org/presentationml/2006/main">
  <p:tag name="KSO_WM_TAG_VERSION" val="1.0"/>
  <p:tag name="KSO_WM_TEMPLATE_CATEGORY" val="custom"/>
  <p:tag name="KSO_WM_TEMPLATE_INDEX" val="20187308"/>
</p:tagLst>
</file>

<file path=ppt/tags/tag3.xml><?xml version="1.0" encoding="utf-8"?>
<p:tagLst xmlns:a="http://schemas.openxmlformats.org/drawingml/2006/main" xmlns:r="http://schemas.openxmlformats.org/officeDocument/2006/relationships" xmlns:p="http://schemas.openxmlformats.org/presentationml/2006/main">
  <p:tag name="KSO_WM_TAG_VERSION" val="1.0"/>
  <p:tag name="KSO_WM_BEAUTIFY_FLAG" val="#wm#"/>
  <p:tag name="KSO_WM_TEMPLATE_CATEGORY" val="custom"/>
  <p:tag name="KSO_WM_TEMPLATE_INDEX" val="20187308"/>
  <p:tag name="KSO_WM_TEMPLATE_THUMBS_INDEX" val="1、2、3、6、8、10、11、12、15"/>
</p:tagLst>
</file>

<file path=ppt/tags/tag4.xml><?xml version="1.0" encoding="utf-8"?>
<p:tagLst xmlns:a="http://schemas.openxmlformats.org/drawingml/2006/main" xmlns:r="http://schemas.openxmlformats.org/officeDocument/2006/relationships" xmlns:p="http://schemas.openxmlformats.org/presentationml/2006/main">
  <p:tag name="KSO_WM_SLIDE_ID" val="custom20187308_1"/>
  <p:tag name="KSO_WM_SLIDE_TYPE" val="title"/>
  <p:tag name="KSO_WM_SLIDE_SUBTYPE" val="pureTxt"/>
  <p:tag name="KSO_WM_SLIDE_ITEM_CNT" val="2"/>
  <p:tag name="KSO_WM_SLIDE_INDEX" val="1"/>
  <p:tag name="KSO_WM_TAG_VERSION" val="1.0"/>
  <p:tag name="KSO_WM_BEAUTIFY_FLAG" val="#wm#"/>
  <p:tag name="KSO_WM_TEMPLATE_CATEGORY" val="custom"/>
  <p:tag name="KSO_WM_TEMPLATE_INDEX" val="20187308"/>
  <p:tag name="KSO_WM_SLIDE_LAYOUT" val="a_b"/>
  <p:tag name="KSO_WM_SLIDE_LAYOUT_CNT" val="1_1"/>
  <p:tag name="KSO_WM_TEMPLATE_THUMBS_INDEX" val="1、2、3、6、8、10、11、12、15"/>
  <p:tag name="KSO_WM_SLIDE_MODEL_TYPE" val="cover"/>
</p:tagLst>
</file>

<file path=ppt/tags/tag5.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7308"/>
  <p:tag name="KSO_WM_TAG_VERSION" val="1.0"/>
  <p:tag name="KSO_WM_UNIT_TYPE" val="a"/>
  <p:tag name="KSO_WM_UNIT_INDEX" val="1"/>
  <p:tag name="KSO_WM_UNIT_ID" val="custom20187308_1*a*1"/>
  <p:tag name="KSO_WM_UNIT_LAYERLEVEL" val="1"/>
  <p:tag name="KSO_WM_UNIT_VALUE" val="13"/>
  <p:tag name="KSO_WM_UNIT_ISCONTENTSTITLE" val="0"/>
  <p:tag name="KSO_WM_UNIT_HIGHLIGHT" val="0"/>
  <p:tag name="KSO_WM_UNIT_COMPATIBLE" val="0"/>
  <p:tag name="KSO_WM_UNIT_CLEAR" val="0"/>
  <p:tag name="KSO_WM_BEAUTIFY_FLAG" val="#wm#"/>
  <p:tag name="KSO_WM_UNIT_PRESET_TEXT" val="空白演示"/>
</p:tagLst>
</file>

<file path=ppt/tags/tag6.xml><?xml version="1.0" encoding="utf-8"?>
<p:tagLst xmlns:a="http://schemas.openxmlformats.org/drawingml/2006/main" xmlns:r="http://schemas.openxmlformats.org/officeDocument/2006/relationships" xmlns:p="http://schemas.openxmlformats.org/presentationml/2006/main">
  <p:tag name="KSO_WM_TEMPLATE_CATEGORY" val="custom"/>
  <p:tag name="KSO_WM_TEMPLATE_INDEX" val="20187308"/>
  <p:tag name="KSO_WM_TAG_VERSION" val="1.0"/>
  <p:tag name="KSO_WM_UNIT_TYPE" val="b"/>
  <p:tag name="KSO_WM_UNIT_INDEX" val="1"/>
  <p:tag name="KSO_WM_UNIT_ID" val="custom20187308_1*b*1"/>
  <p:tag name="KSO_WM_UNIT_LAYERLEVEL" val="1"/>
  <p:tag name="KSO_WM_UNIT_VALUE" val="156"/>
  <p:tag name="KSO_WM_UNIT_ISCONTENTSTITLE" val="0"/>
  <p:tag name="KSO_WM_UNIT_HIGHLIGHT" val="0"/>
  <p:tag name="KSO_WM_UNIT_COMPATIBLE" val="0"/>
  <p:tag name="KSO_WM_UNIT_CLEAR" val="0"/>
  <p:tag name="KSO_WM_BEAUTIFY_FLAG" val="#wm#"/>
  <p:tag name="KSO_WM_UNIT_PRESET_TEXT" val="Speaker name and title here"/>
</p:tagLst>
</file>

<file path=ppt/theme/theme1.xml><?xml version="1.0" encoding="utf-8"?>
<a:theme xmlns:a="http://schemas.openxmlformats.org/drawingml/2006/main" name="Office 主题​​">
  <a:themeElements>
    <a:clrScheme name="2019空白演示文档">
      <a:dk1>
        <a:srgbClr val="000000"/>
      </a:dk1>
      <a:lt1>
        <a:srgbClr val="FFFFFF"/>
      </a:lt1>
      <a:dk2>
        <a:srgbClr val="E6E4E4"/>
      </a:dk2>
      <a:lt2>
        <a:srgbClr val="FFFFFF"/>
      </a:lt2>
      <a:accent1>
        <a:srgbClr val="477DEA"/>
      </a:accent1>
      <a:accent2>
        <a:srgbClr val="9B9B9B"/>
      </a:accent2>
      <a:accent3>
        <a:srgbClr val="F3B745"/>
      </a:accent3>
      <a:accent4>
        <a:srgbClr val="477EE7"/>
      </a:accent4>
      <a:accent5>
        <a:srgbClr val="4BA151"/>
      </a:accent5>
      <a:accent6>
        <a:srgbClr val="E9403C"/>
      </a:accent6>
      <a:hlink>
        <a:srgbClr val="0563C1"/>
      </a:hlink>
      <a:folHlink>
        <a:srgbClr val="954D72"/>
      </a:folHlink>
    </a:clrScheme>
    <a:fontScheme name="2019空白演示文档">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366</TotalTime>
  <Words>2448</Words>
  <Application>Microsoft Office PowerPoint</Application>
  <PresentationFormat>宽屏</PresentationFormat>
  <Paragraphs>54</Paragraphs>
  <Slides>20</Slides>
  <Notes>7</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20</vt:i4>
      </vt:variant>
    </vt:vector>
  </HeadingPairs>
  <TitlesOfParts>
    <vt:vector size="28" baseType="lpstr">
      <vt:lpstr>等线</vt:lpstr>
      <vt:lpstr>方正舒体</vt:lpstr>
      <vt:lpstr>华文隶书</vt:lpstr>
      <vt:lpstr>宋体</vt:lpstr>
      <vt:lpstr>微软雅黑</vt:lpstr>
      <vt:lpstr>Arial</vt:lpstr>
      <vt:lpstr>Calibri</vt:lpstr>
      <vt:lpstr>Office 主题​​</vt:lpstr>
      <vt:lpstr>Implementation of OFDM system based on SDR</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kingsoft</dc:creator>
  <cp:lastModifiedBy>one</cp:lastModifiedBy>
  <cp:revision>394</cp:revision>
  <dcterms:created xsi:type="dcterms:W3CDTF">2017-08-03T09:01:00Z</dcterms:created>
  <dcterms:modified xsi:type="dcterms:W3CDTF">2020-03-31T20:39:48Z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2052-11.1.0.8214</vt:lpwstr>
  </property>
</Properties>
</file>