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7"/>
  </p:notesMasterIdLst>
  <p:sldIdLst>
    <p:sldId id="256" r:id="rId2"/>
    <p:sldId id="258" r:id="rId3"/>
    <p:sldId id="259" r:id="rId4"/>
    <p:sldId id="260"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C13976-FCCC-4AEF-83BE-73A466D78583}" type="datetimeFigureOut">
              <a:rPr lang="en-GB" smtClean="0"/>
              <a:pPr/>
              <a:t>09/11/2015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3BD4F1-90FE-4782-B71D-99B0FC9F5AEC}" type="slidenum">
              <a:rPr lang="en-GB" smtClean="0"/>
              <a:pPr/>
              <a:t>‹#›</a:t>
            </a:fld>
            <a:endParaRPr lang="en-GB"/>
          </a:p>
        </p:txBody>
      </p:sp>
    </p:spTree>
    <p:extLst>
      <p:ext uri="{BB962C8B-B14F-4D97-AF65-F5344CB8AC3E}">
        <p14:creationId xmlns:p14="http://schemas.microsoft.com/office/powerpoint/2010/main" val="3376768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2422995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2363652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832618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xfrm>
            <a:off x="1301750" y="809625"/>
            <a:ext cx="4254500" cy="3190875"/>
          </a:xfrm>
          <a:ln cap="flat"/>
        </p:spPr>
      </p:sp>
      <p:sp>
        <p:nvSpPr>
          <p:cNvPr id="67587" name="Rectangle 3"/>
          <p:cNvSpPr>
            <a:spLocks noGrp="1" noChangeArrowheads="1"/>
          </p:cNvSpPr>
          <p:nvPr>
            <p:ph type="body" idx="1"/>
          </p:nvPr>
        </p:nvSpPr>
        <p:spPr>
          <a:noFill/>
          <a:ln w="9525"/>
        </p:spPr>
        <p:txBody>
          <a:bodyPr lIns="92075" tIns="46038" rIns="92075" bIns="46038"/>
          <a:lstStyle/>
          <a:p>
            <a:endParaRPr lang="en-GB" smtClean="0"/>
          </a:p>
        </p:txBody>
      </p:sp>
    </p:spTree>
    <p:extLst>
      <p:ext uri="{BB962C8B-B14F-4D97-AF65-F5344CB8AC3E}">
        <p14:creationId xmlns:p14="http://schemas.microsoft.com/office/powerpoint/2010/main" val="1108000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1121645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23183793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2146116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477204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833011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289677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a:noFill/>
          <a:ln w="9525"/>
        </p:spPr>
        <p:txBody>
          <a:bodyPr/>
          <a:lstStyle/>
          <a:p>
            <a:endParaRPr lang="en-US" smtClean="0"/>
          </a:p>
        </p:txBody>
      </p:sp>
    </p:spTree>
    <p:extLst>
      <p:ext uri="{BB962C8B-B14F-4D97-AF65-F5344CB8AC3E}">
        <p14:creationId xmlns:p14="http://schemas.microsoft.com/office/powerpoint/2010/main" val="18732690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3659662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9632402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40612532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31891112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34269483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7345682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7146456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3387733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27549152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xfrm>
            <a:off x="1143000" y="687388"/>
            <a:ext cx="4568825" cy="3425825"/>
          </a:xfrm>
          <a:ln cap="flat"/>
        </p:spPr>
      </p:sp>
    </p:spTree>
    <p:extLst>
      <p:ext uri="{BB962C8B-B14F-4D97-AF65-F5344CB8AC3E}">
        <p14:creationId xmlns:p14="http://schemas.microsoft.com/office/powerpoint/2010/main" val="653741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51A65AC-3D89-4626-9392-B5A271CB0EAC}" type="datetimeFigureOut">
              <a:rPr lang="en-GB" smtClean="0"/>
              <a:pPr/>
              <a:t>09/11/2015</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179F5DD3-9638-4ABE-853C-CBC5BC3F249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51A65AC-3D89-4626-9392-B5A271CB0EAC}" type="datetimeFigureOut">
              <a:rPr lang="en-GB" smtClean="0"/>
              <a:pPr/>
              <a:t>09/11/2015</a:t>
            </a:fld>
            <a:endParaRPr lang="en-GB"/>
          </a:p>
        </p:txBody>
      </p:sp>
      <p:sp>
        <p:nvSpPr>
          <p:cNvPr id="9" name="Slide Number Placeholder 8"/>
          <p:cNvSpPr>
            <a:spLocks noGrp="1"/>
          </p:cNvSpPr>
          <p:nvPr>
            <p:ph type="sldNum" sz="quarter" idx="15"/>
          </p:nvPr>
        </p:nvSpPr>
        <p:spPr/>
        <p:txBody>
          <a:bodyPr rtlCol="0"/>
          <a:lstStyle/>
          <a:p>
            <a:fld id="{179F5DD3-9638-4ABE-853C-CBC5BC3F2495}"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51A65AC-3D89-4626-9392-B5A271CB0EAC}" type="datetimeFigureOut">
              <a:rPr lang="en-GB" smtClean="0"/>
              <a:pPr/>
              <a:t>09/11/2015</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179F5DD3-9638-4ABE-853C-CBC5BC3F249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51A65AC-3D89-4626-9392-B5A271CB0EAC}" type="datetimeFigureOut">
              <a:rPr lang="en-GB" smtClean="0"/>
              <a:pPr/>
              <a:t>09/11/2015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9F5DD3-9638-4ABE-853C-CBC5BC3F2495}"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51A65AC-3D89-4626-9392-B5A271CB0EAC}" type="datetimeFigureOut">
              <a:rPr lang="en-GB" smtClean="0"/>
              <a:pPr/>
              <a:t>09/11/2015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9F5DD3-9638-4ABE-853C-CBC5BC3F2495}"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51A65AC-3D89-4626-9392-B5A271CB0EAC}" type="datetimeFigureOut">
              <a:rPr lang="en-GB" smtClean="0"/>
              <a:pPr/>
              <a:t>09/11/2015</a:t>
            </a:fld>
            <a:endParaRPr lang="en-GB"/>
          </a:p>
        </p:txBody>
      </p:sp>
      <p:sp>
        <p:nvSpPr>
          <p:cNvPr id="7" name="Slide Number Placeholder 6"/>
          <p:cNvSpPr>
            <a:spLocks noGrp="1"/>
          </p:cNvSpPr>
          <p:nvPr>
            <p:ph type="sldNum" sz="quarter" idx="11"/>
          </p:nvPr>
        </p:nvSpPr>
        <p:spPr/>
        <p:txBody>
          <a:bodyPr rtlCol="0"/>
          <a:lstStyle/>
          <a:p>
            <a:fld id="{179F5DD3-9638-4ABE-853C-CBC5BC3F2495}"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1A65AC-3D89-4626-9392-B5A271CB0EAC}" type="datetimeFigureOut">
              <a:rPr lang="en-GB" smtClean="0"/>
              <a:pPr/>
              <a:t>09/11/2015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9F5DD3-9638-4ABE-853C-CBC5BC3F249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51A65AC-3D89-4626-9392-B5A271CB0EAC}" type="datetimeFigureOut">
              <a:rPr lang="en-GB" smtClean="0"/>
              <a:pPr/>
              <a:t>09/11/2015</a:t>
            </a:fld>
            <a:endParaRPr lang="en-GB"/>
          </a:p>
        </p:txBody>
      </p:sp>
      <p:sp>
        <p:nvSpPr>
          <p:cNvPr id="22" name="Slide Number Placeholder 21"/>
          <p:cNvSpPr>
            <a:spLocks noGrp="1"/>
          </p:cNvSpPr>
          <p:nvPr>
            <p:ph type="sldNum" sz="quarter" idx="15"/>
          </p:nvPr>
        </p:nvSpPr>
        <p:spPr/>
        <p:txBody>
          <a:bodyPr rtlCol="0"/>
          <a:lstStyle/>
          <a:p>
            <a:fld id="{179F5DD3-9638-4ABE-853C-CBC5BC3F2495}"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51A65AC-3D89-4626-9392-B5A271CB0EAC}" type="datetimeFigureOut">
              <a:rPr lang="en-GB" smtClean="0"/>
              <a:pPr/>
              <a:t>09/11/2015</a:t>
            </a:fld>
            <a:endParaRPr lang="en-GB"/>
          </a:p>
        </p:txBody>
      </p:sp>
      <p:sp>
        <p:nvSpPr>
          <p:cNvPr id="18" name="Slide Number Placeholder 17"/>
          <p:cNvSpPr>
            <a:spLocks noGrp="1"/>
          </p:cNvSpPr>
          <p:nvPr>
            <p:ph type="sldNum" sz="quarter" idx="11"/>
          </p:nvPr>
        </p:nvSpPr>
        <p:spPr/>
        <p:txBody>
          <a:bodyPr rtlCol="0"/>
          <a:lstStyle/>
          <a:p>
            <a:fld id="{179F5DD3-9638-4ABE-853C-CBC5BC3F2495}"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51A65AC-3D89-4626-9392-B5A271CB0EAC}" type="datetimeFigureOut">
              <a:rPr lang="en-GB" smtClean="0"/>
              <a:pPr/>
              <a:t>09/11/2015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9F5DD3-9638-4ABE-853C-CBC5BC3F249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51A65AC-3D89-4626-9392-B5A271CB0EAC}" type="datetimeFigureOut">
              <a:rPr lang="en-GB" smtClean="0"/>
              <a:pPr/>
              <a:t>09/11/2015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9F5DD3-9638-4ABE-853C-CBC5BC3F249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51A65AC-3D89-4626-9392-B5A271CB0EAC}" type="datetimeFigureOut">
              <a:rPr lang="en-GB" smtClean="0"/>
              <a:pPr/>
              <a:t>09/11/2015</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179F5DD3-9638-4ABE-853C-CBC5BC3F249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bearingpoint.com/"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marketingdonut.co.uk/marketing/marketing-strategy" TargetMode="External"/><Relationship Id="rId2" Type="http://schemas.openxmlformats.org/officeDocument/2006/relationships/hyperlink" Target="http://www.businesslink.gov.uk/bdotg/action/layer?r.i=1075067257&amp;r.l1=1073861169&amp;r.l2=1073858842&amp;r.l3=1073900352&amp;r.s=m&amp;r.t=CASE%20STUDIES&amp;topicId=107386116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Marketing strategies</a:t>
            </a:r>
            <a:endParaRPr lang="en-GB" dirty="0"/>
          </a:p>
        </p:txBody>
      </p:sp>
      <p:sp>
        <p:nvSpPr>
          <p:cNvPr id="3" name="Subtitle 2"/>
          <p:cNvSpPr>
            <a:spLocks noGrp="1"/>
          </p:cNvSpPr>
          <p:nvPr>
            <p:ph type="subTitle" idx="1"/>
          </p:nvPr>
        </p:nvSpPr>
        <p:spPr/>
        <p:txBody>
          <a:bodyPr/>
          <a:lstStyle/>
          <a:p>
            <a:r>
              <a:rPr lang="en-GB" dirty="0" smtClean="0"/>
              <a:t>Background information.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1" name="Rectangle 2"/>
          <p:cNvSpPr>
            <a:spLocks noGrp="1" noChangeArrowheads="1"/>
          </p:cNvSpPr>
          <p:nvPr>
            <p:ph type="title"/>
          </p:nvPr>
        </p:nvSpPr>
        <p:spPr>
          <a:xfrm>
            <a:off x="990600" y="0"/>
            <a:ext cx="7239000" cy="1066800"/>
          </a:xfrm>
          <a:noFill/>
        </p:spPr>
        <p:txBody>
          <a:bodyPr lIns="88900" tIns="46038" rIns="88900" bIns="46038" anchor="ctr">
            <a:normAutofit fontScale="90000"/>
          </a:bodyPr>
          <a:lstStyle/>
          <a:p>
            <a:pPr eaLnBrk="1" hangingPunct="1"/>
            <a:r>
              <a:rPr lang="en-US" sz="4000" smtClean="0"/>
              <a:t>A Marketing Plan </a:t>
            </a:r>
            <a:br>
              <a:rPr lang="en-US" sz="4000" smtClean="0"/>
            </a:br>
            <a:r>
              <a:rPr lang="en-US" sz="2800" smtClean="0"/>
              <a:t>(Zimmerer &amp; Scarborough, 2008)</a:t>
            </a:r>
          </a:p>
        </p:txBody>
      </p:sp>
      <p:sp>
        <p:nvSpPr>
          <p:cNvPr id="22532" name="Rectangle 4"/>
          <p:cNvSpPr>
            <a:spLocks noGrp="1" noChangeArrowheads="1"/>
          </p:cNvSpPr>
          <p:nvPr>
            <p:ph sz="quarter" idx="1"/>
          </p:nvPr>
        </p:nvSpPr>
        <p:spPr>
          <a:xfrm>
            <a:off x="609600" y="1219200"/>
            <a:ext cx="8304213" cy="5486400"/>
          </a:xfrm>
          <a:noFill/>
        </p:spPr>
        <p:txBody>
          <a:bodyPr lIns="88900" tIns="46038" rIns="88900" bIns="46038"/>
          <a:lstStyle/>
          <a:p>
            <a:pPr marL="533400" indent="-533400" eaLnBrk="1" hangingPunct="1">
              <a:lnSpc>
                <a:spcPct val="90000"/>
              </a:lnSpc>
              <a:buFont typeface="Wingdings" pitchFamily="2" charset="2"/>
              <a:buAutoNum type="arabicPeriod"/>
            </a:pPr>
            <a:r>
              <a:rPr lang="en-US" sz="2800" smtClean="0"/>
              <a:t>Pinpoint the specific target market the company will serve</a:t>
            </a:r>
            <a:r>
              <a:rPr lang="en-US" sz="2000" smtClean="0"/>
              <a:t>.</a:t>
            </a:r>
          </a:p>
          <a:p>
            <a:pPr marL="533400" indent="-533400" eaLnBrk="1" hangingPunct="1">
              <a:lnSpc>
                <a:spcPct val="90000"/>
              </a:lnSpc>
              <a:buFont typeface="Wingdings" pitchFamily="2" charset="2"/>
              <a:buAutoNum type="arabicPeriod"/>
            </a:pPr>
            <a:endParaRPr lang="en-US" sz="2800" smtClean="0"/>
          </a:p>
          <a:p>
            <a:pPr marL="533400" indent="-533400" eaLnBrk="1" hangingPunct="1">
              <a:lnSpc>
                <a:spcPct val="90000"/>
              </a:lnSpc>
              <a:buFont typeface="Wingdings" pitchFamily="2" charset="2"/>
              <a:buAutoNum type="arabicPeriod"/>
            </a:pPr>
            <a:r>
              <a:rPr lang="en-US" sz="2800" smtClean="0"/>
              <a:t>Determines customer needs and wants through market research.</a:t>
            </a:r>
            <a:endParaRPr lang="en-US" sz="2000" smtClean="0"/>
          </a:p>
          <a:p>
            <a:pPr marL="533400" indent="-533400" eaLnBrk="1" hangingPunct="1">
              <a:lnSpc>
                <a:spcPct val="90000"/>
              </a:lnSpc>
              <a:buFont typeface="Wingdings" pitchFamily="2" charset="2"/>
              <a:buAutoNum type="arabicPeriod"/>
            </a:pPr>
            <a:endParaRPr lang="en-US" sz="2800" smtClean="0"/>
          </a:p>
          <a:p>
            <a:pPr marL="533400" indent="-533400" eaLnBrk="1" hangingPunct="1">
              <a:lnSpc>
                <a:spcPct val="90000"/>
              </a:lnSpc>
              <a:buFont typeface="Wingdings" pitchFamily="2" charset="2"/>
              <a:buAutoNum type="arabicPeriod"/>
            </a:pPr>
            <a:r>
              <a:rPr lang="en-US" sz="2800" smtClean="0"/>
              <a:t>Analyzes a firm’s competitive advantages and build a marketing strategy around them.</a:t>
            </a:r>
          </a:p>
          <a:p>
            <a:pPr marL="533400" indent="-533400" eaLnBrk="1" hangingPunct="1">
              <a:lnSpc>
                <a:spcPct val="90000"/>
              </a:lnSpc>
              <a:buFont typeface="Wingdings" pitchFamily="2" charset="2"/>
              <a:buAutoNum type="arabicPeriod"/>
            </a:pPr>
            <a:endParaRPr lang="en-US" sz="2800" smtClean="0"/>
          </a:p>
          <a:p>
            <a:pPr marL="533400" indent="-533400" eaLnBrk="1" hangingPunct="1">
              <a:lnSpc>
                <a:spcPct val="90000"/>
              </a:lnSpc>
              <a:buFont typeface="Wingdings" pitchFamily="2" charset="2"/>
              <a:buAutoNum type="arabicPeriod"/>
            </a:pPr>
            <a:r>
              <a:rPr lang="en-US" sz="2800" smtClean="0"/>
              <a:t>Create a marketing mix that meets customer needs and wants.</a:t>
            </a:r>
          </a:p>
        </p:txBody>
      </p:sp>
      <p:sp>
        <p:nvSpPr>
          <p:cNvPr id="22530" name="Slide Number Placeholder 4"/>
          <p:cNvSpPr>
            <a:spLocks noGrp="1"/>
          </p:cNvSpPr>
          <p:nvPr>
            <p:ph type="sldNum" sz="quarter" idx="15"/>
          </p:nvPr>
        </p:nvSpPr>
        <p:spPr>
          <a:noFill/>
        </p:spPr>
        <p:txBody>
          <a:bodyPr/>
          <a:lstStyle/>
          <a:p>
            <a:fld id="{3F544734-4694-400E-8A48-4FD20505712C}" type="slidenum">
              <a:rPr lang="en-US" smtClean="0"/>
              <a:pPr/>
              <a:t>2</a:t>
            </a:fld>
            <a:endParaRPr lang="en-US" smtClean="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b="1" dirty="0" smtClean="0">
                <a:latin typeface="+mn-lt"/>
                <a:ea typeface="+mn-ea"/>
                <a:cs typeface="+mn-cs"/>
              </a:rPr>
              <a:t>Guerrilla Marketing Strategy: How to Build a Competitive Edge</a:t>
            </a:r>
            <a:endParaRPr lang="en-US" dirty="0"/>
          </a:p>
        </p:txBody>
      </p:sp>
      <p:sp>
        <p:nvSpPr>
          <p:cNvPr id="23555" name="Content Placeholder 2"/>
          <p:cNvSpPr>
            <a:spLocks noGrp="1"/>
          </p:cNvSpPr>
          <p:nvPr>
            <p:ph sz="quarter" idx="1"/>
          </p:nvPr>
        </p:nvSpPr>
        <p:spPr>
          <a:xfrm>
            <a:off x="990600" y="1417638"/>
            <a:ext cx="8001000" cy="5440362"/>
          </a:xfrm>
        </p:spPr>
        <p:txBody>
          <a:bodyPr/>
          <a:lstStyle/>
          <a:p>
            <a:r>
              <a:rPr lang="en-US" sz="2400" dirty="0" smtClean="0"/>
              <a:t>A competitive edge is attained when customers perceive that one organization’s products or services are superior to those of its competitors. </a:t>
            </a:r>
          </a:p>
          <a:p>
            <a:endParaRPr lang="en-US" sz="1600" dirty="0" smtClean="0"/>
          </a:p>
          <a:p>
            <a:r>
              <a:rPr lang="en-US" sz="2400" dirty="0" smtClean="0"/>
              <a:t>Successful entrepreneurs often use the special advantages that flow from their companies’ small size to build a competitive advantage over their larger rivals. </a:t>
            </a:r>
          </a:p>
          <a:p>
            <a:endParaRPr lang="en-US" dirty="0" smtClean="0"/>
          </a:p>
        </p:txBody>
      </p:sp>
      <p:sp>
        <p:nvSpPr>
          <p:cNvPr id="23556" name="Slide Number Placeholder 3"/>
          <p:cNvSpPr>
            <a:spLocks noGrp="1"/>
          </p:cNvSpPr>
          <p:nvPr>
            <p:ph type="sldNum" sz="quarter" idx="15"/>
          </p:nvPr>
        </p:nvSpPr>
        <p:spPr>
          <a:noFill/>
        </p:spPr>
        <p:txBody>
          <a:bodyPr/>
          <a:lstStyle/>
          <a:p>
            <a:fld id="{636102DA-BFC0-4F02-9A66-A48526C18C02}" type="slidenum">
              <a:rPr lang="en-US" smtClean="0"/>
              <a:pPr/>
              <a:t>3</a:t>
            </a:fld>
            <a:endParaRPr lang="en-US" smtClean="0"/>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r>
              <a:rPr lang="en-US" smtClean="0"/>
              <a:t>Guerrilla marketing principles for competitive advantage</a:t>
            </a:r>
            <a:endParaRPr lang="en-GB" smtClean="0"/>
          </a:p>
        </p:txBody>
      </p:sp>
      <p:sp>
        <p:nvSpPr>
          <p:cNvPr id="24581" name="Slide Number Placeholder 4"/>
          <p:cNvSpPr>
            <a:spLocks noGrp="1"/>
          </p:cNvSpPr>
          <p:nvPr>
            <p:ph type="sldNum" sz="quarter" idx="12"/>
          </p:nvPr>
        </p:nvSpPr>
        <p:spPr>
          <a:noFill/>
        </p:spPr>
        <p:txBody>
          <a:bodyPr/>
          <a:lstStyle/>
          <a:p>
            <a:fld id="{5CB2EFB3-FDC3-4184-8CB9-A63FE5221D65}" type="slidenum">
              <a:rPr lang="en-US" smtClean="0"/>
              <a:pPr/>
              <a:t>4</a:t>
            </a:fld>
            <a:endParaRPr lang="en-US" smtClean="0"/>
          </a:p>
        </p:txBody>
      </p:sp>
      <p:sp>
        <p:nvSpPr>
          <p:cNvPr id="24579" name="Content Placeholder 2"/>
          <p:cNvSpPr>
            <a:spLocks noGrp="1"/>
          </p:cNvSpPr>
          <p:nvPr>
            <p:ph sz="quarter" idx="1"/>
          </p:nvPr>
        </p:nvSpPr>
        <p:spPr>
          <a:xfrm>
            <a:off x="914400" y="2590800"/>
            <a:ext cx="4152900" cy="3960813"/>
          </a:xfrm>
        </p:spPr>
        <p:txBody>
          <a:bodyPr/>
          <a:lstStyle/>
          <a:p>
            <a:pPr marL="514350" indent="-514350">
              <a:buFont typeface="Arial" charset="0"/>
              <a:buAutoNum type="arabicPeriod"/>
            </a:pPr>
            <a:r>
              <a:rPr lang="en-US" sz="2200" smtClean="0"/>
              <a:t>Find a niche &amp; fill it</a:t>
            </a:r>
          </a:p>
          <a:p>
            <a:pPr marL="514350" indent="-514350">
              <a:buFont typeface="Arial" charset="0"/>
              <a:buAutoNum type="arabicPeriod"/>
            </a:pPr>
            <a:r>
              <a:rPr lang="en-US" sz="2200" smtClean="0"/>
              <a:t>Don’t just sell, entertain. </a:t>
            </a:r>
          </a:p>
          <a:p>
            <a:pPr marL="514350" indent="-514350">
              <a:buFont typeface="Arial" charset="0"/>
              <a:buAutoNum type="arabicPeriod"/>
            </a:pPr>
            <a:r>
              <a:rPr lang="en-US" sz="2200" smtClean="0"/>
              <a:t>Strive to be unique. </a:t>
            </a:r>
          </a:p>
          <a:p>
            <a:pPr marL="514350" indent="-514350">
              <a:buFont typeface="Arial" charset="0"/>
              <a:buAutoNum type="arabicPeriod"/>
            </a:pPr>
            <a:r>
              <a:rPr lang="en-US" sz="2200" smtClean="0"/>
              <a:t>Connect with customers on an emotional level </a:t>
            </a:r>
          </a:p>
          <a:p>
            <a:pPr marL="514350" indent="-514350">
              <a:buFont typeface="Arial" charset="0"/>
              <a:buAutoNum type="arabicPeriod"/>
            </a:pPr>
            <a:r>
              <a:rPr lang="en-US" sz="2200" smtClean="0"/>
              <a:t>Create an identity for your business through branding </a:t>
            </a:r>
          </a:p>
          <a:p>
            <a:pPr marL="514350" indent="-514350">
              <a:buFont typeface="Arial" charset="0"/>
              <a:buAutoNum type="arabicPeriod"/>
            </a:pPr>
            <a:r>
              <a:rPr lang="en-US" sz="2200" smtClean="0"/>
              <a:t>Start a blog &amp; Social networks </a:t>
            </a:r>
            <a:endParaRPr lang="en-GB" sz="2200" smtClean="0"/>
          </a:p>
        </p:txBody>
      </p:sp>
      <p:sp>
        <p:nvSpPr>
          <p:cNvPr id="24580" name="Content Placeholder 3"/>
          <p:cNvSpPr>
            <a:spLocks noGrp="1"/>
          </p:cNvSpPr>
          <p:nvPr>
            <p:ph sz="quarter" idx="2"/>
          </p:nvPr>
        </p:nvSpPr>
        <p:spPr>
          <a:xfrm>
            <a:off x="5029200" y="2590800"/>
            <a:ext cx="3924300" cy="3808413"/>
          </a:xfrm>
        </p:spPr>
        <p:txBody>
          <a:bodyPr/>
          <a:lstStyle/>
          <a:p>
            <a:pPr marL="514350" indent="-514350">
              <a:buFont typeface="Arial" charset="0"/>
              <a:buAutoNum type="arabicPeriod" startAt="7"/>
            </a:pPr>
            <a:r>
              <a:rPr lang="en-US" sz="2200" smtClean="0"/>
              <a:t>Focus on the customer </a:t>
            </a:r>
          </a:p>
          <a:p>
            <a:pPr marL="514350" indent="-514350">
              <a:buFont typeface="Arial" charset="0"/>
              <a:buAutoNum type="arabicPeriod" startAt="7"/>
            </a:pPr>
            <a:r>
              <a:rPr lang="en-US" sz="2200" smtClean="0"/>
              <a:t>Devotion to quality </a:t>
            </a:r>
          </a:p>
          <a:p>
            <a:pPr marL="514350" indent="-514350">
              <a:buFont typeface="Arial" charset="0"/>
              <a:buAutoNum type="arabicPeriod" startAt="7"/>
            </a:pPr>
            <a:r>
              <a:rPr lang="en-US" sz="2200" smtClean="0"/>
              <a:t>Attention to Convenience </a:t>
            </a:r>
          </a:p>
          <a:p>
            <a:pPr marL="514350" indent="-514350">
              <a:buFont typeface="Arial" charset="0"/>
              <a:buAutoNum type="arabicPeriod" startAt="7"/>
            </a:pPr>
            <a:r>
              <a:rPr lang="en-US" sz="2200" smtClean="0"/>
              <a:t>Concentrate on Innovation </a:t>
            </a:r>
          </a:p>
          <a:p>
            <a:pPr marL="514350" indent="-514350">
              <a:buFont typeface="Arial" charset="0"/>
              <a:buAutoNum type="arabicPeriod" startAt="7"/>
            </a:pPr>
            <a:r>
              <a:rPr lang="en-US" sz="2200" smtClean="0"/>
              <a:t>Be dedicated to service </a:t>
            </a:r>
          </a:p>
          <a:p>
            <a:pPr marL="514350" indent="-514350">
              <a:buFont typeface="Arial" charset="0"/>
              <a:buAutoNum type="arabicPeriod" startAt="7"/>
            </a:pPr>
            <a:r>
              <a:rPr lang="en-US" sz="2200" smtClean="0"/>
              <a:t>Emphasise speed</a:t>
            </a:r>
            <a:endParaRPr lang="en-GB" sz="2200" smtClean="0"/>
          </a:p>
        </p:txBody>
      </p:sp>
      <p:sp>
        <p:nvSpPr>
          <p:cNvPr id="6" name="Rectangle 3"/>
          <p:cNvSpPr txBox="1">
            <a:spLocks noChangeArrowheads="1"/>
          </p:cNvSpPr>
          <p:nvPr/>
        </p:nvSpPr>
        <p:spPr bwMode="auto">
          <a:xfrm>
            <a:off x="800100" y="1318051"/>
            <a:ext cx="8153400" cy="1295400"/>
          </a:xfrm>
          <a:prstGeom prst="rect">
            <a:avLst/>
          </a:prstGeom>
          <a:noFill/>
          <a:ln w="9525">
            <a:noFill/>
            <a:miter lim="800000"/>
            <a:headEnd/>
            <a:tailEnd/>
          </a:ln>
        </p:spPr>
        <p:txBody>
          <a:bodyPr/>
          <a:lstStyle/>
          <a:p>
            <a:pPr eaLnBrk="1" hangingPunct="1">
              <a:spcBef>
                <a:spcPct val="20000"/>
              </a:spcBef>
              <a:buClr>
                <a:schemeClr val="tx2"/>
              </a:buClr>
              <a:buSzPct val="70000"/>
              <a:buFont typeface="Wingdings" pitchFamily="2" charset="2"/>
              <a:buNone/>
              <a:defRPr/>
            </a:pPr>
            <a:r>
              <a:rPr lang="en-US" sz="2400" kern="0" dirty="0" err="1">
                <a:latin typeface="+mn-lt"/>
              </a:rPr>
              <a:t>Zimmerer</a:t>
            </a:r>
            <a:r>
              <a:rPr lang="en-US" sz="2400" kern="0" dirty="0">
                <a:latin typeface="+mn-lt"/>
              </a:rPr>
              <a:t> &amp; Scarborough suggest 12 principles that can help small businesses develop a competitive edge (much of which relates to CRM):</a:t>
            </a: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lstStyle/>
          <a:p>
            <a:pPr eaLnBrk="1" hangingPunct="1"/>
            <a:r>
              <a:rPr lang="en-US" smtClean="0"/>
              <a:t>1. Find a niche and fill it.</a:t>
            </a:r>
          </a:p>
        </p:txBody>
      </p:sp>
      <p:sp>
        <p:nvSpPr>
          <p:cNvPr id="32772" name="Rectangle 3"/>
          <p:cNvSpPr>
            <a:spLocks noGrp="1" noChangeArrowheads="1"/>
          </p:cNvSpPr>
          <p:nvPr>
            <p:ph sz="quarter" idx="1"/>
          </p:nvPr>
        </p:nvSpPr>
        <p:spPr>
          <a:xfrm>
            <a:off x="762000" y="1219200"/>
            <a:ext cx="8153400" cy="4722813"/>
          </a:xfrm>
        </p:spPr>
        <p:txBody>
          <a:bodyPr/>
          <a:lstStyle/>
          <a:p>
            <a:pPr marL="514350" indent="-514350" eaLnBrk="1" hangingPunct="1">
              <a:buFont typeface="Arial" charset="0"/>
              <a:buAutoNum type="arabicPeriod"/>
            </a:pPr>
            <a:endParaRPr lang="en-US" sz="2800" smtClean="0"/>
          </a:p>
          <a:p>
            <a:pPr marL="514350" indent="-514350" eaLnBrk="1" hangingPunct="1"/>
            <a:r>
              <a:rPr lang="en-US" sz="2800" smtClean="0"/>
              <a:t>Focus on niches too small to be attractive to large companies</a:t>
            </a:r>
          </a:p>
          <a:p>
            <a:pPr marL="514350" indent="-514350" eaLnBrk="1" hangingPunct="1"/>
            <a:endParaRPr lang="en-US" sz="2800" smtClean="0"/>
          </a:p>
          <a:p>
            <a:pPr marL="514350" indent="-514350" eaLnBrk="1" hangingPunct="1"/>
            <a:r>
              <a:rPr lang="en-US" sz="600" smtClean="0"/>
              <a:t>See Scottevest case on handout (3)</a:t>
            </a:r>
          </a:p>
          <a:p>
            <a:pPr marL="514350" indent="-514350" eaLnBrk="1" hangingPunct="1">
              <a:buFont typeface="Arial" charset="0"/>
              <a:buAutoNum type="arabicPeriod"/>
            </a:pPr>
            <a:endParaRPr lang="en-US" sz="2800" smtClean="0"/>
          </a:p>
        </p:txBody>
      </p:sp>
      <p:sp>
        <p:nvSpPr>
          <p:cNvPr id="32770" name="Slide Number Placeholder 4"/>
          <p:cNvSpPr>
            <a:spLocks noGrp="1"/>
          </p:cNvSpPr>
          <p:nvPr>
            <p:ph type="sldNum" sz="quarter" idx="15"/>
          </p:nvPr>
        </p:nvSpPr>
        <p:spPr>
          <a:noFill/>
        </p:spPr>
        <p:txBody>
          <a:bodyPr/>
          <a:lstStyle/>
          <a:p>
            <a:fld id="{7294659B-5D5B-43FF-A25F-371F6D654F7B}" type="slidenum">
              <a:rPr lang="en-US" smtClean="0"/>
              <a:pPr/>
              <a:t>5</a:t>
            </a:fld>
            <a:endParaRPr lang="en-US" smtClean="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p:txBody>
          <a:bodyPr/>
          <a:lstStyle/>
          <a:p>
            <a:pPr eaLnBrk="1" hangingPunct="1"/>
            <a:r>
              <a:rPr lang="en-US" smtClean="0"/>
              <a:t>2. Don’t just sell; entertain.</a:t>
            </a:r>
          </a:p>
        </p:txBody>
      </p:sp>
      <p:sp>
        <p:nvSpPr>
          <p:cNvPr id="33796" name="Rectangle 3"/>
          <p:cNvSpPr>
            <a:spLocks noGrp="1" noChangeArrowheads="1"/>
          </p:cNvSpPr>
          <p:nvPr>
            <p:ph sz="quarter" idx="1"/>
          </p:nvPr>
        </p:nvSpPr>
        <p:spPr>
          <a:xfrm>
            <a:off x="762000" y="1417638"/>
            <a:ext cx="8153400" cy="4983162"/>
          </a:xfrm>
        </p:spPr>
        <p:txBody>
          <a:bodyPr/>
          <a:lstStyle/>
          <a:p>
            <a:pPr marL="514350" indent="-457200" eaLnBrk="1" hangingPunct="1"/>
            <a:r>
              <a:rPr lang="en-US" sz="2400" dirty="0" smtClean="0"/>
              <a:t>Consumers are bored with shopping if it’s not fun, educational, interactive, etc.</a:t>
            </a:r>
          </a:p>
          <a:p>
            <a:pPr marL="514350" indent="-457200" eaLnBrk="1" hangingPunct="1"/>
            <a:endParaRPr lang="en-US" sz="2400" dirty="0" smtClean="0"/>
          </a:p>
          <a:p>
            <a:pPr marL="514350" indent="-457200" eaLnBrk="1" hangingPunct="1"/>
            <a:r>
              <a:rPr lang="en-US" sz="2400" dirty="0" smtClean="0"/>
              <a:t>34% of customers are driven more by emotional factors such as fun and excitement than by logical factors such as price and convenience</a:t>
            </a:r>
          </a:p>
          <a:p>
            <a:pPr marL="514350" indent="-457200" eaLnBrk="1" hangingPunct="1"/>
            <a:endParaRPr lang="en-US" sz="2400" dirty="0" smtClean="0"/>
          </a:p>
          <a:p>
            <a:pPr marL="514350" indent="-457200" eaLnBrk="1" hangingPunct="1"/>
            <a:r>
              <a:rPr lang="en-US" sz="2400" dirty="0" smtClean="0"/>
              <a:t>‘</a:t>
            </a:r>
            <a:r>
              <a:rPr lang="en-US" sz="2400" dirty="0" err="1" smtClean="0"/>
              <a:t>Entertailing’s</a:t>
            </a:r>
            <a:r>
              <a:rPr lang="en-US" sz="2400" dirty="0" smtClean="0"/>
              <a:t>’ goal is to entertain to boost sales, e.g. hairdressing salon example</a:t>
            </a:r>
          </a:p>
          <a:p>
            <a:pPr marL="514350" indent="-457200" eaLnBrk="1" hangingPunct="1"/>
            <a:endParaRPr lang="en-US" sz="2400" dirty="0" smtClean="0"/>
          </a:p>
          <a:p>
            <a:pPr marL="514350" indent="-457200" eaLnBrk="1" hangingPunct="1"/>
            <a:r>
              <a:rPr lang="en-US" sz="600" dirty="0" smtClean="0"/>
              <a:t>See </a:t>
            </a:r>
            <a:r>
              <a:rPr lang="en-US" sz="600" dirty="0" err="1" smtClean="0"/>
              <a:t>Cabela</a:t>
            </a:r>
            <a:r>
              <a:rPr lang="en-US" sz="600" dirty="0" smtClean="0"/>
              <a:t> case on handout (4)</a:t>
            </a:r>
          </a:p>
        </p:txBody>
      </p:sp>
      <p:sp>
        <p:nvSpPr>
          <p:cNvPr id="33794" name="Slide Number Placeholder 4"/>
          <p:cNvSpPr>
            <a:spLocks noGrp="1"/>
          </p:cNvSpPr>
          <p:nvPr>
            <p:ph type="sldNum" sz="quarter" idx="15"/>
          </p:nvPr>
        </p:nvSpPr>
        <p:spPr>
          <a:noFill/>
        </p:spPr>
        <p:txBody>
          <a:bodyPr/>
          <a:lstStyle/>
          <a:p>
            <a:fld id="{070C7AA3-E4D6-44D8-A237-36AE0C18B595}" type="slidenum">
              <a:rPr lang="en-US" smtClean="0"/>
              <a:pPr/>
              <a:t>6</a:t>
            </a:fld>
            <a:endParaRPr lang="en-US" smtClean="0"/>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smtClean="0"/>
              <a:t>3. Strive to be unique.</a:t>
            </a:r>
          </a:p>
        </p:txBody>
      </p:sp>
      <p:sp>
        <p:nvSpPr>
          <p:cNvPr id="3" name="Content Placeholder 2"/>
          <p:cNvSpPr>
            <a:spLocks noGrp="1"/>
          </p:cNvSpPr>
          <p:nvPr>
            <p:ph sz="quarter" idx="1"/>
          </p:nvPr>
        </p:nvSpPr>
        <p:spPr>
          <a:xfrm>
            <a:off x="762000" y="1219200"/>
            <a:ext cx="8229600" cy="4722813"/>
          </a:xfrm>
        </p:spPr>
        <p:txBody>
          <a:bodyPr/>
          <a:lstStyle/>
          <a:p>
            <a:pPr marL="514350" indent="-514350" eaLnBrk="1" hangingPunct="1">
              <a:defRPr/>
            </a:pPr>
            <a:r>
              <a:rPr lang="en-US" sz="2800" dirty="0" smtClean="0"/>
              <a:t>Stand out from the crowd (not ‘me-too’)</a:t>
            </a:r>
          </a:p>
          <a:p>
            <a:pPr marL="514350" indent="-514350" eaLnBrk="1" hangingPunct="1">
              <a:defRPr/>
            </a:pPr>
            <a:endParaRPr lang="en-US" sz="2800" dirty="0" smtClean="0"/>
          </a:p>
          <a:p>
            <a:pPr marL="514350" indent="-514350" eaLnBrk="1" hangingPunct="1">
              <a:defRPr/>
            </a:pPr>
            <a:r>
              <a:rPr lang="en-US" sz="2800" dirty="0" smtClean="0"/>
              <a:t>Can achieve this in a variety of ways e.g.</a:t>
            </a:r>
          </a:p>
          <a:p>
            <a:pPr marL="914400" lvl="1" indent="-514350" eaLnBrk="1" hangingPunct="1">
              <a:defRPr/>
            </a:pPr>
            <a:r>
              <a:rPr lang="en-US" sz="2400" dirty="0" smtClean="0"/>
              <a:t>Products and services</a:t>
            </a:r>
          </a:p>
          <a:p>
            <a:pPr marL="914400" lvl="1" indent="-514350" eaLnBrk="1" hangingPunct="1">
              <a:defRPr/>
            </a:pPr>
            <a:r>
              <a:rPr lang="en-US" sz="2400" dirty="0" smtClean="0"/>
              <a:t>Marketing and promotional campaigns</a:t>
            </a:r>
          </a:p>
          <a:p>
            <a:pPr marL="914400" lvl="1" indent="-514350" eaLnBrk="1" hangingPunct="1">
              <a:defRPr/>
            </a:pPr>
            <a:r>
              <a:rPr lang="en-US" sz="2400" dirty="0" smtClean="0"/>
              <a:t>Store layouts</a:t>
            </a:r>
          </a:p>
          <a:p>
            <a:pPr marL="914400" lvl="1" indent="-514350" eaLnBrk="1" hangingPunct="1">
              <a:defRPr/>
            </a:pPr>
            <a:r>
              <a:rPr lang="en-US" sz="2400" dirty="0" smtClean="0"/>
              <a:t>Business strategies</a:t>
            </a:r>
          </a:p>
          <a:p>
            <a:pPr marL="914400" lvl="1" indent="-514350" eaLnBrk="1" hangingPunct="1">
              <a:defRPr/>
            </a:pPr>
            <a:endParaRPr lang="en-US" sz="2400" dirty="0" smtClean="0"/>
          </a:p>
          <a:p>
            <a:pPr marL="514350" indent="-514350" eaLnBrk="1" hangingPunct="1">
              <a:defRPr/>
            </a:pPr>
            <a:r>
              <a:rPr lang="en-US" sz="600" dirty="0" smtClean="0"/>
              <a:t>See </a:t>
            </a:r>
            <a:r>
              <a:rPr lang="en-US" sz="600" dirty="0" err="1" smtClean="0"/>
              <a:t>Quiplip</a:t>
            </a:r>
            <a:r>
              <a:rPr lang="en-US" sz="600" dirty="0" smtClean="0"/>
              <a:t> case on handout (5).</a:t>
            </a:r>
          </a:p>
          <a:p>
            <a:pPr marL="514350" indent="-514350" eaLnBrk="1" hangingPunct="1">
              <a:buFont typeface="+mj-lt"/>
              <a:buAutoNum type="arabicPeriod" startAt="3"/>
              <a:defRPr/>
            </a:pPr>
            <a:endParaRPr lang="en-US" sz="2000" dirty="0" smtClean="0"/>
          </a:p>
          <a:p>
            <a:pPr lvl="1" eaLnBrk="1" hangingPunct="1">
              <a:defRPr/>
            </a:pPr>
            <a:endParaRPr lang="en-US" sz="2400" dirty="0" smtClean="0"/>
          </a:p>
          <a:p>
            <a:pPr>
              <a:defRPr/>
            </a:pPr>
            <a:endParaRPr lang="en-US" dirty="0"/>
          </a:p>
        </p:txBody>
      </p:sp>
      <p:sp>
        <p:nvSpPr>
          <p:cNvPr id="34820" name="Slide Number Placeholder 3"/>
          <p:cNvSpPr>
            <a:spLocks noGrp="1"/>
          </p:cNvSpPr>
          <p:nvPr>
            <p:ph type="sldNum" sz="quarter" idx="15"/>
          </p:nvPr>
        </p:nvSpPr>
        <p:spPr>
          <a:noFill/>
        </p:spPr>
        <p:txBody>
          <a:bodyPr/>
          <a:lstStyle/>
          <a:p>
            <a:fld id="{04F58BB7-3C8B-402E-9F33-672DC31ECDBE}" type="slidenum">
              <a:rPr lang="en-US" smtClean="0"/>
              <a:pPr/>
              <a:t>7</a:t>
            </a:fld>
            <a:endParaRPr lang="en-US" smtClean="0"/>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a:bodyPr>
          <a:lstStyle/>
          <a:p>
            <a:r>
              <a:rPr lang="en-US" smtClean="0"/>
              <a:t>4. Connect with customers on an emotional level. </a:t>
            </a:r>
          </a:p>
        </p:txBody>
      </p:sp>
      <p:sp>
        <p:nvSpPr>
          <p:cNvPr id="35843" name="Content Placeholder 2"/>
          <p:cNvSpPr>
            <a:spLocks noGrp="1"/>
          </p:cNvSpPr>
          <p:nvPr>
            <p:ph sz="quarter" idx="1"/>
          </p:nvPr>
        </p:nvSpPr>
        <p:spPr>
          <a:xfrm>
            <a:off x="990600" y="1417638"/>
            <a:ext cx="8001000" cy="4906962"/>
          </a:xfrm>
        </p:spPr>
        <p:txBody>
          <a:bodyPr>
            <a:normAutofit/>
          </a:bodyPr>
          <a:lstStyle/>
          <a:p>
            <a:pPr eaLnBrk="1" hangingPunct="1"/>
            <a:r>
              <a:rPr lang="en-US" sz="2400" dirty="0" smtClean="0"/>
              <a:t>Build </a:t>
            </a:r>
            <a:r>
              <a:rPr lang="en-US" sz="2400" dirty="0" smtClean="0"/>
              <a:t>trust</a:t>
            </a:r>
            <a:endParaRPr lang="en-US" sz="2400" dirty="0" smtClean="0"/>
          </a:p>
          <a:p>
            <a:pPr eaLnBrk="1" hangingPunct="1"/>
            <a:r>
              <a:rPr lang="en-US" sz="2400" dirty="0" smtClean="0"/>
              <a:t>Define a unique selling proposition (USP) </a:t>
            </a:r>
          </a:p>
          <a:p>
            <a:pPr lvl="1" eaLnBrk="1" hangingPunct="1"/>
            <a:r>
              <a:rPr lang="en-US" sz="2200" dirty="0" smtClean="0"/>
              <a:t>A key customer benefit of a product that sets it apart from its competition.</a:t>
            </a:r>
          </a:p>
          <a:p>
            <a:pPr lvl="1" eaLnBrk="1" hangingPunct="1"/>
            <a:r>
              <a:rPr lang="en-US" sz="2200" dirty="0" smtClean="0"/>
              <a:t>Answers key customer question: “What’s in it for me?” </a:t>
            </a:r>
          </a:p>
          <a:p>
            <a:pPr lvl="1" eaLnBrk="1" hangingPunct="1"/>
            <a:r>
              <a:rPr lang="en-US" sz="2200" dirty="0" smtClean="0"/>
              <a:t>Sell benefits not features</a:t>
            </a:r>
          </a:p>
          <a:p>
            <a:pPr lvl="1" eaLnBrk="1" hangingPunct="1"/>
            <a:r>
              <a:rPr lang="en-US" sz="2200" dirty="0" smtClean="0"/>
              <a:t>E.g. </a:t>
            </a:r>
            <a:r>
              <a:rPr lang="en-US" sz="2200" dirty="0" err="1" smtClean="0"/>
              <a:t>Loomstate</a:t>
            </a:r>
            <a:r>
              <a:rPr lang="en-US" sz="2200" dirty="0" smtClean="0"/>
              <a:t> jeans are made of cotton grown organically, an important benefit to those who are environmentally friendly</a:t>
            </a:r>
          </a:p>
          <a:p>
            <a:pPr lvl="1" eaLnBrk="1" hangingPunct="1"/>
            <a:r>
              <a:rPr lang="en-US" sz="2200" dirty="0" smtClean="0"/>
              <a:t>Consider intangible or psychological benefits as well as tangible ones.</a:t>
            </a:r>
          </a:p>
          <a:p>
            <a:pPr lvl="1" eaLnBrk="1" hangingPunct="1"/>
            <a:r>
              <a:rPr lang="en-US" sz="2200" dirty="0" smtClean="0"/>
              <a:t>Communicate your USP to your customers often.</a:t>
            </a:r>
          </a:p>
          <a:p>
            <a:pPr lvl="1" eaLnBrk="1" hangingPunct="1"/>
            <a:endParaRPr lang="en-US" sz="2400" dirty="0" smtClean="0"/>
          </a:p>
          <a:p>
            <a:endParaRPr lang="en-US" dirty="0" smtClean="0"/>
          </a:p>
        </p:txBody>
      </p:sp>
      <p:sp>
        <p:nvSpPr>
          <p:cNvPr id="35844" name="Slide Number Placeholder 3"/>
          <p:cNvSpPr>
            <a:spLocks noGrp="1"/>
          </p:cNvSpPr>
          <p:nvPr>
            <p:ph type="sldNum" sz="quarter" idx="15"/>
          </p:nvPr>
        </p:nvSpPr>
        <p:spPr>
          <a:noFill/>
        </p:spPr>
        <p:txBody>
          <a:bodyPr/>
          <a:lstStyle/>
          <a:p>
            <a:fld id="{FCA1F5E0-EDAE-4187-91D8-A46D9C27DE4A}" type="slidenum">
              <a:rPr lang="en-US" smtClean="0"/>
              <a:pPr/>
              <a:t>8</a:t>
            </a:fld>
            <a:endParaRPr lang="en-US" smtClean="0"/>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a:xfrm>
            <a:off x="838200" y="0"/>
            <a:ext cx="7848600" cy="1143000"/>
          </a:xfrm>
        </p:spPr>
        <p:txBody>
          <a:bodyPr>
            <a:normAutofit/>
          </a:bodyPr>
          <a:lstStyle/>
          <a:p>
            <a:pPr eaLnBrk="1" hangingPunct="1"/>
            <a:r>
              <a:rPr lang="en-US" smtClean="0">
                <a:latin typeface="Times New Roman" pitchFamily="18" charset="0"/>
              </a:rPr>
              <a:t>Selling Benefits Rather Than Features </a:t>
            </a:r>
            <a:r>
              <a:rPr lang="en-US" sz="2800" smtClean="0">
                <a:latin typeface="Times New Roman" pitchFamily="18" charset="0"/>
              </a:rPr>
              <a:t/>
            </a:r>
            <a:br>
              <a:rPr lang="en-US" sz="2800" smtClean="0">
                <a:latin typeface="Times New Roman" pitchFamily="18" charset="0"/>
              </a:rPr>
            </a:br>
            <a:r>
              <a:rPr lang="en-US" sz="2000" smtClean="0">
                <a:latin typeface="Times New Roman" pitchFamily="18" charset="0"/>
              </a:rPr>
              <a:t>(Barringer &amp; Ireland, 2008)</a:t>
            </a:r>
          </a:p>
        </p:txBody>
      </p:sp>
      <p:sp>
        <p:nvSpPr>
          <p:cNvPr id="36866" name="Slide Number Placeholder 4"/>
          <p:cNvSpPr>
            <a:spLocks noGrp="1"/>
          </p:cNvSpPr>
          <p:nvPr>
            <p:ph type="sldNum" sz="quarter" idx="15"/>
          </p:nvPr>
        </p:nvSpPr>
        <p:spPr>
          <a:xfrm>
            <a:off x="7775128" y="5734050"/>
            <a:ext cx="609600" cy="521208"/>
          </a:xfrm>
          <a:noFill/>
        </p:spPr>
        <p:txBody>
          <a:bodyPr/>
          <a:lstStyle/>
          <a:p>
            <a:fld id="{F9DF58FF-4224-4BA3-895A-88BE8C2402F7}" type="slidenum">
              <a:rPr lang="en-US" smtClean="0"/>
              <a:pPr/>
              <a:t>9</a:t>
            </a:fld>
            <a:endParaRPr lang="en-US" smtClean="0"/>
          </a:p>
        </p:txBody>
      </p:sp>
      <p:sp>
        <p:nvSpPr>
          <p:cNvPr id="36868" name="Text Box 4"/>
          <p:cNvSpPr txBox="1">
            <a:spLocks noChangeArrowheads="1"/>
          </p:cNvSpPr>
          <p:nvPr/>
        </p:nvSpPr>
        <p:spPr bwMode="auto">
          <a:xfrm>
            <a:off x="1371600" y="1279525"/>
            <a:ext cx="6629400" cy="396875"/>
          </a:xfrm>
          <a:prstGeom prst="rect">
            <a:avLst/>
          </a:prstGeom>
          <a:noFill/>
          <a:ln w="9525">
            <a:noFill/>
            <a:miter lim="800000"/>
            <a:headEnd/>
            <a:tailEnd/>
          </a:ln>
        </p:spPr>
        <p:txBody>
          <a:bodyPr>
            <a:spAutoFit/>
          </a:bodyPr>
          <a:lstStyle/>
          <a:p>
            <a:pPr algn="ctr" eaLnBrk="1" hangingPunct="1">
              <a:spcBef>
                <a:spcPct val="50000"/>
              </a:spcBef>
            </a:pPr>
            <a:r>
              <a:rPr lang="en-US" sz="2000">
                <a:latin typeface="Times New Roman" pitchFamily="18" charset="0"/>
              </a:rPr>
              <a:t>Two different approaches to promoting a mobile phone</a:t>
            </a:r>
          </a:p>
        </p:txBody>
      </p:sp>
      <p:sp>
        <p:nvSpPr>
          <p:cNvPr id="36869" name="Rectangle 5"/>
          <p:cNvSpPr>
            <a:spLocks noChangeArrowheads="1"/>
          </p:cNvSpPr>
          <p:nvPr/>
        </p:nvSpPr>
        <p:spPr bwMode="auto">
          <a:xfrm>
            <a:off x="255712" y="1752600"/>
            <a:ext cx="8305800" cy="4419600"/>
          </a:xfrm>
          <a:prstGeom prst="rect">
            <a:avLst/>
          </a:prstGeom>
          <a:solidFill>
            <a:srgbClr val="FFFFCC"/>
          </a:solidFill>
          <a:ln w="9525">
            <a:solidFill>
              <a:schemeClr val="tx1"/>
            </a:solidFill>
            <a:miter lim="800000"/>
            <a:headEnd/>
            <a:tailEnd/>
          </a:ln>
        </p:spPr>
        <p:txBody>
          <a:bodyPr wrap="none" anchor="ctr"/>
          <a:lstStyle/>
          <a:p>
            <a:pPr algn="ctr" eaLnBrk="1" hangingPunct="1"/>
            <a:endParaRPr lang="en-US" sz="4000">
              <a:latin typeface="Times New Roman" pitchFamily="18" charset="0"/>
            </a:endParaRPr>
          </a:p>
        </p:txBody>
      </p:sp>
      <p:sp>
        <p:nvSpPr>
          <p:cNvPr id="36870" name="Line 6"/>
          <p:cNvSpPr>
            <a:spLocks noChangeShapeType="1"/>
          </p:cNvSpPr>
          <p:nvPr/>
        </p:nvSpPr>
        <p:spPr bwMode="auto">
          <a:xfrm>
            <a:off x="255712" y="2362200"/>
            <a:ext cx="8153400" cy="0"/>
          </a:xfrm>
          <a:prstGeom prst="line">
            <a:avLst/>
          </a:prstGeom>
          <a:noFill/>
          <a:ln w="9525">
            <a:solidFill>
              <a:schemeClr val="tx1"/>
            </a:solidFill>
            <a:round/>
            <a:headEnd/>
            <a:tailEnd/>
          </a:ln>
        </p:spPr>
        <p:txBody>
          <a:bodyPr/>
          <a:lstStyle/>
          <a:p>
            <a:endParaRPr lang="en-GB"/>
          </a:p>
        </p:txBody>
      </p:sp>
      <p:sp>
        <p:nvSpPr>
          <p:cNvPr id="36871" name="Text Box 7"/>
          <p:cNvSpPr txBox="1">
            <a:spLocks noChangeArrowheads="1"/>
          </p:cNvSpPr>
          <p:nvPr/>
        </p:nvSpPr>
        <p:spPr bwMode="auto">
          <a:xfrm>
            <a:off x="179512" y="1905000"/>
            <a:ext cx="2133600" cy="366713"/>
          </a:xfrm>
          <a:prstGeom prst="rect">
            <a:avLst/>
          </a:prstGeom>
          <a:noFill/>
          <a:ln w="9525">
            <a:noFill/>
            <a:miter lim="800000"/>
            <a:headEnd/>
            <a:tailEnd/>
          </a:ln>
        </p:spPr>
        <p:txBody>
          <a:bodyPr>
            <a:spAutoFit/>
          </a:bodyPr>
          <a:lstStyle/>
          <a:p>
            <a:pPr algn="ctr" eaLnBrk="1" hangingPunct="1">
              <a:spcBef>
                <a:spcPct val="50000"/>
              </a:spcBef>
            </a:pPr>
            <a:r>
              <a:rPr lang="en-US" b="1">
                <a:latin typeface="Times New Roman" pitchFamily="18" charset="0"/>
              </a:rPr>
              <a:t>Approach</a:t>
            </a:r>
          </a:p>
        </p:txBody>
      </p:sp>
      <p:sp>
        <p:nvSpPr>
          <p:cNvPr id="36872" name="Text Box 8"/>
          <p:cNvSpPr txBox="1">
            <a:spLocks noChangeArrowheads="1"/>
          </p:cNvSpPr>
          <p:nvPr/>
        </p:nvSpPr>
        <p:spPr bwMode="auto">
          <a:xfrm>
            <a:off x="3760912" y="1905000"/>
            <a:ext cx="3124200" cy="366713"/>
          </a:xfrm>
          <a:prstGeom prst="rect">
            <a:avLst/>
          </a:prstGeom>
          <a:noFill/>
          <a:ln w="9525">
            <a:noFill/>
            <a:miter lim="800000"/>
            <a:headEnd/>
            <a:tailEnd/>
          </a:ln>
        </p:spPr>
        <p:txBody>
          <a:bodyPr>
            <a:spAutoFit/>
          </a:bodyPr>
          <a:lstStyle/>
          <a:p>
            <a:pPr algn="ctr" eaLnBrk="1" hangingPunct="1">
              <a:spcBef>
                <a:spcPct val="50000"/>
              </a:spcBef>
            </a:pPr>
            <a:r>
              <a:rPr lang="en-US" b="1">
                <a:latin typeface="Times New Roman" pitchFamily="18" charset="0"/>
              </a:rPr>
              <a:t>Illustration</a:t>
            </a:r>
          </a:p>
        </p:txBody>
      </p:sp>
      <p:sp>
        <p:nvSpPr>
          <p:cNvPr id="36873" name="Line 9"/>
          <p:cNvSpPr>
            <a:spLocks noChangeShapeType="1"/>
          </p:cNvSpPr>
          <p:nvPr/>
        </p:nvSpPr>
        <p:spPr bwMode="auto">
          <a:xfrm>
            <a:off x="255712" y="3124200"/>
            <a:ext cx="8153400" cy="0"/>
          </a:xfrm>
          <a:prstGeom prst="line">
            <a:avLst/>
          </a:prstGeom>
          <a:noFill/>
          <a:ln w="9525">
            <a:solidFill>
              <a:schemeClr val="tx1"/>
            </a:solidFill>
            <a:round/>
            <a:headEnd/>
            <a:tailEnd/>
          </a:ln>
        </p:spPr>
        <p:txBody>
          <a:bodyPr/>
          <a:lstStyle/>
          <a:p>
            <a:endParaRPr lang="en-GB"/>
          </a:p>
        </p:txBody>
      </p:sp>
      <p:sp>
        <p:nvSpPr>
          <p:cNvPr id="36874" name="Line 10"/>
          <p:cNvSpPr>
            <a:spLocks noChangeShapeType="1"/>
          </p:cNvSpPr>
          <p:nvPr/>
        </p:nvSpPr>
        <p:spPr bwMode="auto">
          <a:xfrm>
            <a:off x="255712" y="4267200"/>
            <a:ext cx="8153400" cy="0"/>
          </a:xfrm>
          <a:prstGeom prst="line">
            <a:avLst/>
          </a:prstGeom>
          <a:noFill/>
          <a:ln w="9525">
            <a:solidFill>
              <a:schemeClr val="tx1"/>
            </a:solidFill>
            <a:round/>
            <a:headEnd/>
            <a:tailEnd/>
          </a:ln>
        </p:spPr>
        <p:txBody>
          <a:bodyPr/>
          <a:lstStyle/>
          <a:p>
            <a:endParaRPr lang="en-GB"/>
          </a:p>
        </p:txBody>
      </p:sp>
      <p:sp>
        <p:nvSpPr>
          <p:cNvPr id="36875" name="Line 11"/>
          <p:cNvSpPr>
            <a:spLocks noChangeShapeType="1"/>
          </p:cNvSpPr>
          <p:nvPr/>
        </p:nvSpPr>
        <p:spPr bwMode="auto">
          <a:xfrm>
            <a:off x="1932112" y="1752600"/>
            <a:ext cx="46038" cy="4419600"/>
          </a:xfrm>
          <a:prstGeom prst="line">
            <a:avLst/>
          </a:prstGeom>
          <a:noFill/>
          <a:ln w="9525">
            <a:solidFill>
              <a:schemeClr val="tx1"/>
            </a:solidFill>
            <a:round/>
            <a:headEnd/>
            <a:tailEnd/>
          </a:ln>
        </p:spPr>
        <p:txBody>
          <a:bodyPr/>
          <a:lstStyle/>
          <a:p>
            <a:endParaRPr lang="en-GB"/>
          </a:p>
        </p:txBody>
      </p:sp>
      <p:sp>
        <p:nvSpPr>
          <p:cNvPr id="36876" name="Text Box 12"/>
          <p:cNvSpPr txBox="1">
            <a:spLocks noChangeArrowheads="1"/>
          </p:cNvSpPr>
          <p:nvPr/>
        </p:nvSpPr>
        <p:spPr bwMode="auto">
          <a:xfrm>
            <a:off x="331912" y="2438400"/>
            <a:ext cx="1600200" cy="646113"/>
          </a:xfrm>
          <a:prstGeom prst="rect">
            <a:avLst/>
          </a:prstGeom>
          <a:noFill/>
          <a:ln w="9525">
            <a:noFill/>
            <a:miter lim="800000"/>
            <a:headEnd/>
            <a:tailEnd/>
          </a:ln>
        </p:spPr>
        <p:txBody>
          <a:bodyPr>
            <a:spAutoFit/>
          </a:bodyPr>
          <a:lstStyle/>
          <a:p>
            <a:pPr algn="ctr" eaLnBrk="1" hangingPunct="1">
              <a:spcBef>
                <a:spcPct val="50000"/>
              </a:spcBef>
            </a:pPr>
            <a:r>
              <a:rPr lang="en-US" b="1">
                <a:latin typeface="Times New Roman" pitchFamily="18" charset="0"/>
              </a:rPr>
              <a:t>Selling </a:t>
            </a:r>
            <a:r>
              <a:rPr lang="en-US" b="1" i="1">
                <a:latin typeface="Times New Roman" pitchFamily="18" charset="0"/>
              </a:rPr>
              <a:t>Features</a:t>
            </a:r>
          </a:p>
        </p:txBody>
      </p:sp>
      <p:sp>
        <p:nvSpPr>
          <p:cNvPr id="36877" name="Text Box 13"/>
          <p:cNvSpPr txBox="1">
            <a:spLocks noChangeArrowheads="1"/>
          </p:cNvSpPr>
          <p:nvPr/>
        </p:nvSpPr>
        <p:spPr bwMode="auto">
          <a:xfrm>
            <a:off x="331912" y="3352800"/>
            <a:ext cx="1600200" cy="646113"/>
          </a:xfrm>
          <a:prstGeom prst="rect">
            <a:avLst/>
          </a:prstGeom>
          <a:noFill/>
          <a:ln w="9525">
            <a:noFill/>
            <a:miter lim="800000"/>
            <a:headEnd/>
            <a:tailEnd/>
          </a:ln>
        </p:spPr>
        <p:txBody>
          <a:bodyPr>
            <a:spAutoFit/>
          </a:bodyPr>
          <a:lstStyle/>
          <a:p>
            <a:pPr algn="ctr" eaLnBrk="1" hangingPunct="1">
              <a:spcBef>
                <a:spcPct val="50000"/>
              </a:spcBef>
            </a:pPr>
            <a:r>
              <a:rPr lang="en-US" b="1">
                <a:latin typeface="Times New Roman" pitchFamily="18" charset="0"/>
              </a:rPr>
              <a:t>Selling </a:t>
            </a:r>
            <a:r>
              <a:rPr lang="en-US" b="1" i="1">
                <a:latin typeface="Times New Roman" pitchFamily="18" charset="0"/>
              </a:rPr>
              <a:t>Benefits</a:t>
            </a:r>
          </a:p>
        </p:txBody>
      </p:sp>
      <p:sp>
        <p:nvSpPr>
          <p:cNvPr id="36878" name="Text Box 14"/>
          <p:cNvSpPr txBox="1">
            <a:spLocks noChangeArrowheads="1"/>
          </p:cNvSpPr>
          <p:nvPr/>
        </p:nvSpPr>
        <p:spPr bwMode="auto">
          <a:xfrm>
            <a:off x="331912" y="4876800"/>
            <a:ext cx="1600200" cy="369888"/>
          </a:xfrm>
          <a:prstGeom prst="rect">
            <a:avLst/>
          </a:prstGeom>
          <a:noFill/>
          <a:ln w="9525">
            <a:noFill/>
            <a:miter lim="800000"/>
            <a:headEnd/>
            <a:tailEnd/>
          </a:ln>
        </p:spPr>
        <p:txBody>
          <a:bodyPr>
            <a:spAutoFit/>
          </a:bodyPr>
          <a:lstStyle/>
          <a:p>
            <a:pPr algn="ctr" eaLnBrk="1" hangingPunct="1">
              <a:spcBef>
                <a:spcPct val="50000"/>
              </a:spcBef>
            </a:pPr>
            <a:r>
              <a:rPr lang="en-US" b="1">
                <a:latin typeface="Times New Roman" pitchFamily="18" charset="0"/>
              </a:rPr>
              <a:t>Conclusion</a:t>
            </a:r>
          </a:p>
        </p:txBody>
      </p:sp>
      <p:sp>
        <p:nvSpPr>
          <p:cNvPr id="36879" name="Text Box 15"/>
          <p:cNvSpPr txBox="1">
            <a:spLocks noChangeArrowheads="1"/>
          </p:cNvSpPr>
          <p:nvPr/>
        </p:nvSpPr>
        <p:spPr bwMode="auto">
          <a:xfrm>
            <a:off x="2694112" y="2438400"/>
            <a:ext cx="5410200" cy="646113"/>
          </a:xfrm>
          <a:prstGeom prst="rect">
            <a:avLst/>
          </a:prstGeom>
          <a:noFill/>
          <a:ln w="9525">
            <a:noFill/>
            <a:miter lim="800000"/>
            <a:headEnd/>
            <a:tailEnd/>
          </a:ln>
        </p:spPr>
        <p:txBody>
          <a:bodyPr>
            <a:spAutoFit/>
          </a:bodyPr>
          <a:lstStyle/>
          <a:p>
            <a:pPr algn="ctr" eaLnBrk="1" hangingPunct="1">
              <a:spcBef>
                <a:spcPct val="50000"/>
              </a:spcBef>
            </a:pPr>
            <a:r>
              <a:rPr lang="en-US" b="1">
                <a:latin typeface="Times New Roman" pitchFamily="18" charset="0"/>
              </a:rPr>
              <a:t>“Our mobile phones are equipped with sufficient memory to store 100 phone numbers.” </a:t>
            </a:r>
          </a:p>
        </p:txBody>
      </p:sp>
      <p:sp>
        <p:nvSpPr>
          <p:cNvPr id="36880" name="Text Box 16"/>
          <p:cNvSpPr txBox="1">
            <a:spLocks noChangeArrowheads="1"/>
          </p:cNvSpPr>
          <p:nvPr/>
        </p:nvSpPr>
        <p:spPr bwMode="auto">
          <a:xfrm>
            <a:off x="2313112" y="3276600"/>
            <a:ext cx="5867400" cy="923925"/>
          </a:xfrm>
          <a:prstGeom prst="rect">
            <a:avLst/>
          </a:prstGeom>
          <a:noFill/>
          <a:ln w="9525">
            <a:noFill/>
            <a:miter lim="800000"/>
            <a:headEnd/>
            <a:tailEnd/>
          </a:ln>
        </p:spPr>
        <p:txBody>
          <a:bodyPr>
            <a:spAutoFit/>
          </a:bodyPr>
          <a:lstStyle/>
          <a:p>
            <a:pPr algn="ctr" eaLnBrk="1" hangingPunct="1">
              <a:spcBef>
                <a:spcPct val="50000"/>
              </a:spcBef>
            </a:pPr>
            <a:r>
              <a:rPr lang="en-US" b="1">
                <a:latin typeface="Times New Roman" pitchFamily="18" charset="0"/>
              </a:rPr>
              <a:t>“Our mobile phones lets you store up to 100 phone numbers, giving you the phone numbers of your family and your friends at your fingertips.”</a:t>
            </a:r>
          </a:p>
        </p:txBody>
      </p:sp>
      <p:sp>
        <p:nvSpPr>
          <p:cNvPr id="36881" name="Text Box 17"/>
          <p:cNvSpPr txBox="1">
            <a:spLocks noChangeArrowheads="1"/>
          </p:cNvSpPr>
          <p:nvPr/>
        </p:nvSpPr>
        <p:spPr bwMode="auto">
          <a:xfrm>
            <a:off x="2008312" y="4343400"/>
            <a:ext cx="6553200" cy="1754188"/>
          </a:xfrm>
          <a:prstGeom prst="rect">
            <a:avLst/>
          </a:prstGeom>
          <a:noFill/>
          <a:ln w="9525">
            <a:noFill/>
            <a:miter lim="800000"/>
            <a:headEnd/>
            <a:tailEnd/>
          </a:ln>
        </p:spPr>
        <p:txBody>
          <a:bodyPr>
            <a:spAutoFit/>
          </a:bodyPr>
          <a:lstStyle/>
          <a:p>
            <a:pPr algn="ctr" eaLnBrk="1" hangingPunct="1">
              <a:spcBef>
                <a:spcPct val="50000"/>
              </a:spcBef>
            </a:pPr>
            <a:r>
              <a:rPr lang="en-US" b="1">
                <a:latin typeface="Times New Roman" pitchFamily="18" charset="0"/>
              </a:rPr>
              <a:t>Features are nice, but typically don’t entice someone to buy a product.  The first statement tells a prospect how many phone numbers the mobile will hold, but doesn’t tell the prospect why that’s important.  The second statement tells a prospect why having sufficient memory to store 100 phone number is important, &amp; how buying the product will enhance his or her life.</a:t>
            </a:r>
            <a:r>
              <a:rPr lang="en-US">
                <a:latin typeface="Times New Roman" pitchFamily="18" charset="0"/>
              </a:rPr>
              <a:t>  </a:t>
            </a:r>
          </a:p>
        </p:txBody>
      </p:sp>
    </p:spTree>
    <p:custDataLst>
      <p:tags r:id="rId1"/>
    </p:custData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sz="quarter" idx="1"/>
          </p:nvPr>
        </p:nvSpPr>
        <p:spPr>
          <a:xfrm>
            <a:off x="703263" y="1412875"/>
            <a:ext cx="7740650" cy="5064125"/>
          </a:xfrm>
          <a:noFill/>
        </p:spPr>
        <p:txBody>
          <a:bodyPr lIns="92075" tIns="46038" rIns="92075" bIns="46038"/>
          <a:lstStyle/>
          <a:p>
            <a:pPr>
              <a:lnSpc>
                <a:spcPct val="90000"/>
              </a:lnSpc>
              <a:spcBef>
                <a:spcPct val="0"/>
              </a:spcBef>
              <a:buClr>
                <a:schemeClr val="bg1"/>
              </a:buClr>
              <a:buFontTx/>
              <a:buNone/>
            </a:pPr>
            <a:r>
              <a:rPr lang="en-GB" sz="2500" smtClean="0">
                <a:solidFill>
                  <a:srgbClr val="FF0000"/>
                </a:solidFill>
              </a:rPr>
              <a:t>Standard Benefits</a:t>
            </a:r>
            <a:r>
              <a:rPr lang="en-GB" sz="2500" smtClean="0">
                <a:solidFill>
                  <a:schemeClr val="hlink"/>
                </a:solidFill>
              </a:rPr>
              <a:t/>
            </a:r>
            <a:br>
              <a:rPr lang="en-GB" sz="2500" smtClean="0">
                <a:solidFill>
                  <a:schemeClr val="hlink"/>
                </a:solidFill>
              </a:rPr>
            </a:br>
            <a:r>
              <a:rPr lang="en-GB" sz="2500" smtClean="0">
                <a:solidFill>
                  <a:schemeClr val="tx2"/>
                </a:solidFill>
              </a:rPr>
              <a:t>Our shop accepts all leading credit cards...</a:t>
            </a:r>
            <a:br>
              <a:rPr lang="en-GB" sz="2500" smtClean="0">
                <a:solidFill>
                  <a:schemeClr val="tx2"/>
                </a:solidFill>
              </a:rPr>
            </a:br>
            <a:r>
              <a:rPr lang="en-GB" sz="2500" smtClean="0">
                <a:solidFill>
                  <a:schemeClr val="tx2"/>
                </a:solidFill>
              </a:rPr>
              <a:t>which means you can budget for your purchases to suit your pocket.</a:t>
            </a:r>
          </a:p>
          <a:p>
            <a:pPr>
              <a:lnSpc>
                <a:spcPct val="90000"/>
              </a:lnSpc>
              <a:spcBef>
                <a:spcPct val="0"/>
              </a:spcBef>
              <a:buClr>
                <a:schemeClr val="bg1"/>
              </a:buClr>
              <a:buFontTx/>
              <a:buNone/>
            </a:pPr>
            <a:endParaRPr lang="en-GB" sz="2500" smtClean="0">
              <a:solidFill>
                <a:srgbClr val="FF0000"/>
              </a:solidFill>
            </a:endParaRPr>
          </a:p>
          <a:p>
            <a:pPr>
              <a:lnSpc>
                <a:spcPct val="90000"/>
              </a:lnSpc>
              <a:spcBef>
                <a:spcPct val="0"/>
              </a:spcBef>
              <a:buClr>
                <a:schemeClr val="bg1"/>
              </a:buClr>
              <a:buFontTx/>
              <a:buNone/>
            </a:pPr>
            <a:r>
              <a:rPr lang="en-GB" sz="2500" smtClean="0">
                <a:solidFill>
                  <a:srgbClr val="FF0000"/>
                </a:solidFill>
              </a:rPr>
              <a:t>Company Benefits</a:t>
            </a:r>
            <a:r>
              <a:rPr lang="en-GB" sz="2500" smtClean="0">
                <a:solidFill>
                  <a:schemeClr val="tx2"/>
                </a:solidFill>
              </a:rPr>
              <a:t/>
            </a:r>
            <a:br>
              <a:rPr lang="en-GB" sz="2500" smtClean="0">
                <a:solidFill>
                  <a:schemeClr val="tx2"/>
                </a:solidFill>
              </a:rPr>
            </a:br>
            <a:r>
              <a:rPr lang="en-GB" sz="2500" smtClean="0">
                <a:solidFill>
                  <a:schemeClr val="tx2"/>
                </a:solidFill>
              </a:rPr>
              <a:t>Our shop is a family business...</a:t>
            </a:r>
            <a:br>
              <a:rPr lang="en-GB" sz="2500" smtClean="0">
                <a:solidFill>
                  <a:schemeClr val="tx2"/>
                </a:solidFill>
              </a:rPr>
            </a:br>
            <a:r>
              <a:rPr lang="en-GB" sz="2500" smtClean="0">
                <a:solidFill>
                  <a:schemeClr val="tx2"/>
                </a:solidFill>
              </a:rPr>
              <a:t>which means that you get individual, personal attention from somebody who cares.</a:t>
            </a:r>
          </a:p>
          <a:p>
            <a:pPr>
              <a:lnSpc>
                <a:spcPct val="90000"/>
              </a:lnSpc>
              <a:spcBef>
                <a:spcPct val="0"/>
              </a:spcBef>
              <a:buClr>
                <a:schemeClr val="bg1"/>
              </a:buClr>
              <a:buFontTx/>
              <a:buNone/>
            </a:pPr>
            <a:endParaRPr lang="en-GB" sz="2500" smtClean="0">
              <a:solidFill>
                <a:srgbClr val="FF0000"/>
              </a:solidFill>
            </a:endParaRPr>
          </a:p>
          <a:p>
            <a:pPr>
              <a:lnSpc>
                <a:spcPct val="90000"/>
              </a:lnSpc>
              <a:spcBef>
                <a:spcPct val="0"/>
              </a:spcBef>
              <a:buClr>
                <a:schemeClr val="bg1"/>
              </a:buClr>
              <a:buFontTx/>
              <a:buNone/>
            </a:pPr>
            <a:r>
              <a:rPr lang="en-GB" sz="2500" smtClean="0">
                <a:solidFill>
                  <a:srgbClr val="FF0000"/>
                </a:solidFill>
              </a:rPr>
              <a:t>Differential Benefits</a:t>
            </a:r>
            <a:r>
              <a:rPr lang="en-GB" sz="2500" smtClean="0">
                <a:solidFill>
                  <a:schemeClr val="tx2"/>
                </a:solidFill>
              </a:rPr>
              <a:t/>
            </a:r>
            <a:br>
              <a:rPr lang="en-GB" sz="2500" smtClean="0">
                <a:solidFill>
                  <a:schemeClr val="tx2"/>
                </a:solidFill>
              </a:rPr>
            </a:br>
            <a:r>
              <a:rPr lang="en-GB" sz="2500" smtClean="0">
                <a:solidFill>
                  <a:schemeClr val="tx2"/>
                </a:solidFill>
              </a:rPr>
              <a:t>We are sole agents for that product...</a:t>
            </a:r>
            <a:br>
              <a:rPr lang="en-GB" sz="2500" smtClean="0">
                <a:solidFill>
                  <a:schemeClr val="tx2"/>
                </a:solidFill>
              </a:rPr>
            </a:br>
            <a:r>
              <a:rPr lang="en-GB" sz="2500" smtClean="0">
                <a:solidFill>
                  <a:schemeClr val="tx2"/>
                </a:solidFill>
              </a:rPr>
              <a:t>which means you can’t get it anywhere else.</a:t>
            </a:r>
          </a:p>
          <a:p>
            <a:pPr>
              <a:lnSpc>
                <a:spcPct val="90000"/>
              </a:lnSpc>
              <a:spcBef>
                <a:spcPct val="0"/>
              </a:spcBef>
              <a:buClr>
                <a:schemeClr val="bg1"/>
              </a:buClr>
              <a:buFontTx/>
              <a:buNone/>
            </a:pPr>
            <a:endParaRPr lang="en-GB" sz="2500" smtClean="0">
              <a:solidFill>
                <a:schemeClr val="tx2"/>
              </a:solidFill>
            </a:endParaRPr>
          </a:p>
        </p:txBody>
      </p:sp>
      <p:sp>
        <p:nvSpPr>
          <p:cNvPr id="4" name="Rectangle 3"/>
          <p:cNvSpPr/>
          <p:nvPr/>
        </p:nvSpPr>
        <p:spPr>
          <a:xfrm>
            <a:off x="838200" y="228600"/>
            <a:ext cx="7667625" cy="979488"/>
          </a:xfrm>
          <a:prstGeom prst="rect">
            <a:avLst/>
          </a:prstGeom>
        </p:spPr>
        <p:txBody>
          <a:bodyPr>
            <a:spAutoFit/>
          </a:bodyPr>
          <a:lstStyle/>
          <a:p>
            <a:pPr marL="342900" indent="-342900">
              <a:lnSpc>
                <a:spcPct val="90000"/>
              </a:lnSpc>
              <a:buClr>
                <a:srgbClr val="FFFFFF"/>
              </a:buClr>
              <a:buSzPct val="70000"/>
              <a:defRPr/>
            </a:pPr>
            <a:r>
              <a:rPr lang="en-GB" sz="3200" kern="0" dirty="0">
                <a:solidFill>
                  <a:srgbClr val="006666"/>
                </a:solidFill>
                <a:latin typeface="Verdana"/>
              </a:rPr>
              <a:t>Customers buy BENEFITS...not features</a:t>
            </a:r>
            <a:r>
              <a:rPr lang="en-GB" sz="3200" b="1" kern="0" dirty="0">
                <a:solidFill>
                  <a:srgbClr val="FF0000"/>
                </a:solidFill>
                <a:effectLst>
                  <a:outerShdw blurRad="38100" dist="38100" dir="2700000" algn="tl">
                    <a:srgbClr val="C0C0C0"/>
                  </a:outerShdw>
                </a:effectLst>
                <a:latin typeface="Arial" pitchFamily="34" charset="0"/>
              </a:rPr>
              <a:t> </a:t>
            </a:r>
            <a:r>
              <a:rPr lang="en-GB" sz="3200" dirty="0">
                <a:solidFill>
                  <a:schemeClr val="tx2"/>
                </a:solidFill>
                <a:effectLst>
                  <a:outerShdw blurRad="38100" dist="38100" dir="2700000" algn="tl">
                    <a:srgbClr val="C0C0C0"/>
                  </a:outerShdw>
                </a:effectLst>
                <a:latin typeface="Arial" pitchFamily="34" charset="0"/>
              </a:rPr>
              <a:t>(</a:t>
            </a:r>
            <a:r>
              <a:rPr lang="en-GB" sz="3200" dirty="0">
                <a:solidFill>
                  <a:schemeClr val="tx2"/>
                </a:solidFill>
                <a:latin typeface="Arial" pitchFamily="34" charset="0"/>
              </a:rPr>
              <a:t>Burns</a:t>
            </a:r>
            <a:r>
              <a:rPr lang="en-GB" sz="3200" dirty="0">
                <a:solidFill>
                  <a:schemeClr val="tx2"/>
                </a:solidFill>
                <a:effectLst>
                  <a:outerShdw blurRad="38100" dist="38100" dir="2700000" algn="tl">
                    <a:srgbClr val="C0C0C0"/>
                  </a:outerShdw>
                </a:effectLst>
                <a:latin typeface="Arial" pitchFamily="34" charset="0"/>
              </a:rPr>
              <a:t>, </a:t>
            </a:r>
            <a:r>
              <a:rPr lang="en-GB" sz="3200" dirty="0">
                <a:solidFill>
                  <a:schemeClr val="tx2"/>
                </a:solidFill>
                <a:latin typeface="Arial" pitchFamily="34" charset="0"/>
              </a:rPr>
              <a:t>2006</a:t>
            </a:r>
            <a:r>
              <a:rPr lang="en-GB" sz="3200" dirty="0">
                <a:solidFill>
                  <a:schemeClr val="tx2"/>
                </a:solidFill>
                <a:effectLst>
                  <a:outerShdw blurRad="38100" dist="38100" dir="2700000" algn="tl">
                    <a:srgbClr val="C0C0C0"/>
                  </a:outerShdw>
                </a:effectLst>
                <a:latin typeface="Arial" pitchFamily="34" charset="0"/>
              </a:rPr>
              <a:t>)</a:t>
            </a:r>
            <a:endParaRPr lang="en-GB" sz="3200" kern="0" dirty="0">
              <a:solidFill>
                <a:schemeClr val="tx2"/>
              </a:solidFill>
              <a:latin typeface="Verdana"/>
            </a:endParaRP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2"/>
          <p:cNvSpPr>
            <a:spLocks noGrp="1" noChangeArrowheads="1"/>
          </p:cNvSpPr>
          <p:nvPr>
            <p:ph type="title"/>
          </p:nvPr>
        </p:nvSpPr>
        <p:spPr/>
        <p:txBody>
          <a:bodyPr>
            <a:normAutofit/>
          </a:bodyPr>
          <a:lstStyle/>
          <a:p>
            <a:pPr eaLnBrk="1" hangingPunct="1"/>
            <a:r>
              <a:rPr lang="en-US" sz="2600" smtClean="0"/>
              <a:t>5. Create an identity for your business through branding (a personality)</a:t>
            </a:r>
          </a:p>
        </p:txBody>
      </p:sp>
      <p:sp>
        <p:nvSpPr>
          <p:cNvPr id="38915" name="Rectangle 3"/>
          <p:cNvSpPr>
            <a:spLocks noGrp="1" noChangeArrowheads="1"/>
          </p:cNvSpPr>
          <p:nvPr>
            <p:ph sz="quarter" idx="1"/>
          </p:nvPr>
        </p:nvSpPr>
        <p:spPr>
          <a:xfrm>
            <a:off x="971600" y="1419944"/>
            <a:ext cx="8001000" cy="5105400"/>
          </a:xfrm>
        </p:spPr>
        <p:txBody>
          <a:bodyPr/>
          <a:lstStyle/>
          <a:p>
            <a:pPr eaLnBrk="1" hangingPunct="1">
              <a:lnSpc>
                <a:spcPct val="90000"/>
              </a:lnSpc>
            </a:pPr>
            <a:r>
              <a:rPr lang="en-US" sz="2600" dirty="0" smtClean="0">
                <a:latin typeface="Times New Roman" pitchFamily="18" charset="0"/>
              </a:rPr>
              <a:t>A brand is an identity, the set of attributes—positive or negative—that people associate with a company.</a:t>
            </a:r>
          </a:p>
          <a:p>
            <a:pPr lvl="1" eaLnBrk="1" hangingPunct="1">
              <a:lnSpc>
                <a:spcPct val="90000"/>
              </a:lnSpc>
            </a:pPr>
            <a:r>
              <a:rPr lang="en-US" sz="2200" dirty="0" smtClean="0">
                <a:latin typeface="Times New Roman" pitchFamily="18" charset="0"/>
              </a:rPr>
              <a:t>These attributes can be positive (such as trustworthy, dependable, or easy to deal with) or negative (such as cheap, unreliable, or difficult to deal with).</a:t>
            </a:r>
          </a:p>
          <a:p>
            <a:pPr lvl="1" eaLnBrk="1" hangingPunct="1">
              <a:lnSpc>
                <a:spcPct val="90000"/>
              </a:lnSpc>
            </a:pPr>
            <a:endParaRPr lang="en-US" sz="2000" dirty="0" smtClean="0">
              <a:latin typeface="Times New Roman" pitchFamily="18" charset="0"/>
            </a:endParaRPr>
          </a:p>
          <a:p>
            <a:pPr eaLnBrk="1" hangingPunct="1">
              <a:lnSpc>
                <a:spcPct val="90000"/>
              </a:lnSpc>
            </a:pPr>
            <a:r>
              <a:rPr lang="en-US" sz="2600" dirty="0" smtClean="0">
                <a:latin typeface="Times New Roman" pitchFamily="18" charset="0"/>
              </a:rPr>
              <a:t>Benefits of branding include:</a:t>
            </a:r>
          </a:p>
          <a:p>
            <a:pPr lvl="1" eaLnBrk="1" hangingPunct="1">
              <a:lnSpc>
                <a:spcPct val="90000"/>
              </a:lnSpc>
            </a:pPr>
            <a:r>
              <a:rPr lang="en-US" sz="2200" dirty="0" smtClean="0">
                <a:latin typeface="Times New Roman" pitchFamily="18" charset="0"/>
              </a:rPr>
              <a:t>Increased customer loyalty (a most valuable asset)</a:t>
            </a:r>
          </a:p>
          <a:p>
            <a:pPr lvl="1" eaLnBrk="1" hangingPunct="1">
              <a:lnSpc>
                <a:spcPct val="90000"/>
              </a:lnSpc>
            </a:pPr>
            <a:r>
              <a:rPr lang="en-US" sz="2200" dirty="0" smtClean="0">
                <a:latin typeface="Times New Roman" pitchFamily="18" charset="0"/>
              </a:rPr>
              <a:t>Ability to charge higher prices</a:t>
            </a:r>
          </a:p>
          <a:p>
            <a:pPr lvl="1" eaLnBrk="1" hangingPunct="1">
              <a:lnSpc>
                <a:spcPct val="90000"/>
              </a:lnSpc>
            </a:pPr>
            <a:r>
              <a:rPr lang="en-US" sz="2200" dirty="0" smtClean="0">
                <a:latin typeface="Times New Roman" pitchFamily="18" charset="0"/>
              </a:rPr>
              <a:t>Greater visibility and increased name recognition</a:t>
            </a:r>
          </a:p>
          <a:p>
            <a:pPr lvl="1" eaLnBrk="1" hangingPunct="1">
              <a:lnSpc>
                <a:spcPct val="90000"/>
              </a:lnSpc>
            </a:pPr>
            <a:endParaRPr lang="en-US" sz="2400" dirty="0" smtClean="0">
              <a:latin typeface="Times New Roman" pitchFamily="18" charset="0"/>
            </a:endParaRPr>
          </a:p>
          <a:p>
            <a:pPr eaLnBrk="1" hangingPunct="1">
              <a:lnSpc>
                <a:spcPct val="90000"/>
              </a:lnSpc>
            </a:pPr>
            <a:endParaRPr lang="en-US" dirty="0" smtClean="0">
              <a:latin typeface="Times New Roman" pitchFamily="18" charset="0"/>
            </a:endParaRPr>
          </a:p>
        </p:txBody>
      </p:sp>
      <p:sp>
        <p:nvSpPr>
          <p:cNvPr id="38914" name="Slide Number Placeholder 4"/>
          <p:cNvSpPr>
            <a:spLocks noGrp="1"/>
          </p:cNvSpPr>
          <p:nvPr>
            <p:ph type="sldNum" sz="quarter" idx="15"/>
          </p:nvPr>
        </p:nvSpPr>
        <p:spPr>
          <a:noFill/>
        </p:spPr>
        <p:txBody>
          <a:bodyPr/>
          <a:lstStyle/>
          <a:p>
            <a:fld id="{28089CCF-AE9C-42C4-B478-A7794CE2263C}" type="slidenum">
              <a:rPr lang="en-US" smtClean="0"/>
              <a:pPr/>
              <a:t>11</a:t>
            </a:fld>
            <a:endParaRPr lang="en-US" smtClean="0"/>
          </a:p>
        </p:txBody>
      </p:sp>
    </p:spTree>
    <p:custDataLst>
      <p:tags r:id="rId1"/>
    </p:custData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9"/>
          <p:cNvSpPr txBox="1">
            <a:spLocks noChangeArrowheads="1"/>
          </p:cNvSpPr>
          <p:nvPr/>
        </p:nvSpPr>
        <p:spPr bwMode="auto">
          <a:xfrm>
            <a:off x="914400" y="1371600"/>
            <a:ext cx="7467600" cy="708025"/>
          </a:xfrm>
          <a:prstGeom prst="rect">
            <a:avLst/>
          </a:prstGeom>
          <a:noFill/>
          <a:ln w="9525">
            <a:noFill/>
            <a:miter lim="800000"/>
            <a:headEnd/>
            <a:tailEnd/>
          </a:ln>
        </p:spPr>
        <p:txBody>
          <a:bodyPr>
            <a:spAutoFit/>
          </a:bodyPr>
          <a:lstStyle/>
          <a:p>
            <a:pPr algn="ctr">
              <a:spcBef>
                <a:spcPct val="50000"/>
              </a:spcBef>
            </a:pPr>
            <a:r>
              <a:rPr lang="en-US" sz="2000"/>
              <a:t>What’s a Brand? Different Ways of Thinking About the Meaning of a Brand (</a:t>
            </a:r>
            <a:r>
              <a:rPr lang="en-US" sz="1600"/>
              <a:t>Barringer &amp; Ireland, 2008) </a:t>
            </a:r>
          </a:p>
        </p:txBody>
      </p:sp>
      <p:pic>
        <p:nvPicPr>
          <p:cNvPr id="39939" name="Picture 10"/>
          <p:cNvPicPr>
            <a:picLocks noChangeAspect="1" noChangeArrowheads="1"/>
          </p:cNvPicPr>
          <p:nvPr/>
        </p:nvPicPr>
        <p:blipFill>
          <a:blip r:embed="rId3" cstate="print"/>
          <a:srcRect/>
          <a:stretch>
            <a:fillRect/>
          </a:stretch>
        </p:blipFill>
        <p:spPr bwMode="auto">
          <a:xfrm>
            <a:off x="914400" y="2209800"/>
            <a:ext cx="7540625" cy="4343400"/>
          </a:xfrm>
          <a:prstGeom prst="rect">
            <a:avLst/>
          </a:prstGeom>
          <a:noFill/>
          <a:ln w="9525">
            <a:noFill/>
            <a:miter lim="800000"/>
            <a:headEnd/>
            <a:tailEnd/>
          </a:ln>
        </p:spPr>
      </p:pic>
      <p:sp>
        <p:nvSpPr>
          <p:cNvPr id="39940" name="Rectangle 2"/>
          <p:cNvSpPr>
            <a:spLocks noGrp="1" noChangeArrowheads="1"/>
          </p:cNvSpPr>
          <p:nvPr>
            <p:ph type="title"/>
          </p:nvPr>
        </p:nvSpPr>
        <p:spPr/>
        <p:txBody>
          <a:bodyPr>
            <a:normAutofit/>
          </a:bodyPr>
          <a:lstStyle/>
          <a:p>
            <a:pPr eaLnBrk="1" hangingPunct="1"/>
            <a:r>
              <a:rPr lang="en-US" sz="2600" smtClean="0"/>
              <a:t>5. Create an identity for your business through branding (a personality) (cont.)</a:t>
            </a:r>
          </a:p>
        </p:txBody>
      </p:sp>
    </p:spTree>
    <p:custDataLst>
      <p:tags r:id="rId1"/>
    </p:custData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2"/>
          <p:cNvSpPr>
            <a:spLocks noGrp="1" noChangeArrowheads="1"/>
          </p:cNvSpPr>
          <p:nvPr>
            <p:ph type="title"/>
          </p:nvPr>
        </p:nvSpPr>
        <p:spPr/>
        <p:txBody>
          <a:bodyPr>
            <a:normAutofit/>
          </a:bodyPr>
          <a:lstStyle/>
          <a:p>
            <a:pPr eaLnBrk="1" hangingPunct="1"/>
            <a:r>
              <a:rPr lang="en-US" sz="2600" smtClean="0"/>
              <a:t>5. Create an identity for your business through branding (a personality), (cont.)</a:t>
            </a:r>
          </a:p>
        </p:txBody>
      </p:sp>
      <p:sp>
        <p:nvSpPr>
          <p:cNvPr id="40963" name="Rectangle 3"/>
          <p:cNvSpPr>
            <a:spLocks noGrp="1" noChangeArrowheads="1"/>
          </p:cNvSpPr>
          <p:nvPr>
            <p:ph sz="quarter" idx="1"/>
          </p:nvPr>
        </p:nvSpPr>
        <p:spPr>
          <a:xfrm>
            <a:off x="762000" y="1417638"/>
            <a:ext cx="7924800" cy="5440362"/>
          </a:xfrm>
        </p:spPr>
        <p:txBody>
          <a:bodyPr>
            <a:normAutofit lnSpcReduction="10000"/>
          </a:bodyPr>
          <a:lstStyle/>
          <a:p>
            <a:pPr>
              <a:lnSpc>
                <a:spcPct val="90000"/>
              </a:lnSpc>
            </a:pPr>
            <a:r>
              <a:rPr lang="en-US" sz="2800" dirty="0" smtClean="0"/>
              <a:t>So how does a firm establish a brand?</a:t>
            </a:r>
          </a:p>
          <a:p>
            <a:pPr lvl="1">
              <a:lnSpc>
                <a:spcPct val="90000"/>
              </a:lnSpc>
            </a:pPr>
            <a:r>
              <a:rPr lang="en-US" sz="2200" dirty="0" smtClean="0"/>
              <a:t>On a philosophical level, a firm must have meaning in its customer’s lives.  It must create value—something for which customers are willing to pay.</a:t>
            </a:r>
          </a:p>
          <a:p>
            <a:pPr lvl="1">
              <a:lnSpc>
                <a:spcPct val="90000"/>
              </a:lnSpc>
            </a:pPr>
            <a:endParaRPr lang="en-US" sz="2200" dirty="0" smtClean="0"/>
          </a:p>
          <a:p>
            <a:pPr lvl="1">
              <a:lnSpc>
                <a:spcPct val="90000"/>
              </a:lnSpc>
            </a:pPr>
            <a:r>
              <a:rPr lang="en-US" sz="2200" dirty="0" smtClean="0"/>
              <a:t>On a more practical level, brands are built through a number of techniques, including advertising, public relations, sponsorships, support of social causes, and good performance.</a:t>
            </a:r>
          </a:p>
          <a:p>
            <a:pPr lvl="1">
              <a:lnSpc>
                <a:spcPct val="90000"/>
              </a:lnSpc>
            </a:pPr>
            <a:endParaRPr lang="en-US" sz="2200" dirty="0" smtClean="0"/>
          </a:p>
          <a:p>
            <a:pPr lvl="1">
              <a:lnSpc>
                <a:spcPct val="90000"/>
              </a:lnSpc>
            </a:pPr>
            <a:r>
              <a:rPr lang="en-US" sz="2200" dirty="0" smtClean="0"/>
              <a:t>A firm’s name, logo, web site design, and even its letterhead are part of its brand.  </a:t>
            </a:r>
          </a:p>
          <a:p>
            <a:pPr lvl="1">
              <a:lnSpc>
                <a:spcPct val="90000"/>
              </a:lnSpc>
            </a:pPr>
            <a:endParaRPr lang="en-US" sz="2200" dirty="0" smtClean="0"/>
          </a:p>
          <a:p>
            <a:pPr lvl="1">
              <a:lnSpc>
                <a:spcPct val="90000"/>
              </a:lnSpc>
            </a:pPr>
            <a:r>
              <a:rPr lang="en-US" sz="2200" dirty="0" smtClean="0"/>
              <a:t>It’s important for start-ups to have a polished image immediately so that they have creditability when they approach potential customers.</a:t>
            </a:r>
          </a:p>
          <a:p>
            <a:pPr lvl="1">
              <a:lnSpc>
                <a:spcPct val="90000"/>
              </a:lnSpc>
            </a:pPr>
            <a:endParaRPr lang="en-US" dirty="0" smtClean="0">
              <a:latin typeface="Times New Roman" pitchFamily="18" charset="0"/>
            </a:endParaRPr>
          </a:p>
        </p:txBody>
      </p:sp>
      <p:sp>
        <p:nvSpPr>
          <p:cNvPr id="40962" name="Slide Number Placeholder 5"/>
          <p:cNvSpPr>
            <a:spLocks noGrp="1"/>
          </p:cNvSpPr>
          <p:nvPr>
            <p:ph type="sldNum" sz="quarter" idx="15"/>
          </p:nvPr>
        </p:nvSpPr>
        <p:spPr>
          <a:xfrm>
            <a:off x="6553200" y="6245225"/>
            <a:ext cx="2133600" cy="476250"/>
          </a:xfrm>
          <a:noFill/>
        </p:spPr>
        <p:txBody>
          <a:bodyPr/>
          <a:lstStyle/>
          <a:p>
            <a:r>
              <a:rPr lang="en-US" smtClean="0"/>
              <a:t>11-</a:t>
            </a:r>
            <a:fld id="{3E338E46-F670-4D38-AB48-F4E4A45A471C}" type="slidenum">
              <a:rPr lang="en-US" smtClean="0"/>
              <a:pPr/>
              <a:t>13</a:t>
            </a:fld>
            <a:endParaRPr lang="en-US" smtClean="0"/>
          </a:p>
        </p:txBody>
      </p:sp>
    </p:spTree>
    <p:custDataLst>
      <p:tags r:id="rId1"/>
    </p:custData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Rectangle 2"/>
          <p:cNvSpPr>
            <a:spLocks noGrp="1" noChangeArrowheads="1"/>
          </p:cNvSpPr>
          <p:nvPr>
            <p:ph type="title"/>
          </p:nvPr>
        </p:nvSpPr>
        <p:spPr/>
        <p:txBody>
          <a:bodyPr>
            <a:normAutofit/>
          </a:bodyPr>
          <a:lstStyle/>
          <a:p>
            <a:pPr eaLnBrk="1" hangingPunct="1"/>
            <a:r>
              <a:rPr lang="en-US" sz="2600" smtClean="0"/>
              <a:t>5. Create an identity for your business through branding (a personality), (cont.)</a:t>
            </a:r>
          </a:p>
        </p:txBody>
      </p:sp>
      <p:sp>
        <p:nvSpPr>
          <p:cNvPr id="41987" name="Rectangle 3"/>
          <p:cNvSpPr>
            <a:spLocks noGrp="1" noChangeArrowheads="1"/>
          </p:cNvSpPr>
          <p:nvPr>
            <p:ph sz="quarter" idx="1"/>
          </p:nvPr>
        </p:nvSpPr>
        <p:spPr>
          <a:xfrm>
            <a:off x="457200" y="1447800"/>
            <a:ext cx="8229600" cy="5029200"/>
          </a:xfrm>
        </p:spPr>
        <p:txBody>
          <a:bodyPr/>
          <a:lstStyle/>
          <a:p>
            <a:r>
              <a:rPr lang="en-US" sz="2400" smtClean="0"/>
              <a:t>Cobranding</a:t>
            </a:r>
          </a:p>
          <a:p>
            <a:pPr lvl="1"/>
            <a:r>
              <a:rPr lang="en-US" sz="2400" smtClean="0"/>
              <a:t>One technique that companies use to strengthen their brands is to enter into cobranding arrangements with other firms.</a:t>
            </a:r>
          </a:p>
          <a:p>
            <a:pPr lvl="1"/>
            <a:r>
              <a:rPr lang="en-US" sz="2400" smtClean="0"/>
              <a:t>Cobranding refers to a relationship between two or more firms where the firm’s brands promote each another (e.g. ‘Intel inside’ on Dell computers). </a:t>
            </a:r>
          </a:p>
          <a:p>
            <a:endParaRPr lang="en-US" sz="2400" smtClean="0"/>
          </a:p>
          <a:p>
            <a:r>
              <a:rPr lang="en-US" sz="2400" smtClean="0"/>
              <a:t>Overleaf is a grid to help entrepreneurs to determine the attributes of their products that offer the greatest potential for building a brand</a:t>
            </a:r>
          </a:p>
          <a:p>
            <a:pPr lvl="1"/>
            <a:endParaRPr lang="en-US" sz="2400" smtClean="0"/>
          </a:p>
        </p:txBody>
      </p:sp>
      <p:sp>
        <p:nvSpPr>
          <p:cNvPr id="41986" name="Slide Number Placeholder 5"/>
          <p:cNvSpPr>
            <a:spLocks noGrp="1"/>
          </p:cNvSpPr>
          <p:nvPr>
            <p:ph type="sldNum" sz="quarter" idx="15"/>
          </p:nvPr>
        </p:nvSpPr>
        <p:spPr>
          <a:xfrm>
            <a:off x="6553200" y="6245225"/>
            <a:ext cx="2133600" cy="476250"/>
          </a:xfrm>
          <a:noFill/>
        </p:spPr>
        <p:txBody>
          <a:bodyPr/>
          <a:lstStyle/>
          <a:p>
            <a:r>
              <a:rPr lang="en-US" smtClean="0"/>
              <a:t>11-</a:t>
            </a:r>
            <a:fld id="{999304B4-0A72-4CA7-A135-06BFBFAE217B}" type="slidenum">
              <a:rPr lang="en-US" smtClean="0"/>
              <a:pPr/>
              <a:t>14</a:t>
            </a:fld>
            <a:endParaRPr lang="en-US" smtClean="0"/>
          </a:p>
        </p:txBody>
      </p:sp>
    </p:spTree>
    <p:custDataLst>
      <p:tags r:id="rId1"/>
    </p:custData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228600" y="0"/>
            <a:ext cx="8686800" cy="762000"/>
          </a:xfrm>
        </p:spPr>
        <p:txBody>
          <a:bodyPr>
            <a:normAutofit fontScale="90000"/>
          </a:bodyPr>
          <a:lstStyle/>
          <a:p>
            <a:pPr eaLnBrk="1" hangingPunct="1"/>
            <a:r>
              <a:rPr lang="en-US" sz="2600" smtClean="0"/>
              <a:t>5. Create an identity for your business through branding</a:t>
            </a:r>
          </a:p>
        </p:txBody>
      </p:sp>
      <p:sp>
        <p:nvSpPr>
          <p:cNvPr id="43011" name="Rectangle 3"/>
          <p:cNvSpPr>
            <a:spLocks noChangeArrowheads="1"/>
          </p:cNvSpPr>
          <p:nvPr/>
        </p:nvSpPr>
        <p:spPr bwMode="auto">
          <a:xfrm>
            <a:off x="1066800" y="914400"/>
            <a:ext cx="7391400" cy="5105400"/>
          </a:xfrm>
          <a:prstGeom prst="rect">
            <a:avLst/>
          </a:prstGeom>
          <a:solidFill>
            <a:schemeClr val="accent1"/>
          </a:solidFill>
          <a:ln w="25400">
            <a:solidFill>
              <a:schemeClr val="tx1"/>
            </a:solidFill>
            <a:miter lim="800000"/>
            <a:headEnd/>
            <a:tailEnd/>
          </a:ln>
        </p:spPr>
        <p:txBody>
          <a:bodyPr wrap="none" anchor="ctr"/>
          <a:lstStyle/>
          <a:p>
            <a:endParaRPr lang="en-US"/>
          </a:p>
        </p:txBody>
      </p:sp>
      <p:sp>
        <p:nvSpPr>
          <p:cNvPr id="100356" name="Text Box 4"/>
          <p:cNvSpPr txBox="1">
            <a:spLocks noChangeArrowheads="1"/>
          </p:cNvSpPr>
          <p:nvPr/>
        </p:nvSpPr>
        <p:spPr bwMode="auto">
          <a:xfrm>
            <a:off x="212725" y="874713"/>
            <a:ext cx="692150" cy="366712"/>
          </a:xfrm>
          <a:prstGeom prst="rect">
            <a:avLst/>
          </a:prstGeom>
          <a:noFill/>
          <a:ln w="9525" algn="ctr">
            <a:noFill/>
            <a:miter lim="800000"/>
            <a:headEnd/>
            <a:tailEnd/>
          </a:ln>
          <a:effectLst/>
        </p:spPr>
        <p:txBody>
          <a:bodyPr>
            <a:spAutoFit/>
          </a:bodyPr>
          <a:lstStyle/>
          <a:p>
            <a:pPr eaLnBrk="1" hangingPunct="1">
              <a:spcBef>
                <a:spcPct val="50000"/>
              </a:spcBef>
              <a:defRPr/>
            </a:pPr>
            <a:r>
              <a:rPr lang="en-US" b="1">
                <a:effectLst>
                  <a:outerShdw blurRad="38100" dist="38100" dir="2700000" algn="tl">
                    <a:srgbClr val="C0C0C0"/>
                  </a:outerShdw>
                </a:effectLst>
                <a:latin typeface="Arial" pitchFamily="34" charset="0"/>
              </a:rPr>
              <a:t>High</a:t>
            </a:r>
          </a:p>
        </p:txBody>
      </p:sp>
      <p:sp>
        <p:nvSpPr>
          <p:cNvPr id="100357" name="Text Box 5"/>
          <p:cNvSpPr txBox="1">
            <a:spLocks noChangeArrowheads="1"/>
          </p:cNvSpPr>
          <p:nvPr/>
        </p:nvSpPr>
        <p:spPr bwMode="auto">
          <a:xfrm>
            <a:off x="228600" y="5638800"/>
            <a:ext cx="641350" cy="366713"/>
          </a:xfrm>
          <a:prstGeom prst="rect">
            <a:avLst/>
          </a:prstGeom>
          <a:noFill/>
          <a:ln w="9525" algn="ctr">
            <a:noFill/>
            <a:miter lim="800000"/>
            <a:headEnd/>
            <a:tailEnd/>
          </a:ln>
          <a:effectLst/>
        </p:spPr>
        <p:txBody>
          <a:bodyPr>
            <a:spAutoFit/>
          </a:bodyPr>
          <a:lstStyle/>
          <a:p>
            <a:pPr eaLnBrk="1" hangingPunct="1">
              <a:spcBef>
                <a:spcPct val="50000"/>
              </a:spcBef>
              <a:defRPr/>
            </a:pPr>
            <a:r>
              <a:rPr lang="en-US" b="1">
                <a:effectLst>
                  <a:outerShdw blurRad="38100" dist="38100" dir="2700000" algn="tl">
                    <a:srgbClr val="C0C0C0"/>
                  </a:outerShdw>
                </a:effectLst>
                <a:latin typeface="Arial" pitchFamily="34" charset="0"/>
              </a:rPr>
              <a:t>Low</a:t>
            </a:r>
          </a:p>
        </p:txBody>
      </p:sp>
      <p:sp>
        <p:nvSpPr>
          <p:cNvPr id="100358" name="Text Box 6"/>
          <p:cNvSpPr txBox="1">
            <a:spLocks noChangeArrowheads="1"/>
          </p:cNvSpPr>
          <p:nvPr/>
        </p:nvSpPr>
        <p:spPr bwMode="auto">
          <a:xfrm>
            <a:off x="1143000" y="6096000"/>
            <a:ext cx="641350" cy="366713"/>
          </a:xfrm>
          <a:prstGeom prst="rect">
            <a:avLst/>
          </a:prstGeom>
          <a:noFill/>
          <a:ln w="9525" algn="ctr">
            <a:noFill/>
            <a:miter lim="800000"/>
            <a:headEnd/>
            <a:tailEnd/>
          </a:ln>
          <a:effectLst/>
        </p:spPr>
        <p:txBody>
          <a:bodyPr>
            <a:spAutoFit/>
          </a:bodyPr>
          <a:lstStyle/>
          <a:p>
            <a:pPr eaLnBrk="1" hangingPunct="1">
              <a:spcBef>
                <a:spcPct val="50000"/>
              </a:spcBef>
              <a:defRPr/>
            </a:pPr>
            <a:r>
              <a:rPr lang="en-US" b="1">
                <a:effectLst>
                  <a:outerShdw blurRad="38100" dist="38100" dir="2700000" algn="tl">
                    <a:srgbClr val="C0C0C0"/>
                  </a:outerShdw>
                </a:effectLst>
                <a:latin typeface="Arial" pitchFamily="34" charset="0"/>
              </a:rPr>
              <a:t>Low</a:t>
            </a:r>
          </a:p>
        </p:txBody>
      </p:sp>
      <p:sp>
        <p:nvSpPr>
          <p:cNvPr id="100359" name="Text Box 7"/>
          <p:cNvSpPr txBox="1">
            <a:spLocks noChangeArrowheads="1"/>
          </p:cNvSpPr>
          <p:nvPr/>
        </p:nvSpPr>
        <p:spPr bwMode="auto">
          <a:xfrm>
            <a:off x="7772400" y="6096000"/>
            <a:ext cx="692150" cy="366713"/>
          </a:xfrm>
          <a:prstGeom prst="rect">
            <a:avLst/>
          </a:prstGeom>
          <a:noFill/>
          <a:ln w="9525" algn="ctr">
            <a:noFill/>
            <a:miter lim="800000"/>
            <a:headEnd/>
            <a:tailEnd/>
          </a:ln>
          <a:effectLst/>
        </p:spPr>
        <p:txBody>
          <a:bodyPr>
            <a:spAutoFit/>
          </a:bodyPr>
          <a:lstStyle/>
          <a:p>
            <a:pPr eaLnBrk="1" hangingPunct="1">
              <a:spcBef>
                <a:spcPct val="50000"/>
              </a:spcBef>
              <a:defRPr/>
            </a:pPr>
            <a:r>
              <a:rPr lang="en-US" b="1">
                <a:effectLst>
                  <a:outerShdw blurRad="38100" dist="38100" dir="2700000" algn="tl">
                    <a:srgbClr val="C0C0C0"/>
                  </a:outerShdw>
                </a:effectLst>
                <a:latin typeface="Arial" pitchFamily="34" charset="0"/>
              </a:rPr>
              <a:t>High</a:t>
            </a:r>
          </a:p>
        </p:txBody>
      </p:sp>
      <p:sp>
        <p:nvSpPr>
          <p:cNvPr id="100360" name="Text Box 8"/>
          <p:cNvSpPr txBox="1">
            <a:spLocks noChangeArrowheads="1"/>
          </p:cNvSpPr>
          <p:nvPr/>
        </p:nvSpPr>
        <p:spPr bwMode="auto">
          <a:xfrm>
            <a:off x="3906838" y="6172200"/>
            <a:ext cx="1733550" cy="366713"/>
          </a:xfrm>
          <a:prstGeom prst="rect">
            <a:avLst/>
          </a:prstGeom>
          <a:noFill/>
          <a:ln w="9525" algn="ctr">
            <a:noFill/>
            <a:miter lim="800000"/>
            <a:headEnd/>
            <a:tailEnd/>
          </a:ln>
          <a:effectLst/>
        </p:spPr>
        <p:txBody>
          <a:bodyPr>
            <a:spAutoFit/>
          </a:bodyPr>
          <a:lstStyle/>
          <a:p>
            <a:pPr eaLnBrk="1" hangingPunct="1">
              <a:spcBef>
                <a:spcPct val="50000"/>
              </a:spcBef>
              <a:defRPr/>
            </a:pPr>
            <a:r>
              <a:rPr lang="en-US" b="1">
                <a:effectLst>
                  <a:outerShdw blurRad="38100" dist="38100" dir="2700000" algn="tl">
                    <a:srgbClr val="C0C0C0"/>
                  </a:outerShdw>
                </a:effectLst>
                <a:latin typeface="Arial" pitchFamily="34" charset="0"/>
              </a:rPr>
              <a:t>Differentiation</a:t>
            </a:r>
          </a:p>
        </p:txBody>
      </p:sp>
      <p:sp>
        <p:nvSpPr>
          <p:cNvPr id="100361" name="Text Box 9"/>
          <p:cNvSpPr txBox="1">
            <a:spLocks noChangeArrowheads="1"/>
          </p:cNvSpPr>
          <p:nvPr/>
        </p:nvSpPr>
        <p:spPr bwMode="auto">
          <a:xfrm rot="16200000">
            <a:off x="-92868" y="3293268"/>
            <a:ext cx="1314450" cy="366713"/>
          </a:xfrm>
          <a:prstGeom prst="rect">
            <a:avLst/>
          </a:prstGeom>
          <a:noFill/>
          <a:ln w="9525" algn="ctr">
            <a:noFill/>
            <a:miter lim="800000"/>
            <a:headEnd/>
            <a:tailEnd/>
          </a:ln>
          <a:effectLst/>
        </p:spPr>
        <p:txBody>
          <a:bodyPr>
            <a:spAutoFit/>
          </a:bodyPr>
          <a:lstStyle/>
          <a:p>
            <a:pPr eaLnBrk="1" hangingPunct="1">
              <a:spcBef>
                <a:spcPct val="50000"/>
              </a:spcBef>
              <a:defRPr/>
            </a:pPr>
            <a:r>
              <a:rPr lang="en-US" b="1">
                <a:effectLst>
                  <a:outerShdw blurRad="38100" dist="38100" dir="2700000" algn="tl">
                    <a:srgbClr val="C0C0C0"/>
                  </a:outerShdw>
                </a:effectLst>
                <a:latin typeface="Arial" pitchFamily="34" charset="0"/>
              </a:rPr>
              <a:t>Relevance</a:t>
            </a:r>
          </a:p>
        </p:txBody>
      </p:sp>
      <p:sp>
        <p:nvSpPr>
          <p:cNvPr id="43018" name="Line 10"/>
          <p:cNvSpPr>
            <a:spLocks noChangeShapeType="1"/>
          </p:cNvSpPr>
          <p:nvPr/>
        </p:nvSpPr>
        <p:spPr bwMode="auto">
          <a:xfrm>
            <a:off x="4800600" y="914400"/>
            <a:ext cx="1588" cy="5105400"/>
          </a:xfrm>
          <a:prstGeom prst="line">
            <a:avLst/>
          </a:prstGeom>
          <a:noFill/>
          <a:ln w="25400">
            <a:solidFill>
              <a:schemeClr val="tx1"/>
            </a:solidFill>
            <a:round/>
            <a:headEnd/>
            <a:tailEnd/>
          </a:ln>
        </p:spPr>
        <p:txBody>
          <a:bodyPr/>
          <a:lstStyle/>
          <a:p>
            <a:endParaRPr lang="en-GB"/>
          </a:p>
        </p:txBody>
      </p:sp>
      <p:sp>
        <p:nvSpPr>
          <p:cNvPr id="43019" name="Line 11"/>
          <p:cNvSpPr>
            <a:spLocks noChangeShapeType="1"/>
          </p:cNvSpPr>
          <p:nvPr/>
        </p:nvSpPr>
        <p:spPr bwMode="auto">
          <a:xfrm>
            <a:off x="1066800" y="3505200"/>
            <a:ext cx="7391400" cy="1588"/>
          </a:xfrm>
          <a:prstGeom prst="line">
            <a:avLst/>
          </a:prstGeom>
          <a:noFill/>
          <a:ln w="25400">
            <a:solidFill>
              <a:schemeClr val="tx1"/>
            </a:solidFill>
            <a:round/>
            <a:headEnd/>
            <a:tailEnd/>
          </a:ln>
        </p:spPr>
        <p:txBody>
          <a:bodyPr/>
          <a:lstStyle/>
          <a:p>
            <a:endParaRPr lang="en-GB"/>
          </a:p>
        </p:txBody>
      </p:sp>
      <p:sp>
        <p:nvSpPr>
          <p:cNvPr id="100364" name="Text Box 12"/>
          <p:cNvSpPr txBox="1">
            <a:spLocks noChangeArrowheads="1"/>
          </p:cNvSpPr>
          <p:nvPr/>
        </p:nvSpPr>
        <p:spPr bwMode="auto">
          <a:xfrm>
            <a:off x="1400175" y="1219200"/>
            <a:ext cx="2895600" cy="1936750"/>
          </a:xfrm>
          <a:prstGeom prst="rect">
            <a:avLst/>
          </a:prstGeom>
          <a:noFill/>
          <a:ln w="9525">
            <a:noFill/>
            <a:miter lim="800000"/>
            <a:headEnd/>
            <a:tailEnd/>
          </a:ln>
          <a:effectLst/>
        </p:spPr>
        <p:txBody>
          <a:bodyPr>
            <a:spAutoFit/>
          </a:bodyPr>
          <a:lstStyle/>
          <a:p>
            <a:pPr eaLnBrk="1" hangingPunct="1">
              <a:spcBef>
                <a:spcPct val="50000"/>
              </a:spcBef>
              <a:defRPr/>
            </a:pPr>
            <a:r>
              <a:rPr lang="en-US" sz="1600" b="1" dirty="0">
                <a:effectLst>
                  <a:outerShdw blurRad="38100" dist="38100" dir="2700000" algn="tl">
                    <a:srgbClr val="C0C0C0"/>
                  </a:outerShdw>
                </a:effectLst>
                <a:latin typeface="Arial" pitchFamily="34" charset="0"/>
              </a:rPr>
              <a:t>“Antes”</a:t>
            </a:r>
          </a:p>
          <a:p>
            <a:pPr eaLnBrk="1" hangingPunct="1">
              <a:spcBef>
                <a:spcPct val="50000"/>
              </a:spcBef>
              <a:defRPr/>
            </a:pPr>
            <a:r>
              <a:rPr lang="en-US" sz="1600" b="1" dirty="0">
                <a:effectLst>
                  <a:outerShdw blurRad="38100" dist="38100" dir="2700000" algn="tl">
                    <a:srgbClr val="C0C0C0"/>
                  </a:outerShdw>
                </a:effectLst>
                <a:latin typeface="Arial" pitchFamily="34" charset="0"/>
              </a:rPr>
              <a:t>Features that are important to customers but all competitors provide them</a:t>
            </a:r>
          </a:p>
          <a:p>
            <a:pPr eaLnBrk="1" hangingPunct="1">
              <a:spcBef>
                <a:spcPct val="50000"/>
              </a:spcBef>
              <a:defRPr/>
            </a:pPr>
            <a:r>
              <a:rPr lang="en-US" sz="1400" b="1" dirty="0">
                <a:effectLst>
                  <a:outerShdw blurRad="38100" dist="38100" dir="2700000" algn="tl">
                    <a:srgbClr val="C0C0C0"/>
                  </a:outerShdw>
                </a:effectLst>
                <a:latin typeface="Arial" pitchFamily="34" charset="0"/>
              </a:rPr>
              <a:t>Every company in the market must “ante up” on these features.</a:t>
            </a:r>
          </a:p>
        </p:txBody>
      </p:sp>
      <p:sp>
        <p:nvSpPr>
          <p:cNvPr id="43021" name="Rectangle 13"/>
          <p:cNvSpPr>
            <a:spLocks noChangeArrowheads="1"/>
          </p:cNvSpPr>
          <p:nvPr/>
        </p:nvSpPr>
        <p:spPr bwMode="auto">
          <a:xfrm>
            <a:off x="4800600" y="914400"/>
            <a:ext cx="3657600" cy="2586038"/>
          </a:xfrm>
          <a:prstGeom prst="rect">
            <a:avLst/>
          </a:prstGeom>
          <a:solidFill>
            <a:srgbClr val="99CC00"/>
          </a:solidFill>
          <a:ln w="9525">
            <a:solidFill>
              <a:schemeClr val="tx1"/>
            </a:solidFill>
            <a:miter lim="800000"/>
            <a:headEnd/>
            <a:tailEnd/>
          </a:ln>
        </p:spPr>
        <p:txBody>
          <a:bodyPr wrap="none" anchor="ctr"/>
          <a:lstStyle/>
          <a:p>
            <a:endParaRPr lang="en-US"/>
          </a:p>
        </p:txBody>
      </p:sp>
      <p:sp>
        <p:nvSpPr>
          <p:cNvPr id="100366" name="Text Box 14"/>
          <p:cNvSpPr txBox="1">
            <a:spLocks noChangeArrowheads="1"/>
          </p:cNvSpPr>
          <p:nvPr/>
        </p:nvSpPr>
        <p:spPr bwMode="auto">
          <a:xfrm>
            <a:off x="5351463" y="1206500"/>
            <a:ext cx="2895600" cy="2292350"/>
          </a:xfrm>
          <a:prstGeom prst="rect">
            <a:avLst/>
          </a:prstGeom>
          <a:noFill/>
          <a:ln w="9525" algn="ctr">
            <a:noFill/>
            <a:miter lim="800000"/>
            <a:headEnd/>
            <a:tailEnd/>
          </a:ln>
          <a:effectLst/>
        </p:spPr>
        <p:txBody>
          <a:bodyPr>
            <a:spAutoFit/>
          </a:bodyPr>
          <a:lstStyle/>
          <a:p>
            <a:pPr eaLnBrk="1" hangingPunct="1">
              <a:spcBef>
                <a:spcPct val="50000"/>
              </a:spcBef>
              <a:defRPr/>
            </a:pPr>
            <a:r>
              <a:rPr lang="en-US" sz="1600" b="1">
                <a:effectLst>
                  <a:outerShdw blurRad="38100" dist="38100" dir="2700000" algn="tl">
                    <a:srgbClr val="C0C0C0"/>
                  </a:outerShdw>
                </a:effectLst>
                <a:latin typeface="Arial" pitchFamily="34" charset="0"/>
              </a:rPr>
              <a:t>“Drivers”</a:t>
            </a:r>
          </a:p>
          <a:p>
            <a:pPr eaLnBrk="1" hangingPunct="1">
              <a:spcBef>
                <a:spcPct val="50000"/>
              </a:spcBef>
              <a:defRPr/>
            </a:pPr>
            <a:r>
              <a:rPr lang="en-US" sz="1600" b="1">
                <a:effectLst>
                  <a:outerShdw blurRad="38100" dist="38100" dir="2700000" algn="tl">
                    <a:srgbClr val="C0C0C0"/>
                  </a:outerShdw>
                </a:effectLst>
                <a:latin typeface="Arial" pitchFamily="34" charset="0"/>
              </a:rPr>
              <a:t>Features that are both important to customers and are highly differentiated from those of competitors</a:t>
            </a:r>
          </a:p>
          <a:p>
            <a:pPr eaLnBrk="1" hangingPunct="1">
              <a:spcBef>
                <a:spcPct val="50000"/>
              </a:spcBef>
              <a:defRPr/>
            </a:pPr>
            <a:r>
              <a:rPr lang="en-US" sz="1600" b="1">
                <a:effectLst>
                  <a:outerShdw blurRad="38100" dist="38100" dir="2700000" algn="tl">
                    <a:srgbClr val="C0C0C0"/>
                  </a:outerShdw>
                </a:effectLst>
                <a:latin typeface="Arial" pitchFamily="34" charset="0"/>
              </a:rPr>
              <a:t>These are the attributes on which a company must focus to build its brand.</a:t>
            </a:r>
          </a:p>
        </p:txBody>
      </p:sp>
      <p:sp>
        <p:nvSpPr>
          <p:cNvPr id="43023" name="Rectangle 15"/>
          <p:cNvSpPr>
            <a:spLocks noChangeArrowheads="1"/>
          </p:cNvSpPr>
          <p:nvPr/>
        </p:nvSpPr>
        <p:spPr bwMode="auto">
          <a:xfrm>
            <a:off x="4800600" y="3505200"/>
            <a:ext cx="3657600" cy="2514600"/>
          </a:xfrm>
          <a:prstGeom prst="rect">
            <a:avLst/>
          </a:prstGeom>
          <a:solidFill>
            <a:srgbClr val="FF5050"/>
          </a:solidFill>
          <a:ln w="9525">
            <a:solidFill>
              <a:schemeClr val="tx1"/>
            </a:solidFill>
            <a:miter lim="800000"/>
            <a:headEnd/>
            <a:tailEnd/>
          </a:ln>
        </p:spPr>
        <p:txBody>
          <a:bodyPr wrap="none" anchor="ctr"/>
          <a:lstStyle/>
          <a:p>
            <a:endParaRPr lang="en-US"/>
          </a:p>
        </p:txBody>
      </p:sp>
      <p:sp>
        <p:nvSpPr>
          <p:cNvPr id="100368" name="Text Box 16"/>
          <p:cNvSpPr txBox="1">
            <a:spLocks noChangeArrowheads="1"/>
          </p:cNvSpPr>
          <p:nvPr/>
        </p:nvSpPr>
        <p:spPr bwMode="auto">
          <a:xfrm>
            <a:off x="5334000" y="3733800"/>
            <a:ext cx="2895600" cy="2292350"/>
          </a:xfrm>
          <a:prstGeom prst="rect">
            <a:avLst/>
          </a:prstGeom>
          <a:noFill/>
          <a:ln w="9525" algn="ctr">
            <a:noFill/>
            <a:miter lim="800000"/>
            <a:headEnd/>
            <a:tailEnd/>
          </a:ln>
          <a:effectLst/>
        </p:spPr>
        <p:txBody>
          <a:bodyPr>
            <a:spAutoFit/>
          </a:bodyPr>
          <a:lstStyle/>
          <a:p>
            <a:pPr eaLnBrk="1" hangingPunct="1">
              <a:spcBef>
                <a:spcPct val="50000"/>
              </a:spcBef>
              <a:defRPr/>
            </a:pPr>
            <a:r>
              <a:rPr lang="en-US" sz="1600" b="1">
                <a:effectLst>
                  <a:outerShdw blurRad="38100" dist="38100" dir="2700000" algn="tl">
                    <a:srgbClr val="C0C0C0"/>
                  </a:outerShdw>
                </a:effectLst>
                <a:latin typeface="Arial" pitchFamily="34" charset="0"/>
              </a:rPr>
              <a:t>“Fool’s Gold”</a:t>
            </a:r>
          </a:p>
          <a:p>
            <a:pPr eaLnBrk="1" hangingPunct="1">
              <a:spcBef>
                <a:spcPct val="50000"/>
              </a:spcBef>
              <a:defRPr/>
            </a:pPr>
            <a:r>
              <a:rPr lang="en-US" sz="1600" b="1">
                <a:effectLst>
                  <a:outerShdw blurRad="38100" dist="38100" dir="2700000" algn="tl">
                    <a:srgbClr val="C0C0C0"/>
                  </a:outerShdw>
                </a:effectLst>
                <a:latin typeface="Arial" pitchFamily="34" charset="0"/>
              </a:rPr>
              <a:t>Features that are unique to your company but do not drive customers’ loyalty to your product and services</a:t>
            </a:r>
          </a:p>
          <a:p>
            <a:pPr eaLnBrk="1" hangingPunct="1">
              <a:spcBef>
                <a:spcPct val="50000"/>
              </a:spcBef>
              <a:defRPr/>
            </a:pPr>
            <a:r>
              <a:rPr lang="en-US" sz="1600" b="1">
                <a:effectLst>
                  <a:outerShdw blurRad="38100" dist="38100" dir="2700000" algn="tl">
                    <a:srgbClr val="C0C0C0"/>
                  </a:outerShdw>
                </a:effectLst>
                <a:latin typeface="Arial" pitchFamily="34" charset="0"/>
              </a:rPr>
              <a:t>Don’t make the mistake of trying to build a brand on these features!</a:t>
            </a:r>
          </a:p>
        </p:txBody>
      </p:sp>
      <p:sp>
        <p:nvSpPr>
          <p:cNvPr id="43025" name="Rectangle 17"/>
          <p:cNvSpPr>
            <a:spLocks noChangeArrowheads="1"/>
          </p:cNvSpPr>
          <p:nvPr/>
        </p:nvSpPr>
        <p:spPr bwMode="auto">
          <a:xfrm>
            <a:off x="1096963" y="3505200"/>
            <a:ext cx="3686175" cy="2503488"/>
          </a:xfrm>
          <a:prstGeom prst="rect">
            <a:avLst/>
          </a:prstGeom>
          <a:solidFill>
            <a:srgbClr val="FF9900"/>
          </a:solidFill>
          <a:ln w="9525">
            <a:solidFill>
              <a:schemeClr val="tx1"/>
            </a:solidFill>
            <a:miter lim="800000"/>
            <a:headEnd/>
            <a:tailEnd/>
          </a:ln>
        </p:spPr>
        <p:txBody>
          <a:bodyPr wrap="none" anchor="ctr"/>
          <a:lstStyle/>
          <a:p>
            <a:endParaRPr lang="en-US"/>
          </a:p>
        </p:txBody>
      </p:sp>
      <p:sp>
        <p:nvSpPr>
          <p:cNvPr id="100370" name="Text Box 18"/>
          <p:cNvSpPr txBox="1">
            <a:spLocks noChangeArrowheads="1"/>
          </p:cNvSpPr>
          <p:nvPr/>
        </p:nvSpPr>
        <p:spPr bwMode="auto">
          <a:xfrm>
            <a:off x="1524000" y="3733800"/>
            <a:ext cx="2895600" cy="1558925"/>
          </a:xfrm>
          <a:prstGeom prst="rect">
            <a:avLst/>
          </a:prstGeom>
          <a:noFill/>
          <a:ln w="9525" algn="ctr">
            <a:noFill/>
            <a:miter lim="800000"/>
            <a:headEnd/>
            <a:tailEnd/>
          </a:ln>
          <a:effectLst/>
        </p:spPr>
        <p:txBody>
          <a:bodyPr>
            <a:spAutoFit/>
          </a:bodyPr>
          <a:lstStyle/>
          <a:p>
            <a:pPr eaLnBrk="1" hangingPunct="1">
              <a:spcBef>
                <a:spcPct val="50000"/>
              </a:spcBef>
              <a:defRPr/>
            </a:pPr>
            <a:r>
              <a:rPr lang="en-US" sz="1600" b="1" dirty="0">
                <a:effectLst>
                  <a:outerShdw blurRad="38100" dist="38100" dir="2700000" algn="tl">
                    <a:srgbClr val="C0C0C0"/>
                  </a:outerShdw>
                </a:effectLst>
                <a:latin typeface="Arial" pitchFamily="34" charset="0"/>
              </a:rPr>
              <a:t>“Neutrals”</a:t>
            </a:r>
          </a:p>
          <a:p>
            <a:pPr eaLnBrk="1" hangingPunct="1">
              <a:spcBef>
                <a:spcPct val="50000"/>
              </a:spcBef>
              <a:defRPr/>
            </a:pPr>
            <a:r>
              <a:rPr lang="en-US" sz="1600" b="1" dirty="0">
                <a:effectLst>
                  <a:outerShdw blurRad="38100" dist="38100" dir="2700000" algn="tl">
                    <a:srgbClr val="C0C0C0"/>
                  </a:outerShdw>
                </a:effectLst>
                <a:latin typeface="Arial" pitchFamily="34" charset="0"/>
              </a:rPr>
              <a:t>Features that are irrelevant to customers</a:t>
            </a:r>
          </a:p>
          <a:p>
            <a:pPr eaLnBrk="1" hangingPunct="1">
              <a:spcBef>
                <a:spcPct val="50000"/>
              </a:spcBef>
              <a:defRPr/>
            </a:pPr>
            <a:r>
              <a:rPr lang="en-US" sz="1600" b="1" dirty="0">
                <a:effectLst>
                  <a:outerShdw blurRad="38100" dist="38100" dir="2700000" algn="tl">
                    <a:srgbClr val="C0C0C0"/>
                  </a:outerShdw>
                </a:effectLst>
                <a:latin typeface="Arial" pitchFamily="34" charset="0"/>
              </a:rPr>
              <a:t>These features are useless when it comes to branding.</a:t>
            </a:r>
          </a:p>
        </p:txBody>
      </p:sp>
      <p:sp>
        <p:nvSpPr>
          <p:cNvPr id="43027" name="Text Box 19"/>
          <p:cNvSpPr txBox="1">
            <a:spLocks noChangeArrowheads="1"/>
          </p:cNvSpPr>
          <p:nvPr/>
        </p:nvSpPr>
        <p:spPr bwMode="auto">
          <a:xfrm>
            <a:off x="0" y="6615113"/>
            <a:ext cx="8770938" cy="230187"/>
          </a:xfrm>
          <a:prstGeom prst="rect">
            <a:avLst/>
          </a:prstGeom>
          <a:noFill/>
          <a:ln w="9525">
            <a:noFill/>
            <a:miter lim="800000"/>
            <a:headEnd/>
            <a:tailEnd/>
          </a:ln>
        </p:spPr>
        <p:txBody>
          <a:bodyPr wrap="none">
            <a:spAutoFit/>
          </a:bodyPr>
          <a:lstStyle/>
          <a:p>
            <a:pPr eaLnBrk="1" hangingPunct="1"/>
            <a:r>
              <a:rPr lang="en-US" sz="900">
                <a:latin typeface="Arial" charset="0"/>
              </a:rPr>
              <a:t>Source: Adapted from “What Really Matters in Building a Brand,” </a:t>
            </a:r>
            <a:r>
              <a:rPr lang="en-US" sz="900" i="1">
                <a:latin typeface="Arial" charset="0"/>
              </a:rPr>
              <a:t>The McKinsey Quarterly</a:t>
            </a:r>
            <a:r>
              <a:rPr lang="en-US" sz="900">
                <a:latin typeface="Arial" charset="0"/>
              </a:rPr>
              <a:t>, May 2004, www.mckinseyquarterly.com/newsletters/chartfocus/2004_05.htm </a:t>
            </a:r>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5" name="Rectangle 3"/>
          <p:cNvSpPr>
            <a:spLocks noGrp="1" noChangeArrowheads="1"/>
          </p:cNvSpPr>
          <p:nvPr>
            <p:ph type="title"/>
          </p:nvPr>
        </p:nvSpPr>
        <p:spPr>
          <a:noFill/>
        </p:spPr>
        <p:txBody>
          <a:bodyPr lIns="88900" tIns="46038" rIns="88900" bIns="46038" anchor="ctr"/>
          <a:lstStyle/>
          <a:p>
            <a:pPr eaLnBrk="1" hangingPunct="1"/>
            <a:r>
              <a:rPr lang="en-US" smtClean="0"/>
              <a:t>6. Start a blog </a:t>
            </a:r>
          </a:p>
        </p:txBody>
      </p:sp>
      <p:sp>
        <p:nvSpPr>
          <p:cNvPr id="44034" name="Slide Number Placeholder 4"/>
          <p:cNvSpPr>
            <a:spLocks noGrp="1"/>
          </p:cNvSpPr>
          <p:nvPr>
            <p:ph type="sldNum" sz="quarter" idx="15"/>
          </p:nvPr>
        </p:nvSpPr>
        <p:spPr>
          <a:noFill/>
        </p:spPr>
        <p:txBody>
          <a:bodyPr/>
          <a:lstStyle/>
          <a:p>
            <a:fld id="{29FE8C21-C681-4732-9C7E-AF622B00CEA4}" type="slidenum">
              <a:rPr lang="en-US" smtClean="0"/>
              <a:pPr/>
              <a:t>16</a:t>
            </a:fld>
            <a:endParaRPr lang="en-US" smtClean="0"/>
          </a:p>
        </p:txBody>
      </p:sp>
      <p:sp>
        <p:nvSpPr>
          <p:cNvPr id="12294" name="Rectangle 5"/>
          <p:cNvSpPr>
            <a:spLocks noChangeArrowheads="1"/>
          </p:cNvSpPr>
          <p:nvPr/>
        </p:nvSpPr>
        <p:spPr bwMode="auto">
          <a:xfrm>
            <a:off x="854075" y="1524000"/>
            <a:ext cx="5789613" cy="3886200"/>
          </a:xfrm>
          <a:prstGeom prst="rect">
            <a:avLst/>
          </a:prstGeom>
          <a:noFill/>
          <a:ln w="12700">
            <a:noFill/>
            <a:miter lim="800000"/>
            <a:headEnd/>
            <a:tailEnd/>
          </a:ln>
        </p:spPr>
        <p:txBody>
          <a:bodyPr lIns="88900" tIns="46038" rIns="88900" bIns="46038"/>
          <a:lstStyle/>
          <a:p>
            <a:pPr eaLnBrk="1" hangingPunct="1">
              <a:defRPr/>
            </a:pPr>
            <a:endParaRPr lang="en-US" sz="3200" dirty="0"/>
          </a:p>
          <a:p>
            <a:pPr eaLnBrk="1" hangingPunct="1">
              <a:defRPr/>
            </a:pPr>
            <a:endParaRPr lang="en-US" sz="3200" dirty="0"/>
          </a:p>
          <a:p>
            <a:pPr marL="342900" indent="-342900" eaLnBrk="1" hangingPunct="1">
              <a:spcBef>
                <a:spcPct val="20000"/>
              </a:spcBef>
              <a:buClr>
                <a:schemeClr val="tx2"/>
              </a:buClr>
              <a:buSzPct val="70000"/>
              <a:buFont typeface="Wingdings" pitchFamily="2" charset="2"/>
              <a:buChar char="¡"/>
              <a:defRPr/>
            </a:pPr>
            <a:endParaRPr lang="en-US" sz="2900" dirty="0"/>
          </a:p>
          <a:p>
            <a:pPr marL="342900" indent="-342900" eaLnBrk="1" hangingPunct="1">
              <a:spcBef>
                <a:spcPct val="20000"/>
              </a:spcBef>
              <a:buClr>
                <a:schemeClr val="tx2"/>
              </a:buClr>
              <a:buSzPct val="70000"/>
              <a:buFont typeface="Wingdings" pitchFamily="2" charset="2"/>
              <a:buChar char="¡"/>
              <a:defRPr/>
            </a:pPr>
            <a:endParaRPr lang="en-US" sz="2900" dirty="0"/>
          </a:p>
        </p:txBody>
      </p:sp>
      <p:sp>
        <p:nvSpPr>
          <p:cNvPr id="44037" name="TextBox 6"/>
          <p:cNvSpPr txBox="1">
            <a:spLocks noChangeArrowheads="1"/>
          </p:cNvSpPr>
          <p:nvPr/>
        </p:nvSpPr>
        <p:spPr bwMode="auto">
          <a:xfrm>
            <a:off x="838200" y="1295400"/>
            <a:ext cx="7772400" cy="5170488"/>
          </a:xfrm>
          <a:prstGeom prst="rect">
            <a:avLst/>
          </a:prstGeom>
          <a:noFill/>
          <a:ln w="9525">
            <a:noFill/>
            <a:miter lim="800000"/>
            <a:headEnd/>
            <a:tailEnd/>
          </a:ln>
        </p:spPr>
        <p:txBody>
          <a:bodyPr>
            <a:spAutoFit/>
          </a:bodyPr>
          <a:lstStyle/>
          <a:p>
            <a:pPr marL="363538" indent="-363538">
              <a:buFont typeface="Courier New" pitchFamily="49" charset="0"/>
              <a:buChar char="o"/>
            </a:pPr>
            <a:r>
              <a:rPr lang="en-GB" sz="2200"/>
              <a:t>Business blogging can be a very effective tool, enabling an entrepreneur to communicate with large numbers of customers very economically.</a:t>
            </a:r>
          </a:p>
          <a:p>
            <a:pPr marL="363538" indent="-363538">
              <a:buFont typeface="Courier New" pitchFamily="49" charset="0"/>
              <a:buChar char="o"/>
            </a:pPr>
            <a:endParaRPr lang="en-GB" sz="2200"/>
          </a:p>
          <a:p>
            <a:pPr marL="363538" indent="-363538">
              <a:buFont typeface="Courier New" pitchFamily="49" charset="0"/>
              <a:buChar char="o"/>
            </a:pPr>
            <a:r>
              <a:rPr lang="en-GB" sz="2200"/>
              <a:t>Companies can post their blogs, promote them on their websites and on other blogs, and then watch as the viral nature of the web takes over, with visitors posting comments and e-mailing their friends about the blog – free endorsements (or negative comments!).  </a:t>
            </a:r>
          </a:p>
          <a:p>
            <a:pPr marL="363538" indent="-363538">
              <a:buFont typeface="Courier New" pitchFamily="49" charset="0"/>
              <a:buChar char="o"/>
            </a:pPr>
            <a:endParaRPr lang="en-GB" sz="2200"/>
          </a:p>
          <a:p>
            <a:pPr marL="363538" indent="-363538">
              <a:buFont typeface="Courier New" pitchFamily="49" charset="0"/>
              <a:buChar char="o"/>
            </a:pPr>
            <a:r>
              <a:rPr lang="en-GB" sz="2200"/>
              <a:t>Consider creating a social networking group for your business on sites such as Facebook.  You can then communicate easily with customers and ask for referrals to their friends.</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60" name="Rectangle 5"/>
          <p:cNvSpPr>
            <a:spLocks noGrp="1" noRot="1" noChangeArrowheads="1"/>
          </p:cNvSpPr>
          <p:nvPr>
            <p:ph type="title"/>
          </p:nvPr>
        </p:nvSpPr>
        <p:spPr>
          <a:xfrm>
            <a:off x="1066800" y="98425"/>
            <a:ext cx="7118350" cy="968375"/>
          </a:xfrm>
          <a:noFill/>
        </p:spPr>
        <p:txBody>
          <a:bodyPr lIns="88900" tIns="46038" rIns="88900" bIns="46038" anchor="ctr"/>
          <a:lstStyle/>
          <a:p>
            <a:pPr eaLnBrk="1" hangingPunct="1"/>
            <a:r>
              <a:rPr lang="en-US" smtClean="0"/>
              <a:t>7. Focus on the Customer</a:t>
            </a:r>
          </a:p>
        </p:txBody>
      </p:sp>
      <p:sp>
        <p:nvSpPr>
          <p:cNvPr id="45059" name="Rectangle 3"/>
          <p:cNvSpPr>
            <a:spLocks noGrp="1" noChangeArrowheads="1"/>
          </p:cNvSpPr>
          <p:nvPr>
            <p:ph sz="quarter" idx="1"/>
          </p:nvPr>
        </p:nvSpPr>
        <p:spPr>
          <a:xfrm>
            <a:off x="868363" y="1277938"/>
            <a:ext cx="8047037" cy="5275262"/>
          </a:xfrm>
          <a:noFill/>
        </p:spPr>
        <p:txBody>
          <a:bodyPr lIns="88900" tIns="46038" rIns="88900" bIns="46038"/>
          <a:lstStyle/>
          <a:p>
            <a:pPr eaLnBrk="1" hangingPunct="1">
              <a:lnSpc>
                <a:spcPct val="90000"/>
              </a:lnSpc>
              <a:buFont typeface="Wingdings" pitchFamily="2" charset="2"/>
              <a:buNone/>
            </a:pPr>
            <a:r>
              <a:rPr lang="cy-GB" sz="2200" dirty="0" smtClean="0"/>
              <a:t>Zimmerer &amp; Scarborough </a:t>
            </a:r>
            <a:r>
              <a:rPr lang="cy-GB" sz="2200" dirty="0" smtClean="0"/>
              <a:t>(2008) cite </a:t>
            </a:r>
            <a:r>
              <a:rPr lang="cy-GB" sz="2200" dirty="0" smtClean="0"/>
              <a:t>research:</a:t>
            </a:r>
            <a:endParaRPr lang="en-US" sz="2200" dirty="0" smtClean="0"/>
          </a:p>
          <a:p>
            <a:pPr eaLnBrk="1" hangingPunct="1">
              <a:lnSpc>
                <a:spcPct val="90000"/>
              </a:lnSpc>
            </a:pPr>
            <a:endParaRPr lang="en-US" sz="2200" dirty="0" smtClean="0"/>
          </a:p>
          <a:p>
            <a:pPr eaLnBrk="1" hangingPunct="1">
              <a:lnSpc>
                <a:spcPct val="90000"/>
              </a:lnSpc>
            </a:pPr>
            <a:r>
              <a:rPr lang="en-US" sz="2200" dirty="0" smtClean="0"/>
              <a:t>67% of customers who stop patronizing a business do so because an indifferent employee treated them poorly.</a:t>
            </a:r>
          </a:p>
          <a:p>
            <a:pPr eaLnBrk="1" hangingPunct="1">
              <a:lnSpc>
                <a:spcPct val="90000"/>
              </a:lnSpc>
            </a:pPr>
            <a:endParaRPr lang="en-US" sz="2200" dirty="0" smtClean="0"/>
          </a:p>
          <a:p>
            <a:pPr eaLnBrk="1" hangingPunct="1">
              <a:lnSpc>
                <a:spcPct val="90000"/>
              </a:lnSpc>
            </a:pPr>
            <a:r>
              <a:rPr lang="en-US" sz="2200" dirty="0" smtClean="0"/>
              <a:t>96% of dissatisfied customers </a:t>
            </a:r>
            <a:r>
              <a:rPr lang="en-US" sz="2200" i="1" dirty="0" smtClean="0"/>
              <a:t>never complain </a:t>
            </a:r>
            <a:r>
              <a:rPr lang="en-US" sz="2200" dirty="0" smtClean="0"/>
              <a:t>about rude or discourteous service, but...</a:t>
            </a:r>
          </a:p>
          <a:p>
            <a:pPr lvl="1" eaLnBrk="1" hangingPunct="1">
              <a:lnSpc>
                <a:spcPct val="90000"/>
              </a:lnSpc>
            </a:pPr>
            <a:r>
              <a:rPr lang="en-US" sz="2200" dirty="0" smtClean="0"/>
              <a:t> </a:t>
            </a:r>
            <a:r>
              <a:rPr lang="en-US" sz="2000" dirty="0" smtClean="0"/>
              <a:t>91% will </a:t>
            </a:r>
            <a:r>
              <a:rPr lang="en-US" sz="2000" i="1" dirty="0" smtClean="0"/>
              <a:t>not</a:t>
            </a:r>
            <a:r>
              <a:rPr lang="en-US" sz="2000" dirty="0" smtClean="0"/>
              <a:t> buy from that business again.</a:t>
            </a:r>
          </a:p>
          <a:p>
            <a:pPr lvl="1" eaLnBrk="1" hangingPunct="1">
              <a:lnSpc>
                <a:spcPct val="90000"/>
              </a:lnSpc>
            </a:pPr>
            <a:r>
              <a:rPr lang="en-US" sz="2000" dirty="0" smtClean="0"/>
              <a:t>100% will tell their “horror stories” to at least </a:t>
            </a:r>
            <a:r>
              <a:rPr lang="en-US" sz="2000" i="1" dirty="0" smtClean="0"/>
              <a:t>nine other people</a:t>
            </a:r>
            <a:r>
              <a:rPr lang="en-US" sz="2000" dirty="0" smtClean="0"/>
              <a:t>.</a:t>
            </a:r>
          </a:p>
          <a:p>
            <a:pPr lvl="1" eaLnBrk="1" hangingPunct="1">
              <a:lnSpc>
                <a:spcPct val="90000"/>
              </a:lnSpc>
            </a:pPr>
            <a:r>
              <a:rPr lang="en-US" sz="2000" dirty="0" smtClean="0"/>
              <a:t>13% of those unhappy customers will tell their stories to at least </a:t>
            </a:r>
            <a:r>
              <a:rPr lang="en-US" sz="2000" i="1" dirty="0" smtClean="0"/>
              <a:t>20 other people</a:t>
            </a:r>
            <a:r>
              <a:rPr lang="en-US" sz="2000" dirty="0" smtClean="0"/>
              <a:t>.</a:t>
            </a:r>
          </a:p>
          <a:p>
            <a:pPr lvl="1" eaLnBrk="1" hangingPunct="1">
              <a:lnSpc>
                <a:spcPct val="90000"/>
              </a:lnSpc>
            </a:pPr>
            <a:endParaRPr lang="en-US" sz="2200" dirty="0" smtClean="0"/>
          </a:p>
          <a:p>
            <a:pPr eaLnBrk="1" hangingPunct="1">
              <a:lnSpc>
                <a:spcPct val="90000"/>
              </a:lnSpc>
            </a:pPr>
            <a:r>
              <a:rPr lang="en-US" sz="2200" dirty="0" smtClean="0"/>
              <a:t>If you’re not taking care of your customers, and nurturing that relationship, somebody else will!</a:t>
            </a:r>
          </a:p>
        </p:txBody>
      </p:sp>
      <p:sp>
        <p:nvSpPr>
          <p:cNvPr id="45058" name="Slide Number Placeholder 4"/>
          <p:cNvSpPr>
            <a:spLocks noGrp="1"/>
          </p:cNvSpPr>
          <p:nvPr>
            <p:ph type="sldNum" sz="quarter" idx="15"/>
          </p:nvPr>
        </p:nvSpPr>
        <p:spPr>
          <a:noFill/>
        </p:spPr>
        <p:txBody>
          <a:bodyPr/>
          <a:lstStyle/>
          <a:p>
            <a:fld id="{56583C34-E8BB-4102-927D-D19CA96C2179}" type="slidenum">
              <a:rPr lang="en-US" smtClean="0"/>
              <a:pPr/>
              <a:t>17</a:t>
            </a:fld>
            <a:endParaRPr lang="en-US" smtClean="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3" name="Rectangle 2"/>
          <p:cNvSpPr>
            <a:spLocks noGrp="1" noChangeArrowheads="1"/>
          </p:cNvSpPr>
          <p:nvPr>
            <p:ph type="title"/>
          </p:nvPr>
        </p:nvSpPr>
        <p:spPr>
          <a:xfrm>
            <a:off x="914400" y="98425"/>
            <a:ext cx="7270750" cy="892175"/>
          </a:xfrm>
          <a:noFill/>
        </p:spPr>
        <p:txBody>
          <a:bodyPr lIns="88900" tIns="46038" rIns="88900" bIns="46038" anchor="ctr">
            <a:normAutofit/>
          </a:bodyPr>
          <a:lstStyle/>
          <a:p>
            <a:pPr eaLnBrk="1" hangingPunct="1"/>
            <a:r>
              <a:rPr lang="en-US" smtClean="0"/>
              <a:t>7. Focus on the Customer (cont.)</a:t>
            </a:r>
          </a:p>
        </p:txBody>
      </p:sp>
      <p:sp>
        <p:nvSpPr>
          <p:cNvPr id="46084" name="Rectangle 3"/>
          <p:cNvSpPr>
            <a:spLocks noGrp="1" noChangeArrowheads="1"/>
          </p:cNvSpPr>
          <p:nvPr>
            <p:ph sz="quarter" idx="1"/>
          </p:nvPr>
        </p:nvSpPr>
        <p:spPr>
          <a:xfrm>
            <a:off x="868363" y="1277938"/>
            <a:ext cx="7818437" cy="5427662"/>
          </a:xfrm>
          <a:noFill/>
        </p:spPr>
        <p:txBody>
          <a:bodyPr lIns="88900" tIns="46038" rIns="88900" bIns="46038">
            <a:normAutofit lnSpcReduction="10000"/>
          </a:bodyPr>
          <a:lstStyle/>
          <a:p>
            <a:pPr eaLnBrk="1" hangingPunct="1">
              <a:lnSpc>
                <a:spcPct val="90000"/>
              </a:lnSpc>
            </a:pPr>
            <a:r>
              <a:rPr lang="en-US" sz="2200" smtClean="0"/>
              <a:t>Treating customers indifferently or poorly costs the average company from </a:t>
            </a:r>
            <a:r>
              <a:rPr lang="en-US" sz="2200" i="1" smtClean="0"/>
              <a:t>15% to 30% of gross sales</a:t>
            </a:r>
            <a:r>
              <a:rPr lang="en-US" sz="2200" smtClean="0"/>
              <a:t>!</a:t>
            </a:r>
          </a:p>
          <a:p>
            <a:pPr eaLnBrk="1" hangingPunct="1">
              <a:lnSpc>
                <a:spcPct val="90000"/>
              </a:lnSpc>
            </a:pPr>
            <a:endParaRPr lang="en-US" sz="1600" smtClean="0"/>
          </a:p>
          <a:p>
            <a:pPr eaLnBrk="1" hangingPunct="1">
              <a:lnSpc>
                <a:spcPct val="90000"/>
              </a:lnSpc>
            </a:pPr>
            <a:r>
              <a:rPr lang="en-US" sz="2200" smtClean="0"/>
              <a:t>Replacing lost customers is expensive; it costs </a:t>
            </a:r>
            <a:r>
              <a:rPr lang="en-US" sz="2200" i="1" smtClean="0"/>
              <a:t>seven to nine times</a:t>
            </a:r>
            <a:r>
              <a:rPr lang="en-US" sz="2200" smtClean="0"/>
              <a:t> as much to attract a new customer as it does to sell to an existing one!</a:t>
            </a:r>
          </a:p>
          <a:p>
            <a:pPr eaLnBrk="1" hangingPunct="1">
              <a:lnSpc>
                <a:spcPct val="90000"/>
              </a:lnSpc>
            </a:pPr>
            <a:endParaRPr lang="en-US" sz="1600" smtClean="0"/>
          </a:p>
          <a:p>
            <a:pPr eaLnBrk="1" hangingPunct="1">
              <a:lnSpc>
                <a:spcPct val="90000"/>
              </a:lnSpc>
            </a:pPr>
            <a:r>
              <a:rPr lang="en-US" sz="2200" smtClean="0"/>
              <a:t>About 70% of a company’s sales come from existing customers.</a:t>
            </a:r>
          </a:p>
          <a:p>
            <a:pPr eaLnBrk="1" hangingPunct="1">
              <a:lnSpc>
                <a:spcPct val="90000"/>
              </a:lnSpc>
            </a:pPr>
            <a:endParaRPr lang="en-US" sz="1600" smtClean="0"/>
          </a:p>
          <a:p>
            <a:pPr eaLnBrk="1" hangingPunct="1">
              <a:lnSpc>
                <a:spcPct val="90000"/>
              </a:lnSpc>
            </a:pPr>
            <a:r>
              <a:rPr lang="en-US" sz="2200" smtClean="0"/>
              <a:t>Because 20% of a typical company’s customers account for about 80% of its sales, no business can afford to alienate its best and most profitable customers and survive!</a:t>
            </a:r>
          </a:p>
          <a:p>
            <a:pPr eaLnBrk="1" hangingPunct="1">
              <a:lnSpc>
                <a:spcPct val="90000"/>
              </a:lnSpc>
            </a:pPr>
            <a:endParaRPr lang="en-US" sz="1600" smtClean="0"/>
          </a:p>
          <a:p>
            <a:pPr eaLnBrk="1" hangingPunct="1">
              <a:lnSpc>
                <a:spcPct val="90000"/>
              </a:lnSpc>
            </a:pPr>
            <a:r>
              <a:rPr lang="en-US" sz="2200" smtClean="0"/>
              <a:t>See handout for strategies for developing and retaining loyal customers (6)</a:t>
            </a:r>
          </a:p>
        </p:txBody>
      </p:sp>
      <p:sp>
        <p:nvSpPr>
          <p:cNvPr id="46082" name="Slide Number Placeholder 4"/>
          <p:cNvSpPr>
            <a:spLocks noGrp="1"/>
          </p:cNvSpPr>
          <p:nvPr>
            <p:ph type="sldNum" sz="quarter" idx="15"/>
          </p:nvPr>
        </p:nvSpPr>
        <p:spPr>
          <a:noFill/>
        </p:spPr>
        <p:txBody>
          <a:bodyPr/>
          <a:lstStyle/>
          <a:p>
            <a:fld id="{C536316E-4646-4C5D-AF05-5A4937AD5272}" type="slidenum">
              <a:rPr lang="en-US" smtClean="0"/>
              <a:pPr/>
              <a:t>18</a:t>
            </a:fld>
            <a:endParaRPr lang="en-US" smtClean="0"/>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52400" y="152400"/>
            <a:ext cx="7772400" cy="533400"/>
          </a:xfrm>
        </p:spPr>
        <p:txBody>
          <a:bodyPr/>
          <a:lstStyle/>
          <a:p>
            <a:pPr eaLnBrk="1" hangingPunct="1"/>
            <a:r>
              <a:rPr lang="en-US" sz="1800" smtClean="0"/>
              <a:t>Principles of Customer Experience Management (CEM)</a:t>
            </a:r>
          </a:p>
        </p:txBody>
      </p:sp>
      <p:sp>
        <p:nvSpPr>
          <p:cNvPr id="47107" name="Text Box 3"/>
          <p:cNvSpPr txBox="1">
            <a:spLocks noChangeArrowheads="1"/>
          </p:cNvSpPr>
          <p:nvPr/>
        </p:nvSpPr>
        <p:spPr bwMode="auto">
          <a:xfrm>
            <a:off x="457200" y="1143000"/>
            <a:ext cx="5029200" cy="5508625"/>
          </a:xfrm>
          <a:prstGeom prst="rect">
            <a:avLst/>
          </a:prstGeom>
          <a:solidFill>
            <a:srgbClr val="FFFF99"/>
          </a:solidFill>
          <a:ln w="9525">
            <a:solidFill>
              <a:schemeClr val="tx1"/>
            </a:solidFill>
            <a:miter lim="800000"/>
            <a:headEnd/>
            <a:tailEnd/>
          </a:ln>
          <a:effectLst>
            <a:outerShdw dist="107763" dir="2700000" algn="ctr" rotWithShape="0">
              <a:schemeClr val="bg2"/>
            </a:outerShdw>
          </a:effectLst>
        </p:spPr>
        <p:txBody>
          <a:bodyPr>
            <a:spAutoFit/>
          </a:bodyPr>
          <a:lstStyle/>
          <a:p>
            <a:pPr eaLnBrk="1" hangingPunct="1">
              <a:spcBef>
                <a:spcPct val="50000"/>
              </a:spcBef>
              <a:buFontTx/>
              <a:buChar char="•"/>
            </a:pPr>
            <a:r>
              <a:rPr lang="en-US" sz="1400">
                <a:latin typeface="Times New Roman" pitchFamily="18" charset="0"/>
              </a:rPr>
              <a:t> </a:t>
            </a:r>
            <a:r>
              <a:rPr lang="en-US" sz="1600">
                <a:latin typeface="Times New Roman" pitchFamily="18" charset="0"/>
              </a:rPr>
              <a:t>Intimate understanding of each customer’s needs, wants, preferences, and peculiarities </a:t>
            </a:r>
          </a:p>
          <a:p>
            <a:pPr eaLnBrk="1" hangingPunct="1">
              <a:spcBef>
                <a:spcPct val="50000"/>
              </a:spcBef>
              <a:buFontTx/>
              <a:buChar char="•"/>
            </a:pPr>
            <a:r>
              <a:rPr lang="en-US" sz="1600">
                <a:latin typeface="Times New Roman" pitchFamily="18" charset="0"/>
              </a:rPr>
              <a:t> Personal, customized messages in marketing, sales, service, and advertising</a:t>
            </a:r>
          </a:p>
          <a:p>
            <a:pPr eaLnBrk="1" hangingPunct="1">
              <a:spcBef>
                <a:spcPct val="50000"/>
              </a:spcBef>
              <a:buFontTx/>
              <a:buChar char="•"/>
            </a:pPr>
            <a:r>
              <a:rPr lang="en-US" sz="1600">
                <a:latin typeface="Times New Roman" pitchFamily="18" charset="0"/>
              </a:rPr>
              <a:t> Consistent, courteous, and professional treatment by everyone in the company</a:t>
            </a:r>
          </a:p>
          <a:p>
            <a:pPr eaLnBrk="1" hangingPunct="1">
              <a:spcBef>
                <a:spcPct val="50000"/>
              </a:spcBef>
              <a:buFontTx/>
              <a:buChar char="•"/>
            </a:pPr>
            <a:r>
              <a:rPr lang="en-US" sz="1600">
                <a:latin typeface="Times New Roman" pitchFamily="18" charset="0"/>
              </a:rPr>
              <a:t> Responsive, rapid handling of requests, questions, problems, and complaints</a:t>
            </a:r>
          </a:p>
          <a:p>
            <a:pPr eaLnBrk="1" hangingPunct="1">
              <a:spcBef>
                <a:spcPct val="50000"/>
              </a:spcBef>
              <a:buFontTx/>
              <a:buChar char="•"/>
            </a:pPr>
            <a:r>
              <a:rPr lang="en-US" sz="1600">
                <a:latin typeface="Times New Roman" pitchFamily="18" charset="0"/>
              </a:rPr>
              <a:t> Helpful information and advice delivered proactively, where appropriate</a:t>
            </a:r>
          </a:p>
          <a:p>
            <a:pPr eaLnBrk="1" hangingPunct="1">
              <a:spcBef>
                <a:spcPct val="50000"/>
              </a:spcBef>
              <a:buFontTx/>
              <a:buChar char="•"/>
            </a:pPr>
            <a:r>
              <a:rPr lang="en-US" sz="1600">
                <a:latin typeface="Times New Roman" pitchFamily="18" charset="0"/>
              </a:rPr>
              <a:t> Involvement of caring, well-trained people rather than strict reliance on technology for service delivery</a:t>
            </a:r>
          </a:p>
          <a:p>
            <a:pPr eaLnBrk="1" hangingPunct="1">
              <a:spcBef>
                <a:spcPct val="50000"/>
              </a:spcBef>
              <a:buFontTx/>
              <a:buChar char="•"/>
            </a:pPr>
            <a:r>
              <a:rPr lang="en-US" sz="1600">
                <a:latin typeface="Times New Roman" pitchFamily="18" charset="0"/>
              </a:rPr>
              <a:t> Long-term view of the company/customer relationship rather than a focus on “making a sale”</a:t>
            </a:r>
          </a:p>
          <a:p>
            <a:pPr eaLnBrk="1" hangingPunct="1">
              <a:spcBef>
                <a:spcPct val="50000"/>
              </a:spcBef>
              <a:buFontTx/>
              <a:buChar char="•"/>
            </a:pPr>
            <a:r>
              <a:rPr lang="en-US" sz="1600">
                <a:latin typeface="Times New Roman" pitchFamily="18" charset="0"/>
              </a:rPr>
              <a:t> Emphasis on sustaining an ongoing relationship built on trust and respect</a:t>
            </a:r>
          </a:p>
          <a:p>
            <a:pPr eaLnBrk="1" hangingPunct="1">
              <a:spcBef>
                <a:spcPct val="50000"/>
              </a:spcBef>
              <a:buFontTx/>
              <a:buChar char="•"/>
            </a:pPr>
            <a:r>
              <a:rPr lang="en-US" sz="1600">
                <a:latin typeface="Times New Roman" pitchFamily="18" charset="0"/>
              </a:rPr>
              <a:t> Frequent and visible demonstrations of commitment to nurturing the company/customer relationship</a:t>
            </a:r>
          </a:p>
        </p:txBody>
      </p:sp>
      <p:sp>
        <p:nvSpPr>
          <p:cNvPr id="47108" name="Text Box 4"/>
          <p:cNvSpPr txBox="1">
            <a:spLocks noChangeArrowheads="1"/>
          </p:cNvSpPr>
          <p:nvPr/>
        </p:nvSpPr>
        <p:spPr bwMode="auto">
          <a:xfrm>
            <a:off x="838200" y="762000"/>
            <a:ext cx="3373438" cy="400050"/>
          </a:xfrm>
          <a:prstGeom prst="rect">
            <a:avLst/>
          </a:prstGeom>
          <a:noFill/>
          <a:ln w="9525">
            <a:noFill/>
            <a:miter lim="800000"/>
            <a:headEnd/>
            <a:tailEnd/>
          </a:ln>
        </p:spPr>
        <p:txBody>
          <a:bodyPr wrap="none">
            <a:spAutoFit/>
          </a:bodyPr>
          <a:lstStyle/>
          <a:p>
            <a:pPr eaLnBrk="1" hangingPunct="1"/>
            <a:r>
              <a:rPr lang="en-US" sz="2000" b="1">
                <a:latin typeface="Times New Roman" pitchFamily="18" charset="0"/>
              </a:rPr>
              <a:t>In </a:t>
            </a:r>
            <a:r>
              <a:rPr lang="en-US" sz="2000" b="1" i="1">
                <a:latin typeface="Times New Roman" pitchFamily="18" charset="0"/>
              </a:rPr>
              <a:t>every</a:t>
            </a:r>
            <a:r>
              <a:rPr lang="en-US" sz="2000" b="1">
                <a:latin typeface="Times New Roman" pitchFamily="18" charset="0"/>
              </a:rPr>
              <a:t> customer interaction</a:t>
            </a:r>
          </a:p>
        </p:txBody>
      </p:sp>
      <p:sp>
        <p:nvSpPr>
          <p:cNvPr id="47109" name="Line 5"/>
          <p:cNvSpPr>
            <a:spLocks noChangeShapeType="1"/>
          </p:cNvSpPr>
          <p:nvPr/>
        </p:nvSpPr>
        <p:spPr bwMode="auto">
          <a:xfrm flipV="1">
            <a:off x="5486400" y="3886200"/>
            <a:ext cx="1981200" cy="2743200"/>
          </a:xfrm>
          <a:prstGeom prst="line">
            <a:avLst/>
          </a:prstGeom>
          <a:noFill/>
          <a:ln w="9525">
            <a:solidFill>
              <a:schemeClr val="tx1"/>
            </a:solidFill>
            <a:round/>
            <a:headEnd/>
            <a:tailEnd type="triangle" w="med" len="med"/>
          </a:ln>
        </p:spPr>
        <p:txBody>
          <a:bodyPr/>
          <a:lstStyle/>
          <a:p>
            <a:endParaRPr lang="en-GB"/>
          </a:p>
        </p:txBody>
      </p:sp>
      <p:sp>
        <p:nvSpPr>
          <p:cNvPr id="47110" name="Line 6"/>
          <p:cNvSpPr>
            <a:spLocks noChangeShapeType="1"/>
          </p:cNvSpPr>
          <p:nvPr/>
        </p:nvSpPr>
        <p:spPr bwMode="auto">
          <a:xfrm>
            <a:off x="5486400" y="1219200"/>
            <a:ext cx="1981200" cy="2514600"/>
          </a:xfrm>
          <a:prstGeom prst="line">
            <a:avLst/>
          </a:prstGeom>
          <a:noFill/>
          <a:ln w="9525">
            <a:solidFill>
              <a:schemeClr val="tx1"/>
            </a:solidFill>
            <a:round/>
            <a:headEnd/>
            <a:tailEnd type="triangle" w="med" len="med"/>
          </a:ln>
        </p:spPr>
        <p:txBody>
          <a:bodyPr/>
          <a:lstStyle/>
          <a:p>
            <a:endParaRPr lang="en-GB"/>
          </a:p>
        </p:txBody>
      </p:sp>
      <p:sp>
        <p:nvSpPr>
          <p:cNvPr id="47111" name="Text Box 7"/>
          <p:cNvSpPr txBox="1">
            <a:spLocks noChangeArrowheads="1"/>
          </p:cNvSpPr>
          <p:nvPr/>
        </p:nvSpPr>
        <p:spPr bwMode="auto">
          <a:xfrm>
            <a:off x="7500938" y="3338513"/>
            <a:ext cx="1371600" cy="1323975"/>
          </a:xfrm>
          <a:prstGeom prst="rect">
            <a:avLst/>
          </a:prstGeom>
          <a:solidFill>
            <a:srgbClr val="CCFFFF"/>
          </a:solidFill>
          <a:ln w="15875">
            <a:solidFill>
              <a:schemeClr val="bg2"/>
            </a:solidFill>
            <a:miter lim="800000"/>
            <a:headEnd/>
            <a:tailEnd/>
          </a:ln>
          <a:effectLst>
            <a:outerShdw dist="107763" dir="2700000" algn="ctr" rotWithShape="0">
              <a:schemeClr val="bg2"/>
            </a:outerShdw>
          </a:effectLst>
        </p:spPr>
        <p:txBody>
          <a:bodyPr>
            <a:spAutoFit/>
          </a:bodyPr>
          <a:lstStyle/>
          <a:p>
            <a:pPr algn="ctr" eaLnBrk="1" hangingPunct="1">
              <a:spcBef>
                <a:spcPct val="50000"/>
              </a:spcBef>
            </a:pPr>
            <a:r>
              <a:rPr lang="en-US" sz="1600">
                <a:latin typeface="Times New Roman" pitchFamily="18" charset="0"/>
              </a:rPr>
              <a:t>Satisfied, loyal, repeat (and profitable) customers</a:t>
            </a:r>
          </a:p>
        </p:txBody>
      </p:sp>
      <p:sp>
        <p:nvSpPr>
          <p:cNvPr id="47112" name="Text Box 8"/>
          <p:cNvSpPr txBox="1">
            <a:spLocks noChangeArrowheads="1"/>
          </p:cNvSpPr>
          <p:nvPr/>
        </p:nvSpPr>
        <p:spPr bwMode="auto">
          <a:xfrm>
            <a:off x="5867400" y="685800"/>
            <a:ext cx="3276600" cy="830263"/>
          </a:xfrm>
          <a:prstGeom prst="rect">
            <a:avLst/>
          </a:prstGeom>
          <a:noFill/>
          <a:ln w="9525">
            <a:noFill/>
            <a:miter lim="800000"/>
            <a:headEnd/>
            <a:tailEnd/>
          </a:ln>
        </p:spPr>
        <p:txBody>
          <a:bodyPr>
            <a:spAutoFit/>
          </a:bodyPr>
          <a:lstStyle/>
          <a:p>
            <a:pPr eaLnBrk="1" hangingPunct="1"/>
            <a:r>
              <a:rPr lang="en-US" sz="1200">
                <a:latin typeface="Times New Roman" pitchFamily="18" charset="0"/>
              </a:rPr>
              <a:t>Source: Adapted from “Wake-Up Call: To Fix CRM, Fix the Customer Experience Now!, BearingPoint White Paper (</a:t>
            </a:r>
            <a:r>
              <a:rPr lang="en-US" sz="1200">
                <a:latin typeface="Times New Roman" pitchFamily="18" charset="0"/>
                <a:hlinkClick r:id="rId2"/>
              </a:rPr>
              <a:t>www.bearingpoint.com</a:t>
            </a:r>
            <a:r>
              <a:rPr lang="en-US" sz="1200">
                <a:latin typeface="Times New Roman" pitchFamily="18" charset="0"/>
              </a:rPr>
              <a:t>,  Fall 2005, p. 5. </a:t>
            </a:r>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2" name="Rectangle 3"/>
          <p:cNvSpPr>
            <a:spLocks noGrp="1" noChangeArrowheads="1"/>
          </p:cNvSpPr>
          <p:nvPr>
            <p:ph type="title"/>
          </p:nvPr>
        </p:nvSpPr>
        <p:spPr>
          <a:xfrm>
            <a:off x="914400" y="98425"/>
            <a:ext cx="7270750" cy="968375"/>
          </a:xfrm>
          <a:noFill/>
        </p:spPr>
        <p:txBody>
          <a:bodyPr lIns="88900" tIns="46038" rIns="88900" bIns="46038" anchor="ctr">
            <a:normAutofit/>
          </a:bodyPr>
          <a:lstStyle/>
          <a:p>
            <a:pPr eaLnBrk="1" hangingPunct="1"/>
            <a:r>
              <a:rPr lang="en-US" smtClean="0"/>
              <a:t>7. Focus on the Customer (cont.)</a:t>
            </a:r>
          </a:p>
        </p:txBody>
      </p:sp>
      <p:sp>
        <p:nvSpPr>
          <p:cNvPr id="48133" name="Rectangle 4"/>
          <p:cNvSpPr>
            <a:spLocks noGrp="1" noChangeArrowheads="1"/>
          </p:cNvSpPr>
          <p:nvPr>
            <p:ph sz="quarter" idx="1"/>
          </p:nvPr>
        </p:nvSpPr>
        <p:spPr>
          <a:xfrm>
            <a:off x="533400" y="2817813"/>
            <a:ext cx="5638800" cy="2287587"/>
          </a:xfrm>
          <a:noFill/>
        </p:spPr>
        <p:txBody>
          <a:bodyPr lIns="88900" tIns="46038" rIns="88900" bIns="46038"/>
          <a:lstStyle/>
          <a:p>
            <a:pPr eaLnBrk="1" hangingPunct="1">
              <a:buFont typeface="Wingdings" pitchFamily="2" charset="2"/>
              <a:buNone/>
            </a:pPr>
            <a:r>
              <a:rPr lang="en-US" smtClean="0"/>
              <a:t>	</a:t>
            </a:r>
            <a:r>
              <a:rPr lang="en-US" sz="2200" smtClean="0"/>
              <a:t>1. What are we doing right?</a:t>
            </a:r>
          </a:p>
          <a:p>
            <a:pPr eaLnBrk="1" hangingPunct="1">
              <a:buFont typeface="Wingdings" pitchFamily="2" charset="2"/>
              <a:buNone/>
            </a:pPr>
            <a:r>
              <a:rPr lang="en-US" sz="2200" smtClean="0"/>
              <a:t>	2. How can we do that even better?</a:t>
            </a:r>
          </a:p>
          <a:p>
            <a:pPr eaLnBrk="1" hangingPunct="1">
              <a:buFont typeface="Wingdings" pitchFamily="2" charset="2"/>
              <a:buNone/>
            </a:pPr>
            <a:r>
              <a:rPr lang="en-US" sz="2200" smtClean="0"/>
              <a:t>	3. What have we done wrong?</a:t>
            </a:r>
          </a:p>
          <a:p>
            <a:pPr eaLnBrk="1" hangingPunct="1">
              <a:buFont typeface="Wingdings" pitchFamily="2" charset="2"/>
              <a:buNone/>
            </a:pPr>
            <a:r>
              <a:rPr lang="en-US" sz="2200" smtClean="0"/>
              <a:t>	4. What can we do in the future?</a:t>
            </a:r>
          </a:p>
          <a:p>
            <a:pPr eaLnBrk="1" hangingPunct="1">
              <a:buFont typeface="Wingdings" pitchFamily="2" charset="2"/>
              <a:buNone/>
            </a:pPr>
            <a:endParaRPr lang="en-US" sz="2200" smtClean="0"/>
          </a:p>
        </p:txBody>
      </p:sp>
      <p:sp>
        <p:nvSpPr>
          <p:cNvPr id="48130" name="Slide Number Placeholder 4"/>
          <p:cNvSpPr>
            <a:spLocks noGrp="1"/>
          </p:cNvSpPr>
          <p:nvPr>
            <p:ph type="sldNum" sz="quarter" idx="15"/>
          </p:nvPr>
        </p:nvSpPr>
        <p:spPr>
          <a:noFill/>
        </p:spPr>
        <p:txBody>
          <a:bodyPr/>
          <a:lstStyle/>
          <a:p>
            <a:fld id="{6066A3C4-F425-4248-BDED-7345A0CF8DB4}" type="slidenum">
              <a:rPr lang="en-US" smtClean="0"/>
              <a:pPr/>
              <a:t>20</a:t>
            </a:fld>
            <a:endParaRPr lang="en-US" smtClean="0"/>
          </a:p>
        </p:txBody>
      </p:sp>
      <p:pic>
        <p:nvPicPr>
          <p:cNvPr id="48131" name="Picture 2"/>
          <p:cNvPicPr>
            <a:picLocks noChangeArrowheads="1"/>
          </p:cNvPicPr>
          <p:nvPr/>
        </p:nvPicPr>
        <p:blipFill>
          <a:blip r:embed="rId3" cstate="print"/>
          <a:srcRect/>
          <a:stretch>
            <a:fillRect/>
          </a:stretch>
        </p:blipFill>
        <p:spPr bwMode="auto">
          <a:xfrm>
            <a:off x="5376291" y="3545681"/>
            <a:ext cx="3057525" cy="3119438"/>
          </a:xfrm>
          <a:prstGeom prst="rect">
            <a:avLst/>
          </a:prstGeom>
          <a:noFill/>
          <a:ln w="12700">
            <a:noFill/>
            <a:miter lim="800000"/>
            <a:headEnd/>
            <a:tailEnd/>
          </a:ln>
        </p:spPr>
      </p:pic>
      <p:sp>
        <p:nvSpPr>
          <p:cNvPr id="48134" name="Text Box 5"/>
          <p:cNvSpPr txBox="1">
            <a:spLocks noChangeArrowheads="1"/>
          </p:cNvSpPr>
          <p:nvPr/>
        </p:nvSpPr>
        <p:spPr bwMode="auto">
          <a:xfrm>
            <a:off x="990600" y="1219200"/>
            <a:ext cx="7848600" cy="1187450"/>
          </a:xfrm>
          <a:prstGeom prst="rect">
            <a:avLst/>
          </a:prstGeom>
          <a:noFill/>
          <a:ln w="12700">
            <a:noFill/>
            <a:miter lim="800000"/>
            <a:headEnd/>
            <a:tailEnd/>
          </a:ln>
        </p:spPr>
        <p:txBody>
          <a:bodyPr>
            <a:spAutoFit/>
          </a:bodyPr>
          <a:lstStyle/>
          <a:p>
            <a:pPr>
              <a:spcBef>
                <a:spcPct val="50000"/>
              </a:spcBef>
            </a:pPr>
            <a:r>
              <a:rPr lang="en-US" sz="2400"/>
              <a:t>Companies that are successful at retaining their customers constantly ask themselves (and their customers) four questions:</a:t>
            </a:r>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5" name="Rectangle 2"/>
          <p:cNvSpPr>
            <a:spLocks noGrp="1" noChangeArrowheads="1"/>
          </p:cNvSpPr>
          <p:nvPr>
            <p:ph type="title"/>
          </p:nvPr>
        </p:nvSpPr>
        <p:spPr>
          <a:xfrm>
            <a:off x="1066800" y="381000"/>
            <a:ext cx="6602413" cy="609600"/>
          </a:xfrm>
          <a:noFill/>
        </p:spPr>
        <p:txBody>
          <a:bodyPr lIns="88900" tIns="46038" rIns="88900" bIns="46038" anchor="ctr">
            <a:normAutofit/>
          </a:bodyPr>
          <a:lstStyle/>
          <a:p>
            <a:pPr eaLnBrk="1" hangingPunct="1"/>
            <a:r>
              <a:rPr lang="en-US" smtClean="0"/>
              <a:t>8. Devotion to Quality</a:t>
            </a:r>
          </a:p>
        </p:txBody>
      </p:sp>
      <p:sp>
        <p:nvSpPr>
          <p:cNvPr id="49156" name="Rectangle 3"/>
          <p:cNvSpPr>
            <a:spLocks noGrp="1" noChangeArrowheads="1"/>
          </p:cNvSpPr>
          <p:nvPr>
            <p:ph sz="quarter" idx="1"/>
          </p:nvPr>
        </p:nvSpPr>
        <p:spPr>
          <a:xfrm>
            <a:off x="868363" y="1295400"/>
            <a:ext cx="8047037" cy="5105400"/>
          </a:xfrm>
          <a:noFill/>
        </p:spPr>
        <p:txBody>
          <a:bodyPr lIns="88900" tIns="46038" rIns="88900" bIns="46038">
            <a:normAutofit lnSpcReduction="10000"/>
          </a:bodyPr>
          <a:lstStyle/>
          <a:p>
            <a:pPr eaLnBrk="1" hangingPunct="1">
              <a:lnSpc>
                <a:spcPct val="90000"/>
              </a:lnSpc>
            </a:pPr>
            <a:r>
              <a:rPr lang="en-US" sz="2200" smtClean="0"/>
              <a:t>Another point of differentiation. Quality goods and services are a prerequisite for survival.</a:t>
            </a:r>
          </a:p>
          <a:p>
            <a:pPr eaLnBrk="1" hangingPunct="1">
              <a:lnSpc>
                <a:spcPct val="90000"/>
              </a:lnSpc>
            </a:pPr>
            <a:endParaRPr lang="en-US" sz="2200" smtClean="0"/>
          </a:p>
          <a:p>
            <a:pPr eaLnBrk="1" hangingPunct="1">
              <a:lnSpc>
                <a:spcPct val="90000"/>
              </a:lnSpc>
            </a:pPr>
            <a:r>
              <a:rPr lang="en-US" sz="2200" smtClean="0"/>
              <a:t>Study: 60% of customers who change suppliers do so because of problems with a company’s products or services.   </a:t>
            </a:r>
          </a:p>
          <a:p>
            <a:pPr eaLnBrk="1" hangingPunct="1">
              <a:lnSpc>
                <a:spcPct val="90000"/>
              </a:lnSpc>
            </a:pPr>
            <a:endParaRPr lang="en-US" sz="2200" smtClean="0"/>
          </a:p>
          <a:p>
            <a:pPr eaLnBrk="1" hangingPunct="1">
              <a:lnSpc>
                <a:spcPct val="90000"/>
              </a:lnSpc>
            </a:pPr>
            <a:r>
              <a:rPr lang="en-US" sz="2200" smtClean="0"/>
              <a:t>World-class companies treat quality as a strategic objective, an integral part of the company culture. </a:t>
            </a:r>
          </a:p>
          <a:p>
            <a:pPr eaLnBrk="1" hangingPunct="1">
              <a:lnSpc>
                <a:spcPct val="90000"/>
              </a:lnSpc>
            </a:pPr>
            <a:endParaRPr lang="en-US" sz="2200" smtClean="0"/>
          </a:p>
          <a:p>
            <a:pPr eaLnBrk="1" hangingPunct="1">
              <a:lnSpc>
                <a:spcPct val="90000"/>
              </a:lnSpc>
            </a:pPr>
            <a:r>
              <a:rPr lang="en-US" sz="2200" smtClean="0"/>
              <a:t>The philosophy of Total Quality Management (TQM):</a:t>
            </a:r>
          </a:p>
          <a:p>
            <a:pPr lvl="1" eaLnBrk="1" hangingPunct="1">
              <a:lnSpc>
                <a:spcPct val="90000"/>
              </a:lnSpc>
            </a:pPr>
            <a:r>
              <a:rPr lang="en-US" sz="2100" smtClean="0"/>
              <a:t>Quality in the product or service itself. </a:t>
            </a:r>
          </a:p>
          <a:p>
            <a:pPr lvl="1" eaLnBrk="1" hangingPunct="1">
              <a:lnSpc>
                <a:spcPct val="90000"/>
              </a:lnSpc>
            </a:pPr>
            <a:r>
              <a:rPr lang="en-US" sz="2100" smtClean="0"/>
              <a:t>Quality in every aspect of the business and its relationship with the customer.</a:t>
            </a:r>
          </a:p>
          <a:p>
            <a:pPr lvl="1" eaLnBrk="1" hangingPunct="1">
              <a:lnSpc>
                <a:spcPct val="90000"/>
              </a:lnSpc>
            </a:pPr>
            <a:r>
              <a:rPr lang="en-US" sz="2100" smtClean="0"/>
              <a:t>Continuous improvement in quality.</a:t>
            </a:r>
          </a:p>
        </p:txBody>
      </p:sp>
      <p:sp>
        <p:nvSpPr>
          <p:cNvPr id="49154" name="Slide Number Placeholder 4"/>
          <p:cNvSpPr>
            <a:spLocks noGrp="1"/>
          </p:cNvSpPr>
          <p:nvPr>
            <p:ph type="sldNum" sz="quarter" idx="15"/>
          </p:nvPr>
        </p:nvSpPr>
        <p:spPr>
          <a:noFill/>
        </p:spPr>
        <p:txBody>
          <a:bodyPr/>
          <a:lstStyle/>
          <a:p>
            <a:fld id="{3AE2A0BD-B57E-4781-B695-A1137B444DF2}" type="slidenum">
              <a:rPr lang="en-US" smtClean="0"/>
              <a:pPr/>
              <a:t>21</a:t>
            </a:fld>
            <a:endParaRPr lang="en-US" smtClean="0"/>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9" name="Rectangle 2"/>
          <p:cNvSpPr>
            <a:spLocks noGrp="1" noChangeArrowheads="1"/>
          </p:cNvSpPr>
          <p:nvPr>
            <p:ph type="title"/>
          </p:nvPr>
        </p:nvSpPr>
        <p:spPr>
          <a:xfrm>
            <a:off x="685800" y="152400"/>
            <a:ext cx="7772400" cy="1219200"/>
          </a:xfrm>
          <a:noFill/>
        </p:spPr>
        <p:txBody>
          <a:bodyPr lIns="88900" tIns="46038" rIns="88900" bIns="46038" anchor="ctr">
            <a:normAutofit/>
          </a:bodyPr>
          <a:lstStyle/>
          <a:p>
            <a:pPr eaLnBrk="1" hangingPunct="1"/>
            <a:r>
              <a:rPr lang="en-US" smtClean="0"/>
              <a:t>How to define quality in a </a:t>
            </a:r>
            <a:r>
              <a:rPr lang="en-US" i="1" smtClean="0"/>
              <a:t>product</a:t>
            </a:r>
            <a:r>
              <a:rPr lang="en-US" smtClean="0"/>
              <a:t>?</a:t>
            </a:r>
          </a:p>
        </p:txBody>
      </p:sp>
      <p:sp>
        <p:nvSpPr>
          <p:cNvPr id="50180" name="Rectangle 3"/>
          <p:cNvSpPr>
            <a:spLocks noGrp="1" noChangeArrowheads="1"/>
          </p:cNvSpPr>
          <p:nvPr>
            <p:ph sz="quarter" idx="1"/>
          </p:nvPr>
        </p:nvSpPr>
        <p:spPr>
          <a:xfrm>
            <a:off x="685800" y="1219200"/>
            <a:ext cx="8077200" cy="4343400"/>
          </a:xfrm>
          <a:noFill/>
        </p:spPr>
        <p:txBody>
          <a:bodyPr lIns="88900" tIns="46038" rIns="88900" bIns="46038">
            <a:normAutofit fontScale="92500" lnSpcReduction="10000"/>
          </a:bodyPr>
          <a:lstStyle/>
          <a:p>
            <a:pPr eaLnBrk="1" hangingPunct="1"/>
            <a:r>
              <a:rPr lang="en-US" sz="2500" smtClean="0"/>
              <a:t>Must understand how your customers define product quality, e.g.:</a:t>
            </a:r>
          </a:p>
          <a:p>
            <a:pPr eaLnBrk="1" hangingPunct="1"/>
            <a:endParaRPr lang="en-US" sz="2500" smtClean="0"/>
          </a:p>
          <a:p>
            <a:pPr lvl="1" eaLnBrk="1" hangingPunct="1"/>
            <a:r>
              <a:rPr lang="en-US" sz="2100" smtClean="0"/>
              <a:t>Reliability (average time between breakdowns)</a:t>
            </a:r>
          </a:p>
          <a:p>
            <a:pPr lvl="1" eaLnBrk="1" hangingPunct="1"/>
            <a:endParaRPr lang="en-US" sz="2100" smtClean="0"/>
          </a:p>
          <a:p>
            <a:pPr lvl="1" eaLnBrk="1" hangingPunct="1"/>
            <a:r>
              <a:rPr lang="en-US" sz="2100" smtClean="0"/>
              <a:t>Durability (how long an item lasts)</a:t>
            </a:r>
          </a:p>
          <a:p>
            <a:pPr lvl="1" eaLnBrk="1" hangingPunct="1"/>
            <a:endParaRPr lang="en-US" sz="2100" smtClean="0"/>
          </a:p>
          <a:p>
            <a:pPr lvl="1" eaLnBrk="1" hangingPunct="1"/>
            <a:r>
              <a:rPr lang="en-US" sz="2100" smtClean="0"/>
              <a:t>Ease of use</a:t>
            </a:r>
          </a:p>
          <a:p>
            <a:pPr lvl="1" eaLnBrk="1" hangingPunct="1"/>
            <a:endParaRPr lang="en-US" sz="2100" smtClean="0"/>
          </a:p>
          <a:p>
            <a:pPr lvl="1" eaLnBrk="1" hangingPunct="1"/>
            <a:r>
              <a:rPr lang="en-US" sz="2100" smtClean="0"/>
              <a:t>Known or trusted brand name</a:t>
            </a:r>
          </a:p>
          <a:p>
            <a:pPr lvl="1" eaLnBrk="1" hangingPunct="1"/>
            <a:endParaRPr lang="en-US" sz="2100" smtClean="0"/>
          </a:p>
          <a:p>
            <a:pPr lvl="1" eaLnBrk="1" hangingPunct="1"/>
            <a:r>
              <a:rPr lang="en-US" sz="2100" smtClean="0"/>
              <a:t>Low price</a:t>
            </a:r>
          </a:p>
        </p:txBody>
      </p:sp>
      <p:sp>
        <p:nvSpPr>
          <p:cNvPr id="50178" name="Slide Number Placeholder 4"/>
          <p:cNvSpPr>
            <a:spLocks noGrp="1"/>
          </p:cNvSpPr>
          <p:nvPr>
            <p:ph type="sldNum" sz="quarter" idx="15"/>
          </p:nvPr>
        </p:nvSpPr>
        <p:spPr>
          <a:noFill/>
        </p:spPr>
        <p:txBody>
          <a:bodyPr/>
          <a:lstStyle/>
          <a:p>
            <a:fld id="{347FC06C-5237-439B-A80B-079116089BE5}" type="slidenum">
              <a:rPr lang="en-US" smtClean="0"/>
              <a:pPr/>
              <a:t>22</a:t>
            </a:fld>
            <a:endParaRPr lang="en-US" smtClean="0"/>
          </a:p>
        </p:txBody>
      </p:sp>
      <p:pic>
        <p:nvPicPr>
          <p:cNvPr id="50181" name="Picture 4"/>
          <p:cNvPicPr>
            <a:picLocks noChangeArrowheads="1"/>
          </p:cNvPicPr>
          <p:nvPr/>
        </p:nvPicPr>
        <p:blipFill>
          <a:blip r:embed="rId3" cstate="print"/>
          <a:srcRect/>
          <a:stretch>
            <a:fillRect/>
          </a:stretch>
        </p:blipFill>
        <p:spPr bwMode="auto">
          <a:xfrm>
            <a:off x="6705600" y="3333750"/>
            <a:ext cx="1514475" cy="2889250"/>
          </a:xfrm>
          <a:prstGeom prst="rect">
            <a:avLst/>
          </a:prstGeom>
          <a:noFill/>
          <a:ln w="12700">
            <a:noFill/>
            <a:miter lim="800000"/>
            <a:headEnd/>
            <a:tailEnd/>
          </a:ln>
        </p:spPr>
      </p:pic>
      <p:sp>
        <p:nvSpPr>
          <p:cNvPr id="50182" name="Rectangle 5"/>
          <p:cNvSpPr>
            <a:spLocks noChangeArrowheads="1"/>
          </p:cNvSpPr>
          <p:nvPr/>
        </p:nvSpPr>
        <p:spPr bwMode="auto">
          <a:xfrm>
            <a:off x="6919913" y="3338513"/>
            <a:ext cx="1162050" cy="454025"/>
          </a:xfrm>
          <a:prstGeom prst="rect">
            <a:avLst/>
          </a:prstGeom>
          <a:noFill/>
          <a:ln w="12700">
            <a:noFill/>
            <a:miter lim="800000"/>
            <a:headEnd/>
            <a:tailEnd/>
          </a:ln>
        </p:spPr>
        <p:txBody>
          <a:bodyPr wrap="none" lIns="90488" tIns="44450" rIns="90488" bIns="44450">
            <a:spAutoFit/>
          </a:bodyPr>
          <a:lstStyle/>
          <a:p>
            <a:r>
              <a:rPr lang="en-US" sz="2400" b="1">
                <a:solidFill>
                  <a:schemeClr val="bg2"/>
                </a:solidFill>
                <a:latin typeface="Times New Roman" pitchFamily="18" charset="0"/>
              </a:rPr>
              <a:t>Quality</a:t>
            </a: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3" name="Rectangle 2"/>
          <p:cNvSpPr>
            <a:spLocks noGrp="1" noChangeArrowheads="1"/>
          </p:cNvSpPr>
          <p:nvPr>
            <p:ph type="title"/>
          </p:nvPr>
        </p:nvSpPr>
        <p:spPr>
          <a:xfrm>
            <a:off x="685800" y="228600"/>
            <a:ext cx="7772400" cy="1219200"/>
          </a:xfrm>
          <a:noFill/>
        </p:spPr>
        <p:txBody>
          <a:bodyPr lIns="88900" tIns="46038" rIns="88900" bIns="46038" anchor="ctr">
            <a:normAutofit/>
          </a:bodyPr>
          <a:lstStyle/>
          <a:p>
            <a:pPr eaLnBrk="1" hangingPunct="1"/>
            <a:r>
              <a:rPr lang="en-US" smtClean="0"/>
              <a:t>How to define quality in a </a:t>
            </a:r>
            <a:r>
              <a:rPr lang="en-US" i="1" smtClean="0"/>
              <a:t>Service</a:t>
            </a:r>
            <a:r>
              <a:rPr lang="en-US" smtClean="0"/>
              <a:t>?</a:t>
            </a:r>
          </a:p>
        </p:txBody>
      </p:sp>
      <p:sp>
        <p:nvSpPr>
          <p:cNvPr id="51204" name="Rectangle 3"/>
          <p:cNvSpPr>
            <a:spLocks noGrp="1" noChangeArrowheads="1"/>
          </p:cNvSpPr>
          <p:nvPr>
            <p:ph sz="quarter" idx="1"/>
          </p:nvPr>
        </p:nvSpPr>
        <p:spPr>
          <a:xfrm>
            <a:off x="398813" y="1237468"/>
            <a:ext cx="7315200" cy="4538663"/>
          </a:xfrm>
          <a:noFill/>
        </p:spPr>
        <p:txBody>
          <a:bodyPr lIns="88900" tIns="46038" rIns="88900" bIns="46038"/>
          <a:lstStyle/>
          <a:p>
            <a:pPr eaLnBrk="1" hangingPunct="1"/>
            <a:r>
              <a:rPr lang="en-US" sz="2500" dirty="0" smtClean="0"/>
              <a:t>Must understand how your customers define service quality, e.g.:</a:t>
            </a:r>
          </a:p>
          <a:p>
            <a:pPr eaLnBrk="1" hangingPunct="1"/>
            <a:endParaRPr lang="en-US" sz="2500" dirty="0" smtClean="0"/>
          </a:p>
          <a:p>
            <a:pPr lvl="1" eaLnBrk="1" hangingPunct="1"/>
            <a:r>
              <a:rPr lang="en-US" sz="2100" dirty="0" smtClean="0"/>
              <a:t>Tangibles (equipment, facilities, people)</a:t>
            </a:r>
          </a:p>
          <a:p>
            <a:pPr lvl="1" eaLnBrk="1" hangingPunct="1"/>
            <a:endParaRPr lang="en-US" sz="2100" dirty="0" smtClean="0"/>
          </a:p>
          <a:p>
            <a:pPr lvl="1" eaLnBrk="1" hangingPunct="1"/>
            <a:r>
              <a:rPr lang="en-US" sz="2100" dirty="0" smtClean="0"/>
              <a:t>Reliability (doing what you say you will do)</a:t>
            </a:r>
          </a:p>
          <a:p>
            <a:pPr lvl="1" eaLnBrk="1" hangingPunct="1"/>
            <a:endParaRPr lang="en-US" sz="2100" dirty="0" smtClean="0"/>
          </a:p>
          <a:p>
            <a:pPr lvl="1" eaLnBrk="1" hangingPunct="1"/>
            <a:r>
              <a:rPr lang="en-US" sz="2100" dirty="0" smtClean="0"/>
              <a:t>Responsiveness (promptness in helping customers)</a:t>
            </a:r>
          </a:p>
          <a:p>
            <a:pPr lvl="1" eaLnBrk="1" hangingPunct="1"/>
            <a:endParaRPr lang="en-US" sz="2100" dirty="0" smtClean="0"/>
          </a:p>
          <a:p>
            <a:pPr lvl="1" eaLnBrk="1" hangingPunct="1"/>
            <a:r>
              <a:rPr lang="en-US" sz="2100" dirty="0" smtClean="0"/>
              <a:t>Assurance and empathy (conveying a caring attitude)</a:t>
            </a:r>
          </a:p>
          <a:p>
            <a:pPr eaLnBrk="1" hangingPunct="1">
              <a:buFont typeface="Wingdings" pitchFamily="2" charset="2"/>
              <a:buNone/>
            </a:pPr>
            <a:endParaRPr lang="en-US" sz="2500" dirty="0" smtClean="0"/>
          </a:p>
        </p:txBody>
      </p:sp>
      <p:sp>
        <p:nvSpPr>
          <p:cNvPr id="51202" name="Slide Number Placeholder 4"/>
          <p:cNvSpPr>
            <a:spLocks noGrp="1"/>
          </p:cNvSpPr>
          <p:nvPr>
            <p:ph type="sldNum" sz="quarter" idx="15"/>
          </p:nvPr>
        </p:nvSpPr>
        <p:spPr>
          <a:noFill/>
        </p:spPr>
        <p:txBody>
          <a:bodyPr/>
          <a:lstStyle/>
          <a:p>
            <a:fld id="{B07DDE0B-63CE-4815-B440-12F534E571B5}" type="slidenum">
              <a:rPr lang="en-US" smtClean="0"/>
              <a:pPr/>
              <a:t>23</a:t>
            </a:fld>
            <a:endParaRPr lang="en-US" smtClean="0"/>
          </a:p>
        </p:txBody>
      </p:sp>
      <p:grpSp>
        <p:nvGrpSpPr>
          <p:cNvPr id="2" name="Group 6"/>
          <p:cNvGrpSpPr>
            <a:grpSpLocks/>
          </p:cNvGrpSpPr>
          <p:nvPr/>
        </p:nvGrpSpPr>
        <p:grpSpPr bwMode="auto">
          <a:xfrm>
            <a:off x="7164277" y="1844824"/>
            <a:ext cx="1514475" cy="2889250"/>
            <a:chOff x="4224" y="2100"/>
            <a:chExt cx="954" cy="1820"/>
          </a:xfrm>
        </p:grpSpPr>
        <p:pic>
          <p:nvPicPr>
            <p:cNvPr id="51206" name="Picture 4"/>
            <p:cNvPicPr>
              <a:picLocks noChangeArrowheads="1"/>
            </p:cNvPicPr>
            <p:nvPr/>
          </p:nvPicPr>
          <p:blipFill>
            <a:blip r:embed="rId3" cstate="print"/>
            <a:srcRect/>
            <a:stretch>
              <a:fillRect/>
            </a:stretch>
          </p:blipFill>
          <p:spPr bwMode="auto">
            <a:xfrm>
              <a:off x="4224" y="2100"/>
              <a:ext cx="954" cy="1820"/>
            </a:xfrm>
            <a:prstGeom prst="rect">
              <a:avLst/>
            </a:prstGeom>
            <a:noFill/>
            <a:ln w="12700">
              <a:noFill/>
              <a:miter lim="800000"/>
              <a:headEnd/>
              <a:tailEnd/>
            </a:ln>
          </p:spPr>
        </p:pic>
        <p:sp>
          <p:nvSpPr>
            <p:cNvPr id="51207" name="Rectangle 5"/>
            <p:cNvSpPr>
              <a:spLocks noChangeArrowheads="1"/>
            </p:cNvSpPr>
            <p:nvPr/>
          </p:nvSpPr>
          <p:spPr bwMode="auto">
            <a:xfrm>
              <a:off x="4359" y="2103"/>
              <a:ext cx="732" cy="286"/>
            </a:xfrm>
            <a:prstGeom prst="rect">
              <a:avLst/>
            </a:prstGeom>
            <a:noFill/>
            <a:ln w="12700">
              <a:noFill/>
              <a:miter lim="800000"/>
              <a:headEnd/>
              <a:tailEnd/>
            </a:ln>
          </p:spPr>
          <p:txBody>
            <a:bodyPr wrap="none" lIns="90488" tIns="44450" rIns="90488" bIns="44450">
              <a:spAutoFit/>
            </a:bodyPr>
            <a:lstStyle/>
            <a:p>
              <a:r>
                <a:rPr lang="en-US" sz="2400" b="1">
                  <a:solidFill>
                    <a:schemeClr val="bg2"/>
                  </a:solidFill>
                  <a:latin typeface="Times New Roman" pitchFamily="18" charset="0"/>
                </a:rPr>
                <a:t>Quality</a:t>
              </a:r>
            </a:p>
          </p:txBody>
        </p:sp>
      </p:gr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7" name="Rectangle 2"/>
          <p:cNvSpPr>
            <a:spLocks noGrp="1" noChangeArrowheads="1"/>
          </p:cNvSpPr>
          <p:nvPr>
            <p:ph type="title"/>
          </p:nvPr>
        </p:nvSpPr>
        <p:spPr>
          <a:xfrm>
            <a:off x="838200" y="228600"/>
            <a:ext cx="6600825" cy="765175"/>
          </a:xfrm>
          <a:noFill/>
        </p:spPr>
        <p:txBody>
          <a:bodyPr lIns="88900" tIns="46038" rIns="88900" bIns="46038" anchor="ctr"/>
          <a:lstStyle/>
          <a:p>
            <a:pPr eaLnBrk="1" hangingPunct="1"/>
            <a:r>
              <a:rPr lang="en-US" smtClean="0"/>
              <a:t>9. Attention to Convenience</a:t>
            </a:r>
          </a:p>
        </p:txBody>
      </p:sp>
      <p:sp>
        <p:nvSpPr>
          <p:cNvPr id="52228" name="Rectangle 3"/>
          <p:cNvSpPr>
            <a:spLocks noGrp="1" noChangeArrowheads="1"/>
          </p:cNvSpPr>
          <p:nvPr>
            <p:ph sz="quarter" idx="1"/>
          </p:nvPr>
        </p:nvSpPr>
        <p:spPr>
          <a:xfrm>
            <a:off x="685800" y="1371600"/>
            <a:ext cx="8153400" cy="4724400"/>
          </a:xfrm>
          <a:noFill/>
        </p:spPr>
        <p:txBody>
          <a:bodyPr lIns="88900" tIns="46038" rIns="88900" bIns="46038"/>
          <a:lstStyle/>
          <a:p>
            <a:pPr eaLnBrk="1" hangingPunct="1"/>
            <a:r>
              <a:rPr lang="en-US" sz="2200" smtClean="0"/>
              <a:t>Studies show that customers rank convenience at the top of their purchasing criteria. Successful companies must show that it is easy for customers to do business with them. </a:t>
            </a:r>
          </a:p>
          <a:p>
            <a:pPr eaLnBrk="1" hangingPunct="1"/>
            <a:endParaRPr lang="en-US" sz="1600" smtClean="0"/>
          </a:p>
          <a:p>
            <a:pPr lvl="1" eaLnBrk="1" hangingPunct="1"/>
            <a:r>
              <a:rPr lang="en-US" sz="2000" smtClean="0"/>
              <a:t>Is your business conveniently located near customers?</a:t>
            </a:r>
          </a:p>
          <a:p>
            <a:pPr lvl="1" eaLnBrk="1" hangingPunct="1"/>
            <a:endParaRPr lang="en-US" sz="1600" smtClean="0"/>
          </a:p>
          <a:p>
            <a:pPr lvl="1" eaLnBrk="1" hangingPunct="1"/>
            <a:r>
              <a:rPr lang="en-US" sz="2000" smtClean="0"/>
              <a:t>Are your business hours suitable to your customers?</a:t>
            </a:r>
          </a:p>
          <a:p>
            <a:pPr lvl="1" eaLnBrk="1" hangingPunct="1"/>
            <a:endParaRPr lang="en-US" sz="1600" smtClean="0"/>
          </a:p>
          <a:p>
            <a:pPr lvl="1" eaLnBrk="1" hangingPunct="1"/>
            <a:r>
              <a:rPr lang="en-US" sz="2000" smtClean="0"/>
              <a:t>Would customers appreciate pickup and delivery services? A restaurant could take lunch orders from busy office workers via fax or web , then deliver direct to their desk.</a:t>
            </a:r>
          </a:p>
          <a:p>
            <a:pPr lvl="1" eaLnBrk="1" hangingPunct="1"/>
            <a:endParaRPr lang="en-US" sz="1600" smtClean="0"/>
          </a:p>
          <a:p>
            <a:pPr lvl="1" eaLnBrk="1" hangingPunct="1"/>
            <a:r>
              <a:rPr lang="en-US" sz="2000" smtClean="0"/>
              <a:t>Do you make it easy for customers to buy on credit or with credit cards?</a:t>
            </a:r>
          </a:p>
        </p:txBody>
      </p:sp>
      <p:sp>
        <p:nvSpPr>
          <p:cNvPr id="52226" name="Slide Number Placeholder 4"/>
          <p:cNvSpPr>
            <a:spLocks noGrp="1"/>
          </p:cNvSpPr>
          <p:nvPr>
            <p:ph type="sldNum" sz="quarter" idx="15"/>
          </p:nvPr>
        </p:nvSpPr>
        <p:spPr>
          <a:noFill/>
        </p:spPr>
        <p:txBody>
          <a:bodyPr/>
          <a:lstStyle/>
          <a:p>
            <a:fld id="{0A64AE34-AC02-4262-A30B-D2641F16008D}" type="slidenum">
              <a:rPr lang="en-US" smtClean="0"/>
              <a:pPr/>
              <a:t>24</a:t>
            </a:fld>
            <a:endParaRPr lang="en-US" smtClean="0"/>
          </a:p>
        </p:txBody>
      </p:sp>
      <p:sp>
        <p:nvSpPr>
          <p:cNvPr id="52229" name="Rectangle 4"/>
          <p:cNvSpPr>
            <a:spLocks noChangeArrowheads="1"/>
          </p:cNvSpPr>
          <p:nvPr/>
        </p:nvSpPr>
        <p:spPr bwMode="auto">
          <a:xfrm>
            <a:off x="3879850" y="1431925"/>
            <a:ext cx="90488" cy="230188"/>
          </a:xfrm>
          <a:prstGeom prst="rect">
            <a:avLst/>
          </a:prstGeom>
          <a:noFill/>
          <a:ln w="50800">
            <a:noFill/>
            <a:miter lim="800000"/>
            <a:headEnd/>
            <a:tailEnd/>
          </a:ln>
        </p:spPr>
        <p:txBody>
          <a:bodyPr wrap="none" anchor="ctr"/>
          <a:lstStyle/>
          <a:p>
            <a:endParaRPr lang="en-US"/>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1" name="Rectangle 2"/>
          <p:cNvSpPr>
            <a:spLocks noGrp="1" noChangeArrowheads="1"/>
          </p:cNvSpPr>
          <p:nvPr>
            <p:ph type="title"/>
          </p:nvPr>
        </p:nvSpPr>
        <p:spPr>
          <a:xfrm>
            <a:off x="838200" y="228600"/>
            <a:ext cx="7508875" cy="765175"/>
          </a:xfrm>
          <a:noFill/>
        </p:spPr>
        <p:txBody>
          <a:bodyPr lIns="88900" tIns="46038" rIns="88900" bIns="46038" anchor="ctr"/>
          <a:lstStyle/>
          <a:p>
            <a:pPr eaLnBrk="1" hangingPunct="1"/>
            <a:r>
              <a:rPr lang="en-US" smtClean="0"/>
              <a:t>9. Attention to Convenience (cont.)</a:t>
            </a:r>
          </a:p>
        </p:txBody>
      </p:sp>
      <p:sp>
        <p:nvSpPr>
          <p:cNvPr id="53252" name="Rectangle 3"/>
          <p:cNvSpPr>
            <a:spLocks noGrp="1" noChangeArrowheads="1"/>
          </p:cNvSpPr>
          <p:nvPr>
            <p:ph sz="quarter" idx="1"/>
          </p:nvPr>
        </p:nvSpPr>
        <p:spPr>
          <a:xfrm>
            <a:off x="762000" y="1295400"/>
            <a:ext cx="8153400" cy="5334000"/>
          </a:xfrm>
          <a:noFill/>
        </p:spPr>
        <p:txBody>
          <a:bodyPr lIns="88900" tIns="46038" rIns="88900" bIns="46038">
            <a:normAutofit lnSpcReduction="10000"/>
          </a:bodyPr>
          <a:lstStyle/>
          <a:p>
            <a:pPr eaLnBrk="1" hangingPunct="1"/>
            <a:r>
              <a:rPr lang="en-US" sz="2200" smtClean="0"/>
              <a:t>Are your employees trained to handle business transactions quickly, efficiently, and politely?</a:t>
            </a:r>
          </a:p>
          <a:p>
            <a:pPr eaLnBrk="1" hangingPunct="1"/>
            <a:endParaRPr lang="en-US" sz="2200" smtClean="0"/>
          </a:p>
          <a:p>
            <a:pPr eaLnBrk="1" hangingPunct="1"/>
            <a:r>
              <a:rPr lang="en-US" sz="2200" smtClean="0"/>
              <a:t>Does your company offer “extras” that would make customers’ lives easier? E.g. gift wrapping &amp; shipping</a:t>
            </a:r>
          </a:p>
          <a:p>
            <a:pPr eaLnBrk="1" hangingPunct="1"/>
            <a:endParaRPr lang="en-US" sz="2200" smtClean="0"/>
          </a:p>
          <a:p>
            <a:pPr eaLnBrk="1" hangingPunct="1"/>
            <a:r>
              <a:rPr lang="en-US" sz="2200" smtClean="0"/>
              <a:t>Can you bundle existing products &amp;/or services to make it easier for customers to use them?</a:t>
            </a:r>
          </a:p>
          <a:p>
            <a:pPr eaLnBrk="1" hangingPunct="1"/>
            <a:endParaRPr lang="en-US" sz="2200" smtClean="0"/>
          </a:p>
          <a:p>
            <a:pPr eaLnBrk="1" hangingPunct="1"/>
            <a:r>
              <a:rPr lang="en-US" sz="2200" smtClean="0"/>
              <a:t>Can you adapt existing products to make them more convenient for customers? Ready prepared veg, Delia</a:t>
            </a:r>
          </a:p>
          <a:p>
            <a:pPr eaLnBrk="1" hangingPunct="1"/>
            <a:endParaRPr lang="en-US" sz="2200" smtClean="0"/>
          </a:p>
          <a:p>
            <a:pPr eaLnBrk="1" hangingPunct="1"/>
            <a:r>
              <a:rPr lang="en-US" sz="2200" smtClean="0"/>
              <a:t>Does your company handle telephone calls quickly &amp; efficiently? On hold? Poor touchtone menu? Orange</a:t>
            </a:r>
          </a:p>
        </p:txBody>
      </p:sp>
      <p:sp>
        <p:nvSpPr>
          <p:cNvPr id="53250" name="Slide Number Placeholder 4"/>
          <p:cNvSpPr>
            <a:spLocks noGrp="1"/>
          </p:cNvSpPr>
          <p:nvPr>
            <p:ph type="sldNum" sz="quarter" idx="15"/>
          </p:nvPr>
        </p:nvSpPr>
        <p:spPr>
          <a:noFill/>
        </p:spPr>
        <p:txBody>
          <a:bodyPr/>
          <a:lstStyle/>
          <a:p>
            <a:fld id="{01C21459-D97B-4101-87CD-927D21549A3E}" type="slidenum">
              <a:rPr lang="en-US" smtClean="0"/>
              <a:pPr/>
              <a:t>25</a:t>
            </a:fld>
            <a:endParaRPr lang="en-US" smtClean="0"/>
          </a:p>
        </p:txBody>
      </p:sp>
      <p:sp>
        <p:nvSpPr>
          <p:cNvPr id="53253" name="Rectangle 4"/>
          <p:cNvSpPr>
            <a:spLocks noChangeArrowheads="1"/>
          </p:cNvSpPr>
          <p:nvPr/>
        </p:nvSpPr>
        <p:spPr bwMode="auto">
          <a:xfrm>
            <a:off x="3879850" y="1431925"/>
            <a:ext cx="90488" cy="230188"/>
          </a:xfrm>
          <a:prstGeom prst="rect">
            <a:avLst/>
          </a:prstGeom>
          <a:noFill/>
          <a:ln w="50800">
            <a:noFill/>
            <a:miter lim="800000"/>
            <a:headEnd/>
            <a:tailEnd/>
          </a:ln>
        </p:spPr>
        <p:txBody>
          <a:bodyPr wrap="none" anchor="ctr"/>
          <a:lstStyle/>
          <a:p>
            <a:endParaRPr lang="en-US"/>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a:xfrm>
            <a:off x="685800" y="304800"/>
            <a:ext cx="7626350" cy="658813"/>
          </a:xfrm>
          <a:noFill/>
        </p:spPr>
        <p:txBody>
          <a:bodyPr lIns="88900" tIns="46038" rIns="88900" bIns="46038" anchor="ctr"/>
          <a:lstStyle/>
          <a:p>
            <a:pPr eaLnBrk="1" hangingPunct="1"/>
            <a:r>
              <a:rPr lang="en-US" smtClean="0"/>
              <a:t>10. Concentrate on Innovation</a:t>
            </a:r>
          </a:p>
        </p:txBody>
      </p:sp>
      <p:sp>
        <p:nvSpPr>
          <p:cNvPr id="54276" name="Rectangle 3"/>
          <p:cNvSpPr>
            <a:spLocks noGrp="1" noChangeArrowheads="1"/>
          </p:cNvSpPr>
          <p:nvPr>
            <p:ph sz="quarter" idx="1"/>
          </p:nvPr>
        </p:nvSpPr>
        <p:spPr>
          <a:xfrm>
            <a:off x="685800" y="1371600"/>
            <a:ext cx="8153400" cy="5486400"/>
          </a:xfrm>
          <a:noFill/>
        </p:spPr>
        <p:txBody>
          <a:bodyPr lIns="88900" tIns="46038" rIns="88900" bIns="46038"/>
          <a:lstStyle/>
          <a:p>
            <a:pPr eaLnBrk="1" hangingPunct="1"/>
            <a:r>
              <a:rPr lang="en-US" sz="2400" smtClean="0"/>
              <a:t>Innovation </a:t>
            </a:r>
          </a:p>
          <a:p>
            <a:pPr lvl="1" eaLnBrk="1" hangingPunct="1"/>
            <a:r>
              <a:rPr lang="en-US" sz="2100" smtClean="0"/>
              <a:t>The key to future success.</a:t>
            </a:r>
          </a:p>
          <a:p>
            <a:pPr lvl="1" eaLnBrk="1" hangingPunct="1"/>
            <a:r>
              <a:rPr lang="en-US" sz="2100" smtClean="0"/>
              <a:t>One of the greatest strengths of entrepreneurs.  It shows up in the new products, techniques, and unusual approaches they introduce.</a:t>
            </a:r>
          </a:p>
          <a:p>
            <a:pPr eaLnBrk="1" hangingPunct="1"/>
            <a:endParaRPr lang="en-US" sz="1600" smtClean="0"/>
          </a:p>
          <a:p>
            <a:pPr eaLnBrk="1" hangingPunct="1"/>
            <a:r>
              <a:rPr lang="en-US" sz="2400" smtClean="0"/>
              <a:t>Entrepreneurs often create new products &amp; services by focusing their efforts on </a:t>
            </a:r>
            <a:r>
              <a:rPr lang="en-US" sz="2400" b="1" smtClean="0"/>
              <a:t>one</a:t>
            </a:r>
            <a:r>
              <a:rPr lang="en-US" sz="2400" smtClean="0"/>
              <a:t> area &amp; by using their size &amp; flexibility to their advantage.</a:t>
            </a:r>
          </a:p>
          <a:p>
            <a:pPr eaLnBrk="1" hangingPunct="1"/>
            <a:endParaRPr lang="en-US" sz="1600" smtClean="0"/>
          </a:p>
          <a:p>
            <a:pPr eaLnBrk="1" hangingPunct="1"/>
            <a:r>
              <a:rPr lang="en-US" sz="2400" smtClean="0"/>
              <a:t>An entrepreneur’s closeness to the customer enables him/her to read subtle shifts in the market &amp; anticipate trends as they unfold</a:t>
            </a:r>
          </a:p>
        </p:txBody>
      </p:sp>
      <p:sp>
        <p:nvSpPr>
          <p:cNvPr id="54274" name="Slide Number Placeholder 4"/>
          <p:cNvSpPr>
            <a:spLocks noGrp="1"/>
          </p:cNvSpPr>
          <p:nvPr>
            <p:ph type="sldNum" sz="quarter" idx="15"/>
          </p:nvPr>
        </p:nvSpPr>
        <p:spPr>
          <a:noFill/>
        </p:spPr>
        <p:txBody>
          <a:bodyPr/>
          <a:lstStyle/>
          <a:p>
            <a:fld id="{5AC99CDE-369E-4434-ACE1-D8407802408B}" type="slidenum">
              <a:rPr lang="en-US" smtClean="0"/>
              <a:pPr/>
              <a:t>26</a:t>
            </a:fld>
            <a:endParaRPr lang="en-US" smtClean="0"/>
          </a:p>
        </p:txBody>
      </p:sp>
      <p:sp>
        <p:nvSpPr>
          <p:cNvPr id="54277" name="Rectangle 4"/>
          <p:cNvSpPr>
            <a:spLocks noChangeArrowheads="1"/>
          </p:cNvSpPr>
          <p:nvPr/>
        </p:nvSpPr>
        <p:spPr bwMode="auto">
          <a:xfrm>
            <a:off x="3879850" y="1431925"/>
            <a:ext cx="90488" cy="230188"/>
          </a:xfrm>
          <a:prstGeom prst="rect">
            <a:avLst/>
          </a:prstGeom>
          <a:noFill/>
          <a:ln w="50800">
            <a:noFill/>
            <a:miter lim="800000"/>
            <a:headEnd/>
            <a:tailEnd/>
          </a:ln>
        </p:spPr>
        <p:txBody>
          <a:bodyPr wrap="none" anchor="ctr"/>
          <a:lstStyle/>
          <a:p>
            <a:endParaRPr lang="en-US"/>
          </a:p>
        </p:txBody>
      </p:sp>
      <p:sp>
        <p:nvSpPr>
          <p:cNvPr id="54278" name="Picture 8" descr="bd19999_"/>
          <p:cNvSpPr>
            <a:spLocks noChangeAspect="1" noChangeArrowheads="1"/>
          </p:cNvSpPr>
          <p:nvPr/>
        </p:nvSpPr>
        <p:spPr bwMode="auto">
          <a:xfrm>
            <a:off x="7192963" y="0"/>
            <a:ext cx="1951037" cy="2279650"/>
          </a:xfrm>
          <a:prstGeom prst="rect">
            <a:avLst/>
          </a:prstGeom>
          <a:noFill/>
          <a:ln w="9525">
            <a:noFill/>
            <a:miter lim="800000"/>
            <a:headEnd/>
            <a:tailEnd/>
          </a:ln>
        </p:spPr>
        <p:txBody>
          <a:bodyPr/>
          <a:lstStyle/>
          <a:p>
            <a:endParaRPr lang="en-GB"/>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9" name="Rectangle 3"/>
          <p:cNvSpPr>
            <a:spLocks noGrp="1" noChangeArrowheads="1"/>
          </p:cNvSpPr>
          <p:nvPr>
            <p:ph type="title"/>
          </p:nvPr>
        </p:nvSpPr>
        <p:spPr>
          <a:noFill/>
        </p:spPr>
        <p:txBody>
          <a:bodyPr lIns="88900" tIns="46038" rIns="88900" bIns="46038" anchor="ctr"/>
          <a:lstStyle/>
          <a:p>
            <a:pPr eaLnBrk="1" hangingPunct="1"/>
            <a:r>
              <a:rPr lang="en-US" smtClean="0"/>
              <a:t>11. Be dedicated to service</a:t>
            </a:r>
          </a:p>
        </p:txBody>
      </p:sp>
      <p:sp>
        <p:nvSpPr>
          <p:cNvPr id="55298" name="Slide Number Placeholder 4"/>
          <p:cNvSpPr>
            <a:spLocks noGrp="1"/>
          </p:cNvSpPr>
          <p:nvPr>
            <p:ph type="sldNum" sz="quarter" idx="15"/>
          </p:nvPr>
        </p:nvSpPr>
        <p:spPr>
          <a:noFill/>
        </p:spPr>
        <p:txBody>
          <a:bodyPr/>
          <a:lstStyle/>
          <a:p>
            <a:fld id="{90694EED-824C-40B3-B845-3DB6B3A7C5F3}" type="slidenum">
              <a:rPr lang="en-US" smtClean="0"/>
              <a:pPr/>
              <a:t>27</a:t>
            </a:fld>
            <a:endParaRPr lang="en-US" smtClean="0"/>
          </a:p>
        </p:txBody>
      </p:sp>
      <p:sp>
        <p:nvSpPr>
          <p:cNvPr id="105477" name="Rectangle 5"/>
          <p:cNvSpPr>
            <a:spLocks noChangeArrowheads="1"/>
          </p:cNvSpPr>
          <p:nvPr/>
        </p:nvSpPr>
        <p:spPr bwMode="auto">
          <a:xfrm>
            <a:off x="868363" y="1295400"/>
            <a:ext cx="7894637" cy="4038600"/>
          </a:xfrm>
          <a:prstGeom prst="rect">
            <a:avLst/>
          </a:prstGeom>
          <a:noFill/>
          <a:ln w="12700">
            <a:noFill/>
            <a:miter lim="800000"/>
            <a:headEnd/>
            <a:tailEnd/>
          </a:ln>
        </p:spPr>
        <p:txBody>
          <a:bodyPr lIns="88900" tIns="46038" rIns="88900" bIns="46038"/>
          <a:lstStyle/>
          <a:p>
            <a:pPr marL="342900" indent="-342900" eaLnBrk="1" hangingPunct="1">
              <a:spcBef>
                <a:spcPct val="20000"/>
              </a:spcBef>
              <a:buClr>
                <a:schemeClr val="tx2"/>
              </a:buClr>
              <a:buSzPct val="70000"/>
              <a:buFont typeface="Wingdings" pitchFamily="2" charset="2"/>
              <a:buChar char="¡"/>
              <a:defRPr/>
            </a:pPr>
            <a:r>
              <a:rPr lang="en-US" sz="2900" dirty="0"/>
              <a:t>Be dedicated to service and customer satisfaction. </a:t>
            </a:r>
          </a:p>
          <a:p>
            <a:pPr marL="742950" lvl="1" indent="-285750" eaLnBrk="1" hangingPunct="1">
              <a:spcBef>
                <a:spcPct val="20000"/>
              </a:spcBef>
              <a:buClr>
                <a:schemeClr val="accent2"/>
              </a:buClr>
              <a:buSzPct val="70000"/>
              <a:buFont typeface="Wingdings" pitchFamily="2" charset="2"/>
              <a:buChar char="l"/>
              <a:defRPr/>
            </a:pPr>
            <a:r>
              <a:rPr lang="en-US" sz="2500" dirty="0"/>
              <a:t>Survey: 46% of customers </a:t>
            </a:r>
            <a:r>
              <a:rPr lang="en-US" sz="2500" dirty="0" smtClean="0"/>
              <a:t>walk </a:t>
            </a:r>
            <a:r>
              <a:rPr lang="en-US" sz="2500" dirty="0"/>
              <a:t>out of a store in </a:t>
            </a:r>
            <a:r>
              <a:rPr lang="en-US" sz="2500" dirty="0" smtClean="0"/>
              <a:t>because </a:t>
            </a:r>
            <a:r>
              <a:rPr lang="en-US" sz="2500" dirty="0"/>
              <a:t>of poor service.</a:t>
            </a:r>
            <a:r>
              <a:rPr lang="en-US" sz="2800" u="sng" dirty="0">
                <a:latin typeface="Times New Roman" pitchFamily="18" charset="0"/>
              </a:rPr>
              <a:t> </a:t>
            </a:r>
          </a:p>
          <a:p>
            <a:pPr marL="742950" lvl="1" indent="-285750" eaLnBrk="1" hangingPunct="1">
              <a:spcBef>
                <a:spcPct val="20000"/>
              </a:spcBef>
              <a:buClr>
                <a:schemeClr val="accent2"/>
              </a:buClr>
              <a:buSzPct val="70000"/>
              <a:buFont typeface="Wingdings" pitchFamily="2" charset="2"/>
              <a:buChar char="l"/>
              <a:defRPr/>
            </a:pPr>
            <a:endParaRPr lang="en-US" sz="2800" u="sng" dirty="0">
              <a:latin typeface="Times New Roman" pitchFamily="18" charset="0"/>
            </a:endParaRPr>
          </a:p>
          <a:p>
            <a:pPr marL="285750" indent="-285750" eaLnBrk="1" hangingPunct="1">
              <a:spcBef>
                <a:spcPct val="20000"/>
              </a:spcBef>
              <a:buClr>
                <a:schemeClr val="accent2"/>
              </a:buClr>
              <a:buSzPct val="70000"/>
              <a:buFont typeface="Wingdings" pitchFamily="2" charset="2"/>
              <a:buChar char="l"/>
              <a:defRPr/>
            </a:pPr>
            <a:r>
              <a:rPr lang="en-US" sz="2900" u="sng" dirty="0">
                <a:latin typeface="+mn-lt"/>
              </a:rPr>
              <a:t>Goal</a:t>
            </a:r>
            <a:r>
              <a:rPr lang="en-US" sz="2900" dirty="0">
                <a:latin typeface="+mn-lt"/>
              </a:rPr>
              <a:t>: to achieve </a:t>
            </a:r>
            <a:r>
              <a:rPr lang="en-US" sz="2900" i="1" dirty="0">
                <a:latin typeface="+mn-lt"/>
              </a:rPr>
              <a:t>customer astonishment</a:t>
            </a:r>
            <a:r>
              <a:rPr lang="en-US" sz="2900" dirty="0">
                <a:latin typeface="+mn-lt"/>
              </a:rPr>
              <a:t>!</a:t>
            </a:r>
          </a:p>
          <a:p>
            <a:pPr marL="742950" lvl="1" indent="-285750" eaLnBrk="1" hangingPunct="1">
              <a:spcBef>
                <a:spcPct val="20000"/>
              </a:spcBef>
              <a:buClr>
                <a:schemeClr val="accent2"/>
              </a:buClr>
              <a:buSzPct val="70000"/>
              <a:buFont typeface="Wingdings" pitchFamily="2" charset="2"/>
              <a:buChar char="l"/>
              <a:defRPr/>
            </a:pPr>
            <a:endParaRPr lang="en-US" sz="2500" dirty="0"/>
          </a:p>
        </p:txBody>
      </p:sp>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3" name="Rectangle 2"/>
          <p:cNvSpPr>
            <a:spLocks noGrp="1" noChangeArrowheads="1"/>
          </p:cNvSpPr>
          <p:nvPr>
            <p:ph type="title"/>
          </p:nvPr>
        </p:nvSpPr>
        <p:spPr>
          <a:xfrm>
            <a:off x="609600" y="106363"/>
            <a:ext cx="7251700" cy="860425"/>
          </a:xfrm>
          <a:noFill/>
        </p:spPr>
        <p:txBody>
          <a:bodyPr lIns="88900" tIns="46038" rIns="88900" bIns="46038" anchor="ctr"/>
          <a:lstStyle/>
          <a:p>
            <a:pPr eaLnBrk="1" hangingPunct="1"/>
            <a:r>
              <a:rPr lang="en-US" smtClean="0"/>
              <a:t>11. Dedication to Service (cont.)</a:t>
            </a:r>
          </a:p>
        </p:txBody>
      </p:sp>
      <p:sp>
        <p:nvSpPr>
          <p:cNvPr id="29699" name="Rectangle 3"/>
          <p:cNvSpPr>
            <a:spLocks noGrp="1" noChangeArrowheads="1"/>
          </p:cNvSpPr>
          <p:nvPr>
            <p:ph sz="quarter" idx="1"/>
          </p:nvPr>
        </p:nvSpPr>
        <p:spPr>
          <a:xfrm>
            <a:off x="762000" y="1295400"/>
            <a:ext cx="7772400" cy="5029200"/>
          </a:xfrm>
        </p:spPr>
        <p:txBody>
          <a:bodyPr lIns="88900" tIns="46038" rIns="88900" bIns="46038"/>
          <a:lstStyle/>
          <a:p>
            <a:pPr marL="457200" indent="-457200" eaLnBrk="1" hangingPunct="1">
              <a:lnSpc>
                <a:spcPct val="90000"/>
              </a:lnSpc>
              <a:buFont typeface="+mj-lt"/>
              <a:buAutoNum type="arabicPeriod"/>
              <a:defRPr/>
            </a:pPr>
            <a:r>
              <a:rPr lang="en-US" sz="2500" dirty="0" smtClean="0"/>
              <a:t>Listen to customers.</a:t>
            </a:r>
          </a:p>
          <a:p>
            <a:pPr marL="457200" indent="-457200" eaLnBrk="1" hangingPunct="1">
              <a:lnSpc>
                <a:spcPct val="90000"/>
              </a:lnSpc>
              <a:buFont typeface="+mj-lt"/>
              <a:buAutoNum type="arabicPeriod"/>
              <a:defRPr/>
            </a:pPr>
            <a:endParaRPr lang="en-US" sz="2500" dirty="0" smtClean="0"/>
          </a:p>
          <a:p>
            <a:pPr marL="457200" indent="-457200" eaLnBrk="1" hangingPunct="1">
              <a:lnSpc>
                <a:spcPct val="90000"/>
              </a:lnSpc>
              <a:buFont typeface="+mj-lt"/>
              <a:buAutoNum type="arabicPeriod"/>
              <a:defRPr/>
            </a:pPr>
            <a:r>
              <a:rPr lang="en-US" sz="2500" dirty="0" smtClean="0"/>
              <a:t>Define “superior service.”</a:t>
            </a:r>
          </a:p>
          <a:p>
            <a:pPr marL="457200" indent="-457200" eaLnBrk="1" hangingPunct="1">
              <a:lnSpc>
                <a:spcPct val="90000"/>
              </a:lnSpc>
              <a:buFont typeface="+mj-lt"/>
              <a:buAutoNum type="arabicPeriod"/>
              <a:defRPr/>
            </a:pPr>
            <a:endParaRPr lang="en-US" sz="2500" dirty="0" smtClean="0"/>
          </a:p>
          <a:p>
            <a:pPr marL="457200" indent="-457200" eaLnBrk="1" hangingPunct="1">
              <a:lnSpc>
                <a:spcPct val="90000"/>
              </a:lnSpc>
              <a:buFont typeface="+mj-lt"/>
              <a:buAutoNum type="arabicPeriod"/>
              <a:defRPr/>
            </a:pPr>
            <a:r>
              <a:rPr lang="en-US" sz="2500" dirty="0" smtClean="0"/>
              <a:t>Set standards and measure performance.</a:t>
            </a:r>
          </a:p>
          <a:p>
            <a:pPr marL="457200" indent="-457200" eaLnBrk="1" hangingPunct="1">
              <a:lnSpc>
                <a:spcPct val="90000"/>
              </a:lnSpc>
              <a:buFont typeface="+mj-lt"/>
              <a:buAutoNum type="arabicPeriod"/>
              <a:defRPr/>
            </a:pPr>
            <a:endParaRPr lang="en-US" sz="2500" dirty="0" smtClean="0"/>
          </a:p>
          <a:p>
            <a:pPr marL="457200" indent="-457200" eaLnBrk="1" hangingPunct="1">
              <a:lnSpc>
                <a:spcPct val="90000"/>
              </a:lnSpc>
              <a:buFont typeface="+mj-lt"/>
              <a:buAutoNum type="arabicPeriod"/>
              <a:defRPr/>
            </a:pPr>
            <a:r>
              <a:rPr lang="en-US" sz="2500" dirty="0" smtClean="0"/>
              <a:t>Examine your company’s service cycle.</a:t>
            </a:r>
          </a:p>
          <a:p>
            <a:pPr marL="457200" indent="-457200" eaLnBrk="1" hangingPunct="1">
              <a:lnSpc>
                <a:spcPct val="90000"/>
              </a:lnSpc>
              <a:buFont typeface="+mj-lt"/>
              <a:buAutoNum type="arabicPeriod"/>
              <a:defRPr/>
            </a:pPr>
            <a:endParaRPr lang="en-US" sz="2500" dirty="0" smtClean="0"/>
          </a:p>
          <a:p>
            <a:pPr marL="457200" indent="-457200" eaLnBrk="1" hangingPunct="1">
              <a:lnSpc>
                <a:spcPct val="90000"/>
              </a:lnSpc>
              <a:buFont typeface="+mj-lt"/>
              <a:buAutoNum type="arabicPeriod"/>
              <a:defRPr/>
            </a:pPr>
            <a:r>
              <a:rPr lang="en-US" sz="2500" dirty="0" smtClean="0"/>
              <a:t>Hire the right employees.</a:t>
            </a:r>
          </a:p>
          <a:p>
            <a:pPr marL="457200" indent="-457200" eaLnBrk="1" hangingPunct="1">
              <a:lnSpc>
                <a:spcPct val="90000"/>
              </a:lnSpc>
              <a:buFont typeface="+mj-lt"/>
              <a:buAutoNum type="arabicPeriod"/>
              <a:defRPr/>
            </a:pPr>
            <a:endParaRPr lang="en-US" sz="2500" dirty="0" smtClean="0"/>
          </a:p>
          <a:p>
            <a:pPr marL="457200" indent="-457200" eaLnBrk="1" hangingPunct="1">
              <a:lnSpc>
                <a:spcPct val="90000"/>
              </a:lnSpc>
              <a:buFont typeface="+mj-lt"/>
              <a:buAutoNum type="arabicPeriod"/>
              <a:defRPr/>
            </a:pPr>
            <a:r>
              <a:rPr lang="en-US" sz="2500" dirty="0" smtClean="0"/>
              <a:t>Train employees to deliver superior service.</a:t>
            </a:r>
          </a:p>
          <a:p>
            <a:pPr eaLnBrk="1" hangingPunct="1">
              <a:lnSpc>
                <a:spcPct val="90000"/>
              </a:lnSpc>
              <a:buFont typeface="Wingdings" pitchFamily="2" charset="2"/>
              <a:buNone/>
              <a:defRPr/>
            </a:pPr>
            <a:endParaRPr lang="en-US" sz="2500" dirty="0" smtClean="0"/>
          </a:p>
        </p:txBody>
      </p:sp>
      <p:sp>
        <p:nvSpPr>
          <p:cNvPr id="56322" name="Slide Number Placeholder 4"/>
          <p:cNvSpPr>
            <a:spLocks noGrp="1"/>
          </p:cNvSpPr>
          <p:nvPr>
            <p:ph type="sldNum" sz="quarter" idx="15"/>
          </p:nvPr>
        </p:nvSpPr>
        <p:spPr>
          <a:noFill/>
        </p:spPr>
        <p:txBody>
          <a:bodyPr/>
          <a:lstStyle/>
          <a:p>
            <a:fld id="{0EEE3870-23A0-409B-8985-CC469462AF94}" type="slidenum">
              <a:rPr lang="en-US" smtClean="0"/>
              <a:pPr/>
              <a:t>28</a:t>
            </a:fld>
            <a:endParaRPr lang="en-US" smtClean="0"/>
          </a:p>
        </p:txBody>
      </p:sp>
      <p:sp>
        <p:nvSpPr>
          <p:cNvPr id="56325" name="Rectangle 4"/>
          <p:cNvSpPr>
            <a:spLocks noChangeArrowheads="1"/>
          </p:cNvSpPr>
          <p:nvPr/>
        </p:nvSpPr>
        <p:spPr bwMode="auto">
          <a:xfrm>
            <a:off x="3879850" y="1431925"/>
            <a:ext cx="90488" cy="230188"/>
          </a:xfrm>
          <a:prstGeom prst="rect">
            <a:avLst/>
          </a:prstGeom>
          <a:noFill/>
          <a:ln w="50800">
            <a:noFill/>
            <a:miter lim="800000"/>
            <a:headEnd/>
            <a:tailEnd/>
          </a:ln>
        </p:spPr>
        <p:txBody>
          <a:bodyPr wrap="none" anchor="ctr"/>
          <a:lstStyle/>
          <a:p>
            <a:endParaRPr lang="en-US"/>
          </a:p>
        </p:txBody>
      </p:sp>
      <p:sp>
        <p:nvSpPr>
          <p:cNvPr id="56326" name="Picture 6"/>
          <p:cNvSpPr>
            <a:spLocks noChangeArrowheads="1"/>
          </p:cNvSpPr>
          <p:nvPr/>
        </p:nvSpPr>
        <p:spPr bwMode="auto">
          <a:xfrm>
            <a:off x="7315200" y="228600"/>
            <a:ext cx="1600200" cy="2209800"/>
          </a:xfrm>
          <a:prstGeom prst="rect">
            <a:avLst/>
          </a:prstGeom>
          <a:noFill/>
          <a:ln w="12700">
            <a:noFill/>
            <a:miter lim="800000"/>
            <a:headEnd/>
            <a:tailEnd/>
          </a:ln>
        </p:spPr>
        <p:txBody>
          <a:bodyPr/>
          <a:lstStyle/>
          <a:p>
            <a:endParaRPr lang="en-GB"/>
          </a:p>
        </p:txBody>
      </p:sp>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9" name="Rectangle 2"/>
          <p:cNvSpPr>
            <a:spLocks noGrp="1" noChangeArrowheads="1"/>
          </p:cNvSpPr>
          <p:nvPr>
            <p:ph type="title"/>
          </p:nvPr>
        </p:nvSpPr>
        <p:spPr>
          <a:noFill/>
        </p:spPr>
        <p:txBody>
          <a:bodyPr lIns="88900" tIns="46038" rIns="88900" bIns="46038" anchor="ctr"/>
          <a:lstStyle/>
          <a:p>
            <a:pPr eaLnBrk="1" hangingPunct="1"/>
            <a:r>
              <a:rPr lang="en-US" smtClean="0"/>
              <a:t>11. Dedication to Service (cont.)</a:t>
            </a:r>
          </a:p>
        </p:txBody>
      </p:sp>
      <p:sp>
        <p:nvSpPr>
          <p:cNvPr id="57347" name="Rectangle 3"/>
          <p:cNvSpPr>
            <a:spLocks noGrp="1" noChangeArrowheads="1"/>
          </p:cNvSpPr>
          <p:nvPr>
            <p:ph sz="quarter" idx="1"/>
          </p:nvPr>
        </p:nvSpPr>
        <p:spPr>
          <a:xfrm>
            <a:off x="914400" y="1295400"/>
            <a:ext cx="7848600" cy="4983163"/>
          </a:xfrm>
          <a:noFill/>
        </p:spPr>
        <p:txBody>
          <a:bodyPr lIns="88900" tIns="46038" rIns="88900" bIns="46038">
            <a:normAutofit lnSpcReduction="10000"/>
          </a:bodyPr>
          <a:lstStyle/>
          <a:p>
            <a:pPr marL="457200" indent="-457200" eaLnBrk="1" hangingPunct="1">
              <a:lnSpc>
                <a:spcPct val="90000"/>
              </a:lnSpc>
              <a:buFont typeface="Arial" charset="0"/>
              <a:buAutoNum type="arabicPeriod" startAt="7"/>
            </a:pPr>
            <a:r>
              <a:rPr lang="en-US" sz="2400" smtClean="0"/>
              <a:t>Empower employees to offer superior service.</a:t>
            </a:r>
          </a:p>
          <a:p>
            <a:pPr marL="457200" indent="-457200" eaLnBrk="1" hangingPunct="1">
              <a:lnSpc>
                <a:spcPct val="90000"/>
              </a:lnSpc>
              <a:buFont typeface="Arial" charset="0"/>
              <a:buAutoNum type="arabicPeriod" startAt="7"/>
            </a:pPr>
            <a:endParaRPr lang="en-US" sz="2400" smtClean="0"/>
          </a:p>
          <a:p>
            <a:pPr marL="457200" indent="-457200" eaLnBrk="1" hangingPunct="1">
              <a:lnSpc>
                <a:spcPct val="90000"/>
              </a:lnSpc>
              <a:buFont typeface="Arial" charset="0"/>
              <a:buAutoNum type="arabicPeriod" startAt="7"/>
            </a:pPr>
            <a:r>
              <a:rPr lang="en-US" sz="2400" smtClean="0"/>
              <a:t>Treat employees with respect and show them how valuable they are.</a:t>
            </a:r>
          </a:p>
          <a:p>
            <a:pPr marL="457200" indent="-457200" eaLnBrk="1" hangingPunct="1">
              <a:lnSpc>
                <a:spcPct val="90000"/>
              </a:lnSpc>
              <a:buFont typeface="Arial" charset="0"/>
              <a:buAutoNum type="arabicPeriod" startAt="7"/>
            </a:pPr>
            <a:endParaRPr lang="en-US" sz="2400" smtClean="0"/>
          </a:p>
          <a:p>
            <a:pPr marL="457200" indent="-457200" eaLnBrk="1" hangingPunct="1">
              <a:lnSpc>
                <a:spcPct val="90000"/>
              </a:lnSpc>
              <a:buFont typeface="Arial" charset="0"/>
              <a:buAutoNum type="arabicPeriod" startAt="7"/>
            </a:pPr>
            <a:r>
              <a:rPr lang="en-US" sz="2400" smtClean="0"/>
              <a:t>Use technology to provide improved service.</a:t>
            </a:r>
          </a:p>
          <a:p>
            <a:pPr marL="457200" indent="-457200" eaLnBrk="1" hangingPunct="1">
              <a:lnSpc>
                <a:spcPct val="90000"/>
              </a:lnSpc>
              <a:buFont typeface="Arial" charset="0"/>
              <a:buAutoNum type="arabicPeriod" startAt="7"/>
            </a:pPr>
            <a:endParaRPr lang="en-US" sz="2400" smtClean="0"/>
          </a:p>
          <a:p>
            <a:pPr marL="457200" indent="-457200" eaLnBrk="1" hangingPunct="1">
              <a:lnSpc>
                <a:spcPct val="90000"/>
              </a:lnSpc>
              <a:buFont typeface="Arial" charset="0"/>
              <a:buAutoNum type="arabicPeriod" startAt="7"/>
            </a:pPr>
            <a:r>
              <a:rPr lang="en-US" sz="2400" smtClean="0"/>
              <a:t>Reward superior service.</a:t>
            </a:r>
          </a:p>
          <a:p>
            <a:pPr marL="457200" indent="-457200" eaLnBrk="1" hangingPunct="1">
              <a:lnSpc>
                <a:spcPct val="90000"/>
              </a:lnSpc>
              <a:buFont typeface="Arial" charset="0"/>
              <a:buAutoNum type="arabicPeriod" startAt="7"/>
            </a:pPr>
            <a:endParaRPr lang="en-US" sz="2400" smtClean="0"/>
          </a:p>
          <a:p>
            <a:pPr marL="457200" indent="-457200" eaLnBrk="1" hangingPunct="1">
              <a:lnSpc>
                <a:spcPct val="90000"/>
              </a:lnSpc>
              <a:buFont typeface="Arial" charset="0"/>
              <a:buAutoNum type="arabicPeriod" startAt="7"/>
            </a:pPr>
            <a:r>
              <a:rPr lang="en-US" sz="2400" smtClean="0"/>
              <a:t>Get top managers’ support.</a:t>
            </a:r>
          </a:p>
          <a:p>
            <a:pPr marL="457200" indent="-457200" eaLnBrk="1" hangingPunct="1">
              <a:lnSpc>
                <a:spcPct val="90000"/>
              </a:lnSpc>
              <a:buFont typeface="Arial" charset="0"/>
              <a:buAutoNum type="arabicPeriod" startAt="7"/>
            </a:pPr>
            <a:endParaRPr lang="en-US" sz="2400" smtClean="0"/>
          </a:p>
          <a:p>
            <a:pPr marL="457200" indent="-457200" eaLnBrk="1" hangingPunct="1">
              <a:lnSpc>
                <a:spcPct val="90000"/>
              </a:lnSpc>
              <a:buFont typeface="Arial" charset="0"/>
              <a:buAutoNum type="arabicPeriod" startAt="7"/>
            </a:pPr>
            <a:r>
              <a:rPr lang="en-US" sz="2400" smtClean="0"/>
              <a:t>View customer service as an investment, not an expense.</a:t>
            </a:r>
          </a:p>
        </p:txBody>
      </p:sp>
      <p:sp>
        <p:nvSpPr>
          <p:cNvPr id="57346" name="Slide Number Placeholder 4"/>
          <p:cNvSpPr>
            <a:spLocks noGrp="1"/>
          </p:cNvSpPr>
          <p:nvPr>
            <p:ph type="sldNum" sz="quarter" idx="15"/>
          </p:nvPr>
        </p:nvSpPr>
        <p:spPr>
          <a:noFill/>
        </p:spPr>
        <p:txBody>
          <a:bodyPr/>
          <a:lstStyle/>
          <a:p>
            <a:fld id="{29C20D55-EDDA-406F-98C9-570A6248188F}" type="slidenum">
              <a:rPr lang="en-US" smtClean="0"/>
              <a:pPr/>
              <a:t>29</a:t>
            </a:fld>
            <a:endParaRPr lang="en-US" smtClean="0"/>
          </a:p>
        </p:txBody>
      </p:sp>
      <p:sp>
        <p:nvSpPr>
          <p:cNvPr id="57348" name="Rectangle 4"/>
          <p:cNvSpPr>
            <a:spLocks noChangeArrowheads="1"/>
          </p:cNvSpPr>
          <p:nvPr/>
        </p:nvSpPr>
        <p:spPr bwMode="auto">
          <a:xfrm>
            <a:off x="3879850" y="1431925"/>
            <a:ext cx="90488" cy="230188"/>
          </a:xfrm>
          <a:prstGeom prst="rect">
            <a:avLst/>
          </a:prstGeom>
          <a:noFill/>
          <a:ln w="50800">
            <a:noFill/>
            <a:miter lim="800000"/>
            <a:headEnd/>
            <a:tailEnd/>
          </a:ln>
        </p:spPr>
        <p:txBody>
          <a:bodyPr wrap="none" anchor="ctr"/>
          <a:lstStyle/>
          <a:p>
            <a:endParaRPr lang="en-US"/>
          </a:p>
        </p:txBody>
      </p:sp>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1" name="Rectangle 2"/>
          <p:cNvSpPr>
            <a:spLocks noGrp="1" noChangeArrowheads="1"/>
          </p:cNvSpPr>
          <p:nvPr>
            <p:ph type="title"/>
          </p:nvPr>
        </p:nvSpPr>
        <p:spPr>
          <a:xfrm>
            <a:off x="838200" y="381000"/>
            <a:ext cx="6651625" cy="609600"/>
          </a:xfrm>
          <a:noFill/>
        </p:spPr>
        <p:txBody>
          <a:bodyPr lIns="88900" tIns="46038" rIns="88900" bIns="46038" anchor="ctr"/>
          <a:lstStyle/>
          <a:p>
            <a:pPr eaLnBrk="1" hangingPunct="1"/>
            <a:r>
              <a:rPr lang="en-US" smtClean="0"/>
              <a:t>12. </a:t>
            </a:r>
            <a:r>
              <a:rPr lang="en-GB" smtClean="0"/>
              <a:t>Emphasise</a:t>
            </a:r>
            <a:r>
              <a:rPr lang="en-US" smtClean="0"/>
              <a:t> Speed</a:t>
            </a:r>
          </a:p>
        </p:txBody>
      </p:sp>
      <p:sp>
        <p:nvSpPr>
          <p:cNvPr id="58372" name="Rectangle 3"/>
          <p:cNvSpPr>
            <a:spLocks noGrp="1" noChangeArrowheads="1"/>
          </p:cNvSpPr>
          <p:nvPr>
            <p:ph sz="quarter" idx="1"/>
          </p:nvPr>
        </p:nvSpPr>
        <p:spPr>
          <a:xfrm>
            <a:off x="990600" y="1371600"/>
            <a:ext cx="7772400" cy="5334000"/>
          </a:xfrm>
          <a:noFill/>
        </p:spPr>
        <p:txBody>
          <a:bodyPr lIns="88900" tIns="46038" rIns="88900" bIns="46038"/>
          <a:lstStyle/>
          <a:p>
            <a:pPr eaLnBrk="1" hangingPunct="1">
              <a:lnSpc>
                <a:spcPct val="90000"/>
              </a:lnSpc>
            </a:pPr>
            <a:r>
              <a:rPr lang="en-US" sz="2400" smtClean="0"/>
              <a:t>Today’s customers expect businesses to serve them at the speed of light</a:t>
            </a:r>
          </a:p>
          <a:p>
            <a:pPr eaLnBrk="1" hangingPunct="1">
              <a:lnSpc>
                <a:spcPct val="90000"/>
              </a:lnSpc>
            </a:pPr>
            <a:endParaRPr lang="en-US" sz="1600" smtClean="0"/>
          </a:p>
          <a:p>
            <a:pPr eaLnBrk="1" hangingPunct="1">
              <a:lnSpc>
                <a:spcPct val="90000"/>
              </a:lnSpc>
            </a:pPr>
            <a:r>
              <a:rPr lang="en-US" sz="2400" smtClean="0"/>
              <a:t>Use principles of time compression management (TCM):</a:t>
            </a:r>
          </a:p>
          <a:p>
            <a:pPr lvl="1" eaLnBrk="1" hangingPunct="1">
              <a:lnSpc>
                <a:spcPct val="90000"/>
              </a:lnSpc>
            </a:pPr>
            <a:r>
              <a:rPr lang="en-US" sz="2000" smtClean="0"/>
              <a:t>Speed new products to market</a:t>
            </a:r>
          </a:p>
          <a:p>
            <a:pPr lvl="1" eaLnBrk="1" hangingPunct="1">
              <a:lnSpc>
                <a:spcPct val="90000"/>
              </a:lnSpc>
            </a:pPr>
            <a:r>
              <a:rPr lang="en-US" sz="2000" smtClean="0"/>
              <a:t>Shorten customer response time in manufacturing and delivery</a:t>
            </a:r>
          </a:p>
          <a:p>
            <a:pPr lvl="1" eaLnBrk="1" hangingPunct="1">
              <a:lnSpc>
                <a:spcPct val="90000"/>
              </a:lnSpc>
            </a:pPr>
            <a:r>
              <a:rPr lang="en-US" sz="2000" smtClean="0"/>
              <a:t>Reduce the administrative time required to fill an order.</a:t>
            </a:r>
          </a:p>
          <a:p>
            <a:pPr eaLnBrk="1" hangingPunct="1">
              <a:lnSpc>
                <a:spcPct val="90000"/>
              </a:lnSpc>
            </a:pPr>
            <a:endParaRPr lang="en-US" sz="1600" smtClean="0"/>
          </a:p>
          <a:p>
            <a:pPr eaLnBrk="1" hangingPunct="1">
              <a:lnSpc>
                <a:spcPct val="90000"/>
              </a:lnSpc>
            </a:pPr>
            <a:r>
              <a:rPr lang="en-US" sz="2400" smtClean="0"/>
              <a:t>Study: Most businesses waste 85 to 99% of the time required to produce products or services!</a:t>
            </a:r>
          </a:p>
          <a:p>
            <a:pPr eaLnBrk="1" hangingPunct="1">
              <a:lnSpc>
                <a:spcPct val="90000"/>
              </a:lnSpc>
            </a:pPr>
            <a:endParaRPr lang="en-US" sz="1600" smtClean="0"/>
          </a:p>
          <a:p>
            <a:pPr eaLnBrk="1" hangingPunct="1">
              <a:lnSpc>
                <a:spcPct val="90000"/>
              </a:lnSpc>
            </a:pPr>
            <a:r>
              <a:rPr lang="en-US" sz="2400" smtClean="0"/>
              <a:t>See Super Fast Pizza case in handout (7)</a:t>
            </a:r>
          </a:p>
          <a:p>
            <a:pPr eaLnBrk="1" hangingPunct="1">
              <a:lnSpc>
                <a:spcPct val="90000"/>
              </a:lnSpc>
              <a:buFont typeface="Wingdings" pitchFamily="2" charset="2"/>
              <a:buNone/>
            </a:pPr>
            <a:endParaRPr lang="en-US" sz="2500" smtClean="0"/>
          </a:p>
        </p:txBody>
      </p:sp>
      <p:sp>
        <p:nvSpPr>
          <p:cNvPr id="58370" name="Slide Number Placeholder 4"/>
          <p:cNvSpPr>
            <a:spLocks noGrp="1"/>
          </p:cNvSpPr>
          <p:nvPr>
            <p:ph type="sldNum" sz="quarter" idx="15"/>
          </p:nvPr>
        </p:nvSpPr>
        <p:spPr>
          <a:noFill/>
        </p:spPr>
        <p:txBody>
          <a:bodyPr/>
          <a:lstStyle/>
          <a:p>
            <a:fld id="{2B3DC482-05A6-4E63-8737-7108E91E981F}" type="slidenum">
              <a:rPr lang="en-US" smtClean="0"/>
              <a:pPr/>
              <a:t>30</a:t>
            </a:fld>
            <a:endParaRPr lang="en-US" smtClean="0"/>
          </a:p>
        </p:txBody>
      </p:sp>
      <p:sp>
        <p:nvSpPr>
          <p:cNvPr id="58373" name="Rectangle 4"/>
          <p:cNvSpPr>
            <a:spLocks noChangeArrowheads="1"/>
          </p:cNvSpPr>
          <p:nvPr/>
        </p:nvSpPr>
        <p:spPr bwMode="auto">
          <a:xfrm>
            <a:off x="3879850" y="1431925"/>
            <a:ext cx="90488" cy="230188"/>
          </a:xfrm>
          <a:prstGeom prst="rect">
            <a:avLst/>
          </a:prstGeom>
          <a:noFill/>
          <a:ln w="50800">
            <a:noFill/>
            <a:miter lim="800000"/>
            <a:headEnd/>
            <a:tailEnd/>
          </a:ln>
        </p:spPr>
        <p:txBody>
          <a:bodyPr wrap="none" anchor="ctr"/>
          <a:lstStyle/>
          <a:p>
            <a:endParaRPr lang="en-US"/>
          </a:p>
        </p:txBody>
      </p:sp>
      <p:pic>
        <p:nvPicPr>
          <p:cNvPr id="58374" name="Picture 5"/>
          <p:cNvPicPr>
            <a:picLocks noChangeArrowheads="1"/>
          </p:cNvPicPr>
          <p:nvPr/>
        </p:nvPicPr>
        <p:blipFill>
          <a:blip r:embed="rId3" cstate="print"/>
          <a:srcRect l="23520" t="31502" r="24898" b="34578"/>
          <a:stretch>
            <a:fillRect/>
          </a:stretch>
        </p:blipFill>
        <p:spPr bwMode="auto">
          <a:xfrm>
            <a:off x="6084168" y="188640"/>
            <a:ext cx="2795587" cy="1225550"/>
          </a:xfrm>
          <a:prstGeom prst="rect">
            <a:avLst/>
          </a:prstGeom>
          <a:noFill/>
          <a:ln w="12700">
            <a:noFill/>
            <a:miter lim="800000"/>
            <a:headEnd/>
            <a:tailEnd/>
          </a:ln>
        </p:spPr>
      </p:pic>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5" name="Rectangle 2"/>
          <p:cNvSpPr>
            <a:spLocks noGrp="1" noChangeArrowheads="1"/>
          </p:cNvSpPr>
          <p:nvPr>
            <p:ph type="title"/>
          </p:nvPr>
        </p:nvSpPr>
        <p:spPr>
          <a:xfrm>
            <a:off x="990600" y="304800"/>
            <a:ext cx="6384925" cy="688975"/>
          </a:xfrm>
          <a:noFill/>
        </p:spPr>
        <p:txBody>
          <a:bodyPr lIns="88900" tIns="46038" rIns="88900" bIns="46038" anchor="ctr"/>
          <a:lstStyle/>
          <a:p>
            <a:pPr eaLnBrk="1" hangingPunct="1"/>
            <a:r>
              <a:rPr lang="en-US" smtClean="0"/>
              <a:t>12. Emphasis on Speed</a:t>
            </a:r>
          </a:p>
        </p:txBody>
      </p:sp>
      <p:sp>
        <p:nvSpPr>
          <p:cNvPr id="59396" name="Rectangle 3"/>
          <p:cNvSpPr>
            <a:spLocks noGrp="1" noChangeArrowheads="1"/>
          </p:cNvSpPr>
          <p:nvPr>
            <p:ph sz="quarter" idx="1"/>
          </p:nvPr>
        </p:nvSpPr>
        <p:spPr>
          <a:xfrm>
            <a:off x="685800" y="1219200"/>
            <a:ext cx="7772400" cy="4191000"/>
          </a:xfrm>
          <a:noFill/>
        </p:spPr>
        <p:txBody>
          <a:bodyPr lIns="88900" tIns="46038" rIns="88900" bIns="46038"/>
          <a:lstStyle/>
          <a:p>
            <a:pPr eaLnBrk="1" hangingPunct="1"/>
            <a:r>
              <a:rPr lang="en-US" smtClean="0"/>
              <a:t>Re-engineer the process rather than try to do the same thing - only faster.</a:t>
            </a:r>
          </a:p>
          <a:p>
            <a:pPr eaLnBrk="1" hangingPunct="1"/>
            <a:endParaRPr lang="en-US" smtClean="0"/>
          </a:p>
          <a:p>
            <a:pPr eaLnBrk="1" hangingPunct="1"/>
            <a:r>
              <a:rPr lang="en-US" smtClean="0"/>
              <a:t>Create cross-functional teams of workers and empower them to attack and solve problems.</a:t>
            </a:r>
          </a:p>
          <a:p>
            <a:pPr eaLnBrk="1" hangingPunct="1"/>
            <a:endParaRPr lang="en-US" smtClean="0"/>
          </a:p>
          <a:p>
            <a:pPr eaLnBrk="1" hangingPunct="1"/>
            <a:r>
              <a:rPr lang="en-US" smtClean="0"/>
              <a:t>Set aggressive goals for production and stick to the schedule.</a:t>
            </a:r>
          </a:p>
          <a:p>
            <a:pPr eaLnBrk="1" hangingPunct="1">
              <a:buFont typeface="Wingdings" pitchFamily="2" charset="2"/>
              <a:buNone/>
            </a:pPr>
            <a:endParaRPr lang="en-US" smtClean="0"/>
          </a:p>
        </p:txBody>
      </p:sp>
      <p:sp>
        <p:nvSpPr>
          <p:cNvPr id="59394" name="Slide Number Placeholder 4"/>
          <p:cNvSpPr>
            <a:spLocks noGrp="1"/>
          </p:cNvSpPr>
          <p:nvPr>
            <p:ph type="sldNum" sz="quarter" idx="15"/>
          </p:nvPr>
        </p:nvSpPr>
        <p:spPr>
          <a:noFill/>
        </p:spPr>
        <p:txBody>
          <a:bodyPr/>
          <a:lstStyle/>
          <a:p>
            <a:fld id="{49580FD2-5B4F-4DB3-AC34-32436C6C34C4}" type="slidenum">
              <a:rPr lang="en-US" smtClean="0"/>
              <a:pPr/>
              <a:t>31</a:t>
            </a:fld>
            <a:endParaRPr lang="en-US" smtClean="0"/>
          </a:p>
        </p:txBody>
      </p:sp>
      <p:sp>
        <p:nvSpPr>
          <p:cNvPr id="59397" name="Rectangle 4"/>
          <p:cNvSpPr>
            <a:spLocks noChangeArrowheads="1"/>
          </p:cNvSpPr>
          <p:nvPr/>
        </p:nvSpPr>
        <p:spPr bwMode="auto">
          <a:xfrm>
            <a:off x="3879850" y="1431925"/>
            <a:ext cx="90488" cy="230188"/>
          </a:xfrm>
          <a:prstGeom prst="rect">
            <a:avLst/>
          </a:prstGeom>
          <a:noFill/>
          <a:ln w="50800">
            <a:noFill/>
            <a:miter lim="800000"/>
            <a:headEnd/>
            <a:tailEnd/>
          </a:ln>
        </p:spPr>
        <p:txBody>
          <a:bodyPr wrap="none" anchor="ctr"/>
          <a:lstStyle/>
          <a:p>
            <a:endParaRPr lang="en-US"/>
          </a:p>
        </p:txBody>
      </p:sp>
      <p:pic>
        <p:nvPicPr>
          <p:cNvPr id="59398" name="Picture 5"/>
          <p:cNvPicPr>
            <a:picLocks noChangeArrowheads="1"/>
          </p:cNvPicPr>
          <p:nvPr/>
        </p:nvPicPr>
        <p:blipFill>
          <a:blip r:embed="rId3" cstate="print"/>
          <a:srcRect l="23520" t="31502" r="24898" b="34578"/>
          <a:stretch>
            <a:fillRect/>
          </a:stretch>
        </p:blipFill>
        <p:spPr bwMode="auto">
          <a:xfrm>
            <a:off x="5652120" y="5013176"/>
            <a:ext cx="2795587" cy="1225550"/>
          </a:xfrm>
          <a:prstGeom prst="rect">
            <a:avLst/>
          </a:prstGeom>
          <a:noFill/>
          <a:ln w="12700">
            <a:noFill/>
            <a:miter lim="800000"/>
            <a:headEnd/>
            <a:tailEnd/>
          </a:ln>
        </p:spPr>
      </p:pic>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9" name="Rectangle 2"/>
          <p:cNvSpPr>
            <a:spLocks noGrp="1" noChangeArrowheads="1"/>
          </p:cNvSpPr>
          <p:nvPr>
            <p:ph type="title"/>
          </p:nvPr>
        </p:nvSpPr>
        <p:spPr>
          <a:xfrm>
            <a:off x="1819275" y="26988"/>
            <a:ext cx="5891213" cy="765175"/>
          </a:xfrm>
          <a:noFill/>
        </p:spPr>
        <p:txBody>
          <a:bodyPr lIns="88900" tIns="46038" rIns="88900" bIns="46038" anchor="ctr"/>
          <a:lstStyle/>
          <a:p>
            <a:pPr eaLnBrk="1" hangingPunct="1"/>
            <a:r>
              <a:rPr lang="en-US" smtClean="0"/>
              <a:t>Emphasis on Speed</a:t>
            </a:r>
          </a:p>
        </p:txBody>
      </p:sp>
      <p:sp>
        <p:nvSpPr>
          <p:cNvPr id="60420" name="Rectangle 3"/>
          <p:cNvSpPr>
            <a:spLocks noGrp="1" noChangeArrowheads="1"/>
          </p:cNvSpPr>
          <p:nvPr>
            <p:ph sz="quarter" idx="1"/>
          </p:nvPr>
        </p:nvSpPr>
        <p:spPr>
          <a:xfrm>
            <a:off x="1212850" y="1219200"/>
            <a:ext cx="7556500" cy="3975100"/>
          </a:xfrm>
          <a:noFill/>
        </p:spPr>
        <p:txBody>
          <a:bodyPr lIns="88900" tIns="46038" rIns="88900" bIns="46038"/>
          <a:lstStyle/>
          <a:p>
            <a:pPr eaLnBrk="1" hangingPunct="1"/>
            <a:r>
              <a:rPr lang="en-US" smtClean="0"/>
              <a:t>Rethink the supply chain.</a:t>
            </a:r>
          </a:p>
          <a:p>
            <a:pPr eaLnBrk="1" hangingPunct="1"/>
            <a:endParaRPr lang="en-US" smtClean="0"/>
          </a:p>
          <a:p>
            <a:pPr eaLnBrk="1" hangingPunct="1"/>
            <a:r>
              <a:rPr lang="en-US" smtClean="0"/>
              <a:t>Instill speed in the company culture.</a:t>
            </a:r>
          </a:p>
          <a:p>
            <a:pPr eaLnBrk="1" hangingPunct="1"/>
            <a:endParaRPr lang="en-US" smtClean="0"/>
          </a:p>
          <a:p>
            <a:pPr eaLnBrk="1" hangingPunct="1"/>
            <a:r>
              <a:rPr lang="en-US" smtClean="0"/>
              <a:t>Use technology to find shortcuts wherever possible.</a:t>
            </a:r>
          </a:p>
          <a:p>
            <a:pPr eaLnBrk="1" hangingPunct="1"/>
            <a:endParaRPr lang="en-US" smtClean="0"/>
          </a:p>
          <a:p>
            <a:pPr eaLnBrk="1" hangingPunct="1"/>
            <a:r>
              <a:rPr lang="en-US" smtClean="0"/>
              <a:t>Put the Internet to work for you.  </a:t>
            </a:r>
          </a:p>
        </p:txBody>
      </p:sp>
      <p:sp>
        <p:nvSpPr>
          <p:cNvPr id="60418" name="Slide Number Placeholder 4"/>
          <p:cNvSpPr>
            <a:spLocks noGrp="1"/>
          </p:cNvSpPr>
          <p:nvPr>
            <p:ph type="sldNum" sz="quarter" idx="15"/>
          </p:nvPr>
        </p:nvSpPr>
        <p:spPr>
          <a:noFill/>
        </p:spPr>
        <p:txBody>
          <a:bodyPr/>
          <a:lstStyle/>
          <a:p>
            <a:fld id="{6B53E8EB-7779-4DDD-B0A1-7FC2F79380D7}" type="slidenum">
              <a:rPr lang="en-US" smtClean="0"/>
              <a:pPr/>
              <a:t>32</a:t>
            </a:fld>
            <a:endParaRPr lang="en-US" smtClean="0"/>
          </a:p>
        </p:txBody>
      </p:sp>
      <p:sp>
        <p:nvSpPr>
          <p:cNvPr id="60421" name="Rectangle 4"/>
          <p:cNvSpPr>
            <a:spLocks noChangeArrowheads="1"/>
          </p:cNvSpPr>
          <p:nvPr/>
        </p:nvSpPr>
        <p:spPr bwMode="auto">
          <a:xfrm>
            <a:off x="3879850" y="1431925"/>
            <a:ext cx="90488" cy="230188"/>
          </a:xfrm>
          <a:prstGeom prst="rect">
            <a:avLst/>
          </a:prstGeom>
          <a:noFill/>
          <a:ln w="50800">
            <a:noFill/>
            <a:miter lim="800000"/>
            <a:headEnd/>
            <a:tailEnd/>
          </a:ln>
        </p:spPr>
        <p:txBody>
          <a:bodyPr wrap="none" anchor="ctr"/>
          <a:lstStyle/>
          <a:p>
            <a:endParaRPr lang="en-US"/>
          </a:p>
        </p:txBody>
      </p:sp>
      <p:pic>
        <p:nvPicPr>
          <p:cNvPr id="60422" name="Picture 5"/>
          <p:cNvPicPr>
            <a:picLocks noChangeArrowheads="1"/>
          </p:cNvPicPr>
          <p:nvPr/>
        </p:nvPicPr>
        <p:blipFill>
          <a:blip r:embed="rId3" cstate="print"/>
          <a:srcRect l="23520" t="31502" r="24898" b="34578"/>
          <a:stretch>
            <a:fillRect/>
          </a:stretch>
        </p:blipFill>
        <p:spPr bwMode="auto">
          <a:xfrm>
            <a:off x="5292080" y="5229200"/>
            <a:ext cx="2795588" cy="1225550"/>
          </a:xfrm>
          <a:prstGeom prst="rect">
            <a:avLst/>
          </a:prstGeom>
          <a:noFill/>
          <a:ln w="12700">
            <a:noFill/>
            <a:miter lim="800000"/>
            <a:headEnd/>
            <a:tailEnd/>
          </a:ln>
        </p:spPr>
      </p:pic>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2"/>
          <p:cNvSpPr>
            <a:spLocks noGrp="1" noChangeArrowheads="1"/>
          </p:cNvSpPr>
          <p:nvPr>
            <p:ph type="title"/>
          </p:nvPr>
        </p:nvSpPr>
        <p:spPr/>
        <p:txBody>
          <a:bodyPr/>
          <a:lstStyle/>
          <a:p>
            <a:pPr eaLnBrk="1" hangingPunct="1"/>
            <a:r>
              <a:rPr lang="en-GB" smtClean="0"/>
              <a:t>References</a:t>
            </a:r>
            <a:endParaRPr lang="en-US" smtClean="0"/>
          </a:p>
        </p:txBody>
      </p:sp>
      <p:sp>
        <p:nvSpPr>
          <p:cNvPr id="61444" name="Rectangle 3"/>
          <p:cNvSpPr>
            <a:spLocks noGrp="1" noChangeArrowheads="1"/>
          </p:cNvSpPr>
          <p:nvPr>
            <p:ph sz="quarter" idx="1"/>
          </p:nvPr>
        </p:nvSpPr>
        <p:spPr/>
        <p:txBody>
          <a:bodyPr/>
          <a:lstStyle/>
          <a:p>
            <a:pPr eaLnBrk="1" hangingPunct="1">
              <a:lnSpc>
                <a:spcPct val="80000"/>
              </a:lnSpc>
            </a:pPr>
            <a:r>
              <a:rPr lang="en-US" sz="2000" smtClean="0"/>
              <a:t>Brassington, F &amp; Pettitt, S. (2006) </a:t>
            </a:r>
            <a:r>
              <a:rPr lang="en-US" sz="2000" i="1" smtClean="0"/>
              <a:t>Principles of Marketing</a:t>
            </a:r>
            <a:r>
              <a:rPr lang="en-US" sz="2000" smtClean="0"/>
              <a:t>, 4 Ed., Pearson: Harlow, </a:t>
            </a:r>
          </a:p>
          <a:p>
            <a:pPr eaLnBrk="1" hangingPunct="1">
              <a:lnSpc>
                <a:spcPct val="80000"/>
              </a:lnSpc>
            </a:pPr>
            <a:endParaRPr lang="en-US" sz="2000" smtClean="0"/>
          </a:p>
          <a:p>
            <a:pPr eaLnBrk="1" hangingPunct="1">
              <a:lnSpc>
                <a:spcPct val="80000"/>
              </a:lnSpc>
            </a:pPr>
            <a:r>
              <a:rPr lang="en-US" sz="2000" smtClean="0"/>
              <a:t>Barringer, B. R. &amp; Ireland, R.D. (2008) </a:t>
            </a:r>
            <a:r>
              <a:rPr lang="en-US" sz="2000" i="1" smtClean="0"/>
              <a:t>Entrepreneurship: Successfully Launching New Ventures</a:t>
            </a:r>
            <a:r>
              <a:rPr lang="en-US" sz="2000" smtClean="0"/>
              <a:t>, 2nd Ed., Prentice Hall: New Jersey, USA</a:t>
            </a:r>
          </a:p>
          <a:p>
            <a:pPr eaLnBrk="1" hangingPunct="1">
              <a:lnSpc>
                <a:spcPct val="80000"/>
              </a:lnSpc>
            </a:pPr>
            <a:endParaRPr lang="en-GB" sz="2000" smtClean="0"/>
          </a:p>
          <a:p>
            <a:pPr eaLnBrk="1" hangingPunct="1">
              <a:lnSpc>
                <a:spcPct val="80000"/>
              </a:lnSpc>
            </a:pPr>
            <a:r>
              <a:rPr lang="en-GB" sz="2000" smtClean="0"/>
              <a:t>Burns, P. (2006) </a:t>
            </a:r>
            <a:r>
              <a:rPr lang="en-GB" sz="2000" i="1" smtClean="0"/>
              <a:t>Entrepreneurship and Small Business</a:t>
            </a:r>
            <a:r>
              <a:rPr lang="en-GB" sz="2000" smtClean="0"/>
              <a:t>, 2</a:t>
            </a:r>
            <a:r>
              <a:rPr lang="en-GB" sz="2000" baseline="30000" smtClean="0"/>
              <a:t>nd</a:t>
            </a:r>
            <a:r>
              <a:rPr lang="en-GB" sz="2000" smtClean="0"/>
              <a:t> Edition, Palgrave: Basingstoke</a:t>
            </a:r>
            <a:endParaRPr lang="en-US" sz="2000" smtClean="0"/>
          </a:p>
          <a:p>
            <a:pPr eaLnBrk="1" hangingPunct="1">
              <a:lnSpc>
                <a:spcPct val="80000"/>
              </a:lnSpc>
            </a:pPr>
            <a:endParaRPr lang="en-US" sz="2000" smtClean="0"/>
          </a:p>
          <a:p>
            <a:pPr eaLnBrk="1" hangingPunct="1">
              <a:lnSpc>
                <a:spcPct val="80000"/>
              </a:lnSpc>
            </a:pPr>
            <a:r>
              <a:rPr lang="en-AU" sz="2000" smtClean="0"/>
              <a:t>Zimmerer, T.W. &amp; Scarborough, N.M. (2008) </a:t>
            </a:r>
            <a:r>
              <a:rPr lang="en-AU" sz="2000" i="1" smtClean="0"/>
              <a:t>Essentials of Entrepreneurship and Small Business Management</a:t>
            </a:r>
            <a:r>
              <a:rPr lang="en-AU" sz="2000" smtClean="0"/>
              <a:t>, 5th Ed., Pearson: New Jersey, USA</a:t>
            </a:r>
            <a:endParaRPr lang="en-US" sz="2000" smtClean="0"/>
          </a:p>
        </p:txBody>
      </p:sp>
      <p:sp>
        <p:nvSpPr>
          <p:cNvPr id="61442" name="Slide Number Placeholder 4"/>
          <p:cNvSpPr>
            <a:spLocks noGrp="1"/>
          </p:cNvSpPr>
          <p:nvPr>
            <p:ph type="sldNum" sz="quarter" idx="15"/>
          </p:nvPr>
        </p:nvSpPr>
        <p:spPr>
          <a:noFill/>
        </p:spPr>
        <p:txBody>
          <a:bodyPr/>
          <a:lstStyle/>
          <a:p>
            <a:fld id="{57200152-C9A9-46A7-910E-FC08996242AA}" type="slidenum">
              <a:rPr lang="en-US" smtClean="0"/>
              <a:pPr/>
              <a:t>33</a:t>
            </a:fld>
            <a:endParaRPr lang="en-US" smtClean="0"/>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7" name="Rectangle 2"/>
          <p:cNvSpPr>
            <a:spLocks noGrp="1" noChangeArrowheads="1"/>
          </p:cNvSpPr>
          <p:nvPr>
            <p:ph type="title"/>
          </p:nvPr>
        </p:nvSpPr>
        <p:spPr>
          <a:xfrm>
            <a:off x="990600" y="228600"/>
            <a:ext cx="7239000" cy="977900"/>
          </a:xfrm>
          <a:noFill/>
        </p:spPr>
        <p:txBody>
          <a:bodyPr lIns="88900" tIns="46038" rIns="88900" bIns="46038" anchor="ctr">
            <a:normAutofit fontScale="90000"/>
          </a:bodyPr>
          <a:lstStyle/>
          <a:p>
            <a:pPr eaLnBrk="1" hangingPunct="1"/>
            <a:r>
              <a:rPr lang="en-US" sz="4000" smtClean="0"/>
              <a:t>A Guerrilla Marketing Plan</a:t>
            </a:r>
          </a:p>
        </p:txBody>
      </p:sp>
      <p:sp>
        <p:nvSpPr>
          <p:cNvPr id="62468" name="Rectangle 4"/>
          <p:cNvSpPr>
            <a:spLocks noGrp="1" noChangeArrowheads="1"/>
          </p:cNvSpPr>
          <p:nvPr>
            <p:ph sz="quarter" idx="1"/>
          </p:nvPr>
        </p:nvSpPr>
        <p:spPr>
          <a:xfrm>
            <a:off x="609600" y="1219200"/>
            <a:ext cx="8304213" cy="5486400"/>
          </a:xfrm>
          <a:noFill/>
        </p:spPr>
        <p:txBody>
          <a:bodyPr lIns="88900" tIns="46038" rIns="88900" bIns="46038"/>
          <a:lstStyle/>
          <a:p>
            <a:pPr marL="533400" indent="-533400" eaLnBrk="1" hangingPunct="1">
              <a:lnSpc>
                <a:spcPct val="90000"/>
              </a:lnSpc>
              <a:buFont typeface="Wingdings" pitchFamily="2" charset="2"/>
              <a:buAutoNum type="arabicPeriod"/>
            </a:pPr>
            <a:r>
              <a:rPr lang="en-US" sz="2800" smtClean="0"/>
              <a:t>Pinpoints the specific target markets the company will serve </a:t>
            </a:r>
            <a:r>
              <a:rPr lang="en-US" sz="2000" smtClean="0"/>
              <a:t>(see ‘segmentation’ slideshow).</a:t>
            </a:r>
          </a:p>
          <a:p>
            <a:pPr marL="533400" indent="-533400" eaLnBrk="1" hangingPunct="1">
              <a:lnSpc>
                <a:spcPct val="90000"/>
              </a:lnSpc>
              <a:buFont typeface="Wingdings" pitchFamily="2" charset="2"/>
              <a:buAutoNum type="arabicPeriod"/>
            </a:pPr>
            <a:endParaRPr lang="en-US" sz="2800" smtClean="0"/>
          </a:p>
          <a:p>
            <a:pPr marL="533400" indent="-533400" eaLnBrk="1" hangingPunct="1">
              <a:lnSpc>
                <a:spcPct val="90000"/>
              </a:lnSpc>
              <a:buFont typeface="Wingdings" pitchFamily="2" charset="2"/>
              <a:buAutoNum type="arabicPeriod"/>
            </a:pPr>
            <a:r>
              <a:rPr lang="en-US" sz="2800" smtClean="0"/>
              <a:t>Determines customer needs and wants through market research </a:t>
            </a:r>
            <a:r>
              <a:rPr lang="en-US" sz="2000" smtClean="0"/>
              <a:t>(see ‘segmentation’ slideshow &amp; handout for key questions).</a:t>
            </a:r>
          </a:p>
          <a:p>
            <a:pPr marL="533400" indent="-533400" eaLnBrk="1" hangingPunct="1">
              <a:lnSpc>
                <a:spcPct val="90000"/>
              </a:lnSpc>
              <a:buFont typeface="Wingdings" pitchFamily="2" charset="2"/>
              <a:buAutoNum type="arabicPeriod"/>
            </a:pPr>
            <a:endParaRPr lang="en-US" sz="2800" smtClean="0"/>
          </a:p>
          <a:p>
            <a:pPr marL="533400" indent="-533400" eaLnBrk="1" hangingPunct="1">
              <a:lnSpc>
                <a:spcPct val="90000"/>
              </a:lnSpc>
              <a:buFont typeface="Wingdings" pitchFamily="2" charset="2"/>
              <a:buAutoNum type="arabicPeriod"/>
            </a:pPr>
            <a:r>
              <a:rPr lang="en-US" sz="2800" smtClean="0"/>
              <a:t>Analyzes a firm’s competitive advantages and builds a marketing strategy around them.</a:t>
            </a:r>
          </a:p>
          <a:p>
            <a:pPr marL="533400" indent="-533400" eaLnBrk="1" hangingPunct="1">
              <a:lnSpc>
                <a:spcPct val="90000"/>
              </a:lnSpc>
              <a:buFont typeface="Wingdings" pitchFamily="2" charset="2"/>
              <a:buAutoNum type="arabicPeriod"/>
            </a:pPr>
            <a:endParaRPr lang="en-US" sz="2800" smtClean="0"/>
          </a:p>
          <a:p>
            <a:pPr marL="533400" indent="-533400" eaLnBrk="1" hangingPunct="1">
              <a:lnSpc>
                <a:spcPct val="90000"/>
              </a:lnSpc>
              <a:buFont typeface="Wingdings" pitchFamily="2" charset="2"/>
              <a:buAutoNum type="arabicPeriod"/>
            </a:pPr>
            <a:r>
              <a:rPr lang="en-US" sz="2800" b="1" smtClean="0"/>
              <a:t>Creates a marketing mix that meets customer needs and wants.</a:t>
            </a:r>
          </a:p>
        </p:txBody>
      </p:sp>
      <p:sp>
        <p:nvSpPr>
          <p:cNvPr id="62466" name="Slide Number Placeholder 4"/>
          <p:cNvSpPr>
            <a:spLocks noGrp="1"/>
          </p:cNvSpPr>
          <p:nvPr>
            <p:ph type="sldNum" sz="quarter" idx="15"/>
          </p:nvPr>
        </p:nvSpPr>
        <p:spPr>
          <a:noFill/>
        </p:spPr>
        <p:txBody>
          <a:bodyPr/>
          <a:lstStyle/>
          <a:p>
            <a:fld id="{F85631B8-1EFC-40BE-B556-ECEC445E99B0}" type="slidenum">
              <a:rPr lang="en-US" smtClean="0"/>
              <a:pPr/>
              <a:t>34</a:t>
            </a:fld>
            <a:endParaRPr lang="en-US" smtClean="0"/>
          </a:p>
        </p:txBody>
      </p:sp>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smtClean="0"/>
              <a:t>Useful links:</a:t>
            </a:r>
          </a:p>
        </p:txBody>
      </p:sp>
      <p:sp>
        <p:nvSpPr>
          <p:cNvPr id="28675" name="Slide Number Placeholder 3"/>
          <p:cNvSpPr>
            <a:spLocks noGrp="1"/>
          </p:cNvSpPr>
          <p:nvPr>
            <p:ph type="sldNum" sz="quarter" idx="15"/>
          </p:nvPr>
        </p:nvSpPr>
        <p:spPr>
          <a:noFill/>
        </p:spPr>
        <p:txBody>
          <a:bodyPr/>
          <a:lstStyle/>
          <a:p>
            <a:fld id="{37229720-0D29-4FE8-BB68-2561F1061CEF}" type="slidenum">
              <a:rPr lang="en-US" smtClean="0"/>
              <a:pPr/>
              <a:t>35</a:t>
            </a:fld>
            <a:endParaRPr lang="en-US" smtClean="0"/>
          </a:p>
        </p:txBody>
      </p:sp>
      <p:sp>
        <p:nvSpPr>
          <p:cNvPr id="28676" name="TextBox 4"/>
          <p:cNvSpPr txBox="1">
            <a:spLocks noChangeArrowheads="1"/>
          </p:cNvSpPr>
          <p:nvPr/>
        </p:nvSpPr>
        <p:spPr bwMode="auto">
          <a:xfrm>
            <a:off x="1066800" y="1295400"/>
            <a:ext cx="7620000" cy="2308225"/>
          </a:xfrm>
          <a:prstGeom prst="rect">
            <a:avLst/>
          </a:prstGeom>
          <a:noFill/>
          <a:ln w="9525">
            <a:noFill/>
            <a:miter lim="800000"/>
            <a:headEnd/>
            <a:tailEnd/>
          </a:ln>
        </p:spPr>
        <p:txBody>
          <a:bodyPr>
            <a:spAutoFit/>
          </a:bodyPr>
          <a:lstStyle/>
          <a:p>
            <a:r>
              <a:rPr lang="en-GB" sz="2400"/>
              <a:t>In addition please visit: </a:t>
            </a:r>
            <a:r>
              <a:rPr lang="en-GB" sz="2400">
                <a:hlinkClick r:id="rId2"/>
              </a:rPr>
              <a:t>Businesslink Marketing</a:t>
            </a:r>
          </a:p>
          <a:p>
            <a:endParaRPr lang="en-GB" sz="2400"/>
          </a:p>
          <a:p>
            <a:r>
              <a:rPr lang="en-GB" sz="2400"/>
              <a:t>For more information on Marketing strategies:</a:t>
            </a:r>
          </a:p>
          <a:p>
            <a:r>
              <a:rPr lang="en-GB" sz="2400">
                <a:hlinkClick r:id="rId3"/>
              </a:rPr>
              <a:t>http://www.marketingdonut.co.uk/marketing/marketing-strategy</a:t>
            </a:r>
            <a:endParaRPr lang="en-GB" sz="2400"/>
          </a:p>
          <a:p>
            <a:endParaRPr lang="en-GB" sz="2400"/>
          </a:p>
        </p:txBody>
      </p:sp>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NOPREFERENCE" val="False"/>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Lst>
</file>

<file path=ppt/tags/tag3.xml><?xml version="1.0" encoding="utf-8"?>
<p:tagLst xmlns:a="http://schemas.openxmlformats.org/drawingml/2006/main" xmlns:r="http://schemas.openxmlformats.org/officeDocument/2006/relationships" xmlns:p="http://schemas.openxmlformats.org/presentationml/2006/main">
  <p:tag name="NOPREFERENCE" val="False"/>
</p:tagLst>
</file>

<file path=ppt/tags/tag4.xml><?xml version="1.0" encoding="utf-8"?>
<p:tagLst xmlns:a="http://schemas.openxmlformats.org/drawingml/2006/main" xmlns:r="http://schemas.openxmlformats.org/officeDocument/2006/relationships" xmlns:p="http://schemas.openxmlformats.org/presentationml/2006/main">
  <p:tag name="NOPREFERENCE" val="False"/>
</p:tagLst>
</file>

<file path=ppt/tags/tag5.xml><?xml version="1.0" encoding="utf-8"?>
<p:tagLst xmlns:a="http://schemas.openxmlformats.org/drawingml/2006/main" xmlns:r="http://schemas.openxmlformats.org/officeDocument/2006/relationships" xmlns:p="http://schemas.openxmlformats.org/presentationml/2006/main">
  <p:tag name="NOPREFERENCE" val="False"/>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6</TotalTime>
  <Words>2576</Words>
  <Application>Microsoft Office PowerPoint</Application>
  <PresentationFormat>On-screen Show (4:3)</PresentationFormat>
  <Paragraphs>338</Paragraphs>
  <Slides>35</Slides>
  <Notes>21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Arial</vt:lpstr>
      <vt:lpstr>Calibri</vt:lpstr>
      <vt:lpstr>Century Schoolbook</vt:lpstr>
      <vt:lpstr>Courier New</vt:lpstr>
      <vt:lpstr>Times New Roman</vt:lpstr>
      <vt:lpstr>Verdana</vt:lpstr>
      <vt:lpstr>Wingdings</vt:lpstr>
      <vt:lpstr>Wingdings 2</vt:lpstr>
      <vt:lpstr>Oriel</vt:lpstr>
      <vt:lpstr>Marketing strategies</vt:lpstr>
      <vt:lpstr>A Marketing Plan  (Zimmerer &amp; Scarborough, 2008)</vt:lpstr>
      <vt:lpstr>Guerrilla Marketing Strategy: How to Build a Competitive Edge</vt:lpstr>
      <vt:lpstr>Guerrilla marketing principles for competitive advantage</vt:lpstr>
      <vt:lpstr>1. Find a niche and fill it.</vt:lpstr>
      <vt:lpstr>2. Don’t just sell; entertain.</vt:lpstr>
      <vt:lpstr>3. Strive to be unique.</vt:lpstr>
      <vt:lpstr>4. Connect with customers on an emotional level. </vt:lpstr>
      <vt:lpstr>Selling Benefits Rather Than Features  (Barringer &amp; Ireland, 2008)</vt:lpstr>
      <vt:lpstr>PowerPoint Presentation</vt:lpstr>
      <vt:lpstr>5. Create an identity for your business through branding (a personality)</vt:lpstr>
      <vt:lpstr>5. Create an identity for your business through branding (a personality) (cont.)</vt:lpstr>
      <vt:lpstr>5. Create an identity for your business through branding (a personality), (cont.)</vt:lpstr>
      <vt:lpstr>5. Create an identity for your business through branding (a personality), (cont.)</vt:lpstr>
      <vt:lpstr>5. Create an identity for your business through branding</vt:lpstr>
      <vt:lpstr>6. Start a blog </vt:lpstr>
      <vt:lpstr>7. Focus on the Customer</vt:lpstr>
      <vt:lpstr>7. Focus on the Customer (cont.)</vt:lpstr>
      <vt:lpstr>Principles of Customer Experience Management (CEM)</vt:lpstr>
      <vt:lpstr>7. Focus on the Customer (cont.)</vt:lpstr>
      <vt:lpstr>8. Devotion to Quality</vt:lpstr>
      <vt:lpstr>How to define quality in a product?</vt:lpstr>
      <vt:lpstr>How to define quality in a Service?</vt:lpstr>
      <vt:lpstr>9. Attention to Convenience</vt:lpstr>
      <vt:lpstr>9. Attention to Convenience (cont.)</vt:lpstr>
      <vt:lpstr>10. Concentrate on Innovation</vt:lpstr>
      <vt:lpstr>11. Be dedicated to service</vt:lpstr>
      <vt:lpstr>11. Dedication to Service (cont.)</vt:lpstr>
      <vt:lpstr>11. Dedication to Service (cont.)</vt:lpstr>
      <vt:lpstr>12. Emphasise Speed</vt:lpstr>
      <vt:lpstr>12. Emphasis on Speed</vt:lpstr>
      <vt:lpstr>Emphasis on Speed</vt:lpstr>
      <vt:lpstr>References</vt:lpstr>
      <vt:lpstr>A Guerrilla Marketing Plan</vt:lpstr>
      <vt:lpstr>Useful links: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strategies</dc:title>
  <dc:creator>Pamela</dc:creator>
  <cp:lastModifiedBy>james williams</cp:lastModifiedBy>
  <cp:revision>3</cp:revision>
  <dcterms:created xsi:type="dcterms:W3CDTF">2014-02-09T14:33:16Z</dcterms:created>
  <dcterms:modified xsi:type="dcterms:W3CDTF">2015-11-09T11:52:44Z</dcterms:modified>
</cp:coreProperties>
</file>