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72E1D68-24BB-4F42-8A53-3F6E8B0CC1E8}" type="datetimeFigureOut">
              <a:rPr lang="en-US" smtClean="0"/>
              <a:pPr/>
              <a:t>5/11/2013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AFAD640-7E02-42DD-9BA8-2361794F6E6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ingot1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14375" y="71438"/>
            <a:ext cx="7608888" cy="6630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470292"/>
            <a:ext cx="8077200" cy="1673352"/>
          </a:xfrm>
        </p:spPr>
        <p:txBody>
          <a:bodyPr>
            <a:no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Pharaohs, Phoenicians &amp; Peoples of the Sea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943244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Late Bronze Age Cyprus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Geography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73936"/>
            <a:ext cx="4714908" cy="479833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Cyprus occupies strategic position in East Mediterranean:</a:t>
            </a:r>
          </a:p>
          <a:p>
            <a:pPr lvl="1">
              <a:defRPr/>
            </a:pPr>
            <a:r>
              <a:rPr lang="en-GB" dirty="0"/>
              <a:t>Plays key role in development of maritime trade during </a:t>
            </a:r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millennium </a:t>
            </a:r>
            <a:r>
              <a:rPr lang="en-GB" dirty="0"/>
              <a:t>BC</a:t>
            </a:r>
          </a:p>
          <a:p>
            <a:pPr lvl="1">
              <a:defRPr/>
            </a:pPr>
            <a:r>
              <a:rPr lang="en-GB" dirty="0"/>
              <a:t>Contacts with Aegean, Egypt &amp; Levant documented through archaeology &amp; textual evidence</a:t>
            </a:r>
          </a:p>
          <a:p>
            <a:pPr>
              <a:defRPr/>
            </a:pPr>
            <a:r>
              <a:rPr lang="en-GB" dirty="0"/>
              <a:t>Key resources:</a:t>
            </a:r>
          </a:p>
          <a:p>
            <a:pPr lvl="1">
              <a:defRPr/>
            </a:pPr>
            <a:r>
              <a:rPr lang="en-GB" dirty="0"/>
              <a:t>Copper (Troodos)</a:t>
            </a:r>
          </a:p>
          <a:p>
            <a:pPr lvl="1">
              <a:defRPr/>
            </a:pPr>
            <a:r>
              <a:rPr lang="en-GB" dirty="0"/>
              <a:t>Timber</a:t>
            </a:r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/>
          </a:p>
          <a:p>
            <a:pPr lvl="1">
              <a:defRPr/>
            </a:pPr>
            <a:endParaRPr lang="en-GB" dirty="0"/>
          </a:p>
        </p:txBody>
      </p:sp>
      <p:pic>
        <p:nvPicPr>
          <p:cNvPr id="7" name="Picture 4" descr="taurus-mountain-rang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286380" y="1928802"/>
            <a:ext cx="3496965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Chronology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29180" cy="472689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LBA in Cyprus = Late Cypriot period</a:t>
            </a:r>
          </a:p>
          <a:p>
            <a:pPr>
              <a:defRPr/>
            </a:pPr>
            <a:r>
              <a:rPr lang="en-GB" dirty="0"/>
              <a:t>Covers period from </a:t>
            </a:r>
            <a:r>
              <a:rPr lang="en-GB" dirty="0" smtClean="0"/>
              <a:t>c.1600-1050 </a:t>
            </a:r>
            <a:r>
              <a:rPr lang="en-GB" dirty="0"/>
              <a:t>BC</a:t>
            </a:r>
          </a:p>
          <a:p>
            <a:pPr lvl="1">
              <a:defRPr/>
            </a:pPr>
            <a:r>
              <a:rPr lang="en-GB" dirty="0"/>
              <a:t>16</a:t>
            </a:r>
            <a:r>
              <a:rPr lang="en-GB" baseline="30000" dirty="0"/>
              <a:t>th</a:t>
            </a:r>
            <a:r>
              <a:rPr lang="en-GB" dirty="0"/>
              <a:t>-15</a:t>
            </a:r>
            <a:r>
              <a:rPr lang="en-GB" baseline="30000" dirty="0"/>
              <a:t>th</a:t>
            </a:r>
            <a:r>
              <a:rPr lang="en-GB" dirty="0"/>
              <a:t> century = LC I</a:t>
            </a:r>
          </a:p>
          <a:p>
            <a:pPr lvl="1">
              <a:defRPr/>
            </a:pPr>
            <a:r>
              <a:rPr lang="en-GB" dirty="0"/>
              <a:t>14</a:t>
            </a:r>
            <a:r>
              <a:rPr lang="en-GB" baseline="30000" dirty="0"/>
              <a:t>th</a:t>
            </a:r>
            <a:r>
              <a:rPr lang="en-GB" dirty="0"/>
              <a:t>-13</a:t>
            </a:r>
            <a:r>
              <a:rPr lang="en-GB" baseline="30000" dirty="0"/>
              <a:t>th</a:t>
            </a:r>
            <a:r>
              <a:rPr lang="en-GB" dirty="0"/>
              <a:t> century = LC II</a:t>
            </a:r>
          </a:p>
          <a:p>
            <a:pPr lvl="1">
              <a:defRPr/>
            </a:pPr>
            <a:r>
              <a:rPr lang="en-GB" dirty="0"/>
              <a:t>12</a:t>
            </a:r>
            <a:r>
              <a:rPr lang="en-GB" baseline="30000" dirty="0"/>
              <a:t>th</a:t>
            </a:r>
            <a:r>
              <a:rPr lang="en-GB" dirty="0"/>
              <a:t> century = LC III</a:t>
            </a:r>
          </a:p>
          <a:p>
            <a:pPr>
              <a:defRPr/>
            </a:pPr>
            <a:r>
              <a:rPr lang="en-GB" dirty="0"/>
              <a:t>Alternative terminology (Knapp): </a:t>
            </a:r>
            <a:r>
              <a:rPr lang="en-GB" dirty="0" err="1">
                <a:solidFill>
                  <a:srgbClr val="FFC000"/>
                </a:solidFill>
              </a:rPr>
              <a:t>Protohistoric</a:t>
            </a:r>
            <a:r>
              <a:rPr lang="en-GB" dirty="0">
                <a:solidFill>
                  <a:srgbClr val="FFC000"/>
                </a:solidFill>
              </a:rPr>
              <a:t> Bronze Age </a:t>
            </a:r>
            <a:r>
              <a:rPr lang="en-GB" dirty="0"/>
              <a:t>(</a:t>
            </a:r>
            <a:r>
              <a:rPr lang="en-GB" dirty="0" err="1"/>
              <a:t>ProBA</a:t>
            </a:r>
            <a:r>
              <a:rPr lang="en-GB" dirty="0"/>
              <a:t>)</a:t>
            </a:r>
          </a:p>
        </p:txBody>
      </p:sp>
      <p:pic>
        <p:nvPicPr>
          <p:cNvPr id="6" name="Picture 4" descr="base ring juglet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5715008" y="2214554"/>
            <a:ext cx="2971792" cy="31253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602288" y="5405154"/>
            <a:ext cx="20024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Base Ring I </a:t>
            </a:r>
            <a:r>
              <a:rPr lang="en-GB" sz="2000" dirty="0" err="1" smtClean="0">
                <a:solidFill>
                  <a:srgbClr val="FFC000"/>
                </a:solidFill>
              </a:rPr>
              <a:t>juglet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6" descr="LC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1438" y="904875"/>
            <a:ext cx="8964612" cy="595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Late Bronze Age</a:t>
            </a:r>
          </a:p>
        </p:txBody>
      </p:sp>
      <p:sp>
        <p:nvSpPr>
          <p:cNvPr id="78853" name="Rectangle 5"/>
          <p:cNvSpPr>
            <a:spLocks noGrp="1" noChangeArrowheads="1"/>
          </p:cNvSpPr>
          <p:nvPr>
            <p:ph idx="1"/>
          </p:nvPr>
        </p:nvSpPr>
        <p:spPr>
          <a:xfrm>
            <a:off x="500034" y="1428737"/>
            <a:ext cx="8229600" cy="1500198"/>
          </a:xfrm>
        </p:spPr>
        <p:txBody>
          <a:bodyPr/>
          <a:lstStyle/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effectLst/>
              </a:rPr>
              <a:t>Increase in population &amp; expansion of settlement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effectLst/>
              </a:rPr>
              <a:t>Increasingly complex hierarchical settlement pattern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effectLst/>
              </a:rPr>
              <a:t>Appearance of first towns in coastal plains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8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88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8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Late Cypriot 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055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Emergence </a:t>
            </a:r>
            <a:r>
              <a:rPr lang="en-GB" dirty="0"/>
              <a:t>of an elite group controlling economic resource</a:t>
            </a:r>
          </a:p>
          <a:p>
            <a:pPr>
              <a:defRPr/>
            </a:pPr>
            <a:r>
              <a:rPr lang="en-GB" dirty="0"/>
              <a:t>Increasingly wealthy burials &amp; accumulation of luxury crafted objects</a:t>
            </a:r>
          </a:p>
          <a:p>
            <a:pPr lvl="1">
              <a:defRPr/>
            </a:pPr>
            <a:r>
              <a:rPr lang="en-GB" dirty="0"/>
              <a:t>Associated with mines &amp; new coastal centres</a:t>
            </a:r>
          </a:p>
          <a:p>
            <a:pPr lvl="1">
              <a:defRPr/>
            </a:pPr>
            <a:r>
              <a:rPr lang="en-GB" dirty="0"/>
              <a:t>Evidence for long-distance trade</a:t>
            </a:r>
          </a:p>
        </p:txBody>
      </p:sp>
      <p:pic>
        <p:nvPicPr>
          <p:cNvPr id="8" name="Picture 9" descr="DSC_201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2060848"/>
            <a:ext cx="3520432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508104" y="4844033"/>
            <a:ext cx="32047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Spearhead, </a:t>
            </a:r>
            <a:r>
              <a:rPr lang="en-GB" sz="2000" dirty="0" err="1" smtClean="0">
                <a:solidFill>
                  <a:srgbClr val="FFC000"/>
                </a:solidFill>
              </a:rPr>
              <a:t>Arediou</a:t>
            </a:r>
            <a:r>
              <a:rPr lang="en-GB" sz="2000" dirty="0" smtClean="0">
                <a:solidFill>
                  <a:srgbClr val="FFC000"/>
                </a:solidFill>
              </a:rPr>
              <a:t> </a:t>
            </a:r>
            <a:r>
              <a:rPr lang="en-GB" sz="2000" i="1" dirty="0" err="1" smtClean="0">
                <a:solidFill>
                  <a:srgbClr val="FFC000"/>
                </a:solidFill>
              </a:rPr>
              <a:t>Vouppes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Late Cypriot 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643050"/>
            <a:ext cx="4857784" cy="4857784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Prominent new settlements established near coast: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Morphou </a:t>
            </a:r>
            <a:r>
              <a:rPr lang="en-GB" i="1" dirty="0" err="1">
                <a:solidFill>
                  <a:srgbClr val="FFC000"/>
                </a:solidFill>
              </a:rPr>
              <a:t>Toumba</a:t>
            </a:r>
            <a:r>
              <a:rPr lang="en-GB" i="1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tou</a:t>
            </a:r>
            <a:r>
              <a:rPr lang="en-GB" i="1" dirty="0">
                <a:solidFill>
                  <a:srgbClr val="FFC000"/>
                </a:solidFill>
              </a:rPr>
              <a:t> </a:t>
            </a:r>
            <a:r>
              <a:rPr lang="en-GB" i="1" dirty="0" err="1">
                <a:solidFill>
                  <a:srgbClr val="FFC000"/>
                </a:solidFill>
              </a:rPr>
              <a:t>Skourou</a:t>
            </a:r>
            <a:endParaRPr lang="en-GB" i="1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Enkomi </a:t>
            </a:r>
            <a:r>
              <a:rPr lang="en-GB" i="1" dirty="0">
                <a:solidFill>
                  <a:srgbClr val="FFC000"/>
                </a:solidFill>
              </a:rPr>
              <a:t>Ayios Iakovos</a:t>
            </a:r>
            <a:endParaRPr lang="en-GB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/>
              <a:t>Primarily associated with maritime trade (of copper)</a:t>
            </a:r>
          </a:p>
          <a:p>
            <a:pPr>
              <a:defRPr/>
            </a:pPr>
            <a:r>
              <a:rPr lang="en-GB" dirty="0"/>
              <a:t>Large central elite residences &amp; evidence for craft specialisation:</a:t>
            </a:r>
          </a:p>
          <a:p>
            <a:pPr lvl="1">
              <a:defRPr/>
            </a:pPr>
            <a:r>
              <a:rPr lang="en-GB" dirty="0"/>
              <a:t>Enkomi: copper production</a:t>
            </a:r>
          </a:p>
          <a:p>
            <a:pPr lvl="1">
              <a:defRPr/>
            </a:pPr>
            <a:r>
              <a:rPr lang="en-GB" dirty="0"/>
              <a:t>Morphou: pottery production</a:t>
            </a:r>
          </a:p>
        </p:txBody>
      </p:sp>
      <p:pic>
        <p:nvPicPr>
          <p:cNvPr id="6" name="Picture 9" descr="morphou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220072" y="2276872"/>
            <a:ext cx="3533404" cy="253816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5364088" y="4797152"/>
            <a:ext cx="33195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Morphou</a:t>
            </a:r>
            <a:r>
              <a:rPr lang="en-GB" sz="2000" dirty="0" smtClean="0">
                <a:solidFill>
                  <a:srgbClr val="FFC000"/>
                </a:solidFill>
              </a:rPr>
              <a:t> </a:t>
            </a:r>
            <a:r>
              <a:rPr lang="en-GB" sz="2000" i="1" dirty="0" err="1" smtClean="0">
                <a:solidFill>
                  <a:srgbClr val="FFC000"/>
                </a:solidFill>
              </a:rPr>
              <a:t>Toumba</a:t>
            </a:r>
            <a:r>
              <a:rPr lang="en-GB" sz="2000" i="1" dirty="0" smtClean="0">
                <a:solidFill>
                  <a:srgbClr val="FFC000"/>
                </a:solidFill>
              </a:rPr>
              <a:t> </a:t>
            </a:r>
            <a:r>
              <a:rPr lang="en-GB" sz="2000" i="1" dirty="0" err="1" smtClean="0">
                <a:solidFill>
                  <a:srgbClr val="FFC000"/>
                </a:solidFill>
              </a:rPr>
              <a:t>tou</a:t>
            </a:r>
            <a:r>
              <a:rPr lang="en-GB" sz="2000" i="1" dirty="0" smtClean="0">
                <a:solidFill>
                  <a:srgbClr val="FFC000"/>
                </a:solidFill>
              </a:rPr>
              <a:t> </a:t>
            </a:r>
            <a:r>
              <a:rPr lang="en-GB" sz="2000" i="1" dirty="0" err="1" smtClean="0">
                <a:solidFill>
                  <a:srgbClr val="FFC000"/>
                </a:solidFill>
              </a:rPr>
              <a:t>Skourou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8" descr="enkomi fort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4857752" y="1268760"/>
            <a:ext cx="4120578" cy="245586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Emergence of State?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785926"/>
            <a:ext cx="4686304" cy="478634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Peltenburg (1996): LC I emergence of state centred on Enkomi?</a:t>
            </a:r>
          </a:p>
          <a:p>
            <a:pPr lvl="1">
              <a:defRPr/>
            </a:pPr>
            <a:r>
              <a:rPr lang="en-GB" dirty="0"/>
              <a:t>Increasing exploitation </a:t>
            </a:r>
            <a:r>
              <a:rPr lang="en-GB" dirty="0" smtClean="0"/>
              <a:t>of </a:t>
            </a:r>
            <a:r>
              <a:rPr lang="en-GB" dirty="0"/>
              <a:t>copper</a:t>
            </a:r>
          </a:p>
          <a:p>
            <a:pPr>
              <a:defRPr/>
            </a:pPr>
            <a:r>
              <a:rPr lang="en-GB" dirty="0"/>
              <a:t>Evidence:</a:t>
            </a:r>
          </a:p>
          <a:p>
            <a:pPr lvl="1">
              <a:defRPr/>
            </a:pPr>
            <a:r>
              <a:rPr lang="en-GB" dirty="0"/>
              <a:t>Monumental </a:t>
            </a:r>
            <a:r>
              <a:rPr lang="en-GB" dirty="0" smtClean="0"/>
              <a:t>building</a:t>
            </a:r>
            <a:r>
              <a:rPr lang="en-GB" dirty="0"/>
              <a:t>: the fort</a:t>
            </a:r>
          </a:p>
          <a:p>
            <a:pPr lvl="1">
              <a:defRPr/>
            </a:pPr>
            <a:r>
              <a:rPr lang="en-GB" dirty="0"/>
              <a:t>Centralised control of metallurgical production</a:t>
            </a:r>
          </a:p>
          <a:p>
            <a:pPr lvl="1">
              <a:defRPr/>
            </a:pPr>
            <a:r>
              <a:rPr lang="en-GB" dirty="0"/>
              <a:t>Writing</a:t>
            </a:r>
          </a:p>
          <a:p>
            <a:pPr lvl="1">
              <a:defRPr/>
            </a:pPr>
            <a:r>
              <a:rPr lang="en-GB" dirty="0"/>
              <a:t>Production of </a:t>
            </a:r>
            <a:r>
              <a:rPr lang="en-GB" dirty="0" err="1"/>
              <a:t>wheelmade</a:t>
            </a:r>
            <a:r>
              <a:rPr lang="en-GB" dirty="0"/>
              <a:t> pottery</a:t>
            </a:r>
          </a:p>
          <a:p>
            <a:pPr lvl="1">
              <a:defRPr/>
            </a:pPr>
            <a:r>
              <a:rPr lang="en-GB" dirty="0" smtClean="0"/>
              <a:t>Wealthy burials</a:t>
            </a:r>
            <a:endParaRPr lang="en-GB" dirty="0"/>
          </a:p>
          <a:p>
            <a:pPr lvl="1">
              <a:defRPr/>
            </a:pPr>
            <a:endParaRPr lang="en-GB" dirty="0"/>
          </a:p>
          <a:p>
            <a:pPr>
              <a:defRPr/>
            </a:pPr>
            <a:endParaRPr lang="en-GB" sz="2400" dirty="0"/>
          </a:p>
        </p:txBody>
      </p:sp>
      <p:pic>
        <p:nvPicPr>
          <p:cNvPr id="7" name="Picture 3" descr="cypro mino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5292080" y="4221088"/>
            <a:ext cx="3184764" cy="192287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6985705" y="3724624"/>
            <a:ext cx="18580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Enkomi</a:t>
            </a:r>
            <a:r>
              <a:rPr lang="en-GB" sz="2000" dirty="0" smtClean="0">
                <a:solidFill>
                  <a:srgbClr val="FFC000"/>
                </a:solidFill>
              </a:rPr>
              <a:t> fortress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12160" y="6093296"/>
            <a:ext cx="2374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Cypro</a:t>
            </a:r>
            <a:r>
              <a:rPr lang="en-GB" sz="2000" dirty="0" smtClean="0">
                <a:solidFill>
                  <a:srgbClr val="FFC000"/>
                </a:solidFill>
              </a:rPr>
              <a:t>-Minoan tablet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6" descr="LC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1438" y="765175"/>
            <a:ext cx="8964612" cy="595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Late Cypriot II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1571612"/>
            <a:ext cx="8229600" cy="1357322"/>
          </a:xfrm>
        </p:spPr>
        <p:txBody>
          <a:bodyPr/>
          <a:lstStyle/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effectLst/>
              </a:rPr>
              <a:t>Main phase of urban expansion</a:t>
            </a:r>
          </a:p>
          <a:p>
            <a:pPr>
              <a:defRPr/>
            </a:pPr>
            <a:r>
              <a:rPr lang="en-GB" sz="2400" dirty="0">
                <a:solidFill>
                  <a:srgbClr val="0000FF"/>
                </a:solidFill>
                <a:effectLst/>
              </a:rPr>
              <a:t>Towns located around coast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LC II Towns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714488"/>
            <a:ext cx="5000660" cy="485778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Characteristics of Cypriot towns:</a:t>
            </a:r>
          </a:p>
          <a:p>
            <a:pPr lvl="1">
              <a:defRPr/>
            </a:pPr>
            <a:r>
              <a:rPr lang="en-GB" dirty="0"/>
              <a:t>Small size of </a:t>
            </a:r>
            <a:r>
              <a:rPr lang="en-GB" dirty="0" smtClean="0"/>
              <a:t>settlement</a:t>
            </a:r>
            <a:endParaRPr lang="en-GB" dirty="0"/>
          </a:p>
          <a:p>
            <a:pPr lvl="1">
              <a:defRPr/>
            </a:pPr>
            <a:r>
              <a:rPr lang="en-GB" dirty="0"/>
              <a:t>Urban </a:t>
            </a:r>
            <a:r>
              <a:rPr lang="en-GB" dirty="0" smtClean="0"/>
              <a:t>planning</a:t>
            </a:r>
          </a:p>
          <a:p>
            <a:pPr lvl="1">
              <a:defRPr/>
            </a:pPr>
            <a:r>
              <a:rPr lang="en-GB" dirty="0" smtClean="0"/>
              <a:t>Monumental </a:t>
            </a:r>
            <a:r>
              <a:rPr lang="en-GB" dirty="0"/>
              <a:t>architecture</a:t>
            </a:r>
          </a:p>
          <a:p>
            <a:pPr lvl="1">
              <a:defRPr/>
            </a:pPr>
            <a:r>
              <a:rPr lang="en-GB" dirty="0"/>
              <a:t>Unfortified (till LC III)</a:t>
            </a:r>
          </a:p>
          <a:p>
            <a:pPr lvl="1">
              <a:defRPr/>
            </a:pPr>
            <a:r>
              <a:rPr lang="en-GB" dirty="0"/>
              <a:t>Public spaces?</a:t>
            </a:r>
          </a:p>
          <a:p>
            <a:pPr lvl="1">
              <a:defRPr/>
            </a:pPr>
            <a:r>
              <a:rPr lang="en-GB" dirty="0"/>
              <a:t>Economic centres: considerable wealth in circulation</a:t>
            </a:r>
          </a:p>
          <a:p>
            <a:pPr lvl="1">
              <a:defRPr/>
            </a:pPr>
            <a:r>
              <a:rPr lang="en-GB" dirty="0"/>
              <a:t>Craft </a:t>
            </a:r>
            <a:r>
              <a:rPr lang="en-GB" dirty="0" smtClean="0"/>
              <a:t>specialisation</a:t>
            </a:r>
            <a:endParaRPr lang="en-GB" dirty="0"/>
          </a:p>
        </p:txBody>
      </p:sp>
      <p:pic>
        <p:nvPicPr>
          <p:cNvPr id="6" name="Picture 3" descr="enkomi plan colour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72132" y="2000240"/>
            <a:ext cx="3080126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7452320" y="5157192"/>
            <a:ext cx="9891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Enkomi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Monumentality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4866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13th century construction of monumental buildings at major urban centres</a:t>
            </a:r>
            <a:endParaRPr lang="en-US" dirty="0"/>
          </a:p>
          <a:p>
            <a:pPr lvl="1">
              <a:defRPr/>
            </a:pPr>
            <a:r>
              <a:rPr lang="en-GB" dirty="0"/>
              <a:t>Extensive use of ashlar masonry</a:t>
            </a:r>
          </a:p>
          <a:p>
            <a:pPr>
              <a:defRPr/>
            </a:pPr>
            <a:r>
              <a:rPr lang="en-GB" dirty="0"/>
              <a:t>Mobilisation of workforce</a:t>
            </a:r>
          </a:p>
          <a:p>
            <a:pPr>
              <a:defRPr/>
            </a:pPr>
            <a:r>
              <a:rPr lang="en-GB" dirty="0"/>
              <a:t>Symbolises power, control, social order 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6" name="Picture 3" descr="KAD pithos hall2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6000" contrast="-6000"/>
          </a:blip>
          <a:srcRect/>
          <a:stretch>
            <a:fillRect/>
          </a:stretch>
        </p:blipFill>
        <p:spPr bwMode="auto">
          <a:xfrm>
            <a:off x="5429256" y="2214554"/>
            <a:ext cx="3395658" cy="2256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796136" y="4525089"/>
            <a:ext cx="29545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Kalavasos</a:t>
            </a:r>
            <a:r>
              <a:rPr lang="en-GB" sz="2000" dirty="0" smtClean="0">
                <a:solidFill>
                  <a:srgbClr val="FFC000"/>
                </a:solidFill>
              </a:rPr>
              <a:t> </a:t>
            </a:r>
            <a:r>
              <a:rPr lang="en-GB" sz="2000" i="1" dirty="0" err="1" smtClean="0">
                <a:solidFill>
                  <a:srgbClr val="FFC000"/>
                </a:solidFill>
              </a:rPr>
              <a:t>Ayios</a:t>
            </a:r>
            <a:r>
              <a:rPr lang="en-GB" sz="2000" i="1" dirty="0" smtClean="0">
                <a:solidFill>
                  <a:srgbClr val="FFC000"/>
                </a:solidFill>
              </a:rPr>
              <a:t> </a:t>
            </a:r>
            <a:r>
              <a:rPr lang="en-GB" sz="2000" i="1" dirty="0" err="1" smtClean="0">
                <a:solidFill>
                  <a:srgbClr val="FFC000"/>
                </a:solidFill>
              </a:rPr>
              <a:t>Dhimitrios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Centralised Redistribution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773936"/>
            <a:ext cx="4500594" cy="479833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Redistribution centres identified at Kalavasos, Maroni &amp; Alassa </a:t>
            </a:r>
          </a:p>
          <a:p>
            <a:pPr>
              <a:defRPr/>
            </a:pPr>
            <a:r>
              <a:rPr lang="en-GB" dirty="0"/>
              <a:t>Kalavasos Building X:</a:t>
            </a:r>
          </a:p>
          <a:p>
            <a:pPr lvl="1">
              <a:defRPr/>
            </a:pPr>
            <a:r>
              <a:rPr lang="en-GB" dirty="0"/>
              <a:t>Tripartite building with an imposing ashlar façade</a:t>
            </a:r>
          </a:p>
          <a:p>
            <a:pPr lvl="1">
              <a:defRPr/>
            </a:pPr>
            <a:r>
              <a:rPr lang="en-GB" dirty="0"/>
              <a:t>Two extensive storage areas: the Pithos Hall &amp; North Pithos Magazine</a:t>
            </a:r>
          </a:p>
          <a:p>
            <a:pPr lvl="1">
              <a:defRPr/>
            </a:pPr>
            <a:r>
              <a:rPr lang="en-GB" dirty="0" smtClean="0"/>
              <a:t>50+ </a:t>
            </a:r>
            <a:r>
              <a:rPr lang="en-GB" dirty="0"/>
              <a:t>large </a:t>
            </a:r>
            <a:r>
              <a:rPr lang="en-GB" dirty="0" smtClean="0"/>
              <a:t>pithoi with </a:t>
            </a:r>
            <a:r>
              <a:rPr lang="en-GB" dirty="0"/>
              <a:t>estimated storage </a:t>
            </a:r>
            <a:r>
              <a:rPr lang="en-GB" dirty="0" smtClean="0"/>
              <a:t>capacity of </a:t>
            </a:r>
            <a:r>
              <a:rPr lang="en-GB" dirty="0"/>
              <a:t>c.50,000 litres</a:t>
            </a:r>
          </a:p>
          <a:p>
            <a:pPr lvl="1">
              <a:defRPr/>
            </a:pPr>
            <a:r>
              <a:rPr lang="en-GB" dirty="0"/>
              <a:t>Gas chromatography: olive oil</a:t>
            </a:r>
          </a:p>
        </p:txBody>
      </p:sp>
      <p:pic>
        <p:nvPicPr>
          <p:cNvPr id="16" name="Picture 7" descr="KA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4860032" y="2060848"/>
            <a:ext cx="3970854" cy="26406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751512" y="4725144"/>
            <a:ext cx="29545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Kalavasos</a:t>
            </a:r>
            <a:r>
              <a:rPr lang="en-GB" sz="2000" dirty="0" smtClean="0">
                <a:solidFill>
                  <a:srgbClr val="FFC000"/>
                </a:solidFill>
              </a:rPr>
              <a:t> </a:t>
            </a:r>
            <a:r>
              <a:rPr lang="en-GB" sz="2000" i="1" dirty="0" err="1" smtClean="0">
                <a:solidFill>
                  <a:srgbClr val="FFC000"/>
                </a:solidFill>
              </a:rPr>
              <a:t>Ayios</a:t>
            </a:r>
            <a:r>
              <a:rPr lang="en-GB" sz="2000" i="1" dirty="0" smtClean="0">
                <a:solidFill>
                  <a:srgbClr val="FFC000"/>
                </a:solidFill>
              </a:rPr>
              <a:t> </a:t>
            </a:r>
            <a:r>
              <a:rPr lang="en-GB" sz="2000" i="1" dirty="0" err="1" smtClean="0">
                <a:solidFill>
                  <a:srgbClr val="FFC000"/>
                </a:solidFill>
              </a:rPr>
              <a:t>Dhimitrios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Redistribution Economy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Centralised storage of agricultural surplus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Evidence for writing: </a:t>
            </a:r>
            <a:r>
              <a:rPr lang="en-GB" dirty="0" err="1"/>
              <a:t>Cypro</a:t>
            </a:r>
            <a:r>
              <a:rPr lang="en-GB" dirty="0"/>
              <a:t>-Minoan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Standardised </a:t>
            </a:r>
            <a:r>
              <a:rPr lang="en-GB" dirty="0" err="1"/>
              <a:t>pithoi</a:t>
            </a:r>
            <a:r>
              <a:rPr lang="en-GB" dirty="0"/>
              <a:t>: weights &amp; measures?</a:t>
            </a:r>
          </a:p>
          <a:p>
            <a:pPr>
              <a:lnSpc>
                <a:spcPct val="90000"/>
              </a:lnSpc>
              <a:defRPr/>
            </a:pPr>
            <a:r>
              <a:rPr lang="en-GB" dirty="0"/>
              <a:t>Impressed </a:t>
            </a:r>
            <a:r>
              <a:rPr lang="en-GB" dirty="0" err="1"/>
              <a:t>pithoi</a:t>
            </a:r>
            <a:r>
              <a:rPr lang="en-GB" dirty="0"/>
              <a:t> :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Transport of agricultural produce between the hinterland &amp; towns?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/>
              <a:t>Used to identify contents reserved for a specialised workforce</a:t>
            </a:r>
            <a:r>
              <a:rPr lang="en-US" dirty="0"/>
              <a:t>?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3316" name="Picture 4" descr="alassa pithos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48262" y="4293096"/>
            <a:ext cx="3325806" cy="1898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 descr="CM2.tif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012160" y="1340768"/>
            <a:ext cx="2608584" cy="2432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6948264" y="3841291"/>
            <a:ext cx="16933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2000" dirty="0" err="1">
                <a:solidFill>
                  <a:srgbClr val="FFC000"/>
                </a:solidFill>
              </a:rPr>
              <a:t>Cypro</a:t>
            </a:r>
            <a:r>
              <a:rPr lang="en-GB" sz="2000" dirty="0">
                <a:solidFill>
                  <a:srgbClr val="FFC000"/>
                </a:solidFill>
              </a:rPr>
              <a:t>-Minoan</a:t>
            </a:r>
          </a:p>
        </p:txBody>
      </p:sp>
      <p:sp>
        <p:nvSpPr>
          <p:cNvPr id="5" name="Rectangle 4"/>
          <p:cNvSpPr/>
          <p:nvPr/>
        </p:nvSpPr>
        <p:spPr>
          <a:xfrm>
            <a:off x="5348261" y="6191979"/>
            <a:ext cx="21098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solidFill>
                  <a:srgbClr val="FFC000"/>
                </a:solidFill>
              </a:rPr>
              <a:t>Impressed </a:t>
            </a:r>
            <a:r>
              <a:rPr lang="en-GB" sz="2000" dirty="0" err="1" smtClean="0">
                <a:solidFill>
                  <a:srgbClr val="FFC000"/>
                </a:solidFill>
              </a:rPr>
              <a:t>pithos</a:t>
            </a:r>
            <a:r>
              <a:rPr lang="en-GB" sz="2000" dirty="0" smtClean="0">
                <a:solidFill>
                  <a:srgbClr val="FFC000"/>
                </a:solidFill>
              </a:rPr>
              <a:t> 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Religious Buildings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57742" cy="472689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LC IIC-IIIA</a:t>
            </a:r>
            <a:r>
              <a:rPr lang="en-GB" dirty="0" smtClean="0"/>
              <a:t>: </a:t>
            </a:r>
            <a:r>
              <a:rPr lang="en-GB" dirty="0"/>
              <a:t>religious architecture at the urban centres</a:t>
            </a:r>
          </a:p>
          <a:p>
            <a:pPr lvl="1">
              <a:defRPr/>
            </a:pPr>
            <a:r>
              <a:rPr lang="en-GB" dirty="0"/>
              <a:t>Ashlar built temples</a:t>
            </a:r>
          </a:p>
          <a:p>
            <a:pPr lvl="1">
              <a:defRPr/>
            </a:pPr>
            <a:r>
              <a:rPr lang="en-GB" dirty="0"/>
              <a:t>Transformation of the urban landscape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Freestanding </a:t>
            </a:r>
            <a:r>
              <a:rPr lang="en-GB" dirty="0"/>
              <a:t>rectangular structures with </a:t>
            </a:r>
            <a:r>
              <a:rPr lang="en-GB" dirty="0" smtClean="0"/>
              <a:t>enclosed </a:t>
            </a:r>
            <a:r>
              <a:rPr lang="en-GB" dirty="0"/>
              <a:t>courtyard (the </a:t>
            </a:r>
            <a:r>
              <a:rPr lang="en-GB" i="1" dirty="0"/>
              <a:t>temenos</a:t>
            </a:r>
            <a:r>
              <a:rPr lang="en-GB" dirty="0"/>
              <a:t>)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Usually </a:t>
            </a:r>
            <a:r>
              <a:rPr lang="en-GB" dirty="0"/>
              <a:t>laid out on an east-west axis 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Three </a:t>
            </a:r>
            <a:r>
              <a:rPr lang="en-GB" dirty="0"/>
              <a:t>main elements: the hall, the </a:t>
            </a:r>
            <a:r>
              <a:rPr lang="en-GB" dirty="0" err="1"/>
              <a:t>cella</a:t>
            </a:r>
            <a:r>
              <a:rPr lang="en-GB" dirty="0"/>
              <a:t>, &amp; possibly a vestibule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6" name="Content Placeholder 5" descr="koukli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rcRect/>
          <a:stretch>
            <a:fillRect/>
          </a:stretch>
        </p:blipFill>
        <p:spPr bwMode="auto">
          <a:xfrm>
            <a:off x="4951131" y="2071678"/>
            <a:ext cx="3802345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868144" y="4437112"/>
            <a:ext cx="27973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Kouklia</a:t>
            </a:r>
            <a:r>
              <a:rPr lang="en-GB" sz="2000" dirty="0" smtClean="0">
                <a:solidFill>
                  <a:srgbClr val="FFC000"/>
                </a:solidFill>
              </a:rPr>
              <a:t> (ancient </a:t>
            </a:r>
            <a:r>
              <a:rPr lang="en-GB" sz="2000" dirty="0" err="1" smtClean="0">
                <a:solidFill>
                  <a:srgbClr val="FFC000"/>
                </a:solidFill>
              </a:rPr>
              <a:t>Paphos</a:t>
            </a:r>
            <a:r>
              <a:rPr lang="en-GB" sz="2000" dirty="0" smtClean="0">
                <a:solidFill>
                  <a:srgbClr val="FFC000"/>
                </a:solidFill>
              </a:rPr>
              <a:t>)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Religious Buildings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055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Apparent </a:t>
            </a:r>
            <a:r>
              <a:rPr lang="en-GB" dirty="0"/>
              <a:t>control by temples over production:</a:t>
            </a:r>
          </a:p>
          <a:p>
            <a:pPr lvl="1">
              <a:defRPr/>
            </a:pPr>
            <a:r>
              <a:rPr lang="en-GB" dirty="0"/>
              <a:t>Copper</a:t>
            </a:r>
          </a:p>
          <a:p>
            <a:pPr lvl="1">
              <a:defRPr/>
            </a:pPr>
            <a:r>
              <a:rPr lang="en-GB" dirty="0"/>
              <a:t>Textiles</a:t>
            </a:r>
          </a:p>
          <a:p>
            <a:pPr>
              <a:defRPr/>
            </a:pPr>
            <a:r>
              <a:rPr lang="en-GB" dirty="0"/>
              <a:t>Incorporation of Aegean religious </a:t>
            </a:r>
            <a:r>
              <a:rPr lang="en-GB" dirty="0" smtClean="0"/>
              <a:t>symbols?:</a:t>
            </a:r>
            <a:endParaRPr lang="en-GB" dirty="0"/>
          </a:p>
          <a:p>
            <a:pPr lvl="1">
              <a:defRPr/>
            </a:pPr>
            <a:r>
              <a:rPr lang="en-GB" dirty="0"/>
              <a:t>Horns of consecration</a:t>
            </a:r>
          </a:p>
        </p:txBody>
      </p:sp>
      <p:pic>
        <p:nvPicPr>
          <p:cNvPr id="7" name="Picture 8" descr="Pigadh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10000"/>
          </a:blip>
          <a:srcRect/>
          <a:stretch>
            <a:fillRect/>
          </a:stretch>
        </p:blipFill>
        <p:spPr bwMode="auto">
          <a:xfrm>
            <a:off x="5550152" y="1857364"/>
            <a:ext cx="3132279" cy="4071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652120" y="5939988"/>
            <a:ext cx="19591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Myrtou</a:t>
            </a:r>
            <a:r>
              <a:rPr lang="en-GB" sz="2000" dirty="0" smtClean="0">
                <a:solidFill>
                  <a:srgbClr val="FFC000"/>
                </a:solidFill>
              </a:rPr>
              <a:t> </a:t>
            </a:r>
            <a:r>
              <a:rPr lang="en-GB" sz="2000" i="1" dirty="0" err="1" smtClean="0">
                <a:solidFill>
                  <a:srgbClr val="FFC000"/>
                </a:solidFill>
              </a:rPr>
              <a:t>Pigadhes</a:t>
            </a:r>
            <a:endParaRPr lang="en-GB" sz="2000" i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Identification of LBA Cyprus?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29180" cy="4798336"/>
          </a:xfrm>
        </p:spPr>
        <p:txBody>
          <a:bodyPr/>
          <a:lstStyle/>
          <a:p>
            <a:pPr>
              <a:defRPr/>
            </a:pPr>
            <a:r>
              <a:rPr lang="en-GB" sz="2600" dirty="0"/>
              <a:t>Near Eastern texts refer to kingdom of </a:t>
            </a:r>
            <a:r>
              <a:rPr lang="en-GB" sz="2600" dirty="0" err="1">
                <a:solidFill>
                  <a:srgbClr val="FFC000"/>
                </a:solidFill>
              </a:rPr>
              <a:t>Alashiya</a:t>
            </a:r>
            <a:r>
              <a:rPr lang="en-GB" sz="2600" dirty="0">
                <a:solidFill>
                  <a:srgbClr val="FFC000"/>
                </a:solidFill>
              </a:rPr>
              <a:t>:</a:t>
            </a:r>
          </a:p>
          <a:p>
            <a:pPr lvl="1">
              <a:defRPr/>
            </a:pPr>
            <a:r>
              <a:rPr lang="en-GB" sz="2200" dirty="0"/>
              <a:t>18th-17th century BC: archives at Mari, Babylon, Alalakh</a:t>
            </a:r>
          </a:p>
          <a:p>
            <a:pPr lvl="1">
              <a:defRPr/>
            </a:pPr>
            <a:r>
              <a:rPr lang="en-GB" sz="2200" dirty="0"/>
              <a:t>Early 15th century BC: Annals of </a:t>
            </a:r>
            <a:r>
              <a:rPr lang="en-GB" sz="2200" dirty="0" err="1"/>
              <a:t>Tuthmosis</a:t>
            </a:r>
            <a:r>
              <a:rPr lang="en-GB" sz="2200" dirty="0"/>
              <a:t> III</a:t>
            </a:r>
          </a:p>
          <a:p>
            <a:pPr lvl="1">
              <a:defRPr/>
            </a:pPr>
            <a:r>
              <a:rPr lang="en-GB" sz="2200" dirty="0"/>
              <a:t>15th century: Hittite archives</a:t>
            </a:r>
          </a:p>
          <a:p>
            <a:pPr lvl="1">
              <a:defRPr/>
            </a:pPr>
            <a:r>
              <a:rPr lang="en-GB" sz="2200" dirty="0"/>
              <a:t>14th century: Amarna letters</a:t>
            </a:r>
          </a:p>
          <a:p>
            <a:pPr>
              <a:defRPr/>
            </a:pPr>
            <a:r>
              <a:rPr lang="en-GB" sz="2600" dirty="0"/>
              <a:t>Powerful kingdom, involved in gift exchange &amp; source of copper</a:t>
            </a:r>
          </a:p>
        </p:txBody>
      </p:sp>
      <p:pic>
        <p:nvPicPr>
          <p:cNvPr id="7" name="Picture 4" descr="amarna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29256" y="2143116"/>
            <a:ext cx="3283884" cy="367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868144" y="5909210"/>
            <a:ext cx="16658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Amarna</a:t>
            </a:r>
            <a:r>
              <a:rPr lang="en-GB" sz="2000" dirty="0" smtClean="0">
                <a:solidFill>
                  <a:srgbClr val="FFC000"/>
                </a:solidFill>
              </a:rPr>
              <a:t> letter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Cyprus &amp; </a:t>
            </a:r>
            <a:r>
              <a:rPr lang="en-GB" err="1" smtClean="0"/>
              <a:t>Alashiya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4866" cy="472689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Cypriot copper widely exported from beginning of LBA:</a:t>
            </a:r>
          </a:p>
          <a:p>
            <a:pPr lvl="1">
              <a:defRPr/>
            </a:pPr>
            <a:r>
              <a:rPr lang="en-GB" dirty="0"/>
              <a:t>Lead isotope analysis</a:t>
            </a:r>
          </a:p>
          <a:p>
            <a:pPr>
              <a:defRPr/>
            </a:pPr>
            <a:r>
              <a:rPr lang="en-GB" dirty="0"/>
              <a:t>Possible evidence for Cypriot participation in gift exchange:</a:t>
            </a:r>
          </a:p>
          <a:p>
            <a:pPr lvl="1">
              <a:defRPr/>
            </a:pPr>
            <a:r>
              <a:rPr lang="en-GB" dirty="0" err="1"/>
              <a:t>Horemheb</a:t>
            </a:r>
            <a:r>
              <a:rPr lang="en-GB" dirty="0"/>
              <a:t> sceptre-head</a:t>
            </a:r>
          </a:p>
          <a:p>
            <a:pPr>
              <a:defRPr/>
            </a:pPr>
            <a:r>
              <a:rPr lang="en-GB" dirty="0" err="1"/>
              <a:t>Petrographic</a:t>
            </a:r>
            <a:r>
              <a:rPr lang="en-GB" dirty="0"/>
              <a:t> analysis of Amarna tablets from </a:t>
            </a:r>
            <a:r>
              <a:rPr lang="en-GB" dirty="0" err="1"/>
              <a:t>Alashiya</a:t>
            </a:r>
            <a:r>
              <a:rPr lang="en-GB" dirty="0"/>
              <a:t>:</a:t>
            </a:r>
          </a:p>
          <a:p>
            <a:pPr lvl="1">
              <a:defRPr/>
            </a:pPr>
            <a:r>
              <a:rPr lang="en-GB" dirty="0"/>
              <a:t>Clay from southern foothills of Troodos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7412" name="Picture 8" descr="horemheb scarab"/>
          <p:cNvPicPr>
            <a:picLocks noChangeAspect="1" noChangeArrowheads="1"/>
          </p:cNvPicPr>
          <p:nvPr/>
        </p:nvPicPr>
        <p:blipFill>
          <a:blip r:embed="rId2" cstate="email">
            <a:lum bright="-2000" contrast="-4000"/>
          </a:blip>
          <a:srcRect/>
          <a:stretch>
            <a:fillRect/>
          </a:stretch>
        </p:blipFill>
        <p:spPr bwMode="auto">
          <a:xfrm>
            <a:off x="6516216" y="4081003"/>
            <a:ext cx="2212811" cy="2416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0" descr="ingot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6000" contrast="-6000"/>
          </a:blip>
          <a:srcRect/>
          <a:stretch>
            <a:fillRect/>
          </a:stretch>
        </p:blipFill>
        <p:spPr bwMode="auto">
          <a:xfrm>
            <a:off x="5220072" y="332656"/>
            <a:ext cx="3772194" cy="328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5203592" y="3573016"/>
            <a:ext cx="23326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Copper </a:t>
            </a:r>
            <a:r>
              <a:rPr lang="en-GB" sz="2000" dirty="0" err="1" smtClean="0">
                <a:solidFill>
                  <a:srgbClr val="FFC000"/>
                </a:solidFill>
              </a:rPr>
              <a:t>oxhide</a:t>
            </a:r>
            <a:r>
              <a:rPr lang="en-GB" sz="2000" dirty="0" smtClean="0">
                <a:solidFill>
                  <a:srgbClr val="FFC000"/>
                </a:solidFill>
              </a:rPr>
              <a:t> ingot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426654" y="6125234"/>
            <a:ext cx="323357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>
              <a:defRPr/>
            </a:pPr>
            <a:r>
              <a:rPr lang="en-GB" sz="2000" dirty="0" err="1">
                <a:solidFill>
                  <a:srgbClr val="FFC000"/>
                </a:solidFill>
              </a:rPr>
              <a:t>Horemheb</a:t>
            </a:r>
            <a:r>
              <a:rPr lang="en-GB" sz="2000" dirty="0">
                <a:solidFill>
                  <a:srgbClr val="FFC000"/>
                </a:solidFill>
              </a:rPr>
              <a:t> sceptre-head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Maritime Trade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4282" y="1773936"/>
            <a:ext cx="4429156" cy="4655460"/>
          </a:xfrm>
        </p:spPr>
        <p:txBody>
          <a:bodyPr/>
          <a:lstStyle/>
          <a:p>
            <a:pPr>
              <a:defRPr/>
            </a:pPr>
            <a:r>
              <a:rPr lang="en-GB" dirty="0"/>
              <a:t>Cypriot pottery is widely distributed in Syro-Palestine &amp; Egypt </a:t>
            </a:r>
            <a:r>
              <a:rPr lang="en-GB" dirty="0" smtClean="0"/>
              <a:t>in </a:t>
            </a:r>
            <a:r>
              <a:rPr lang="en-GB" dirty="0"/>
              <a:t>15</a:t>
            </a:r>
            <a:r>
              <a:rPr lang="en-GB" baseline="30000" dirty="0"/>
              <a:t>th</a:t>
            </a:r>
            <a:r>
              <a:rPr lang="en-GB" dirty="0"/>
              <a:t>-13</a:t>
            </a:r>
            <a:r>
              <a:rPr lang="en-GB" baseline="30000" dirty="0"/>
              <a:t>th</a:t>
            </a:r>
            <a:r>
              <a:rPr lang="en-GB" dirty="0"/>
              <a:t> centuries:</a:t>
            </a:r>
          </a:p>
          <a:p>
            <a:pPr lvl="1">
              <a:defRPr/>
            </a:pPr>
            <a:r>
              <a:rPr lang="en-GB" dirty="0"/>
              <a:t>Base Ring juglets</a:t>
            </a:r>
          </a:p>
          <a:p>
            <a:pPr lvl="1">
              <a:defRPr/>
            </a:pPr>
            <a:r>
              <a:rPr lang="en-GB" dirty="0"/>
              <a:t>White Slip bowls</a:t>
            </a:r>
          </a:p>
          <a:p>
            <a:pPr lvl="1">
              <a:defRPr/>
            </a:pPr>
            <a:r>
              <a:rPr lang="en-GB" dirty="0"/>
              <a:t>Red Lustrous spindle bottles</a:t>
            </a:r>
          </a:p>
        </p:txBody>
      </p:sp>
      <p:pic>
        <p:nvPicPr>
          <p:cNvPr id="19460" name="Picture 4" descr="red lustrous.tif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15272" y="3429000"/>
            <a:ext cx="1253507" cy="3208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7" descr="white slip.tif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214809" y="3789040"/>
            <a:ext cx="3165685" cy="2007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3" descr="BR jugs.tif"/>
          <p:cNvPicPr>
            <a:picLocks noGrp="1" noChangeAspect="1"/>
          </p:cNvPicPr>
          <p:nvPr>
            <p:ph sz="half" idx="2"/>
          </p:nvPr>
        </p:nvPicPr>
        <p:blipFill>
          <a:blip r:embed="rId4" cstate="email">
            <a:lum bright="-4000" contrast="-4000"/>
          </a:blip>
          <a:srcRect/>
          <a:stretch>
            <a:fillRect/>
          </a:stretch>
        </p:blipFill>
        <p:spPr bwMode="auto">
          <a:xfrm>
            <a:off x="4786314" y="428604"/>
            <a:ext cx="4038600" cy="268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Maritime Trade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83488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Imports (14</a:t>
            </a:r>
            <a:r>
              <a:rPr lang="en-GB" baseline="30000" dirty="0"/>
              <a:t>th</a:t>
            </a:r>
            <a:r>
              <a:rPr lang="en-GB" dirty="0"/>
              <a:t> &amp; 13</a:t>
            </a:r>
            <a:r>
              <a:rPr lang="en-GB" baseline="30000" dirty="0"/>
              <a:t>th</a:t>
            </a:r>
            <a:r>
              <a:rPr lang="en-GB" dirty="0"/>
              <a:t> centuries):</a:t>
            </a:r>
          </a:p>
          <a:p>
            <a:pPr lvl="1">
              <a:defRPr/>
            </a:pPr>
            <a:r>
              <a:rPr lang="en-GB" dirty="0"/>
              <a:t>Levantine &amp; Egyptian transport amphorae</a:t>
            </a:r>
          </a:p>
          <a:p>
            <a:pPr lvl="1">
              <a:defRPr/>
            </a:pPr>
            <a:r>
              <a:rPr lang="en-GB" dirty="0"/>
              <a:t>Large quantities of Mycenaean pottery, smaller quantities of Minoan pottery</a:t>
            </a:r>
          </a:p>
          <a:p>
            <a:pPr lvl="1">
              <a:defRPr/>
            </a:pPr>
            <a:r>
              <a:rPr lang="en-GB" dirty="0"/>
              <a:t>Perfume containers (stirrup jars)</a:t>
            </a:r>
          </a:p>
          <a:p>
            <a:pPr lvl="1">
              <a:defRPr/>
            </a:pPr>
            <a:r>
              <a:rPr lang="en-GB" dirty="0"/>
              <a:t>Kraters: commissioned drinking sets?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20484" name="Picture 4" descr="chariot krater 1.tif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143636" y="3571876"/>
            <a:ext cx="2329594" cy="27860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arediou SJ.tif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lum bright="-14000" contrast="-14000"/>
          </a:blip>
          <a:srcRect/>
          <a:stretch>
            <a:fillRect/>
          </a:stretch>
        </p:blipFill>
        <p:spPr bwMode="auto">
          <a:xfrm>
            <a:off x="5500694" y="428604"/>
            <a:ext cx="3234058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5" descr="faience plate.tif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57818" y="3357562"/>
            <a:ext cx="3143275" cy="31432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Maritime Trade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Trade in luxuries from Egypt, Mesopotamia &amp; Near East:</a:t>
            </a:r>
          </a:p>
          <a:p>
            <a:pPr lvl="1">
              <a:defRPr/>
            </a:pPr>
            <a:r>
              <a:rPr lang="en-GB" dirty="0"/>
              <a:t>Cylinder seals</a:t>
            </a:r>
          </a:p>
          <a:p>
            <a:pPr lvl="1">
              <a:defRPr/>
            </a:pPr>
            <a:r>
              <a:rPr lang="en-GB" dirty="0"/>
              <a:t>Gold, faience, glass, ivory</a:t>
            </a:r>
          </a:p>
        </p:txBody>
      </p:sp>
      <p:pic>
        <p:nvPicPr>
          <p:cNvPr id="21509" name="Picture 6" descr="lion ring.tif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2143108" y="4357694"/>
            <a:ext cx="2636834" cy="1921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" descr="Ayia Irini necklace.tif"/>
          <p:cNvPicPr>
            <a:picLocks noGrp="1" noChangeAspect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6000760" y="357166"/>
            <a:ext cx="2895592" cy="2727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Cyprus plays a key role in the East Mediterranean during LBA:</a:t>
            </a:r>
          </a:p>
          <a:p>
            <a:pPr lvl="1">
              <a:defRPr/>
            </a:pPr>
            <a:r>
              <a:rPr lang="en-GB"/>
              <a:t>Maritime trade &amp; in particular copper resources</a:t>
            </a:r>
          </a:p>
          <a:p>
            <a:pPr>
              <a:defRPr/>
            </a:pPr>
            <a:r>
              <a:rPr lang="en-GB"/>
              <a:t>Possible evidence for development of state</a:t>
            </a:r>
          </a:p>
          <a:p>
            <a:pPr>
              <a:defRPr/>
            </a:pPr>
            <a:r>
              <a:rPr lang="en-GB"/>
              <a:t>Appearance of urban communities, around coast</a:t>
            </a:r>
          </a:p>
          <a:p>
            <a:pPr>
              <a:defRPr/>
            </a:pPr>
            <a:r>
              <a:rPr lang="en-GB"/>
              <a:t>Incredible wealth: usually deposited in tombs or sanctuaries</a:t>
            </a:r>
          </a:p>
          <a:p>
            <a:pPr>
              <a:defRPr/>
            </a:pPr>
            <a:r>
              <a:rPr lang="en-GB"/>
              <a:t>Probably to be identified with </a:t>
            </a:r>
            <a:r>
              <a:rPr lang="en-GB" err="1"/>
              <a:t>Alashiya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32</TotalTime>
  <Words>731</Words>
  <Application>Microsoft Office PowerPoint</Application>
  <PresentationFormat>On-screen Show (4:3)</PresentationFormat>
  <Paragraphs>138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Module</vt:lpstr>
      <vt:lpstr>Pharaohs, Phoenicians &amp; Peoples of the Sea</vt:lpstr>
      <vt:lpstr>Geography</vt:lpstr>
      <vt:lpstr>Chronology</vt:lpstr>
      <vt:lpstr>Late Bronze Age</vt:lpstr>
      <vt:lpstr>Late Cypriot I</vt:lpstr>
      <vt:lpstr>Late Cypriot I</vt:lpstr>
      <vt:lpstr>Emergence of State?</vt:lpstr>
      <vt:lpstr>Late Cypriot II</vt:lpstr>
      <vt:lpstr>LC II Towns</vt:lpstr>
      <vt:lpstr>Monumentality</vt:lpstr>
      <vt:lpstr>Centralised Redistribution</vt:lpstr>
      <vt:lpstr>Redistribution Economy</vt:lpstr>
      <vt:lpstr>Religious Buildings</vt:lpstr>
      <vt:lpstr>Religious Buildings</vt:lpstr>
      <vt:lpstr>Identification of LBA Cyprus?</vt:lpstr>
      <vt:lpstr>Cyprus &amp; Alashiya</vt:lpstr>
      <vt:lpstr>Maritime Trade</vt:lpstr>
      <vt:lpstr>Maritime Trade</vt:lpstr>
      <vt:lpstr>Maritime Trade</vt:lpstr>
      <vt:lpstr>Summary</vt:lpstr>
    </vt:vector>
  </TitlesOfParts>
  <Company>Gilfach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 Steel</dc:creator>
  <cp:lastModifiedBy>Louise</cp:lastModifiedBy>
  <cp:revision>26</cp:revision>
  <dcterms:created xsi:type="dcterms:W3CDTF">2012-03-07T19:00:41Z</dcterms:created>
  <dcterms:modified xsi:type="dcterms:W3CDTF">2013-05-11T09:24:10Z</dcterms:modified>
</cp:coreProperties>
</file>