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emf" ContentType="image/x-emf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29"/>
  </p:notesMasterIdLst>
  <p:sldIdLst>
    <p:sldId id="257" r:id="rId2"/>
    <p:sldId id="258" r:id="rId3"/>
    <p:sldId id="306" r:id="rId4"/>
    <p:sldId id="260" r:id="rId5"/>
    <p:sldId id="289" r:id="rId6"/>
    <p:sldId id="264" r:id="rId7"/>
    <p:sldId id="326" r:id="rId8"/>
    <p:sldId id="266" r:id="rId9"/>
    <p:sldId id="313" r:id="rId10"/>
    <p:sldId id="314" r:id="rId11"/>
    <p:sldId id="315" r:id="rId12"/>
    <p:sldId id="329" r:id="rId13"/>
    <p:sldId id="290" r:id="rId14"/>
    <p:sldId id="316" r:id="rId15"/>
    <p:sldId id="327" r:id="rId16"/>
    <p:sldId id="330" r:id="rId17"/>
    <p:sldId id="317" r:id="rId18"/>
    <p:sldId id="318" r:id="rId19"/>
    <p:sldId id="328" r:id="rId20"/>
    <p:sldId id="319" r:id="rId21"/>
    <p:sldId id="320" r:id="rId22"/>
    <p:sldId id="321" r:id="rId23"/>
    <p:sldId id="322" r:id="rId24"/>
    <p:sldId id="323" r:id="rId25"/>
    <p:sldId id="324" r:id="rId26"/>
    <p:sldId id="325" r:id="rId27"/>
    <p:sldId id="284" r:id="rId2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4070"/>
    <a:srgbClr val="005DA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86989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The sequence of events leading up to a review is demonstrated in the figure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The events include idea, research question, research hypothesis, literature review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Selection of area in which to work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Extremely important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Should interest you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First step in research process, ensures remaining steps goes well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Fatal errors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Falling in love with idea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Sticking to the first idea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Doing something trivial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Biting off more than you can chew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Doing something that is already done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Ideas for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Accomplished researchers – come up with additional ideas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Experienced researchers – put all experience to work for themselves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Beginners – experience core anxiety and doubt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Suggestions for where to find interesting research topics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Personal experience and firsthand knowledge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Using ideas from mentors and instructors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Look for research questions that reflect the next step of research process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Coming up with a specific idea for research project sometimes difficult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Researchers’ responsibility to propose a research topic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lot of associated literature exists for various topics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A few possible research topics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Child care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Obesity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Public policy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Diet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Body images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 idea leads to research questions, which leads to hypotheses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Idea is a product of luxurious thinking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 questions are the articulation of ideas that imply relationship between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 questions are best expressed in writing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Research question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Clearly stated expression of interest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Importance of easily understood and clear research question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Should be more scientific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Attributes of a well-written hypothesis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Stated in declarative form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Postulate the relationship between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Reflect the body of literature upon which it is based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Brief and to the point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Testable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table displays research ideas and research problem or question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Research hypothesis that reflects research idea and question is indicated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3A.5.1: Using General Sources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What the source provides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General introduction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Clues to where to go for valuable information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Browsing material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 authoritative references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Frequently used sources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Reader’s guide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Reader’s guide retrospective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Infobase</a:t>
            </a: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New York Times Article Archive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Lexis/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Nexis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Academic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Things to remember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 resources are not online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Microfilm readers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 information is not true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Digital method of storage is subject to change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3A.5.2: Using Secondary Sources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 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Foundation for review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Scholarly summary of research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Pointer for further reference sources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Secondhand information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Reviews and syntheses of literature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Big books found in reference section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Annual reviews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National Society for Study of Education Yearbooks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Condition of Education in Brief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Handbook of Child Psychology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3A.5.3: Using Primary Sources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Primary sources – meat and potato of literature review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Gives specific information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Journals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Definition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- American Educational Research Association journals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does a journal work?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Other primary sources – personal papers, news, etc.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Abstracts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Definition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information do abstracts provide?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Some useful abstract collections –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PsycINFO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ERIC, Social Sciences Abstracts, Psychology Abstracts,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ProQuest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Dissertations and Theses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Indices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Helps locate the source of information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Directs a search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Alphabetical listing of topic and author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– SSCI, SCI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The steps in reviewing literature is shown in the figure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The formidable task involves five steps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three types of sources one will consult throughout review of literature is given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What the sources do and examples of sources are given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3A.6.1: What Does a Research Article Look Like?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Ways to understand the results of research studies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Reading and practicing understanding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Taking help from advisors about best research journals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Visiting library or searching online for resources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Examples – research journals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Education and psychology-related journals – 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American Psychologist, Educational Research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etc.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Psychology journals – 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Cognition, Human Development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etc.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3A6.2: Criteria for Judging a Research Study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Purpose of research articles 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 information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Educate readers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Areas one should focus on to understand the study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Review of previous research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Problem and purpose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Hypothesis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Method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Sample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Results and Discussions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3A.7.1: Searching Online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Key to good research foundation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Library Internet access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Database leased by university library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– Ask the librarian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Sophisticated local community libraries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Value of online 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Less time-consuming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Provides access to thousands of documents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Access to complete records of articles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3A.7.2: The Great Search Engines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Search engines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Tools that help sift through information on the Internet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Helps find what is needed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– Google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Variety of search engines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Bookfinder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Yahoo,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etc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Browsers – Firefox, Internet Explorer, etc.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Meta-search engines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Tips about using search engines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more than one search engine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Enter narrowest search term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Enter most important keyword first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Spell keywords correctly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 help or function files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Illustrates results of Google search on homelessness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15,800,000 results came up in 0.65 seconds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3A.7.3: Using Boolean Operators in a Search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Boolean operators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Definition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do Boolean operators assist in refining searches?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Using AND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When is AND used in a search?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Capitalize AND in a search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(+) sign usage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Using NOT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When is NOT used in a search?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(-) sign usage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Using OR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Produces results from either term or phrase entered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– grade school or elementary school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5- Using *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Will search for anything following the term or phrase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– street * could return street crime or street gangs,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3A.7.4: More About Google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Google – Most popular search engine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Regularly catalogues millions of web pages and returns results in very short order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What’s in the window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Across the top – listing of tabs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Right – Search tool options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Below search term – tally of results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Below result line – all important results of search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Word order and repetition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sv-SE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Entering “grade retention retention”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sv-SE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Entering “grade retention”</a:t>
            </a: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Using the phonebook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Greatest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nondocumented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generally unknown feature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One can enter name and zip code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5 – Articles online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Google – excellent tool for finding information across many sites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Looks for topics that appear secondarily to the sites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3A.7.5: Using Bibliographic Database Programs	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Bibliographic database programs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 manage references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to use the tool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Index cards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Free and commercially available programs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Common tool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Microsoft Word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to insert bibliography in the document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Other products –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Biblioscape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Bookends,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Bibus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Pybliographer</a:t>
            </a: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EndNote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3A.8.1: Research Activities and the Internet	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Using Internet for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Email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Electronic newsgroups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Social media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Electronic newsgroups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Usenet 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RSS  feeds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3A.8.2: A Bit About E-Mail	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Email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Indispensible part of research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Servers and ISP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Backup email addresses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Advantage of web-based mail and cloud based computing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Viruses and junk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Email etiquette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Drafting and sending it later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Who is the recipient?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Should have a beginning, middle, end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 not forward without reading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Subject lines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3A.8.3: An Introduction to News Groups and RSS Feeds	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Newsgroup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News that fits one category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Collection of information about one topic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Made available by system administrator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RSS feeds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Mechanism through which information is shared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Organized through threads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What’s in the news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Newsgroups are organized based on rules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Hierarchy of group name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Suffix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Accessing and subscribing to a newsgroup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3A.8.4: And, Just a Bit about Web Sites	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Web sites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Portals to more information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they are useful for research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Creating a web site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Web development and web designing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– 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GoDaddy.com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can be included in web sites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3A.8.5: Using Social Media in Research	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Social media benefits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Users can get in touch with friends and colleagues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Users are more engaged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Users are less likely to be socially isolated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Have close relationships and more trusting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Facebook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Social networking tool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Cost-effective tool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Enables effective communication and allows collection of data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Twitter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Social networking tool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Following accounts of researchers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Twitter search box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 community and Twitter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Literature review writing hints – Part 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 other literature reviews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Create a unified theme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a system to organize materials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Work from an outline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Build bridges between different areas of review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Literature review writing hints – Part II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Create a schedule for writing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Practice writings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3" Type="http://schemas.openxmlformats.org/officeDocument/2006/relationships/slide" Target="slide8.xml"/><Relationship Id="rId7" Type="http://schemas.openxmlformats.org/officeDocument/2006/relationships/slide" Target="slide13.xml"/><Relationship Id="rId2" Type="http://schemas.openxmlformats.org/officeDocument/2006/relationships/slide" Target="slide6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1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4.xml"/><Relationship Id="rId5" Type="http://schemas.openxmlformats.org/officeDocument/2006/relationships/slide" Target="slide27.xml"/><Relationship Id="rId4" Type="http://schemas.openxmlformats.org/officeDocument/2006/relationships/slide" Target="slide2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5.xml"/><Relationship Id="rId6" Type="http://schemas.openxmlformats.org/officeDocument/2006/relationships/slide" Target="slide13.xml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5.xml"/><Relationship Id="rId5" Type="http://schemas.openxmlformats.org/officeDocument/2006/relationships/slide" Target="slide26.xml"/><Relationship Id="rId4" Type="http://schemas.openxmlformats.org/officeDocument/2006/relationships/slide" Target="slide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Chapter 3A</a:t>
            </a:r>
            <a:endParaRPr lang="en-US" dirty="0" smtClean="0"/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/>
              <a:t>Selecting a Problem and Reviewing the Research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Picture 7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 </a:t>
            </a:r>
            <a:r>
              <a:rPr lang="en-US" altLang="en-US" dirty="0"/>
              <a:t>(1 of 2)</a:t>
            </a:r>
            <a:endParaRPr lang="en-US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Selecting a Problem and Reviewing the Research slide"/>
              </a:rPr>
              <a:t>Introduction: Selecting a Problem and Reviewing the Research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3A.1: Selecting a Problem slide"/>
              </a:rPr>
              <a:t>3A.1: Selecting a Problem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3A.2: Defining Your Interests slide"/>
              </a:rPr>
              <a:t>3A.2: Defining Your Interests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3A.3: Ideas, Ideas, Ideas (and What to Do with Them) slide"/>
              </a:rPr>
              <a:t>3A.3: Ideas, Ideas, Ideas (and What to Do with Them)</a:t>
            </a:r>
            <a:endParaRPr lang="en-US" sz="2400" dirty="0"/>
          </a:p>
          <a:p>
            <a:r>
              <a:rPr lang="en-US" sz="2400" dirty="0">
                <a:hlinkClick r:id="rId6" action="ppaction://hlinksldjump" tooltip="Link to 3A.4: From Idea to Research Question to Hypothesis slide"/>
              </a:rPr>
              <a:t>3A.4: From Idea to Research Question to Hypothesis</a:t>
            </a:r>
            <a:endParaRPr lang="en-US" sz="2400" dirty="0"/>
          </a:p>
          <a:p>
            <a:r>
              <a:rPr lang="en-US" sz="2400" dirty="0">
                <a:hlinkClick r:id="rId7" action="ppaction://hlinksldjump" tooltip="Link to 3A.5: Reviewing the Literature slide"/>
              </a:rPr>
              <a:t>3A.5: Reviewing the Literature</a:t>
            </a:r>
            <a:endParaRPr lang="en-US" sz="2400" dirty="0"/>
          </a:p>
          <a:p>
            <a:r>
              <a:rPr lang="en-US" sz="2400" dirty="0">
                <a:hlinkClick r:id="rId8" action="ppaction://hlinksldjump" tooltip="Link to 3A.6: Reading and Evaluating Research slide"/>
              </a:rPr>
              <a:t>3A.6: Reading and Evaluating Research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 </a:t>
            </a:r>
            <a:r>
              <a:rPr lang="en-US" altLang="en-US" dirty="0" smtClean="0"/>
              <a:t>(2 </a:t>
            </a:r>
            <a:r>
              <a:rPr lang="en-US" altLang="en-US" dirty="0"/>
              <a:t>of 2)</a:t>
            </a:r>
            <a:endParaRPr lang="en-US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3A.7: Using Electronic Tools in Your Research Activities slide"/>
              </a:rPr>
              <a:t>3A.7: Using Electronic Tools in Your Research Activities</a:t>
            </a:r>
            <a:endParaRPr lang="en-US" sz="2400" dirty="0"/>
          </a:p>
          <a:p>
            <a:r>
              <a:rPr lang="en-US" sz="2400" dirty="0" smtClean="0">
                <a:hlinkClick r:id="rId3" action="ppaction://hlinksldjump" tooltip="Link to 3A.8: Using the Internet: Beyond Searchers slide"/>
              </a:rPr>
              <a:t>3A.8: </a:t>
            </a:r>
            <a:r>
              <a:rPr lang="en-US" sz="2400" dirty="0">
                <a:hlinkClick r:id="rId3" action="ppaction://hlinksldjump" tooltip="Link to 3A.8: Using the Internet: Beyond Searchers slide"/>
              </a:rPr>
              <a:t>Using the Internet: Beyond Searchers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3A.9: Writing the Literature Review slide"/>
              </a:rPr>
              <a:t>3A.9: Writing the Literature Review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Summary: Selecting a Problem and Reviewing the Research slide"/>
              </a:rPr>
              <a:t>Summary: Selecting a Problem and Reviewing the Research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9593805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 (1 of 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3A.1: Selecting a Problem slide"/>
              </a:rPr>
              <a:t>3A.1: Outline the reasons as to why the selection of the area in which to work on is extremely important</a:t>
            </a:r>
            <a:endParaRPr lang="en-US" dirty="0"/>
          </a:p>
          <a:p>
            <a:r>
              <a:rPr lang="en-US" dirty="0">
                <a:hlinkClick r:id="rId3" action="ppaction://hlinksldjump" tooltip="Link to 3A.2: Defining Your Interests slide"/>
              </a:rPr>
              <a:t>3A.2: Analyze the different sources that can lead to ideas for research</a:t>
            </a:r>
            <a:endParaRPr lang="en-US" dirty="0"/>
          </a:p>
          <a:p>
            <a:r>
              <a:rPr lang="en-US" dirty="0">
                <a:hlinkClick r:id="rId4" action="ppaction://hlinksldjump" tooltip="Link to 3A.3: Ideas, Ideas, Ideas (and What to Do with Them) slide"/>
              </a:rPr>
              <a:t>3A.3: List possible research topics</a:t>
            </a:r>
            <a:endParaRPr lang="en-US" dirty="0"/>
          </a:p>
          <a:p>
            <a:r>
              <a:rPr lang="en-US" dirty="0">
                <a:hlinkClick r:id="rId5" action="ppaction://hlinksldjump" tooltip="Link to 3A.4: From Idea to Research Question to Hypothesis slide"/>
              </a:rPr>
              <a:t>3A.4: Recall the logical progression in research from idea to question and finally to hypothesis</a:t>
            </a:r>
            <a:endParaRPr lang="en-US" dirty="0"/>
          </a:p>
          <a:p>
            <a:r>
              <a:rPr lang="en-US" dirty="0">
                <a:hlinkClick r:id="rId6" action="ppaction://hlinksldjump" tooltip="Link to 3A.5: Reviewing the Literature slide"/>
              </a:rPr>
              <a:t>3A.5: Examine three types of sources that are consulted during the review of research literature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 (2 of 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3A.6: Reading and Evaluating Research slide"/>
              </a:rPr>
              <a:t>3A.6: Analyze the importance of a good research article in helping being familiar with existing research on the same topic</a:t>
            </a:r>
            <a:endParaRPr lang="en-US" dirty="0"/>
          </a:p>
          <a:p>
            <a:r>
              <a:rPr lang="en-US" dirty="0">
                <a:hlinkClick r:id="rId3" action="ppaction://hlinksldjump" tooltip="Link to 3A.7: Using Electronic Tools in Your Research Activities slide"/>
              </a:rPr>
              <a:t>3A.7: Recognize how various forms of electronic tools help in research activities</a:t>
            </a:r>
            <a:endParaRPr lang="en-US" dirty="0"/>
          </a:p>
          <a:p>
            <a:r>
              <a:rPr lang="en-US" dirty="0">
                <a:hlinkClick r:id="rId4" action="ppaction://hlinksldjump" tooltip="Link to 3A.8: Using the Internet: Beyond Searchers slide"/>
              </a:rPr>
              <a:t>3A.8: Report the multiple ways in which the internet helps research</a:t>
            </a:r>
            <a:endParaRPr lang="en-US" dirty="0"/>
          </a:p>
          <a:p>
            <a:r>
              <a:rPr lang="en-US" dirty="0">
                <a:hlinkClick r:id="rId5" action="ppaction://hlinksldjump" tooltip="Link to 3A.9: Writing the Literature Review slide"/>
              </a:rPr>
              <a:t>3A.9: Summarize writing hints with respect to literature review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1809291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Introduction: Selecting a Problem and Reviewing the Research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Selecting an area of interest </a:t>
            </a:r>
          </a:p>
          <a:p>
            <a:r>
              <a:rPr lang="en-US" sz="2400" dirty="0"/>
              <a:t>Research questions</a:t>
            </a:r>
          </a:p>
          <a:p>
            <a:r>
              <a:rPr lang="en-US" sz="2400" dirty="0"/>
              <a:t>Review of literature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5291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838200"/>
          </a:xfrm>
        </p:spPr>
        <p:txBody>
          <a:bodyPr/>
          <a:lstStyle/>
          <a:p>
            <a:r>
              <a:rPr lang="en-US" dirty="0"/>
              <a:t>Figure 3A.1a: From idea to literature review with a research hypothesis along the way.</a:t>
            </a:r>
          </a:p>
        </p:txBody>
      </p:sp>
      <p:pic>
        <p:nvPicPr>
          <p:cNvPr id="3" name="Picture 2" descr="Figure 3A.1a A series diagram reads, Idea, Research Question, Research Hypothesis, and Literature Review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598" y="3405094"/>
            <a:ext cx="8918032" cy="252505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2370238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3A.1</a:t>
            </a:r>
            <a:r>
              <a:rPr lang="en-US" dirty="0"/>
              <a:t>: Selecting a Problem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</a:t>
            </a:r>
            <a:r>
              <a:rPr lang="en-US" sz="1500" dirty="0" smtClean="0">
                <a:solidFill>
                  <a:srgbClr val="2D1061"/>
                </a:solidFill>
              </a:rPr>
              <a:t>Outline the reasons as to why </a:t>
            </a:r>
            <a:r>
              <a:rPr lang="en-US" sz="1500" dirty="0">
                <a:solidFill>
                  <a:srgbClr val="2D1061"/>
                </a:solidFill>
              </a:rPr>
              <a:t>the selection of the area in which to work on is extremely </a:t>
            </a:r>
            <a:r>
              <a:rPr lang="en-US" sz="1500" dirty="0" smtClean="0">
                <a:solidFill>
                  <a:srgbClr val="2D1061"/>
                </a:solidFill>
              </a:rPr>
              <a:t>important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Selection of area in which to work</a:t>
            </a:r>
          </a:p>
          <a:p>
            <a:pPr lvl="1" eaLnBrk="1" hangingPunct="1"/>
            <a:r>
              <a:rPr lang="en-US" dirty="0"/>
              <a:t>Fatal errors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7634969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3A.2: </a:t>
            </a:r>
            <a:r>
              <a:rPr lang="en-US" dirty="0"/>
              <a:t>Defining Your Interests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Analyze the different sources that can lead to ideas for research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Ideas for research </a:t>
            </a:r>
          </a:p>
          <a:p>
            <a:pPr lvl="1" eaLnBrk="1" hangingPunct="1"/>
            <a:r>
              <a:rPr lang="en-US" dirty="0"/>
              <a:t>Suggestions for where to find interesting research topics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039461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3A.3: </a:t>
            </a:r>
            <a:r>
              <a:rPr lang="en-US" dirty="0"/>
              <a:t>Ideas, Ideas, Ideas (and What to Do with Them)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List possible research </a:t>
            </a:r>
            <a:r>
              <a:rPr lang="en-US" sz="1500" dirty="0" smtClean="0">
                <a:solidFill>
                  <a:srgbClr val="2D1061"/>
                </a:solidFill>
              </a:rPr>
              <a:t>topics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A few possible research </a:t>
            </a:r>
            <a:r>
              <a:rPr lang="en-US" dirty="0" smtClean="0"/>
              <a:t>topics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3420691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3A.4: </a:t>
            </a:r>
            <a:r>
              <a:rPr lang="en-US" dirty="0"/>
              <a:t>From Idea to Research Question to Hypothesis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Recall the logical progression in research from idea to question and finally to hypothesis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Introduction </a:t>
            </a:r>
          </a:p>
          <a:p>
            <a:pPr lvl="1" eaLnBrk="1" hangingPunct="1"/>
            <a:r>
              <a:rPr lang="en-US" dirty="0"/>
              <a:t>Research question </a:t>
            </a:r>
          </a:p>
          <a:p>
            <a:pPr lvl="1" eaLnBrk="1" hangingPunct="1"/>
            <a:r>
              <a:rPr lang="en-US" dirty="0"/>
              <a:t>Attributes of a well-written hypothesis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1643833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"/>
            <a:ext cx="8839200" cy="1219200"/>
          </a:xfrm>
        </p:spPr>
        <p:txBody>
          <a:bodyPr/>
          <a:lstStyle/>
          <a:p>
            <a:r>
              <a:rPr lang="en-IN" dirty="0"/>
              <a:t>Table </a:t>
            </a:r>
            <a:r>
              <a:rPr lang="en-IN" dirty="0" smtClean="0"/>
              <a:t>3A.1: </a:t>
            </a:r>
            <a:r>
              <a:rPr lang="en-US" dirty="0"/>
              <a:t>Research ideas and questions and the hypothesis that reflect them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743937131"/>
              </p:ext>
            </p:extLst>
          </p:nvPr>
        </p:nvGraphicFramePr>
        <p:xfrm>
          <a:off x="105505" y="1379966"/>
          <a:ext cx="8962295" cy="50208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8770"/>
                <a:gridCol w="2743200"/>
                <a:gridCol w="4050325"/>
              </a:tblGrid>
              <a:tr h="406953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/>
                        <a:t>Research Interest or Ideas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/>
                        <a:t>Research Problem or Questions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/>
                        <a:t>Research Hypothesis</a:t>
                      </a:r>
                      <a:endParaRPr lang="en-US" sz="1400" dirty="0"/>
                    </a:p>
                  </a:txBody>
                  <a:tcPr/>
                </a:tc>
              </a:tr>
              <a:tr h="75363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Open Classroom and Academic Success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 smtClean="0"/>
                        <a:t>What is the effect of open versus traditional classrooms on reading level?</a:t>
                      </a:r>
                      <a:endParaRPr lang="en-US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200" b="0" dirty="0" smtClean="0"/>
                        <a:t>Children who are taught reading in open classroom settings will read at a higher grade level than children who are taught reading in a traditional setting.</a:t>
                      </a:r>
                      <a:endParaRPr lang="en-US" sz="1200" b="0" dirty="0"/>
                    </a:p>
                  </a:txBody>
                  <a:tcPr/>
                </a:tc>
              </a:tr>
              <a:tr h="57791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Television and Consumer Behavior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200" dirty="0" smtClean="0"/>
                        <a:t>How does watching television commercials affect the buying behavior of adolescents?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200" dirty="0" smtClean="0"/>
                        <a:t>Adolescent boys buy more of the products advertised on television than do adolescent girls.</a:t>
                      </a:r>
                      <a:endParaRPr lang="en-US" sz="1200" dirty="0"/>
                    </a:p>
                  </a:txBody>
                  <a:tcPr/>
                </a:tc>
              </a:tr>
              <a:tr h="716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Effectiveness of Checklists in Preventing Hospital Infections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200" dirty="0" smtClean="0"/>
                        <a:t>Does the use of checklists when preparing patients for surgery help reduce the level of infection in the hospital?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200" dirty="0" smtClean="0"/>
                        <a:t>Those hospitals that regularly use checklists in patient preparation for surgery will have a lower rate of infection per 1,000 patients then these hospitals, which do not.</a:t>
                      </a:r>
                      <a:endParaRPr lang="en-US" sz="1200" dirty="0"/>
                    </a:p>
                  </a:txBody>
                  <a:tcPr/>
                </a:tc>
              </a:tr>
              <a:tr h="8074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Food Preference and Organic Foods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200" dirty="0" smtClean="0"/>
                        <a:t>Do consumers prefer food that is organic?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200" dirty="0" smtClean="0"/>
                        <a:t>There will be a difference in preference level as measured by the I ♥ Food scale between those consumers who are offered organic food and those who are offered nonorganic food.</a:t>
                      </a:r>
                      <a:endParaRPr lang="en-US" sz="1200" dirty="0"/>
                    </a:p>
                  </a:txBody>
                  <a:tcPr/>
                </a:tc>
              </a:tr>
              <a:tr h="8074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Use of Energy by Home Owners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200" dirty="0" smtClean="0"/>
                        <a:t>Will a home owners’ energy usage change as a function of his or her knowledge of his or her neighbor’s usage?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200" dirty="0" smtClean="0"/>
                        <a:t>Those people who know how much energy their neighbors use on a monthly basis will use less energy.</a:t>
                      </a:r>
                      <a:endParaRPr lang="en-US" sz="1200" dirty="0"/>
                    </a:p>
                  </a:txBody>
                  <a:tcPr/>
                </a:tc>
              </a:tr>
              <a:tr h="6367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Adult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200" dirty="0" smtClean="0"/>
                        <a:t>How have many adults adjusted to the responsibility of caring for their aged parents?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200" dirty="0" smtClean="0"/>
                        <a:t>The number of children who are caring for their parents in the child’s own home has increased over the past 10 years.</a:t>
                      </a:r>
                      <a:endParaRPr lang="en-US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3443742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3A.5: Reviewing the Literature </a:t>
            </a:r>
            <a:r>
              <a:rPr lang="en-US" dirty="0" smtClean="0"/>
              <a:t>(1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three types of sources that are consulted during the review of research literature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3A.5.1: Using General Sources</a:t>
            </a:r>
          </a:p>
          <a:p>
            <a:pPr lvl="1" eaLnBrk="1" hangingPunct="1"/>
            <a:r>
              <a:rPr lang="en-US" dirty="0"/>
              <a:t>What the source provides</a:t>
            </a:r>
          </a:p>
          <a:p>
            <a:pPr lvl="1" eaLnBrk="1" hangingPunct="1"/>
            <a:r>
              <a:rPr lang="en-US" dirty="0"/>
              <a:t>Frequently used sources</a:t>
            </a:r>
          </a:p>
          <a:p>
            <a:pPr lvl="1" eaLnBrk="1" hangingPunct="1"/>
            <a:r>
              <a:rPr lang="en-US" dirty="0"/>
              <a:t>Things to remember</a:t>
            </a:r>
            <a:endParaRPr lang="en-US" dirty="0" smtClean="0"/>
          </a:p>
          <a:p>
            <a:pPr eaLnBrk="1" hangingPunct="1"/>
            <a:r>
              <a:rPr lang="en-US" altLang="en-US" dirty="0"/>
              <a:t>3A.5.2: Using Secondary Sources</a:t>
            </a:r>
          </a:p>
          <a:p>
            <a:pPr lvl="1" eaLnBrk="1" hangingPunct="1"/>
            <a:r>
              <a:rPr lang="en-US" dirty="0"/>
              <a:t>Introduction </a:t>
            </a:r>
          </a:p>
          <a:p>
            <a:pPr lvl="1" eaLnBrk="1" hangingPunct="1"/>
            <a:r>
              <a:rPr lang="en-US" dirty="0"/>
              <a:t>Reviews and syntheses of literature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29536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3A.5: Reviewing the Literature </a:t>
            </a:r>
            <a:r>
              <a:rPr lang="en-US" dirty="0" smtClean="0"/>
              <a:t>(2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three types of sources that are consulted during the review of research literature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3A.5.3: Using Primary Sources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Journals</a:t>
            </a:r>
          </a:p>
          <a:p>
            <a:pPr lvl="1" eaLnBrk="1" hangingPunct="1"/>
            <a:r>
              <a:rPr lang="en-US" dirty="0"/>
              <a:t>Abstracts</a:t>
            </a:r>
          </a:p>
          <a:p>
            <a:pPr lvl="1" eaLnBrk="1" hangingPunct="1"/>
            <a:r>
              <a:rPr lang="en-US" dirty="0"/>
              <a:t>Indices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0391909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838200"/>
          </a:xfrm>
        </p:spPr>
        <p:txBody>
          <a:bodyPr/>
          <a:lstStyle/>
          <a:p>
            <a:r>
              <a:rPr lang="en-US" dirty="0"/>
              <a:t>Figure </a:t>
            </a:r>
            <a:r>
              <a:rPr lang="en-US" dirty="0" smtClean="0"/>
              <a:t>3A.2</a:t>
            </a:r>
            <a:r>
              <a:rPr lang="en-US" dirty="0"/>
              <a:t>: The steps in reviewing the literature. It is a formidable task, but when broken down step by step, it is well within your reach.</a:t>
            </a:r>
            <a:br>
              <a:rPr lang="en-US" dirty="0"/>
            </a:br>
            <a:endParaRPr lang="en-US" dirty="0"/>
          </a:p>
        </p:txBody>
      </p:sp>
      <p:pic>
        <p:nvPicPr>
          <p:cNvPr id="5" name="Picture 4" descr="Figure 3A.2 Two series diagrams are interconnected. The first one reads, Idea and Literature Review. The second one reads, Research Question and Research Hypothesis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372" y="1641235"/>
            <a:ext cx="6852183" cy="4572000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0004577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8991600" cy="990600"/>
          </a:xfrm>
        </p:spPr>
        <p:txBody>
          <a:bodyPr/>
          <a:lstStyle/>
          <a:p>
            <a:r>
              <a:rPr lang="en-IN" sz="2800" dirty="0"/>
              <a:t>Table </a:t>
            </a:r>
            <a:r>
              <a:rPr lang="en-IN" sz="2800" dirty="0" smtClean="0"/>
              <a:t>3A.2: </a:t>
            </a:r>
            <a:r>
              <a:rPr lang="en-US" sz="2800" dirty="0"/>
              <a:t>What different sources can do for you in your search for relevant material about an interesting research question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141817184"/>
              </p:ext>
            </p:extLst>
          </p:nvPr>
        </p:nvGraphicFramePr>
        <p:xfrm>
          <a:off x="105505" y="1626156"/>
          <a:ext cx="8962295" cy="28148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8770"/>
                <a:gridCol w="2743200"/>
                <a:gridCol w="4050325"/>
              </a:tblGrid>
              <a:tr h="406953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Information Source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What It Does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Examples</a:t>
                      </a:r>
                      <a:endParaRPr lang="en-US" sz="1600" dirty="0"/>
                    </a:p>
                  </a:txBody>
                  <a:tcPr/>
                </a:tc>
              </a:tr>
              <a:tr h="75363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General 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b="0" dirty="0" smtClean="0"/>
                        <a:t>Provides an overview of a topic and provides leads to where more information can be found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b="0" dirty="0" smtClean="0"/>
                        <a:t>Daily newspaper, news weeklies, popular periodicals and magazines, trade books, Reader’s Guide to Periodical Literature, New York Times Index</a:t>
                      </a:r>
                      <a:endParaRPr lang="en-US" sz="1400" b="0" dirty="0"/>
                    </a:p>
                  </a:txBody>
                  <a:tcPr/>
                </a:tc>
              </a:tr>
              <a:tr h="57791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Secondary 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dirty="0" smtClean="0"/>
                        <a:t>Provides a level of information “Once removed” from the original work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Books on specific subjects and reviews of research</a:t>
                      </a:r>
                      <a:endParaRPr lang="en-US" sz="1400" dirty="0"/>
                    </a:p>
                  </a:txBody>
                  <a:tcPr/>
                </a:tc>
              </a:tr>
              <a:tr h="716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Primary 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dirty="0" smtClean="0"/>
                        <a:t>The original reports of the original work or experience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Journals, abstracts and scholarly books, Educational Resources Information Center (ERIC), movies</a:t>
                      </a:r>
                      <a:endParaRPr lang="en-US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6428771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3A.6: Reading and Evaluating </a:t>
            </a:r>
            <a:r>
              <a:rPr lang="en-US" dirty="0" smtClean="0"/>
              <a:t>Research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Analyze the importance of a good research article in helping being familiar with existing research on the same topic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3A.6.1: What Does a Research Article Look Like?</a:t>
            </a:r>
          </a:p>
          <a:p>
            <a:pPr lvl="1" eaLnBrk="1" hangingPunct="1"/>
            <a:r>
              <a:rPr lang="en-US" dirty="0"/>
              <a:t>Ways to understand the results of research studies </a:t>
            </a:r>
          </a:p>
          <a:p>
            <a:pPr lvl="1" eaLnBrk="1" hangingPunct="1"/>
            <a:r>
              <a:rPr lang="en-US" dirty="0"/>
              <a:t>Examples - research journals</a:t>
            </a:r>
            <a:endParaRPr lang="en-US" dirty="0" smtClean="0"/>
          </a:p>
          <a:p>
            <a:pPr eaLnBrk="1" hangingPunct="1"/>
            <a:r>
              <a:rPr lang="en-US" altLang="en-US" dirty="0"/>
              <a:t>3A6.2: Criteria for Judging a Research Study</a:t>
            </a:r>
          </a:p>
          <a:p>
            <a:pPr lvl="1" eaLnBrk="1" hangingPunct="1"/>
            <a:r>
              <a:rPr lang="en-US" dirty="0"/>
              <a:t>Purpose of research articles</a:t>
            </a:r>
          </a:p>
          <a:p>
            <a:pPr lvl="1" eaLnBrk="1" hangingPunct="1"/>
            <a:r>
              <a:rPr lang="en-US" dirty="0"/>
              <a:t>Areas one should focus on to understand the study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183739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3A.7</a:t>
            </a:r>
            <a:r>
              <a:rPr lang="en-US" dirty="0"/>
              <a:t>: Using Electronic Tools in Your Research Activities </a:t>
            </a:r>
            <a:r>
              <a:rPr lang="en-US" dirty="0" smtClean="0"/>
              <a:t>(1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Recognize how various forms of electronic tools help in research activities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3A.7.1: Searching Online</a:t>
            </a:r>
          </a:p>
          <a:p>
            <a:pPr lvl="1" eaLnBrk="1" hangingPunct="1"/>
            <a:r>
              <a:rPr lang="en-US" dirty="0"/>
              <a:t>Key to good research foundation </a:t>
            </a:r>
          </a:p>
          <a:p>
            <a:pPr lvl="1" eaLnBrk="1" hangingPunct="1"/>
            <a:r>
              <a:rPr lang="en-US" dirty="0"/>
              <a:t>Value of online search</a:t>
            </a:r>
            <a:endParaRPr lang="en-US" dirty="0" smtClean="0"/>
          </a:p>
          <a:p>
            <a:pPr eaLnBrk="1" hangingPunct="1"/>
            <a:r>
              <a:rPr lang="en-US" altLang="en-US" dirty="0"/>
              <a:t>3A.7.2: The Great Search Engines</a:t>
            </a:r>
          </a:p>
          <a:p>
            <a:pPr lvl="1" eaLnBrk="1" hangingPunct="1"/>
            <a:r>
              <a:rPr lang="en-US" dirty="0"/>
              <a:t>Search engines</a:t>
            </a:r>
          </a:p>
          <a:p>
            <a:pPr lvl="1" eaLnBrk="1" hangingPunct="1"/>
            <a:r>
              <a:rPr lang="en-US" dirty="0"/>
              <a:t>Variety of search engines</a:t>
            </a:r>
          </a:p>
          <a:p>
            <a:pPr lvl="1" eaLnBrk="1" hangingPunct="1"/>
            <a:r>
              <a:rPr lang="en-US" dirty="0"/>
              <a:t>Tips about using search engines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638180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838200"/>
          </a:xfrm>
        </p:spPr>
        <p:txBody>
          <a:bodyPr/>
          <a:lstStyle/>
          <a:p>
            <a:r>
              <a:rPr lang="en-US" dirty="0"/>
              <a:t>Figure </a:t>
            </a:r>
            <a:r>
              <a:rPr lang="en-US" dirty="0" smtClean="0"/>
              <a:t>3A.8</a:t>
            </a:r>
            <a:r>
              <a:rPr lang="en-US" dirty="0"/>
              <a:t>: The results of a Google search on homelessness.</a:t>
            </a:r>
            <a:br>
              <a:rPr lang="en-US" dirty="0"/>
            </a:br>
            <a:endParaRPr lang="en-US" dirty="0"/>
          </a:p>
        </p:txBody>
      </p:sp>
      <p:pic>
        <p:nvPicPr>
          <p:cNvPr id="6" name="Picture 5" descr="Figure 3A.8  A screenshot shows the first five results for the term “homelessness” on Google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25770"/>
            <a:ext cx="6324600" cy="5336381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0501042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3A.7</a:t>
            </a:r>
            <a:r>
              <a:rPr lang="en-US" dirty="0"/>
              <a:t>: Using Electronic Tools in Your Research Activities </a:t>
            </a:r>
            <a:r>
              <a:rPr lang="en-US" dirty="0" smtClean="0"/>
              <a:t>(2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Recognize how various forms of electronic tools help in research activities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3A.7.3: Using Boolean Operators in a Search</a:t>
            </a:r>
          </a:p>
          <a:p>
            <a:pPr lvl="1" eaLnBrk="1" hangingPunct="1"/>
            <a:r>
              <a:rPr lang="en-US" dirty="0"/>
              <a:t>Boolean operators</a:t>
            </a:r>
          </a:p>
          <a:p>
            <a:pPr lvl="1" eaLnBrk="1" hangingPunct="1"/>
            <a:r>
              <a:rPr lang="en-US" dirty="0"/>
              <a:t>Using AND</a:t>
            </a:r>
          </a:p>
          <a:p>
            <a:pPr lvl="1" eaLnBrk="1" hangingPunct="1"/>
            <a:r>
              <a:rPr lang="en-US" dirty="0"/>
              <a:t>Using NOT</a:t>
            </a:r>
          </a:p>
          <a:p>
            <a:pPr lvl="1" eaLnBrk="1" hangingPunct="1"/>
            <a:r>
              <a:rPr lang="en-US" dirty="0"/>
              <a:t>Using OR</a:t>
            </a:r>
          </a:p>
          <a:p>
            <a:pPr lvl="1" eaLnBrk="1" hangingPunct="1"/>
            <a:r>
              <a:rPr lang="en-US" dirty="0"/>
              <a:t>Using </a:t>
            </a:r>
            <a:r>
              <a:rPr lang="en-US" dirty="0" smtClean="0"/>
              <a:t>*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1024291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3A.7</a:t>
            </a:r>
            <a:r>
              <a:rPr lang="en-US" dirty="0"/>
              <a:t>: Using Electronic Tools in Your Research Activities </a:t>
            </a:r>
            <a:r>
              <a:rPr lang="en-US" dirty="0" smtClean="0"/>
              <a:t>(3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Recognize how various forms of electronic tools help in research activities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3A.7.4: More About Google</a:t>
            </a:r>
          </a:p>
          <a:p>
            <a:pPr lvl="1" eaLnBrk="1" hangingPunct="1"/>
            <a:r>
              <a:rPr lang="en-US" dirty="0"/>
              <a:t>Introduction </a:t>
            </a:r>
          </a:p>
          <a:p>
            <a:pPr lvl="1" eaLnBrk="1" hangingPunct="1"/>
            <a:r>
              <a:rPr lang="en-US" dirty="0"/>
              <a:t>What’s in the window</a:t>
            </a:r>
          </a:p>
          <a:p>
            <a:pPr lvl="1" eaLnBrk="1" hangingPunct="1"/>
            <a:r>
              <a:rPr lang="en-US" dirty="0"/>
              <a:t>Word order and repetition </a:t>
            </a:r>
          </a:p>
          <a:p>
            <a:pPr lvl="1" eaLnBrk="1" hangingPunct="1"/>
            <a:r>
              <a:rPr lang="en-US" dirty="0"/>
              <a:t>Using the phonebook</a:t>
            </a:r>
          </a:p>
          <a:p>
            <a:pPr lvl="1" eaLnBrk="1" hangingPunct="1"/>
            <a:r>
              <a:rPr lang="en-US" dirty="0"/>
              <a:t>Articles online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0569675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3A.7</a:t>
            </a:r>
            <a:r>
              <a:rPr lang="en-US" dirty="0"/>
              <a:t>: Using Electronic Tools in Your Research Activities </a:t>
            </a:r>
            <a:r>
              <a:rPr lang="en-US" dirty="0" smtClean="0"/>
              <a:t>(4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Recognize how various forms of electronic tools help in research activities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3A.7.5: Using Bibliographic Database Programs</a:t>
            </a:r>
          </a:p>
          <a:p>
            <a:pPr lvl="1" eaLnBrk="1" hangingPunct="1"/>
            <a:r>
              <a:rPr lang="en-US" dirty="0"/>
              <a:t>Bibliographic database programs</a:t>
            </a:r>
          </a:p>
          <a:p>
            <a:pPr lvl="1" eaLnBrk="1" hangingPunct="1"/>
            <a:r>
              <a:rPr lang="en-US" dirty="0"/>
              <a:t>Common tool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043293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3A.8 Using the Internet: Beyond Searchers </a:t>
            </a:r>
            <a:r>
              <a:rPr lang="en-US" dirty="0" smtClean="0"/>
              <a:t>(1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Report the multiple ways in which the internet helps research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3A.8.1: Research Activities and the Internet</a:t>
            </a:r>
          </a:p>
          <a:p>
            <a:pPr lvl="1" eaLnBrk="1" hangingPunct="1"/>
            <a:r>
              <a:rPr lang="en-US" dirty="0" smtClean="0"/>
              <a:t>Using Internet for research </a:t>
            </a:r>
          </a:p>
          <a:p>
            <a:pPr lvl="1" eaLnBrk="1" hangingPunct="1"/>
            <a:r>
              <a:rPr lang="en-US" dirty="0" smtClean="0"/>
              <a:t>Electronic newsgroups</a:t>
            </a:r>
          </a:p>
          <a:p>
            <a:pPr eaLnBrk="1" hangingPunct="1"/>
            <a:r>
              <a:rPr lang="en-US" altLang="en-US" dirty="0" smtClean="0"/>
              <a:t>3A.8.2</a:t>
            </a:r>
            <a:r>
              <a:rPr lang="en-US" altLang="en-US" dirty="0"/>
              <a:t>: </a:t>
            </a:r>
            <a:r>
              <a:rPr lang="en-US" altLang="en-US" dirty="0" smtClean="0"/>
              <a:t>A Bit About E-Mail</a:t>
            </a:r>
            <a:endParaRPr lang="en-US" altLang="en-US" dirty="0"/>
          </a:p>
          <a:p>
            <a:pPr lvl="1" eaLnBrk="1" hangingPunct="1"/>
            <a:r>
              <a:rPr lang="en-US" dirty="0" smtClean="0"/>
              <a:t>Email</a:t>
            </a:r>
          </a:p>
          <a:p>
            <a:pPr lvl="1" eaLnBrk="1" hangingPunct="1"/>
            <a:r>
              <a:rPr lang="en-US" dirty="0" smtClean="0"/>
              <a:t>Email etiquette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9856050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3A.8 Using the Internet: Beyond Searchers </a:t>
            </a:r>
            <a:r>
              <a:rPr lang="en-US" dirty="0" smtClean="0"/>
              <a:t>(2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Report the multiple ways in which the internet helps research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3A.8.3: An Introduction to News Groups and RSS Feeds</a:t>
            </a:r>
          </a:p>
          <a:p>
            <a:pPr lvl="1" eaLnBrk="1" hangingPunct="1"/>
            <a:r>
              <a:rPr lang="en-US" dirty="0"/>
              <a:t>Newsgroup</a:t>
            </a:r>
          </a:p>
          <a:p>
            <a:pPr lvl="1" eaLnBrk="1" hangingPunct="1"/>
            <a:r>
              <a:rPr lang="en-US" dirty="0"/>
              <a:t>RSS feeds</a:t>
            </a:r>
          </a:p>
          <a:p>
            <a:pPr lvl="1" eaLnBrk="1" hangingPunct="1"/>
            <a:r>
              <a:rPr lang="en-US" dirty="0"/>
              <a:t>What’s in </a:t>
            </a:r>
            <a:r>
              <a:rPr lang="en-US"/>
              <a:t>the </a:t>
            </a:r>
            <a:r>
              <a:rPr lang="en-US" smtClean="0"/>
              <a:t>news</a:t>
            </a:r>
            <a:endParaRPr lang="en-US" dirty="0" smtClean="0"/>
          </a:p>
          <a:p>
            <a:pPr eaLnBrk="1" hangingPunct="1"/>
            <a:r>
              <a:rPr lang="en-US" altLang="en-US" dirty="0"/>
              <a:t>3A.8.4: And, Just a Bit about Web Sites</a:t>
            </a:r>
          </a:p>
          <a:p>
            <a:pPr lvl="1" eaLnBrk="1" hangingPunct="1"/>
            <a:r>
              <a:rPr lang="en-US" dirty="0"/>
              <a:t>Web sites</a:t>
            </a:r>
          </a:p>
          <a:p>
            <a:pPr lvl="1" eaLnBrk="1" hangingPunct="1"/>
            <a:r>
              <a:rPr lang="en-US" dirty="0"/>
              <a:t>Creating a web site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5051252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3A.8 Using the Internet: Beyond Searchers </a:t>
            </a:r>
            <a:r>
              <a:rPr lang="en-US" dirty="0" smtClean="0"/>
              <a:t>(3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Report the multiple ways in which the internet helps research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3A.8.5: Using Social Media in Research</a:t>
            </a:r>
          </a:p>
          <a:p>
            <a:pPr lvl="1" eaLnBrk="1" hangingPunct="1"/>
            <a:r>
              <a:rPr lang="en-US" dirty="0"/>
              <a:t>Social media benefits</a:t>
            </a:r>
          </a:p>
          <a:p>
            <a:pPr lvl="1" eaLnBrk="1" hangingPunct="1"/>
            <a:r>
              <a:rPr lang="en-US" dirty="0"/>
              <a:t>Facebook</a:t>
            </a:r>
          </a:p>
          <a:p>
            <a:pPr lvl="1" eaLnBrk="1" hangingPunct="1"/>
            <a:r>
              <a:rPr lang="en-US" dirty="0"/>
              <a:t>Twitter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328758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3A.9: Writing the Literature Review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Summarize writing hints with respect to literature review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 smtClean="0"/>
              <a:t>Literature </a:t>
            </a:r>
            <a:r>
              <a:rPr lang="en-US" dirty="0"/>
              <a:t>review writing hints – Part I </a:t>
            </a:r>
          </a:p>
          <a:p>
            <a:pPr lvl="1" eaLnBrk="1" hangingPunct="1"/>
            <a:r>
              <a:rPr lang="en-US" dirty="0"/>
              <a:t>Literature review writing hints – Part II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675462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Selecting a Problem and Reviewing the Research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Selecting a problem topic and doing necessary background research involves a lot of work </a:t>
            </a:r>
          </a:p>
          <a:p>
            <a:r>
              <a:rPr lang="en-US" sz="2400" dirty="0"/>
              <a:t>Familiarity with the field and using online and offline resources is a part of research topic selection </a:t>
            </a:r>
          </a:p>
          <a:p>
            <a:r>
              <a:rPr lang="en-US" sz="2400" dirty="0"/>
              <a:t>Real challenge lies with finding a topic and research question </a:t>
            </a:r>
          </a:p>
          <a:p>
            <a:r>
              <a:rPr lang="en-US" sz="2400" dirty="0"/>
              <a:t>Discuss with friends and faculty</a:t>
            </a:r>
          </a:p>
          <a:p>
            <a:r>
              <a:rPr lang="en-US" sz="2400" dirty="0"/>
              <a:t>Take the required time to select an interesting research topic that will help you grow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42262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1093</TotalTime>
  <Words>2887</Words>
  <Application>Microsoft Office PowerPoint</Application>
  <PresentationFormat>On-screen Show (4:3)</PresentationFormat>
  <Paragraphs>532</Paragraphs>
  <Slides>27</Slides>
  <Notes>23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508 Lecture</vt:lpstr>
      <vt:lpstr>Exploring Research</vt:lpstr>
      <vt:lpstr>Modules (1 of 2)</vt:lpstr>
      <vt:lpstr>Modules (2 of 2)</vt:lpstr>
      <vt:lpstr>Learning Objectives (1 of 2)</vt:lpstr>
      <vt:lpstr>Learning Objectives (2 of 2)</vt:lpstr>
      <vt:lpstr>Introduction: Selecting a Problem and Reviewing the Research</vt:lpstr>
      <vt:lpstr>Figure 3A.1a: From idea to literature review with a research hypothesis along the way.</vt:lpstr>
      <vt:lpstr>3A.1: Selecting a Problem</vt:lpstr>
      <vt:lpstr>3A.2: Defining Your Interests</vt:lpstr>
      <vt:lpstr>3A.3: Ideas, Ideas, Ideas (and What to Do with Them)</vt:lpstr>
      <vt:lpstr>3A.4: From Idea to Research Question to Hypothesis</vt:lpstr>
      <vt:lpstr>Table 3A.1: Research ideas and questions and the hypothesis that reflect them</vt:lpstr>
      <vt:lpstr>3A.5: Reviewing the Literature (1 of 2)</vt:lpstr>
      <vt:lpstr>3A.5: Reviewing the Literature (2 of 2)</vt:lpstr>
      <vt:lpstr>Figure 3A.2: The steps in reviewing the literature. It is a formidable task, but when broken down step by step, it is well within your reach. </vt:lpstr>
      <vt:lpstr>Table 3A.2: What different sources can do for you in your search for relevant material about an interesting research question</vt:lpstr>
      <vt:lpstr>3A.6: Reading and Evaluating Research</vt:lpstr>
      <vt:lpstr>3A.7: Using Electronic Tools in Your Research Activities (1 of 4)</vt:lpstr>
      <vt:lpstr>Figure 3A.8: The results of a Google search on homelessness. </vt:lpstr>
      <vt:lpstr>3A.7: Using Electronic Tools in Your Research Activities (2 of 4)</vt:lpstr>
      <vt:lpstr>3A.7: Using Electronic Tools in Your Research Activities (3 of 4)</vt:lpstr>
      <vt:lpstr>3A.7: Using Electronic Tools in Your Research Activities (4 of 4)</vt:lpstr>
      <vt:lpstr>3A.8 Using the Internet: Beyond Searchers (1 of 3)</vt:lpstr>
      <vt:lpstr>3A.8 Using the Internet: Beyond Searchers (2 of 3)</vt:lpstr>
      <vt:lpstr>3A.8 Using the Internet: Beyond Searchers (3 of 3)</vt:lpstr>
      <vt:lpstr>3A.9: Writing the Literature Review</vt:lpstr>
      <vt:lpstr>Summary: Selecting a Problem and Reviewing the Research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644</cp:revision>
  <dcterms:created xsi:type="dcterms:W3CDTF">2014-10-10T17:07:42Z</dcterms:created>
  <dcterms:modified xsi:type="dcterms:W3CDTF">2017-06-09T08:34:03Z</dcterms:modified>
  <cp:category>Salkind</cp:category>
  <cp:contentStatus>Salkind</cp:contentStatus>
</cp:coreProperties>
</file>