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74" r:id="rId5"/>
    <p:sldId id="261" r:id="rId6"/>
    <p:sldId id="266" r:id="rId7"/>
    <p:sldId id="276" r:id="rId8"/>
    <p:sldId id="272" r:id="rId9"/>
    <p:sldId id="267" r:id="rId10"/>
    <p:sldId id="270" r:id="rId11"/>
    <p:sldId id="278" r:id="rId12"/>
    <p:sldId id="275" r:id="rId13"/>
    <p:sldId id="279" r:id="rId14"/>
    <p:sldId id="27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upea bogdan" initials="lb" lastIdx="2" clrIdx="0">
    <p:extLst>
      <p:ext uri="{19B8F6BF-5375-455C-9EA6-DF929625EA0E}">
        <p15:presenceInfo xmlns:p15="http://schemas.microsoft.com/office/powerpoint/2012/main" userId="f5779c88853d761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a:srgbClr val="BFBFBF"/>
    <a:srgbClr val="344529"/>
    <a:srgbClr val="2B3922"/>
    <a:srgbClr val="2E3722"/>
    <a:srgbClr val="FCF7F1"/>
    <a:srgbClr val="B8D233"/>
    <a:srgbClr val="5CC6D6"/>
    <a:srgbClr val="F8D22F"/>
    <a:srgbClr val="F03F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08" autoAdjust="0"/>
    <p:restoredTop sz="94619" autoAdjust="0"/>
  </p:normalViewPr>
  <p:slideViewPr>
    <p:cSldViewPr snapToGrid="0">
      <p:cViewPr varScale="1">
        <p:scale>
          <a:sx n="95" d="100"/>
          <a:sy n="95" d="100"/>
        </p:scale>
        <p:origin x="72" y="1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22T20:34:57.100" idx="2">
    <p:pos x="10" y="10"/>
    <p:text>We are pleased to offer this stunning Audi R8 finished in metallic Daytona grey paint. This car comes with full service history and has fantastic spec which includes carbon sigma blades, heated seats, Audi mag ride, Bang and Olufsen audio, blue tooth phone connection and much more. , Full service history, Excellent bodywork, Black Full leather interior - Excellent Condition, Tyre condition Excellent, Four wheel-drive, Metallic Grey, £43,950
The naturally aspirated V10 engine in the Audi R8 Coupé is pure fascination. Its 5.2-litre FSI generates between 540PS and 620 PS and has maximum torque of 580 Nm depending upon the model chosen. The Performance quattro can accelerate from 0 to 62 mph in just 3.1 seconds, and on to a top speed of 205 mph1.
When it comes to infotainment with the Audi R8 Coupé you benefit from the 12.3 inch high resolution Audi Virtual Cockpit as well as the MMI Navigation plus with MMI touch. The MMI touch interface recognises your handwriting: you can input characters and scroll and zoom with your fingers. Alternatively, you can control the MMI using the voice control system. The driver assistance technologies2 including Parking System Plus front and rear, rear-view camera and Advanced key all work to ensure each journey in the R8 Coupé is as smooth as it is exhilarating.</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C383F32-22E8-4F62-A3E0-BDC3D5F48992}">
      <dgm:prSet custT="1"/>
      <dgm:spPr/>
      <dgm:t>
        <a:bodyPr/>
        <a:lstStyle/>
        <a:p>
          <a:pPr>
            <a:lnSpc>
              <a:spcPct val="100000"/>
            </a:lnSpc>
            <a:defRPr cap="all"/>
          </a:pPr>
          <a:endParaRPr lang="en-US" sz="2300" b="1" dirty="0">
            <a:latin typeface="Times New Roman" panose="02020603050405020304" pitchFamily="18" charset="0"/>
            <a:cs typeface="Times New Roman" panose="02020603050405020304" pitchFamily="18" charset="0"/>
          </a:endParaRPr>
        </a:p>
      </dgm:t>
    </dgm:pt>
    <dgm:pt modelId="{8500F72A-2C6D-4FDF-9C1D-CA691380EB0B}" type="sibTrans" cxnId="{C4CCE57E-E871-46D6-BAD5-880252C95D22}">
      <dgm:prSet/>
      <dgm:spPr/>
      <dgm:t>
        <a:bodyPr/>
        <a:lstStyle/>
        <a:p>
          <a:endParaRPr lang="en-US"/>
        </a:p>
      </dgm:t>
    </dgm:pt>
    <dgm:pt modelId="{A7920A2F-3244-4159-AF04-6A1D38B7B317}" type="parTrans" cxnId="{C4CCE57E-E871-46D6-BAD5-880252C95D22}">
      <dgm:prSet/>
      <dgm:spPr/>
      <dgm:t>
        <a:bodyPr/>
        <a:lstStyle/>
        <a:p>
          <a:endParaRPr lang="en-US"/>
        </a:p>
      </dgm:t>
    </dgm:pt>
    <dgm:pt modelId="{49225C73-1633-42F1-AB3B-7CB183E5F8B8}">
      <dgm:prSet/>
      <dgm:spPr/>
      <dgm:t>
        <a:bodyPr/>
        <a:lstStyle/>
        <a:p>
          <a:pPr>
            <a:lnSpc>
              <a:spcPct val="100000"/>
            </a:lnSpc>
            <a:defRPr cap="all"/>
          </a:pPr>
          <a:endParaRPr lang="en-US" b="1" dirty="0">
            <a:latin typeface="Times New Roman" panose="02020603050405020304" pitchFamily="18" charset="0"/>
            <a:cs typeface="Times New Roman" panose="02020603050405020304" pitchFamily="18" charset="0"/>
          </a:endParaRPr>
        </a:p>
      </dgm:t>
    </dgm:pt>
    <dgm:pt modelId="{9646853A-8964-4519-A5B1-0B7D18B2983D}" type="sibTrans" cxnId="{A9154303-8225-4248-91DC-1B0156A35F07}">
      <dgm:prSet/>
      <dgm:spPr/>
      <dgm:t>
        <a:bodyPr/>
        <a:lstStyle/>
        <a:p>
          <a:endParaRPr lang="en-US"/>
        </a:p>
      </dgm:t>
    </dgm:pt>
    <dgm:pt modelId="{1A0E2090-1D4F-438A-8766-B6030CE01ADD}" type="parTrans" cxnId="{A9154303-8225-4248-91DC-1B0156A35F07}">
      <dgm:prSet/>
      <dgm:spPr/>
      <dgm:t>
        <a:bodyPr/>
        <a:lstStyle/>
        <a:p>
          <a:endParaRPr lang="en-US"/>
        </a:p>
      </dgm:t>
    </dgm:pt>
    <dgm:pt modelId="{40FC4FFE-8987-4A26-B7F4-8A516F18ADAE}">
      <dgm:prSet/>
      <dgm:spPr/>
      <dgm:t>
        <a:bodyPr/>
        <a:lstStyle/>
        <a:p>
          <a:pPr>
            <a:lnSpc>
              <a:spcPct val="100000"/>
            </a:lnSpc>
            <a:defRPr cap="all"/>
          </a:pPr>
          <a:endParaRPr lang="en-US" b="1" dirty="0">
            <a:latin typeface="Times New Roman" panose="02020603050405020304" pitchFamily="18" charset="0"/>
            <a:cs typeface="Times New Roman" panose="02020603050405020304" pitchFamily="18" charset="0"/>
          </a:endParaRPr>
        </a:p>
      </dgm:t>
    </dgm:pt>
    <dgm:pt modelId="{5B62599A-5C9B-48E7-896E-EA782AC60C8B}" type="sibTrans" cxnId="{C7AD8469-3C68-4AF9-AB82-79B0043AA120}">
      <dgm:prSet/>
      <dgm:spPr/>
      <dgm:t>
        <a:bodyPr/>
        <a:lstStyle/>
        <a:p>
          <a:endParaRPr lang="en-US"/>
        </a:p>
      </dgm:t>
    </dgm:pt>
    <dgm:pt modelId="{CAD7EF86-FB23-41F6-BF42-040B36DEFDB1}" type="parTrans" cxnId="{C7AD8469-3C68-4AF9-AB82-79B0043AA120}">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custScaleX="102462" custScaleY="100745" custLinFactNeighborX="-26912" custLinFactNeighborY="-5612"/>
      <dgm:spPr/>
    </dgm:pt>
    <dgm:pt modelId="{7C175B98-93F4-4D7C-BB95-1514AB879CD5}" type="pres">
      <dgm:prSet presAssocID="{40FC4FFE-8987-4A26-B7F4-8A516F18ADAE}" presName="iconRect" presStyleLbl="node1" presStyleIdx="0" presStyleCnt="3" custScaleX="89317" custScaleY="89401" custLinFactNeighborX="-53926" custLinFactNeighborY="-1535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14000" r="-14000"/>
          </a:stretch>
        </a:blipFill>
        <a:ln>
          <a:noFill/>
        </a:ln>
      </dgm:spPr>
      <dgm:extLst>
        <a:ext uri="{E40237B7-FDA0-4F09-8148-C483321AD2D9}">
          <dgm14:cNvPr xmlns:dgm14="http://schemas.microsoft.com/office/drawing/2010/diagram" id="0" name="" descr="Document"/>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custScaleX="63884" custScaleY="123178">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custLinFactX="-12268" custLinFactNeighborX="-100000" custLinFactNeighborY="-4679"/>
      <dgm:spPr/>
    </dgm:pt>
    <dgm:pt modelId="{DB4CA7C4-FCA1-4127-B20A-2A5C031A3CF4}" type="pres">
      <dgm:prSet presAssocID="{49225C73-1633-42F1-AB3B-7CB183E5F8B8}" presName="iconRect" presStyleLbl="node1" presStyleIdx="1" presStyleCnt="3" custAng="0" custLinFactX="-99124" custLinFactNeighborX="-100000" custLinFactNeighborY="-753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Head with gears"/>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custLinFactNeighborX="-84216" custLinFactNeighborY="-4679"/>
      <dgm:spPr/>
    </dgm:pt>
    <dgm:pt modelId="{39509775-983E-4110-B989-EE2CD6514BE0}" type="pres">
      <dgm:prSet presAssocID="{1C383F32-22E8-4F62-A3E0-BDC3D5F48992}" presName="iconRect" presStyleLbl="node1" presStyleIdx="2" presStyleCnt="3" custLinFactX="-47396" custLinFactNeighborX="-100000" custLinFactNeighborY="-1079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Key"/>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137924" y="0"/>
          <a:ext cx="2039121" cy="200495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687615" y="467203"/>
          <a:ext cx="910933" cy="912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14000" r="-14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438185" y="2611785"/>
          <a:ext cx="1331480" cy="88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b="1" kern="1200" dirty="0">
            <a:latin typeface="Times New Roman" panose="02020603050405020304" pitchFamily="18" charset="0"/>
            <a:cs typeface="Times New Roman" panose="02020603050405020304" pitchFamily="18" charset="0"/>
          </a:endParaRPr>
        </a:p>
      </dsp:txBody>
      <dsp:txXfrm>
        <a:off x="438185" y="2611785"/>
        <a:ext cx="1331480" cy="886881"/>
      </dsp:txXfrm>
    </dsp:sp>
    <dsp:sp modelId="{BCD8CDD9-0C56-4401-ADB1-8B48DAB2C96F}">
      <dsp:nvSpPr>
        <dsp:cNvPr id="0" name=""/>
        <dsp:cNvSpPr/>
      </dsp:nvSpPr>
      <dsp:spPr>
        <a:xfrm>
          <a:off x="2297168" y="30122"/>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2681820" y="461279"/>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895255" y="27332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b="1" kern="1200" dirty="0">
            <a:latin typeface="Times New Roman" panose="02020603050405020304" pitchFamily="18" charset="0"/>
            <a:cs typeface="Times New Roman" panose="02020603050405020304" pitchFamily="18" charset="0"/>
          </a:endParaRPr>
        </a:p>
      </dsp:txBody>
      <dsp:txXfrm>
        <a:off x="3895255" y="2733240"/>
        <a:ext cx="3262500" cy="720000"/>
      </dsp:txXfrm>
    </dsp:sp>
    <dsp:sp modelId="{FF93E135-77D6-48A0-8871-9BC93D705D06}">
      <dsp:nvSpPr>
        <dsp:cNvPr id="0" name=""/>
        <dsp:cNvSpPr/>
      </dsp:nvSpPr>
      <dsp:spPr>
        <a:xfrm>
          <a:off x="6688876" y="30122"/>
          <a:ext cx="1990125" cy="1990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7105926" y="424122"/>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728692" y="27332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endParaRPr lang="en-US" sz="2300" b="1" kern="1200" dirty="0">
            <a:latin typeface="Times New Roman" panose="02020603050405020304" pitchFamily="18" charset="0"/>
            <a:cs typeface="Times New Roman" panose="02020603050405020304" pitchFamily="18" charset="0"/>
          </a:endParaRPr>
        </a:p>
      </dsp:txBody>
      <dsp:txXfrm>
        <a:off x="7728692" y="2733240"/>
        <a:ext cx="32625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10/23/2021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10/23/2021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10/23/2021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10/23/2021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10/23/2021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fif"/><Relationship Id="rId7" Type="http://schemas.openxmlformats.org/officeDocument/2006/relationships/image" Target="../media/image7.jpeg"/><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fif"/><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diagramLayout" Target="../diagrams/layout1.xml"/><Relationship Id="rId7" Type="http://schemas.openxmlformats.org/officeDocument/2006/relationships/image" Target="../media/image1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17.svg"/><Relationship Id="rId4" Type="http://schemas.openxmlformats.org/officeDocument/2006/relationships/diagramQuickStyle" Target="../diagrams/quickStyle1.xml"/><Relationship Id="rId9" Type="http://schemas.openxmlformats.org/officeDocument/2006/relationships/image" Target="../media/image1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8.jfif"/><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0.jfif"/><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0.jfif"/><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comments" Target="../comments/comment1.xml"/><Relationship Id="rId5" Type="http://schemas.openxmlformats.org/officeDocument/2006/relationships/image" Target="../media/image11.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8.jf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0.jfif"/><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2" Type="http://schemas.openxmlformats.org/officeDocument/2006/relationships/image" Target="../media/image20.jf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D22AF62-73CC-4FD8-A8D3-4F674B419653}"/>
              </a:ext>
            </a:extLst>
          </p:cNvPr>
          <p:cNvPicPr>
            <a:picLocks noChangeAspect="1"/>
          </p:cNvPicPr>
          <p:nvPr/>
        </p:nvPicPr>
        <p:blipFill>
          <a:blip r:embed="rId2"/>
          <a:stretch>
            <a:fillRect/>
          </a:stretch>
        </p:blipFill>
        <p:spPr>
          <a:xfrm>
            <a:off x="164432" y="202531"/>
            <a:ext cx="11863136" cy="6452937"/>
          </a:xfrm>
          <a:prstGeom prst="rect">
            <a:avLst/>
          </a:prstGeom>
        </p:spPr>
      </p:pic>
      <p:pic>
        <p:nvPicPr>
          <p:cNvPr id="16" name="Picture 15">
            <a:extLst>
              <a:ext uri="{FF2B5EF4-FFF2-40B4-BE49-F238E27FC236}">
                <a16:creationId xmlns:a16="http://schemas.microsoft.com/office/drawing/2014/main" id="{844B2580-A371-44D9-ACBF-E44022A8FD0A}"/>
              </a:ext>
            </a:extLst>
          </p:cNvPr>
          <p:cNvPicPr>
            <a:picLocks noChangeAspect="1"/>
          </p:cNvPicPr>
          <p:nvPr/>
        </p:nvPicPr>
        <p:blipFill>
          <a:blip r:embed="rId3"/>
          <a:stretch>
            <a:fillRect/>
          </a:stretch>
        </p:blipFill>
        <p:spPr>
          <a:xfrm>
            <a:off x="2598816" y="950618"/>
            <a:ext cx="5999747" cy="2596315"/>
          </a:xfrm>
          <a:prstGeom prst="rect">
            <a:avLst/>
          </a:prstGeom>
        </p:spPr>
      </p:pic>
      <p:sp>
        <p:nvSpPr>
          <p:cNvPr id="17" name="Rectangle 16">
            <a:extLst>
              <a:ext uri="{FF2B5EF4-FFF2-40B4-BE49-F238E27FC236}">
                <a16:creationId xmlns:a16="http://schemas.microsoft.com/office/drawing/2014/main" id="{56C25FB6-D13D-4068-BC4F-D93529AB1941}"/>
              </a:ext>
            </a:extLst>
          </p:cNvPr>
          <p:cNvSpPr/>
          <p:nvPr/>
        </p:nvSpPr>
        <p:spPr>
          <a:xfrm>
            <a:off x="2739184" y="2928429"/>
            <a:ext cx="5719010" cy="1351586"/>
          </a:xfrm>
          <a:prstGeom prst="rect">
            <a:avLst/>
          </a:prstGeom>
          <a:noFill/>
          <a:effectLst>
            <a:reflection stA="45000" endPos="4000" dist="50800" dir="5400000" sy="-100000" algn="bl" rotWithShape="0"/>
          </a:effectLst>
        </p:spPr>
        <p:txBody>
          <a:bodyPr wrap="none" lIns="91440" tIns="45720" rIns="91440" bIns="45720">
            <a:prstTxWarp prst="textCurveUp">
              <a:avLst/>
            </a:prstTxWarp>
            <a:spAutoFit/>
          </a:bodyPr>
          <a:lstStyle/>
          <a:p>
            <a:pPr algn="ctr"/>
            <a:r>
              <a:rPr lang="en-US" sz="3600" b="1" spc="50" dirty="0">
                <a:ln w="0"/>
                <a:solidFill>
                  <a:schemeClr val="bg2"/>
                </a:solidFill>
                <a:effectLst>
                  <a:innerShdw blurRad="63500" dir="8940000">
                    <a:srgbClr val="000000">
                      <a:alpha val="50000"/>
                    </a:srgbClr>
                  </a:innerShdw>
                </a:effectLst>
              </a:rPr>
              <a:t>Rules of Power Point Rules of Power Point Rules of Power Point  Rules of Power Point Rules of Power Point</a:t>
            </a:r>
            <a:endParaRPr lang="en-US" sz="3600" b="1" cap="none" spc="50" dirty="0">
              <a:ln w="0"/>
              <a:solidFill>
                <a:schemeClr val="bg2"/>
              </a:solidFill>
              <a:effectLst>
                <a:innerShdw blurRad="63500" dir="8940000">
                  <a:srgbClr val="000000">
                    <a:alpha val="50000"/>
                  </a:srgbClr>
                </a:innerShdw>
              </a:effectLst>
            </a:endParaRPr>
          </a:p>
        </p:txBody>
      </p:sp>
      <p:sp>
        <p:nvSpPr>
          <p:cNvPr id="18" name="Rectangle 17">
            <a:extLst>
              <a:ext uri="{FF2B5EF4-FFF2-40B4-BE49-F238E27FC236}">
                <a16:creationId xmlns:a16="http://schemas.microsoft.com/office/drawing/2014/main" id="{B701AB5A-AFBD-4DF2-88DB-394717D464BA}"/>
              </a:ext>
            </a:extLst>
          </p:cNvPr>
          <p:cNvSpPr/>
          <p:nvPr/>
        </p:nvSpPr>
        <p:spPr>
          <a:xfrm>
            <a:off x="2104767" y="418269"/>
            <a:ext cx="6939721"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Rules of Power Point</a:t>
            </a:r>
          </a:p>
        </p:txBody>
      </p:sp>
      <p:pic>
        <p:nvPicPr>
          <p:cNvPr id="20" name="Picture 19">
            <a:extLst>
              <a:ext uri="{FF2B5EF4-FFF2-40B4-BE49-F238E27FC236}">
                <a16:creationId xmlns:a16="http://schemas.microsoft.com/office/drawing/2014/main" id="{7F09736A-DA65-40E9-93C6-FB204D8922FE}"/>
              </a:ext>
            </a:extLst>
          </p:cNvPr>
          <p:cNvPicPr>
            <a:picLocks noChangeAspect="1"/>
          </p:cNvPicPr>
          <p:nvPr/>
        </p:nvPicPr>
        <p:blipFill>
          <a:blip r:embed="rId4"/>
          <a:stretch>
            <a:fillRect/>
          </a:stretch>
        </p:blipFill>
        <p:spPr>
          <a:xfrm>
            <a:off x="9256016" y="4746330"/>
            <a:ext cx="967926" cy="129056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2" name="TextBox 21">
            <a:extLst>
              <a:ext uri="{FF2B5EF4-FFF2-40B4-BE49-F238E27FC236}">
                <a16:creationId xmlns:a16="http://schemas.microsoft.com/office/drawing/2014/main" id="{960F2DF3-B87C-44ED-84B8-75AEFCF5378B}"/>
              </a:ext>
            </a:extLst>
          </p:cNvPr>
          <p:cNvSpPr txBox="1"/>
          <p:nvPr/>
        </p:nvSpPr>
        <p:spPr>
          <a:xfrm>
            <a:off x="9156031" y="6062564"/>
            <a:ext cx="2871537" cy="646331"/>
          </a:xfrm>
          <a:prstGeom prst="rect">
            <a:avLst/>
          </a:prstGeom>
          <a:noFill/>
        </p:spPr>
        <p:txBody>
          <a:bodyPr wrap="square" rtlCol="0">
            <a:spAutoFit/>
          </a:bodyPr>
          <a:lstStyle/>
          <a:p>
            <a:r>
              <a:rPr lang="en-GB" dirty="0">
                <a:solidFill>
                  <a:schemeClr val="bg1"/>
                </a:solidFill>
              </a:rPr>
              <a:t>BOGDAN ANDREI LUPEA</a:t>
            </a:r>
          </a:p>
          <a:p>
            <a:r>
              <a:rPr lang="en-GB" dirty="0">
                <a:solidFill>
                  <a:schemeClr val="bg1"/>
                </a:solidFill>
              </a:rPr>
              <a:t>2107488</a:t>
            </a:r>
          </a:p>
        </p:txBody>
      </p:sp>
      <p:pic>
        <p:nvPicPr>
          <p:cNvPr id="4" name="Picture 3">
            <a:extLst>
              <a:ext uri="{FF2B5EF4-FFF2-40B4-BE49-F238E27FC236}">
                <a16:creationId xmlns:a16="http://schemas.microsoft.com/office/drawing/2014/main" id="{399A9497-1279-445E-BC82-5FEB6D6BA677}"/>
              </a:ext>
            </a:extLst>
          </p:cNvPr>
          <p:cNvPicPr>
            <a:picLocks noChangeAspect="1"/>
          </p:cNvPicPr>
          <p:nvPr/>
        </p:nvPicPr>
        <p:blipFill>
          <a:blip r:embed="rId5"/>
          <a:stretch>
            <a:fillRect/>
          </a:stretch>
        </p:blipFill>
        <p:spPr>
          <a:xfrm>
            <a:off x="347805" y="4833147"/>
            <a:ext cx="967927" cy="1290568"/>
          </a:xfrm>
          <a:prstGeom prst="rect">
            <a:avLst/>
          </a:prstGeom>
        </p:spPr>
      </p:pic>
      <p:sp>
        <p:nvSpPr>
          <p:cNvPr id="11" name="TextBox 10">
            <a:extLst>
              <a:ext uri="{FF2B5EF4-FFF2-40B4-BE49-F238E27FC236}">
                <a16:creationId xmlns:a16="http://schemas.microsoft.com/office/drawing/2014/main" id="{02661174-F0CD-4CF5-B66A-AA3023B8E296}"/>
              </a:ext>
            </a:extLst>
          </p:cNvPr>
          <p:cNvSpPr txBox="1"/>
          <p:nvPr/>
        </p:nvSpPr>
        <p:spPr>
          <a:xfrm>
            <a:off x="228600" y="6123715"/>
            <a:ext cx="2871537" cy="646331"/>
          </a:xfrm>
          <a:prstGeom prst="rect">
            <a:avLst/>
          </a:prstGeom>
          <a:noFill/>
        </p:spPr>
        <p:txBody>
          <a:bodyPr wrap="square" rtlCol="0">
            <a:spAutoFit/>
          </a:bodyPr>
          <a:lstStyle/>
          <a:p>
            <a:r>
              <a:rPr lang="en-GB" dirty="0">
                <a:solidFill>
                  <a:schemeClr val="bg1"/>
                </a:solidFill>
              </a:rPr>
              <a:t>CIPRIAN CHIPARCA</a:t>
            </a:r>
          </a:p>
          <a:p>
            <a:r>
              <a:rPr lang="en-GB" dirty="0">
                <a:solidFill>
                  <a:schemeClr val="bg1"/>
                </a:solidFill>
              </a:rPr>
              <a:t>2111411</a:t>
            </a:r>
          </a:p>
        </p:txBody>
      </p:sp>
      <p:pic>
        <p:nvPicPr>
          <p:cNvPr id="12" name="Picture 4">
            <a:extLst>
              <a:ext uri="{FF2B5EF4-FFF2-40B4-BE49-F238E27FC236}">
                <a16:creationId xmlns:a16="http://schemas.microsoft.com/office/drawing/2014/main" id="{A176F481-4595-4AF6-8692-470E16B60DF7}"/>
              </a:ext>
            </a:extLst>
          </p:cNvPr>
          <p:cNvPicPr>
            <a:picLocks noChangeAspect="1"/>
          </p:cNvPicPr>
          <p:nvPr/>
        </p:nvPicPr>
        <p:blipFill rotWithShape="1">
          <a:blip r:embed="rId6"/>
          <a:srcRect r="2" b="11644"/>
          <a:stretch/>
        </p:blipFill>
        <p:spPr>
          <a:xfrm>
            <a:off x="2739184" y="4833147"/>
            <a:ext cx="1459377" cy="1237141"/>
          </a:xfrm>
          <a:custGeom>
            <a:avLst/>
            <a:gdLst/>
            <a:ahLst/>
            <a:cxnLst/>
            <a:rect l="l" t="t" r="r" b="b"/>
            <a:pathLst>
              <a:path w="2034550" h="1797684">
                <a:moveTo>
                  <a:pt x="585760" y="0"/>
                </a:moveTo>
                <a:cubicBezTo>
                  <a:pt x="585760" y="0"/>
                  <a:pt x="585760" y="0"/>
                  <a:pt x="1448790" y="0"/>
                </a:cubicBezTo>
                <a:cubicBezTo>
                  <a:pt x="1502846" y="0"/>
                  <a:pt x="1555038" y="29714"/>
                  <a:pt x="1581134" y="77999"/>
                </a:cubicBezTo>
                <a:cubicBezTo>
                  <a:pt x="1581134" y="77999"/>
                  <a:pt x="1581134" y="77999"/>
                  <a:pt x="2013580" y="822701"/>
                </a:cubicBezTo>
                <a:cubicBezTo>
                  <a:pt x="2041540" y="869128"/>
                  <a:pt x="2041540" y="928556"/>
                  <a:pt x="2013580" y="974984"/>
                </a:cubicBezTo>
                <a:cubicBezTo>
                  <a:pt x="2013580" y="974984"/>
                  <a:pt x="2013580" y="974984"/>
                  <a:pt x="1581134" y="1719685"/>
                </a:cubicBezTo>
                <a:cubicBezTo>
                  <a:pt x="1555038" y="1767970"/>
                  <a:pt x="1502846" y="1797684"/>
                  <a:pt x="1448790" y="1797684"/>
                </a:cubicBezTo>
                <a:cubicBezTo>
                  <a:pt x="1448790" y="1797684"/>
                  <a:pt x="1448790" y="1797684"/>
                  <a:pt x="585760" y="1797684"/>
                </a:cubicBezTo>
                <a:cubicBezTo>
                  <a:pt x="529841" y="1797684"/>
                  <a:pt x="479513" y="1767970"/>
                  <a:pt x="451553" y="1719685"/>
                </a:cubicBezTo>
                <a:cubicBezTo>
                  <a:pt x="451553" y="1719685"/>
                  <a:pt x="451553" y="1719685"/>
                  <a:pt x="20970" y="974984"/>
                </a:cubicBezTo>
                <a:cubicBezTo>
                  <a:pt x="-6990" y="928556"/>
                  <a:pt x="-6990" y="869128"/>
                  <a:pt x="20970" y="822701"/>
                </a:cubicBezTo>
                <a:cubicBezTo>
                  <a:pt x="20970" y="822701"/>
                  <a:pt x="20970" y="822701"/>
                  <a:pt x="451553" y="77999"/>
                </a:cubicBezTo>
                <a:cubicBezTo>
                  <a:pt x="479513" y="29714"/>
                  <a:pt x="529841" y="0"/>
                  <a:pt x="585760" y="0"/>
                </a:cubicBezTo>
                <a:close/>
              </a:path>
            </a:pathLst>
          </a:custGeom>
          <a:ln w="63500">
            <a:solidFill>
              <a:schemeClr val="tx1">
                <a:alpha val="80000"/>
              </a:schemeClr>
            </a:solidFill>
          </a:ln>
        </p:spPr>
      </p:pic>
      <p:sp>
        <p:nvSpPr>
          <p:cNvPr id="13" name="TextBox 12">
            <a:extLst>
              <a:ext uri="{FF2B5EF4-FFF2-40B4-BE49-F238E27FC236}">
                <a16:creationId xmlns:a16="http://schemas.microsoft.com/office/drawing/2014/main" id="{01E29D76-42B1-4F45-8818-5B0B9549A5C6}"/>
              </a:ext>
            </a:extLst>
          </p:cNvPr>
          <p:cNvSpPr txBox="1"/>
          <p:nvPr/>
        </p:nvSpPr>
        <p:spPr>
          <a:xfrm>
            <a:off x="2675011" y="6123715"/>
            <a:ext cx="2871537" cy="369332"/>
          </a:xfrm>
          <a:prstGeom prst="rect">
            <a:avLst/>
          </a:prstGeom>
          <a:noFill/>
        </p:spPr>
        <p:txBody>
          <a:bodyPr wrap="square" rtlCol="0">
            <a:spAutoFit/>
          </a:bodyPr>
          <a:lstStyle/>
          <a:p>
            <a:r>
              <a:rPr lang="en-GB" dirty="0">
                <a:solidFill>
                  <a:schemeClr val="bg1"/>
                </a:solidFill>
              </a:rPr>
              <a:t>CLAUDIU LEMNARAU</a:t>
            </a:r>
          </a:p>
        </p:txBody>
      </p:sp>
      <p:pic>
        <p:nvPicPr>
          <p:cNvPr id="15" name="Picture 2">
            <a:extLst>
              <a:ext uri="{FF2B5EF4-FFF2-40B4-BE49-F238E27FC236}">
                <a16:creationId xmlns:a16="http://schemas.microsoft.com/office/drawing/2014/main" id="{6DC95CFD-9E59-48B2-B059-D8BBC25A038E}"/>
              </a:ext>
            </a:extLst>
          </p:cNvPr>
          <p:cNvPicPr>
            <a:picLocks noChangeAspect="1"/>
          </p:cNvPicPr>
          <p:nvPr/>
        </p:nvPicPr>
        <p:blipFill>
          <a:blip r:embed="rId7"/>
          <a:stretch>
            <a:fillRect/>
          </a:stretch>
        </p:blipFill>
        <p:spPr>
          <a:xfrm>
            <a:off x="5922423" y="4805422"/>
            <a:ext cx="1076661" cy="1290568"/>
          </a:xfrm>
          <a:prstGeom prst="rect">
            <a:avLst/>
          </a:prstGeom>
        </p:spPr>
      </p:pic>
      <p:sp>
        <p:nvSpPr>
          <p:cNvPr id="19" name="TextBox 18">
            <a:extLst>
              <a:ext uri="{FF2B5EF4-FFF2-40B4-BE49-F238E27FC236}">
                <a16:creationId xmlns:a16="http://schemas.microsoft.com/office/drawing/2014/main" id="{502DBCB4-989E-43A5-BC37-C8A06B03A33A}"/>
              </a:ext>
            </a:extLst>
          </p:cNvPr>
          <p:cNvSpPr txBox="1"/>
          <p:nvPr/>
        </p:nvSpPr>
        <p:spPr>
          <a:xfrm>
            <a:off x="5727026" y="6114524"/>
            <a:ext cx="2975816" cy="369332"/>
          </a:xfrm>
          <a:prstGeom prst="rect">
            <a:avLst/>
          </a:prstGeom>
          <a:noFill/>
        </p:spPr>
        <p:txBody>
          <a:bodyPr wrap="square" rtlCol="0">
            <a:spAutoFit/>
          </a:bodyPr>
          <a:lstStyle/>
          <a:p>
            <a:r>
              <a:rPr lang="en-GB" dirty="0">
                <a:solidFill>
                  <a:schemeClr val="bg1"/>
                </a:solidFill>
              </a:rPr>
              <a:t>JOELMA DIAS DE MATOS </a:t>
            </a:r>
          </a:p>
        </p:txBody>
      </p:sp>
    </p:spTree>
    <p:extLst>
      <p:ext uri="{BB962C8B-B14F-4D97-AF65-F5344CB8AC3E}">
        <p14:creationId xmlns:p14="http://schemas.microsoft.com/office/powerpoint/2010/main" val="4062930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418005"/>
            <a:ext cx="10058400" cy="1371600"/>
          </a:xfrm>
        </p:spPr>
        <p:txBody>
          <a:bodyPr>
            <a:normAutofit/>
          </a:bodyPr>
          <a:lstStyle/>
          <a:p>
            <a:pPr algn="ctr"/>
            <a:r>
              <a:rPr lang="en-US" sz="4800" b="1" dirty="0">
                <a:latin typeface="Times New Roman" panose="02020603050405020304" pitchFamily="18" charset="0"/>
                <a:cs typeface="Times New Roman" panose="02020603050405020304" pitchFamily="18" charset="0"/>
              </a:rPr>
              <a:t>Power Point TIPS</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2163145008"/>
              </p:ext>
            </p:extLst>
          </p:nvPr>
        </p:nvGraphicFramePr>
        <p:xfrm>
          <a:off x="585537" y="2065482"/>
          <a:ext cx="11053010" cy="3576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Oval 6">
            <a:extLst>
              <a:ext uri="{FF2B5EF4-FFF2-40B4-BE49-F238E27FC236}">
                <a16:creationId xmlns:a16="http://schemas.microsoft.com/office/drawing/2014/main" id="{09A3D43E-A50A-4B9B-8B5D-96075F520C23}"/>
              </a:ext>
            </a:extLst>
          </p:cNvPr>
          <p:cNvSpPr/>
          <p:nvPr/>
        </p:nvSpPr>
        <p:spPr>
          <a:xfrm>
            <a:off x="5100937" y="2065482"/>
            <a:ext cx="1990125" cy="1990125"/>
          </a:xfrm>
          <a:prstGeom prst="ellipse">
            <a:avLst/>
          </a:prstGeom>
          <a:solidFill>
            <a:schemeClr val="accent1">
              <a:lumMod val="60000"/>
              <a:lumOff val="40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8" name="Oval 7">
            <a:extLst>
              <a:ext uri="{FF2B5EF4-FFF2-40B4-BE49-F238E27FC236}">
                <a16:creationId xmlns:a16="http://schemas.microsoft.com/office/drawing/2014/main" id="{731CC715-A726-4CE5-AC2B-5EDF008E3638}"/>
              </a:ext>
            </a:extLst>
          </p:cNvPr>
          <p:cNvSpPr/>
          <p:nvPr/>
        </p:nvSpPr>
        <p:spPr>
          <a:xfrm>
            <a:off x="9455917" y="2195416"/>
            <a:ext cx="1990125" cy="1990125"/>
          </a:xfrm>
          <a:prstGeom prst="ellipse">
            <a:avLst/>
          </a:prstGeom>
          <a:solidFill>
            <a:schemeClr val="tx1">
              <a:lumMod val="75000"/>
              <a:lumOff val="25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Eye">
            <a:extLst>
              <a:ext uri="{FF2B5EF4-FFF2-40B4-BE49-F238E27FC236}">
                <a16:creationId xmlns:a16="http://schemas.microsoft.com/office/drawing/2014/main" id="{660D9A4E-CD9C-4DEA-8EA3-A801D85E2583}"/>
              </a:ext>
            </a:extLst>
          </p:cNvPr>
          <p:cNvSpPr/>
          <p:nvPr/>
        </p:nvSpPr>
        <p:spPr>
          <a:xfrm rot="10800000">
            <a:off x="5541104" y="2490214"/>
            <a:ext cx="1141875" cy="1141875"/>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1" name="Rectangle 10" descr="Connections">
            <a:extLst>
              <a:ext uri="{FF2B5EF4-FFF2-40B4-BE49-F238E27FC236}">
                <a16:creationId xmlns:a16="http://schemas.microsoft.com/office/drawing/2014/main" id="{01DD5BB0-25A0-4756-8C8A-5D754921FC4E}"/>
              </a:ext>
            </a:extLst>
          </p:cNvPr>
          <p:cNvSpPr/>
          <p:nvPr/>
        </p:nvSpPr>
        <p:spPr>
          <a:xfrm>
            <a:off x="9880041" y="2490214"/>
            <a:ext cx="1141875" cy="1141875"/>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3" name="TextBox 2">
            <a:extLst>
              <a:ext uri="{FF2B5EF4-FFF2-40B4-BE49-F238E27FC236}">
                <a16:creationId xmlns:a16="http://schemas.microsoft.com/office/drawing/2014/main" id="{B78588CD-A573-4D0D-A492-2A5B696EE88C}"/>
              </a:ext>
            </a:extLst>
          </p:cNvPr>
          <p:cNvSpPr txBox="1"/>
          <p:nvPr/>
        </p:nvSpPr>
        <p:spPr>
          <a:xfrm>
            <a:off x="803010" y="4477491"/>
            <a:ext cx="1989222"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DARK BACKGROUNDS </a:t>
            </a:r>
          </a:p>
        </p:txBody>
      </p:sp>
      <p:sp>
        <p:nvSpPr>
          <p:cNvPr id="12" name="TextBox 11">
            <a:extLst>
              <a:ext uri="{FF2B5EF4-FFF2-40B4-BE49-F238E27FC236}">
                <a16:creationId xmlns:a16="http://schemas.microsoft.com/office/drawing/2014/main" id="{CAA1772F-1CF6-44DB-9C0D-CBC62FBD7E5D}"/>
              </a:ext>
            </a:extLst>
          </p:cNvPr>
          <p:cNvSpPr txBox="1"/>
          <p:nvPr/>
        </p:nvSpPr>
        <p:spPr>
          <a:xfrm>
            <a:off x="2980273" y="4477490"/>
            <a:ext cx="1989222"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WORKING MEMORY</a:t>
            </a:r>
          </a:p>
        </p:txBody>
      </p:sp>
      <p:sp>
        <p:nvSpPr>
          <p:cNvPr id="13" name="TextBox 12">
            <a:extLst>
              <a:ext uri="{FF2B5EF4-FFF2-40B4-BE49-F238E27FC236}">
                <a16:creationId xmlns:a16="http://schemas.microsoft.com/office/drawing/2014/main" id="{7F652BF9-4243-4B49-8A04-ED07340B6A8B}"/>
              </a:ext>
            </a:extLst>
          </p:cNvPr>
          <p:cNvSpPr txBox="1"/>
          <p:nvPr/>
        </p:nvSpPr>
        <p:spPr>
          <a:xfrm>
            <a:off x="5129464" y="4477490"/>
            <a:ext cx="1989222" cy="369332"/>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SIZE METTERS</a:t>
            </a:r>
          </a:p>
        </p:txBody>
      </p:sp>
      <p:sp>
        <p:nvSpPr>
          <p:cNvPr id="14" name="TextBox 13">
            <a:extLst>
              <a:ext uri="{FF2B5EF4-FFF2-40B4-BE49-F238E27FC236}">
                <a16:creationId xmlns:a16="http://schemas.microsoft.com/office/drawing/2014/main" id="{CA0D38A3-CD83-4265-B5C6-E64E490FD6FF}"/>
              </a:ext>
            </a:extLst>
          </p:cNvPr>
          <p:cNvSpPr txBox="1"/>
          <p:nvPr/>
        </p:nvSpPr>
        <p:spPr>
          <a:xfrm>
            <a:off x="7306726" y="4425045"/>
            <a:ext cx="1989222"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ONE MESSAGE PER SLIDE</a:t>
            </a:r>
          </a:p>
        </p:txBody>
      </p:sp>
      <p:sp>
        <p:nvSpPr>
          <p:cNvPr id="15" name="TextBox 14">
            <a:extLst>
              <a:ext uri="{FF2B5EF4-FFF2-40B4-BE49-F238E27FC236}">
                <a16:creationId xmlns:a16="http://schemas.microsoft.com/office/drawing/2014/main" id="{5A55EA84-931B-4FC8-8025-26932B7FB48A}"/>
              </a:ext>
            </a:extLst>
          </p:cNvPr>
          <p:cNvSpPr txBox="1"/>
          <p:nvPr/>
        </p:nvSpPr>
        <p:spPr>
          <a:xfrm>
            <a:off x="9455917" y="4338991"/>
            <a:ext cx="1989222"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SIX OBJECTS MAX</a:t>
            </a:r>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a:extLst>
              <a:ext uri="{FF2B5EF4-FFF2-40B4-BE49-F238E27FC236}">
                <a16:creationId xmlns:a16="http://schemas.microsoft.com/office/drawing/2014/main" id="{4219DC72-7E80-4E69-BF7A-51A655CEA846}"/>
              </a:ext>
            </a:extLst>
          </p:cNvPr>
          <p:cNvSpPr>
            <a:spLocks noChangeAspect="1" noChangeArrowheads="1"/>
          </p:cNvSpPr>
          <p:nvPr/>
        </p:nvSpPr>
        <p:spPr bwMode="auto">
          <a:xfrm>
            <a:off x="5285874" y="2618874"/>
            <a:ext cx="962526" cy="9625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5D1DE6A9-D9EE-44ED-90E4-E7C4A3FADD5F}"/>
              </a:ext>
            </a:extLst>
          </p:cNvPr>
          <p:cNvPicPr>
            <a:picLocks noChangeAspect="1"/>
          </p:cNvPicPr>
          <p:nvPr/>
        </p:nvPicPr>
        <p:blipFill>
          <a:blip r:embed="rId2"/>
          <a:stretch>
            <a:fillRect/>
          </a:stretch>
        </p:blipFill>
        <p:spPr>
          <a:xfrm>
            <a:off x="0" y="-32084"/>
            <a:ext cx="12117805" cy="6858000"/>
          </a:xfrm>
          <a:prstGeom prst="rect">
            <a:avLst/>
          </a:prstGeom>
          <a:ln>
            <a:noFill/>
          </a:ln>
          <a:effectLst>
            <a:softEdge rad="112500"/>
          </a:effectLst>
        </p:spPr>
      </p:pic>
      <p:sp>
        <p:nvSpPr>
          <p:cNvPr id="8" name="TextBox 7">
            <a:extLst>
              <a:ext uri="{FF2B5EF4-FFF2-40B4-BE49-F238E27FC236}">
                <a16:creationId xmlns:a16="http://schemas.microsoft.com/office/drawing/2014/main" id="{0078D5F2-5EEE-427C-9651-4606BEADF7A4}"/>
              </a:ext>
            </a:extLst>
          </p:cNvPr>
          <p:cNvSpPr txBox="1"/>
          <p:nvPr/>
        </p:nvSpPr>
        <p:spPr>
          <a:xfrm>
            <a:off x="1399673" y="912059"/>
            <a:ext cx="7419474" cy="461665"/>
          </a:xfrm>
          <a:prstGeom prst="rect">
            <a:avLst/>
          </a:prstGeom>
          <a:noFill/>
        </p:spPr>
        <p:txBody>
          <a:bodyPr wrap="square" rtlCol="0">
            <a:spAutoFit/>
          </a:bodyPr>
          <a:lstStyle/>
          <a:p>
            <a:pPr marL="571500" indent="-571500">
              <a:buFont typeface="Wingdings" panose="05000000000000000000" pitchFamily="2" charset="2"/>
              <a:buChar char="Ø"/>
            </a:pPr>
            <a:r>
              <a:rPr lang="en-GB" sz="2400" b="1" dirty="0">
                <a:solidFill>
                  <a:schemeClr val="bg2"/>
                </a:solidFill>
                <a:latin typeface="Times New Roman" panose="02020603050405020304" pitchFamily="18" charset="0"/>
                <a:cs typeface="Times New Roman" panose="02020603050405020304" pitchFamily="18" charset="0"/>
              </a:rPr>
              <a:t>DARK BACKGROUNDS</a:t>
            </a:r>
          </a:p>
        </p:txBody>
      </p:sp>
      <p:sp>
        <p:nvSpPr>
          <p:cNvPr id="9" name="TextBox 8">
            <a:extLst>
              <a:ext uri="{FF2B5EF4-FFF2-40B4-BE49-F238E27FC236}">
                <a16:creationId xmlns:a16="http://schemas.microsoft.com/office/drawing/2014/main" id="{2B761EC6-404D-402B-88B0-10FA10283265}"/>
              </a:ext>
            </a:extLst>
          </p:cNvPr>
          <p:cNvSpPr txBox="1"/>
          <p:nvPr/>
        </p:nvSpPr>
        <p:spPr>
          <a:xfrm>
            <a:off x="2569879" y="1777170"/>
            <a:ext cx="6635145" cy="4401205"/>
          </a:xfrm>
          <a:prstGeom prst="rect">
            <a:avLst/>
          </a:prstGeom>
          <a:noFill/>
        </p:spPr>
        <p:txBody>
          <a:bodyPr wrap="square" rtlCol="0">
            <a:spAutoFit/>
          </a:bodyPr>
          <a:lstStyle/>
          <a:p>
            <a:pPr marL="342900" indent="-342900">
              <a:buFont typeface="Wingdings" panose="05000000000000000000" pitchFamily="2" charset="2"/>
              <a:buChar char="ü"/>
            </a:pPr>
            <a:r>
              <a:rPr lang="en-GB" sz="3200" dirty="0">
                <a:solidFill>
                  <a:schemeClr val="bg1"/>
                </a:solidFill>
                <a:latin typeface="Times New Roman" panose="02020603050405020304" pitchFamily="18" charset="0"/>
                <a:cs typeface="Times New Roman" panose="02020603050405020304" pitchFamily="18" charset="0"/>
              </a:rPr>
              <a:t>A dark background will make your presentation look more sleek and clean, and will make your information stand out even more. </a:t>
            </a:r>
          </a:p>
          <a:p>
            <a:pPr marL="342900" indent="-342900">
              <a:buFont typeface="Wingdings" panose="05000000000000000000" pitchFamily="2" charset="2"/>
              <a:buChar char="ü"/>
            </a:pPr>
            <a:r>
              <a:rPr lang="en-GB" sz="3200" dirty="0">
                <a:solidFill>
                  <a:schemeClr val="bg1"/>
                </a:solidFill>
                <a:latin typeface="Times New Roman" panose="02020603050405020304" pitchFamily="18" charset="0"/>
                <a:cs typeface="Times New Roman" panose="02020603050405020304" pitchFamily="18" charset="0"/>
              </a:rPr>
              <a:t>A dark background is automatically more eye-catching and interesting.</a:t>
            </a:r>
          </a:p>
          <a:p>
            <a:pPr marL="342900" indent="-342900">
              <a:buFont typeface="Wingdings" panose="05000000000000000000" pitchFamily="2" charset="2"/>
              <a:buChar char="ü"/>
            </a:pPr>
            <a:r>
              <a:rPr lang="en-GB" sz="3200" dirty="0">
                <a:solidFill>
                  <a:schemeClr val="bg1"/>
                </a:solidFill>
                <a:latin typeface="Times New Roman" panose="02020603050405020304" pitchFamily="18" charset="0"/>
                <a:cs typeface="Times New Roman" panose="02020603050405020304" pitchFamily="18" charset="0"/>
              </a:rPr>
              <a:t>A dark background will make your information to stand out even more.</a:t>
            </a:r>
          </a:p>
          <a:p>
            <a:pPr algn="ctr"/>
            <a:endParaRPr lang="en-GB" sz="2400" dirty="0">
              <a:latin typeface="Times New Roman" panose="02020603050405020304" pitchFamily="18" charset="0"/>
              <a:cs typeface="Times New Roman" panose="02020603050405020304" pitchFamily="18" charset="0"/>
            </a:endParaRPr>
          </a:p>
        </p:txBody>
      </p:sp>
      <p:sp>
        <p:nvSpPr>
          <p:cNvPr id="11" name="Rectangle 10" descr="Document">
            <a:extLst>
              <a:ext uri="{FF2B5EF4-FFF2-40B4-BE49-F238E27FC236}">
                <a16:creationId xmlns:a16="http://schemas.microsoft.com/office/drawing/2014/main" id="{726E19B0-D509-48FB-944D-E38E1F32806E}"/>
              </a:ext>
            </a:extLst>
          </p:cNvPr>
          <p:cNvSpPr/>
          <p:nvPr/>
        </p:nvSpPr>
        <p:spPr>
          <a:xfrm>
            <a:off x="266427" y="5603582"/>
            <a:ext cx="910933" cy="91264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14000" r="-14000"/>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1833613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DC7E13-563F-4464-9DA5-52190B8ADA99}"/>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20000"/>
                    </a14:imgEffect>
                  </a14:imgLayer>
                </a14:imgProps>
              </a:ext>
            </a:extLst>
          </a:blip>
          <a:stretch>
            <a:fillRect/>
          </a:stretch>
        </p:blipFill>
        <p:spPr>
          <a:xfrm>
            <a:off x="0" y="0"/>
            <a:ext cx="12192000" cy="6858000"/>
          </a:xfrm>
          <a:prstGeom prst="rect">
            <a:avLst/>
          </a:prstGeom>
          <a:ln>
            <a:noFill/>
          </a:ln>
          <a:effectLst>
            <a:softEdge rad="112500"/>
          </a:effectLst>
        </p:spPr>
      </p:pic>
      <p:sp>
        <p:nvSpPr>
          <p:cNvPr id="6" name="Title 1">
            <a:extLst>
              <a:ext uri="{FF2B5EF4-FFF2-40B4-BE49-F238E27FC236}">
                <a16:creationId xmlns:a16="http://schemas.microsoft.com/office/drawing/2014/main" id="{9CDD561F-8DF6-4D88-8F28-67958BF83701}"/>
              </a:ext>
            </a:extLst>
          </p:cNvPr>
          <p:cNvSpPr>
            <a:spLocks noGrp="1"/>
          </p:cNvSpPr>
          <p:nvPr>
            <p:ph type="title"/>
          </p:nvPr>
        </p:nvSpPr>
        <p:spPr>
          <a:xfrm>
            <a:off x="1066800" y="642594"/>
            <a:ext cx="10058400" cy="1371600"/>
          </a:xfrm>
        </p:spPr>
        <p:txBody>
          <a:bodyPr/>
          <a:lstStyle/>
          <a:p>
            <a:r>
              <a:rPr lang="en-GB" dirty="0"/>
              <a:t>Dark backgrounds </a:t>
            </a:r>
          </a:p>
        </p:txBody>
      </p:sp>
      <p:sp>
        <p:nvSpPr>
          <p:cNvPr id="7" name="Content Placeholder 3">
            <a:extLst>
              <a:ext uri="{FF2B5EF4-FFF2-40B4-BE49-F238E27FC236}">
                <a16:creationId xmlns:a16="http://schemas.microsoft.com/office/drawing/2014/main" id="{CFE7C0B3-251E-40D6-A6E3-E53EC1B8EFC8}"/>
              </a:ext>
            </a:extLst>
          </p:cNvPr>
          <p:cNvSpPr txBox="1">
            <a:spLocks noGrp="1"/>
          </p:cNvSpPr>
          <p:nvPr>
            <p:ph idx="1"/>
          </p:nvPr>
        </p:nvSpPr>
        <p:spPr>
          <a:xfrm>
            <a:off x="1066800" y="2103438"/>
            <a:ext cx="10058400" cy="2440476"/>
          </a:xfrm>
          <a:prstGeom prst="rect">
            <a:avLst/>
          </a:prstGeom>
          <a:noFill/>
        </p:spPr>
        <p:txBody>
          <a:bodyPr wrap="square" rtlCol="0">
            <a:spAutoFit/>
          </a:bodyPr>
          <a:lstStyle/>
          <a:p>
            <a:pPr marL="342900" indent="-342900">
              <a:buFont typeface="Wingdings" panose="05000000000000000000" pitchFamily="2" charset="2"/>
              <a:buChar char="ü"/>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A dark background will make your presentation look more sleek and clean, and will make your information stand out even more. </a:t>
            </a:r>
          </a:p>
          <a:p>
            <a:pPr marL="342900" indent="-342900">
              <a:buFont typeface="Wingdings" panose="05000000000000000000" pitchFamily="2" charset="2"/>
              <a:buChar char="ü"/>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A dark background is automatically more eye-catching and interesting.</a:t>
            </a:r>
          </a:p>
          <a:p>
            <a:pPr marL="342900" indent="-342900">
              <a:buFont typeface="Wingdings" panose="05000000000000000000" pitchFamily="2" charset="2"/>
              <a:buChar char="ü"/>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A dark background will make your information to stand out even more.</a:t>
            </a:r>
          </a:p>
          <a:p>
            <a:pPr algn="ct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09230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73C8C5-9B9F-4853-B463-BA9730E91C32}"/>
              </a:ext>
            </a:extLst>
          </p:cNvPr>
          <p:cNvPicPr>
            <a:picLocks noChangeAspect="1"/>
          </p:cNvPicPr>
          <p:nvPr/>
        </p:nvPicPr>
        <p:blipFill>
          <a:blip r:embed="rId2"/>
          <a:stretch>
            <a:fillRect/>
          </a:stretch>
        </p:blipFill>
        <p:spPr>
          <a:xfrm>
            <a:off x="136358" y="72188"/>
            <a:ext cx="11919284" cy="678581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Rectangle 5" descr="Head with gears">
            <a:extLst>
              <a:ext uri="{FF2B5EF4-FFF2-40B4-BE49-F238E27FC236}">
                <a16:creationId xmlns:a16="http://schemas.microsoft.com/office/drawing/2014/main" id="{E0F02695-819E-42E5-95FF-3CE547618D39}"/>
              </a:ext>
            </a:extLst>
          </p:cNvPr>
          <p:cNvSpPr/>
          <p:nvPr/>
        </p:nvSpPr>
        <p:spPr>
          <a:xfrm>
            <a:off x="495862" y="4678841"/>
            <a:ext cx="1733991" cy="178612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TextBox 6">
            <a:extLst>
              <a:ext uri="{FF2B5EF4-FFF2-40B4-BE49-F238E27FC236}">
                <a16:creationId xmlns:a16="http://schemas.microsoft.com/office/drawing/2014/main" id="{56FEE880-A1C0-4C28-82C8-405252F3105E}"/>
              </a:ext>
            </a:extLst>
          </p:cNvPr>
          <p:cNvSpPr txBox="1"/>
          <p:nvPr/>
        </p:nvSpPr>
        <p:spPr>
          <a:xfrm>
            <a:off x="2863516" y="2001185"/>
            <a:ext cx="6464968" cy="267765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5F6F4"/>
                </a:solidFill>
                <a:effectLst/>
                <a:uLnTx/>
                <a:uFillTx/>
                <a:latin typeface="Times New Roman" panose="02020603050405020304" pitchFamily="18" charset="0"/>
                <a:cs typeface="Times New Roman" panose="02020603050405020304" pitchFamily="18" charset="0"/>
              </a:rPr>
              <a:t>Numerous studies have demonstrated that images, graphs and pictures are more likely to grab attention and be remembered than words. Adding visuals to a presentation can, therefore, be one of the most valuable ways for professionals to ensure they get their point across – as long as they are used wisely</a:t>
            </a:r>
            <a:r>
              <a:rPr kumimoji="0" lang="en-GB" sz="2400" b="0" i="0" u="none" strike="noStrike" kern="1200" cap="none" spc="0" normalizeH="0" baseline="0" noProof="0" dirty="0">
                <a:ln>
                  <a:noFill/>
                </a:ln>
                <a:solidFill>
                  <a:srgbClr val="F5F6F4"/>
                </a:solidFill>
                <a:effectLst/>
                <a:uLnTx/>
                <a:uFillTx/>
                <a:latin typeface="Fabriga Medium"/>
                <a:ea typeface="+mn-ea"/>
                <a:cs typeface="+mn-cs"/>
              </a:rPr>
              <a:t>. </a:t>
            </a:r>
            <a:endParaRPr kumimoji="0" lang="en-GB" sz="2400" b="0" i="0" u="none" strike="noStrike" kern="1200" cap="none" spc="0" normalizeH="0" baseline="0" noProof="0" dirty="0">
              <a:ln>
                <a:noFill/>
              </a:ln>
              <a:solidFill>
                <a:srgbClr val="F5F6F4"/>
              </a:solidFill>
              <a:effectLst/>
              <a:uLnTx/>
              <a:uFillTx/>
              <a:latin typeface="Fabriga Regular"/>
              <a:ea typeface="+mn-ea"/>
              <a:cs typeface="+mn-cs"/>
            </a:endParaRPr>
          </a:p>
        </p:txBody>
      </p:sp>
      <p:sp>
        <p:nvSpPr>
          <p:cNvPr id="8" name="TextBox 7">
            <a:extLst>
              <a:ext uri="{FF2B5EF4-FFF2-40B4-BE49-F238E27FC236}">
                <a16:creationId xmlns:a16="http://schemas.microsoft.com/office/drawing/2014/main" id="{CC6F7BD2-332B-40B3-BC3F-79B69EB1ABE8}"/>
              </a:ext>
            </a:extLst>
          </p:cNvPr>
          <p:cNvSpPr txBox="1"/>
          <p:nvPr/>
        </p:nvSpPr>
        <p:spPr>
          <a:xfrm>
            <a:off x="1540041" y="659482"/>
            <a:ext cx="5173579" cy="46166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WORKING MEMORY</a:t>
            </a:r>
          </a:p>
        </p:txBody>
      </p:sp>
    </p:spTree>
    <p:extLst>
      <p:ext uri="{BB962C8B-B14F-4D97-AF65-F5344CB8AC3E}">
        <p14:creationId xmlns:p14="http://schemas.microsoft.com/office/powerpoint/2010/main" val="4259488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73C8C5-9B9F-4853-B463-BA9730E91C32}"/>
              </a:ext>
            </a:extLst>
          </p:cNvPr>
          <p:cNvPicPr>
            <a:picLocks noChangeAspect="1"/>
          </p:cNvPicPr>
          <p:nvPr/>
        </p:nvPicPr>
        <p:blipFill>
          <a:blip r:embed="rId2"/>
          <a:stretch>
            <a:fillRect/>
          </a:stretch>
        </p:blipFill>
        <p:spPr>
          <a:xfrm>
            <a:off x="144379" y="-48888"/>
            <a:ext cx="11919284" cy="678581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Rectangle 5" descr="Head with gears">
            <a:extLst>
              <a:ext uri="{FF2B5EF4-FFF2-40B4-BE49-F238E27FC236}">
                <a16:creationId xmlns:a16="http://schemas.microsoft.com/office/drawing/2014/main" id="{E0F02695-819E-42E5-95FF-3CE547618D39}"/>
              </a:ext>
            </a:extLst>
          </p:cNvPr>
          <p:cNvSpPr/>
          <p:nvPr/>
        </p:nvSpPr>
        <p:spPr>
          <a:xfrm>
            <a:off x="495862" y="4678841"/>
            <a:ext cx="1733991" cy="178612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TextBox 6">
            <a:extLst>
              <a:ext uri="{FF2B5EF4-FFF2-40B4-BE49-F238E27FC236}">
                <a16:creationId xmlns:a16="http://schemas.microsoft.com/office/drawing/2014/main" id="{56FEE880-A1C0-4C28-82C8-405252F3105E}"/>
              </a:ext>
            </a:extLst>
          </p:cNvPr>
          <p:cNvSpPr txBox="1"/>
          <p:nvPr/>
        </p:nvSpPr>
        <p:spPr>
          <a:xfrm>
            <a:off x="3072062" y="1109656"/>
            <a:ext cx="6464968" cy="5355312"/>
          </a:xfrm>
          <a:prstGeom prst="rect">
            <a:avLst/>
          </a:prstGeom>
          <a:noFill/>
        </p:spPr>
        <p:txBody>
          <a:bodyPr wrap="square" rtlCol="0">
            <a:spAutoFit/>
          </a:bodyPr>
          <a:lstStyle/>
          <a:p>
            <a:pPr algn="ctr"/>
            <a:r>
              <a:rPr lang="en-GB" sz="2400" b="0" i="0" dirty="0">
                <a:solidFill>
                  <a:schemeClr val="bg2"/>
                </a:solidFill>
                <a:effectLst/>
                <a:latin typeface="Fabriga Medium"/>
              </a:rPr>
              <a:t>Description</a:t>
            </a:r>
          </a:p>
          <a:p>
            <a:pPr algn="ctr"/>
            <a:endParaRPr lang="en-GB" sz="2400" b="0" i="0" dirty="0">
              <a:solidFill>
                <a:schemeClr val="bg2"/>
              </a:solidFill>
              <a:effectLst/>
              <a:latin typeface="Fabriga Medium"/>
            </a:endParaRPr>
          </a:p>
          <a:p>
            <a:pPr algn="ctr"/>
            <a:r>
              <a:rPr lang="en-GB" sz="1400" b="0" i="0" dirty="0">
                <a:solidFill>
                  <a:schemeClr val="bg2"/>
                </a:solidFill>
                <a:effectLst/>
                <a:latin typeface="Fabriga Regular"/>
              </a:rPr>
              <a:t>We are pleased to offer this stunning Audi R8 finished in metallic Daytona grey paint. This car comes with full service history and has fantastic spec which includes carbon sigma blades, heated seats, Audi mag ride, Bang and Olufsen audio, blue tooth phone connection and much more. , Full service history, Excellent bodywork, Black Full leather interior - Excellent Condition, Tyre condition Excellent, Four wheel-drive, Metallic Grey, £43,950</a:t>
            </a:r>
          </a:p>
          <a:p>
            <a:pPr algn="ctr"/>
            <a:endParaRPr lang="en-GB" sz="1400" b="0" i="0" dirty="0">
              <a:solidFill>
                <a:schemeClr val="bg2"/>
              </a:solidFill>
              <a:effectLst/>
              <a:latin typeface="Fabriga Regular"/>
            </a:endParaRPr>
          </a:p>
          <a:p>
            <a:pPr algn="ctr"/>
            <a:r>
              <a:rPr lang="en-GB" sz="1400" b="0" i="0" dirty="0">
                <a:solidFill>
                  <a:schemeClr val="bg2"/>
                </a:solidFill>
                <a:effectLst/>
                <a:latin typeface="Fabriga Medium"/>
              </a:rPr>
              <a:t>The naturally aspirated V10 engine in the Audi R8 Coupé is pure fascination. Its 5.2-litre FSI generates between 540PS and 620 PS and has maximum torque of 580 Nm depending upon the model chosen. The Performance quattro can accelerate from 0 to 62 mph in just 3.1 seconds, and on to a top speed of 205 mph1.</a:t>
            </a:r>
          </a:p>
          <a:p>
            <a:pPr algn="ctr"/>
            <a:endParaRPr lang="en-GB" sz="1400" b="0" i="0" dirty="0">
              <a:solidFill>
                <a:schemeClr val="bg2"/>
              </a:solidFill>
              <a:effectLst/>
              <a:latin typeface="Fabriga Medium"/>
            </a:endParaRPr>
          </a:p>
          <a:p>
            <a:pPr algn="ctr"/>
            <a:r>
              <a:rPr lang="en-GB" sz="1400" b="0" i="0" dirty="0">
                <a:solidFill>
                  <a:schemeClr val="bg2"/>
                </a:solidFill>
                <a:effectLst/>
                <a:latin typeface="Fabriga Medium"/>
              </a:rPr>
              <a:t>When it comes to infotainment with the Audi R8 Coupé you benefit from the 12.3 inch high resolution Audi Virtual Cockpit as well as the MMI Navigation plus with MMI touch. The MMI touch interface recognises your handwriting: you can input characters and scroll and zoom with your fingers. Alternatively, you can control the MMI using the voice control system. The driver assistance technologies2 including Parking System Plus front and rear, rear-view camera and Advanced key all work to ensure each journey in the R8 Coupé is as smooth as it is exhilarating.</a:t>
            </a:r>
          </a:p>
          <a:p>
            <a:pPr algn="ctr"/>
            <a:endParaRPr lang="en-GB" sz="1400" dirty="0">
              <a:solidFill>
                <a:schemeClr val="bg2"/>
              </a:solidFill>
              <a:latin typeface="Fabriga Medium"/>
            </a:endParaRPr>
          </a:p>
          <a:p>
            <a:pPr algn="ctr"/>
            <a:endParaRPr lang="en-GB" sz="1400" b="0" i="0" dirty="0">
              <a:solidFill>
                <a:schemeClr val="bg2"/>
              </a:solidFill>
              <a:effectLst/>
              <a:latin typeface="Fabriga Regular"/>
            </a:endParaRPr>
          </a:p>
        </p:txBody>
      </p:sp>
      <p:sp>
        <p:nvSpPr>
          <p:cNvPr id="8" name="TextBox 7">
            <a:extLst>
              <a:ext uri="{FF2B5EF4-FFF2-40B4-BE49-F238E27FC236}">
                <a16:creationId xmlns:a16="http://schemas.microsoft.com/office/drawing/2014/main" id="{CC6F7BD2-332B-40B3-BC3F-79B69EB1ABE8}"/>
              </a:ext>
            </a:extLst>
          </p:cNvPr>
          <p:cNvSpPr txBox="1"/>
          <p:nvPr/>
        </p:nvSpPr>
        <p:spPr>
          <a:xfrm>
            <a:off x="3577389" y="393032"/>
            <a:ext cx="4459706" cy="584775"/>
          </a:xfrm>
          <a:prstGeom prst="rect">
            <a:avLst/>
          </a:prstGeom>
          <a:noFill/>
        </p:spPr>
        <p:txBody>
          <a:bodyPr wrap="square" rtlCol="0">
            <a:spAutoFit/>
          </a:bodyPr>
          <a:lstStyle/>
          <a:p>
            <a:endParaRPr lang="en-GB" sz="3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5533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ECB4D3-150F-48E1-8BB8-CE6073821057}"/>
              </a:ext>
            </a:extLst>
          </p:cNvPr>
          <p:cNvPicPr>
            <a:picLocks noChangeAspect="1"/>
          </p:cNvPicPr>
          <p:nvPr/>
        </p:nvPicPr>
        <p:blipFill>
          <a:blip r:embed="rId2">
            <a:extLst>
              <a:ext uri="{BEBA8EAE-BF5A-486C-A8C5-ECC9F3942E4B}">
                <a14:imgProps xmlns:a14="http://schemas.microsoft.com/office/drawing/2010/main">
                  <a14:imgLayer r:embed="rId3">
                    <a14:imgEffect>
                      <a14:artisticGlowEdges/>
                    </a14:imgEffect>
                    <a14:imgEffect>
                      <a14:colorTemperature colorTemp="7200"/>
                    </a14:imgEffect>
                    <a14:imgEffect>
                      <a14:saturation sat="33000"/>
                    </a14:imgEffect>
                  </a14:imgLayer>
                </a14:imgProps>
              </a:ext>
            </a:extLst>
          </a:blip>
          <a:stretch>
            <a:fillRect/>
          </a:stretch>
        </p:blipFill>
        <p:spPr>
          <a:xfrm>
            <a:off x="0" y="72189"/>
            <a:ext cx="12192000" cy="6858000"/>
          </a:xfrm>
          <a:prstGeom prst="rect">
            <a:avLst/>
          </a:prstGeom>
          <a:ln>
            <a:noFill/>
          </a:ln>
          <a:effectLst>
            <a:softEdge rad="112500"/>
          </a:effectLst>
        </p:spPr>
      </p:pic>
      <p:sp>
        <p:nvSpPr>
          <p:cNvPr id="12" name="Callout: Bent Line 11">
            <a:extLst>
              <a:ext uri="{FF2B5EF4-FFF2-40B4-BE49-F238E27FC236}">
                <a16:creationId xmlns:a16="http://schemas.microsoft.com/office/drawing/2014/main" id="{F3AA53C0-B43F-4318-AF28-A57B9564DD22}"/>
              </a:ext>
            </a:extLst>
          </p:cNvPr>
          <p:cNvSpPr/>
          <p:nvPr/>
        </p:nvSpPr>
        <p:spPr>
          <a:xfrm>
            <a:off x="9368591" y="168441"/>
            <a:ext cx="2518611" cy="2687053"/>
          </a:xfrm>
          <a:prstGeom prst="borderCallout2">
            <a:avLst/>
          </a:prstGeom>
          <a:solidFill>
            <a:schemeClr val="tx1">
              <a:alpha val="43922"/>
            </a:schemeClr>
          </a:solidFill>
          <a:ln>
            <a:solidFill>
              <a:schemeClr val="tx1">
                <a:lumMod val="95000"/>
                <a:lumOff val="5000"/>
                <a:alpha val="43922"/>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E677068-6A71-456D-BACC-4874A571A0A5}"/>
              </a:ext>
            </a:extLst>
          </p:cNvPr>
          <p:cNvSpPr txBox="1"/>
          <p:nvPr/>
        </p:nvSpPr>
        <p:spPr>
          <a:xfrm>
            <a:off x="9545053" y="433137"/>
            <a:ext cx="2005263" cy="224676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Audi R8 coupe</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5.2 litre FSI</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0 to 62 – 3.1 sec</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620 </a:t>
            </a:r>
            <a:r>
              <a:rPr lang="en-GB" sz="2000" dirty="0" err="1">
                <a:solidFill>
                  <a:schemeClr val="bg1"/>
                </a:solidFill>
                <a:latin typeface="Times New Roman" panose="02020603050405020304" pitchFamily="18" charset="0"/>
                <a:cs typeface="Times New Roman" panose="02020603050405020304" pitchFamily="18" charset="0"/>
              </a:rPr>
              <a:t>ps</a:t>
            </a:r>
            <a:r>
              <a:rPr lang="en-GB" sz="2000" dirty="0">
                <a:solidFill>
                  <a:schemeClr val="bg1"/>
                </a:solidFill>
                <a:latin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580 nm </a:t>
            </a:r>
          </a:p>
        </p:txBody>
      </p:sp>
      <p:sp>
        <p:nvSpPr>
          <p:cNvPr id="14" name="Rectangle 13" descr="Head with gears">
            <a:extLst>
              <a:ext uri="{FF2B5EF4-FFF2-40B4-BE49-F238E27FC236}">
                <a16:creationId xmlns:a16="http://schemas.microsoft.com/office/drawing/2014/main" id="{B18F7212-EFD5-41D9-B9C7-AEE532BB493F}"/>
              </a:ext>
            </a:extLst>
          </p:cNvPr>
          <p:cNvSpPr/>
          <p:nvPr/>
        </p:nvSpPr>
        <p:spPr>
          <a:xfrm>
            <a:off x="0" y="5550569"/>
            <a:ext cx="1275347" cy="130743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2153320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44EF301-5591-444C-8C77-A2E9E3E11274}"/>
              </a:ext>
            </a:extLst>
          </p:cNvPr>
          <p:cNvPicPr>
            <a:picLocks noChangeAspect="1"/>
          </p:cNvPicPr>
          <p:nvPr/>
        </p:nvPicPr>
        <p:blipFill>
          <a:blip r:embed="rId2"/>
          <a:stretch>
            <a:fillRect/>
          </a:stretch>
        </p:blipFill>
        <p:spPr>
          <a:xfrm>
            <a:off x="0" y="0"/>
            <a:ext cx="12117805" cy="6858000"/>
          </a:xfrm>
          <a:prstGeom prst="rect">
            <a:avLst/>
          </a:prstGeom>
          <a:ln>
            <a:noFill/>
          </a:ln>
          <a:effectLst>
            <a:softEdge rad="112500"/>
          </a:effectLst>
        </p:spPr>
      </p:pic>
      <p:sp>
        <p:nvSpPr>
          <p:cNvPr id="3" name="TextBox 2">
            <a:extLst>
              <a:ext uri="{FF2B5EF4-FFF2-40B4-BE49-F238E27FC236}">
                <a16:creationId xmlns:a16="http://schemas.microsoft.com/office/drawing/2014/main" id="{F5009722-3A51-418E-AE4F-1B19EC9C7BF4}"/>
              </a:ext>
            </a:extLst>
          </p:cNvPr>
          <p:cNvSpPr txBox="1"/>
          <p:nvPr/>
        </p:nvSpPr>
        <p:spPr>
          <a:xfrm>
            <a:off x="1399673" y="912059"/>
            <a:ext cx="7419474" cy="461665"/>
          </a:xfrm>
          <a:prstGeom prst="rect">
            <a:avLst/>
          </a:prstGeom>
          <a:noFill/>
        </p:spPr>
        <p:txBody>
          <a:bodyPr wrap="square" rtlCol="0">
            <a:spAutoFit/>
          </a:bodyPr>
          <a:lstStyle/>
          <a:p>
            <a:pPr marL="571500" indent="-571500">
              <a:buFont typeface="Wingdings" panose="05000000000000000000" pitchFamily="2" charset="2"/>
              <a:buChar char="Ø"/>
            </a:pPr>
            <a:r>
              <a:rPr lang="en-GB" sz="2400" b="1" dirty="0">
                <a:solidFill>
                  <a:schemeClr val="bg2"/>
                </a:solidFill>
                <a:latin typeface="Times New Roman" panose="02020603050405020304" pitchFamily="18" charset="0"/>
                <a:cs typeface="Times New Roman" panose="02020603050405020304" pitchFamily="18" charset="0"/>
              </a:rPr>
              <a:t>SIZE MATTERS </a:t>
            </a:r>
          </a:p>
        </p:txBody>
      </p:sp>
      <p:sp>
        <p:nvSpPr>
          <p:cNvPr id="4" name="TextBox 3">
            <a:extLst>
              <a:ext uri="{FF2B5EF4-FFF2-40B4-BE49-F238E27FC236}">
                <a16:creationId xmlns:a16="http://schemas.microsoft.com/office/drawing/2014/main" id="{193BFE75-C3E9-475C-93F3-2DDD1EBF84FE}"/>
              </a:ext>
            </a:extLst>
          </p:cNvPr>
          <p:cNvSpPr txBox="1"/>
          <p:nvPr/>
        </p:nvSpPr>
        <p:spPr>
          <a:xfrm>
            <a:off x="2863516" y="2001185"/>
            <a:ext cx="6464968" cy="2554545"/>
          </a:xfrm>
          <a:prstGeom prst="rect">
            <a:avLst/>
          </a:prstGeom>
          <a:noFill/>
        </p:spPr>
        <p:txBody>
          <a:bodyPr wrap="square" rtlCol="0">
            <a:spAutoFit/>
          </a:bodyPr>
          <a:lstStyle/>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srgbClr val="F5F6F4"/>
                </a:solidFill>
                <a:effectLst/>
                <a:uLnTx/>
                <a:uFillTx/>
                <a:latin typeface="Times New Roman" panose="02020603050405020304" pitchFamily="18" charset="0"/>
                <a:cs typeface="Times New Roman" panose="02020603050405020304" pitchFamily="18" charset="0"/>
              </a:rPr>
              <a:t>MOVING OBJECTS</a:t>
            </a: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200" dirty="0">
                <a:solidFill>
                  <a:srgbClr val="F5F6F4"/>
                </a:solidFill>
                <a:latin typeface="Times New Roman" panose="02020603050405020304" pitchFamily="18" charset="0"/>
                <a:ea typeface="+mn-ea"/>
                <a:cs typeface="Times New Roman" panose="02020603050405020304" pitchFamily="18" charset="0"/>
              </a:rPr>
              <a:t>SIGNALLING COLOURS (RED, ORANGE, YELLOW)</a:t>
            </a: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srgbClr val="F5F6F4"/>
                </a:solidFill>
                <a:effectLst/>
                <a:uLnTx/>
                <a:uFillTx/>
                <a:latin typeface="Times New Roman" panose="02020603050405020304" pitchFamily="18" charset="0"/>
                <a:cs typeface="Times New Roman" panose="02020603050405020304" pitchFamily="18" charset="0"/>
              </a:rPr>
              <a:t>CONTRAST-RICH OBJECTS</a:t>
            </a: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200" dirty="0">
                <a:solidFill>
                  <a:srgbClr val="F5F6F4"/>
                </a:solidFill>
                <a:latin typeface="Times New Roman" panose="02020603050405020304" pitchFamily="18" charset="0"/>
                <a:ea typeface="+mn-ea"/>
                <a:cs typeface="Times New Roman" panose="02020603050405020304" pitchFamily="18" charset="0"/>
              </a:rPr>
              <a:t>BIG OBJECTS</a:t>
            </a:r>
            <a:endParaRPr kumimoji="0" lang="en-GB" sz="3200" b="0" i="0" u="none" strike="noStrike" kern="1200" cap="none" spc="0" normalizeH="0" baseline="0" noProof="0" dirty="0">
              <a:ln>
                <a:noFill/>
              </a:ln>
              <a:solidFill>
                <a:srgbClr val="F5F6F4"/>
              </a:solidFill>
              <a:effectLst/>
              <a:uLnTx/>
              <a:uFillTx/>
              <a:latin typeface="Fabriga Regular"/>
              <a:ea typeface="+mn-ea"/>
              <a:cs typeface="+mn-cs"/>
            </a:endParaRPr>
          </a:p>
        </p:txBody>
      </p:sp>
    </p:spTree>
    <p:extLst>
      <p:ext uri="{BB962C8B-B14F-4D97-AF65-F5344CB8AC3E}">
        <p14:creationId xmlns:p14="http://schemas.microsoft.com/office/powerpoint/2010/main" val="882374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4">
                                            <p:txEl>
                                              <p:pRg st="0" end="0"/>
                                            </p:txEl>
                                          </p:spTgt>
                                        </p:tgtEl>
                                        <p:attrNameLst>
                                          <p:attrName>style.color</p:attrName>
                                        </p:attrNameLst>
                                      </p:cBhvr>
                                      <p:to>
                                        <p:clrVal>
                                          <a:schemeClr val="accent2"/>
                                        </p:clrVal>
                                      </p:to>
                                    </p:set>
                                    <p:set>
                                      <p:cBhvr>
                                        <p:cTn id="7" dur="500" fill="hold"/>
                                        <p:tgtEl>
                                          <p:spTgt spid="4">
                                            <p:txEl>
                                              <p:pRg st="0" end="0"/>
                                            </p:txEl>
                                          </p:spTgt>
                                        </p:tgtEl>
                                        <p:attrNameLst>
                                          <p:attrName>fillcolor</p:attrName>
                                        </p:attrNameLst>
                                      </p:cBhvr>
                                      <p:to>
                                        <p:clrVal>
                                          <a:schemeClr val="accent2"/>
                                        </p:clrVal>
                                      </p:to>
                                    </p:set>
                                    <p:set>
                                      <p:cBhvr>
                                        <p:cTn id="8" dur="500" fill="hold"/>
                                        <p:tgtEl>
                                          <p:spTgt spid="4">
                                            <p:txEl>
                                              <p:pRg st="0" end="0"/>
                                            </p:txEl>
                                          </p:spTgt>
                                        </p:tgtEl>
                                        <p:attrNameLst>
                                          <p:attrName>fill.type</p:attrName>
                                        </p:attrNameLst>
                                      </p:cBhvr>
                                      <p:to>
                                        <p:strVal val="solid"/>
                                      </p:to>
                                    </p:set>
                                  </p:childTnLst>
                                </p:cTn>
                              </p:par>
                              <p:par>
                                <p:cTn id="9" presetID="3" presetClass="emph" presetSubtype="2" fill="hold" nodeType="withEffect">
                                  <p:stCondLst>
                                    <p:cond delay="0"/>
                                  </p:stCondLst>
                                  <p:childTnLst>
                                    <p:animClr clrSpc="rgb" dir="cw">
                                      <p:cBhvr override="childStyle">
                                        <p:cTn id="10" dur="2000" fill="hold"/>
                                        <p:tgtEl>
                                          <p:spTgt spid="4">
                                            <p:txEl>
                                              <p:pRg st="1" end="1"/>
                                            </p:txEl>
                                          </p:spTgt>
                                        </p:tgtEl>
                                        <p:attrNameLst>
                                          <p:attrName>style.color</p:attrName>
                                        </p:attrNameLst>
                                      </p:cBhvr>
                                      <p:to>
                                        <a:schemeClr val="accent2"/>
                                      </p:to>
                                    </p:animClr>
                                  </p:childTnLst>
                                </p:cTn>
                              </p:par>
                              <p:par>
                                <p:cTn id="11" presetID="3" presetClass="emph" presetSubtype="2" fill="hold" nodeType="withEffect">
                                  <p:stCondLst>
                                    <p:cond delay="0"/>
                                  </p:stCondLst>
                                  <p:childTnLst>
                                    <p:animClr clrSpc="rgb" dir="cw">
                                      <p:cBhvr override="childStyle">
                                        <p:cTn id="12" dur="2000" fill="hold"/>
                                        <p:tgtEl>
                                          <p:spTgt spid="4">
                                            <p:txEl>
                                              <p:pRg st="2" end="2"/>
                                            </p:txEl>
                                          </p:spTgt>
                                        </p:tgtEl>
                                        <p:attrNameLst>
                                          <p:attrName>style.color</p:attrName>
                                        </p:attrNameLst>
                                      </p:cBhvr>
                                      <p:to>
                                        <a:schemeClr val="accent2"/>
                                      </p:to>
                                    </p:animClr>
                                  </p:childTnLst>
                                </p:cTn>
                              </p:par>
                              <p:par>
                                <p:cTn id="13" presetID="3" presetClass="emph" presetSubtype="2" fill="hold" nodeType="withEffect">
                                  <p:stCondLst>
                                    <p:cond delay="0"/>
                                  </p:stCondLst>
                                  <p:childTnLst>
                                    <p:animClr clrSpc="rgb" dir="cw">
                                      <p:cBhvr override="childStyle">
                                        <p:cTn id="14" dur="2000" fill="hold"/>
                                        <p:tgtEl>
                                          <p:spTgt spid="4">
                                            <p:txEl>
                                              <p:pRg st="3" end="3"/>
                                            </p:txEl>
                                          </p:spTgt>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2A6A0-3066-4067-8243-41DD38B398F6}"/>
              </a:ext>
            </a:extLst>
          </p:cNvPr>
          <p:cNvSpPr>
            <a:spLocks noGrp="1"/>
          </p:cNvSpPr>
          <p:nvPr>
            <p:ph type="title"/>
          </p:nvPr>
        </p:nvSpPr>
        <p:spPr/>
        <p:txBody>
          <a:bodyPr/>
          <a:lstStyle/>
          <a:p>
            <a:endParaRPr lang="en-US"/>
          </a:p>
        </p:txBody>
      </p:sp>
      <p:pic>
        <p:nvPicPr>
          <p:cNvPr id="5" name="Picture 4" descr="A picture containing black, outdoor object, web, dark&#10;&#10;Description automatically generated">
            <a:extLst>
              <a:ext uri="{FF2B5EF4-FFF2-40B4-BE49-F238E27FC236}">
                <a16:creationId xmlns:a16="http://schemas.microsoft.com/office/drawing/2014/main" id="{9F6355C6-E246-4EFE-92D4-8EEF405063FE}"/>
              </a:ext>
            </a:extLst>
          </p:cNvPr>
          <p:cNvPicPr>
            <a:picLocks noChangeAspect="1"/>
          </p:cNvPicPr>
          <p:nvPr/>
        </p:nvPicPr>
        <p:blipFill>
          <a:blip r:embed="rId2"/>
          <a:stretch>
            <a:fillRect/>
          </a:stretch>
        </p:blipFill>
        <p:spPr>
          <a:xfrm>
            <a:off x="266456" y="127945"/>
            <a:ext cx="11584748" cy="6599959"/>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8" name="Picture 8">
            <a:extLst>
              <a:ext uri="{FF2B5EF4-FFF2-40B4-BE49-F238E27FC236}">
                <a16:creationId xmlns:a16="http://schemas.microsoft.com/office/drawing/2014/main" id="{D4BE3588-B786-45A9-9364-0781D83A4001}"/>
              </a:ext>
            </a:extLst>
          </p:cNvPr>
          <p:cNvPicPr>
            <a:picLocks noGrp="1" noChangeAspect="1"/>
          </p:cNvPicPr>
          <p:nvPr>
            <p:ph idx="1"/>
          </p:nvPr>
        </p:nvPicPr>
        <p:blipFill>
          <a:blip r:embed="rId3"/>
          <a:stretch>
            <a:fillRect/>
          </a:stretch>
        </p:blipFill>
        <p:spPr>
          <a:xfrm>
            <a:off x="500169" y="3961655"/>
            <a:ext cx="3469443" cy="2595114"/>
          </a:xfrm>
        </p:spPr>
      </p:pic>
      <p:sp>
        <p:nvSpPr>
          <p:cNvPr id="7" name="TextBox 6">
            <a:extLst>
              <a:ext uri="{FF2B5EF4-FFF2-40B4-BE49-F238E27FC236}">
                <a16:creationId xmlns:a16="http://schemas.microsoft.com/office/drawing/2014/main" id="{8CA21ADF-5769-4E56-8AEB-F2EA7B07452A}"/>
              </a:ext>
            </a:extLst>
          </p:cNvPr>
          <p:cNvSpPr txBox="1"/>
          <p:nvPr/>
        </p:nvSpPr>
        <p:spPr>
          <a:xfrm>
            <a:off x="3603470" y="2544104"/>
            <a:ext cx="858829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dirty="0">
                <a:solidFill>
                  <a:schemeClr val="bg1"/>
                </a:solidFill>
              </a:rPr>
              <a:t>Keywords</a:t>
            </a:r>
          </a:p>
        </p:txBody>
      </p:sp>
      <p:pic>
        <p:nvPicPr>
          <p:cNvPr id="9" name="Picture 9" descr="Graphical user interface, text, application&#10;&#10;Description automatically generated">
            <a:extLst>
              <a:ext uri="{FF2B5EF4-FFF2-40B4-BE49-F238E27FC236}">
                <a16:creationId xmlns:a16="http://schemas.microsoft.com/office/drawing/2014/main" id="{2AF3FBF4-2A5D-46D3-9D9B-4475086E2AC2}"/>
              </a:ext>
            </a:extLst>
          </p:cNvPr>
          <p:cNvPicPr>
            <a:picLocks noChangeAspect="1"/>
          </p:cNvPicPr>
          <p:nvPr/>
        </p:nvPicPr>
        <p:blipFill>
          <a:blip r:embed="rId4"/>
          <a:stretch>
            <a:fillRect/>
          </a:stretch>
        </p:blipFill>
        <p:spPr>
          <a:xfrm>
            <a:off x="7400693" y="250248"/>
            <a:ext cx="3960541" cy="1934184"/>
          </a:xfrm>
          <a:prstGeom prst="rect">
            <a:avLst/>
          </a:prstGeom>
        </p:spPr>
      </p:pic>
      <p:sp>
        <p:nvSpPr>
          <p:cNvPr id="10" name="TextBox 9">
            <a:extLst>
              <a:ext uri="{FF2B5EF4-FFF2-40B4-BE49-F238E27FC236}">
                <a16:creationId xmlns:a16="http://schemas.microsoft.com/office/drawing/2014/main" id="{C0A6D8AD-8982-4616-8E2D-31D5796F8B3E}"/>
              </a:ext>
            </a:extLst>
          </p:cNvPr>
          <p:cNvSpPr txBox="1"/>
          <p:nvPr/>
        </p:nvSpPr>
        <p:spPr>
          <a:xfrm>
            <a:off x="5121662" y="5725686"/>
            <a:ext cx="60328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ea typeface="+mn-lt"/>
                <a:cs typeface="+mn-lt"/>
              </a:rPr>
              <a:t>Keywords</a:t>
            </a:r>
            <a:r>
              <a:rPr lang="en-US" dirty="0">
                <a:solidFill>
                  <a:schemeClr val="bg1"/>
                </a:solidFill>
                <a:ea typeface="+mn-lt"/>
                <a:cs typeface="+mn-lt"/>
              </a:rPr>
              <a:t> </a:t>
            </a:r>
            <a:r>
              <a:rPr lang="en-US" b="1" dirty="0">
                <a:solidFill>
                  <a:schemeClr val="bg1"/>
                </a:solidFill>
                <a:ea typeface="+mn-lt"/>
                <a:cs typeface="+mn-lt"/>
              </a:rPr>
              <a:t>are ideas and topics that define what your content is about</a:t>
            </a:r>
            <a:r>
              <a:rPr lang="en-US" dirty="0">
                <a:solidFill>
                  <a:schemeClr val="bg1"/>
                </a:solidFill>
                <a:ea typeface="+mn-lt"/>
                <a:cs typeface="+mn-lt"/>
              </a:rPr>
              <a:t>. </a:t>
            </a:r>
            <a:endParaRPr lang="en-US" dirty="0">
              <a:solidFill>
                <a:schemeClr val="bg1"/>
              </a:solidFill>
            </a:endParaRPr>
          </a:p>
        </p:txBody>
      </p:sp>
    </p:spTree>
    <p:extLst>
      <p:ext uri="{BB962C8B-B14F-4D97-AF65-F5344CB8AC3E}">
        <p14:creationId xmlns:p14="http://schemas.microsoft.com/office/powerpoint/2010/main" val="3960049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CCA9-05AD-4FE7-9AB0-A83F2FC729E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1A8917A-671A-49AA-B134-0AD56613668E}"/>
              </a:ext>
            </a:extLst>
          </p:cNvPr>
          <p:cNvSpPr>
            <a:spLocks noGrp="1"/>
          </p:cNvSpPr>
          <p:nvPr>
            <p:ph idx="1"/>
          </p:nvPr>
        </p:nvSpPr>
        <p:spPr/>
        <p:txBody>
          <a:bodyPr/>
          <a:lstStyle/>
          <a:p>
            <a:endParaRPr lang="en-US"/>
          </a:p>
        </p:txBody>
      </p:sp>
      <p:pic>
        <p:nvPicPr>
          <p:cNvPr id="5" name="Picture 4" descr="A picture containing black, outdoor object, web, dark&#10;&#10;Description automatically generated">
            <a:extLst>
              <a:ext uri="{FF2B5EF4-FFF2-40B4-BE49-F238E27FC236}">
                <a16:creationId xmlns:a16="http://schemas.microsoft.com/office/drawing/2014/main" id="{455E0945-7A60-4BBE-A374-6970B03BA53B}"/>
              </a:ext>
            </a:extLst>
          </p:cNvPr>
          <p:cNvPicPr>
            <a:picLocks noChangeAspect="1"/>
          </p:cNvPicPr>
          <p:nvPr/>
        </p:nvPicPr>
        <p:blipFill>
          <a:blip r:embed="rId2"/>
          <a:stretch>
            <a:fillRect/>
          </a:stretch>
        </p:blipFill>
        <p:spPr>
          <a:xfrm>
            <a:off x="136358" y="-48888"/>
            <a:ext cx="11919284" cy="678581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CDC2A50B-23F4-4102-B478-381E9458604A}"/>
              </a:ext>
            </a:extLst>
          </p:cNvPr>
          <p:cNvSpPr txBox="1"/>
          <p:nvPr/>
        </p:nvSpPr>
        <p:spPr>
          <a:xfrm>
            <a:off x="1760034" y="1128132"/>
            <a:ext cx="902505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chemeClr val="bg1"/>
                </a:solidFill>
              </a:rPr>
              <a:t>One message per slide</a:t>
            </a:r>
          </a:p>
          <a:p>
            <a:pPr algn="l"/>
            <a:endParaRPr lang="en-US" sz="2400" dirty="0">
              <a:solidFill>
                <a:schemeClr val="bg1"/>
              </a:solidFill>
            </a:endParaRPr>
          </a:p>
          <a:p>
            <a:endParaRPr lang="en-US" sz="2400" dirty="0">
              <a:solidFill>
                <a:schemeClr val="bg1"/>
              </a:solidFill>
            </a:endParaRPr>
          </a:p>
          <a:p>
            <a:r>
              <a:rPr lang="en-US" sz="2400" dirty="0">
                <a:solidFill>
                  <a:schemeClr val="bg1"/>
                </a:solidFill>
              </a:rPr>
              <a:t>Keywords should represent the main concepts in the topic you're </a:t>
            </a:r>
            <a:r>
              <a:rPr lang="en-US" sz="2400" dirty="0">
                <a:solidFill>
                  <a:schemeClr val="bg1"/>
                </a:solidFill>
                <a:ea typeface="+mn-lt"/>
                <a:cs typeface="+mn-lt"/>
              </a:rPr>
              <a:t>representing</a:t>
            </a:r>
            <a:r>
              <a:rPr lang="en-US" sz="2400" dirty="0">
                <a:solidFill>
                  <a:schemeClr val="bg1"/>
                </a:solidFill>
              </a:rPr>
              <a:t>. To make it easier to whoever is listening.</a:t>
            </a:r>
          </a:p>
          <a:p>
            <a:endParaRPr lang="en-US" sz="2400" dirty="0">
              <a:solidFill>
                <a:schemeClr val="bg1"/>
              </a:solidFill>
            </a:endParaRPr>
          </a:p>
          <a:p>
            <a:r>
              <a:rPr lang="en-US" sz="2400" dirty="0">
                <a:solidFill>
                  <a:schemeClr val="bg1"/>
                </a:solidFill>
              </a:rPr>
              <a:t>For example: if someone is not understanding what you are saying, they can pick out keywords and research and have an idea of what the </a:t>
            </a:r>
            <a:r>
              <a:rPr lang="en-US" sz="2400" dirty="0">
                <a:solidFill>
                  <a:schemeClr val="bg1"/>
                </a:solidFill>
                <a:ea typeface="+mn-lt"/>
                <a:cs typeface="+mn-lt"/>
              </a:rPr>
              <a:t>presentation</a:t>
            </a:r>
            <a:r>
              <a:rPr lang="en-US" sz="2400" dirty="0">
                <a:solidFill>
                  <a:schemeClr val="bg1"/>
                </a:solidFill>
              </a:rPr>
              <a:t> was about. </a:t>
            </a:r>
          </a:p>
          <a:p>
            <a:endParaRPr lang="en-US" dirty="0"/>
          </a:p>
          <a:p>
            <a:endParaRPr lang="en-US" dirty="0"/>
          </a:p>
          <a:p>
            <a:endParaRPr lang="en-US" dirty="0"/>
          </a:p>
        </p:txBody>
      </p:sp>
    </p:spTree>
    <p:extLst>
      <p:ext uri="{BB962C8B-B14F-4D97-AF65-F5344CB8AC3E}">
        <p14:creationId xmlns:p14="http://schemas.microsoft.com/office/powerpoint/2010/main" val="907672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A588370-A154-484A-B617-1306D450961B}"/>
              </a:ext>
            </a:extLst>
          </p:cNvPr>
          <p:cNvPicPr>
            <a:picLocks noChangeAspect="1"/>
          </p:cNvPicPr>
          <p:nvPr/>
        </p:nvPicPr>
        <p:blipFill>
          <a:blip r:embed="rId2"/>
          <a:stretch>
            <a:fillRect/>
          </a:stretch>
        </p:blipFill>
        <p:spPr>
          <a:xfrm>
            <a:off x="208547" y="216568"/>
            <a:ext cx="11766885" cy="6440906"/>
          </a:xfrm>
          <a:prstGeom prst="rect">
            <a:avLst/>
          </a:prstGeom>
        </p:spPr>
      </p:pic>
      <p:sp>
        <p:nvSpPr>
          <p:cNvPr id="4" name="Title 1">
            <a:extLst>
              <a:ext uri="{FF2B5EF4-FFF2-40B4-BE49-F238E27FC236}">
                <a16:creationId xmlns:a16="http://schemas.microsoft.com/office/drawing/2014/main" id="{AA3F7807-347B-453F-8526-10429CBEBE3D}"/>
              </a:ext>
            </a:extLst>
          </p:cNvPr>
          <p:cNvSpPr txBox="1">
            <a:spLocks/>
          </p:cNvSpPr>
          <p:nvPr/>
        </p:nvSpPr>
        <p:spPr>
          <a:xfrm>
            <a:off x="1102368" y="923293"/>
            <a:ext cx="4030132" cy="4641720"/>
          </a:xfrm>
          <a:prstGeom prst="rect">
            <a:avLst/>
          </a:prstGeom>
        </p:spPr>
        <p:txBody>
          <a:bodyPr>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pPr algn="ctr"/>
            <a:r>
              <a:rPr lang="en-GB">
                <a:solidFill>
                  <a:schemeClr val="bg1"/>
                </a:solidFill>
                <a:ea typeface="+mj-lt"/>
                <a:cs typeface="+mj-lt"/>
              </a:rPr>
              <a:t>Using maximum 6 objects per slide </a:t>
            </a:r>
          </a:p>
        </p:txBody>
      </p:sp>
      <p:sp>
        <p:nvSpPr>
          <p:cNvPr id="5" name="Content Placeholder 2">
            <a:extLst>
              <a:ext uri="{FF2B5EF4-FFF2-40B4-BE49-F238E27FC236}">
                <a16:creationId xmlns:a16="http://schemas.microsoft.com/office/drawing/2014/main" id="{46BB50CA-4E28-40E2-B66B-FDE829281D86}"/>
              </a:ext>
            </a:extLst>
          </p:cNvPr>
          <p:cNvSpPr txBox="1">
            <a:spLocks/>
          </p:cNvSpPr>
          <p:nvPr/>
        </p:nvSpPr>
        <p:spPr>
          <a:xfrm>
            <a:off x="6225099" y="1795154"/>
            <a:ext cx="5217173" cy="4351338"/>
          </a:xfrm>
          <a:prstGeom prst="rect">
            <a:avLst/>
          </a:prstGeom>
        </p:spPr>
        <p:txBody>
          <a:bodyPr vert="horz" lIns="91440" tIns="45720" rIns="91440" bIns="45720" rtlCol="0" anchor="t">
            <a:normAutofit lnSpcReduction="1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Font typeface="Garamond" pitchFamily="18" charset="0"/>
              <a:buNone/>
            </a:pPr>
            <a:r>
              <a:rPr lang="en-US" sz="3200" dirty="0">
                <a:solidFill>
                  <a:schemeClr val="bg1"/>
                </a:solidFill>
                <a:cs typeface="Calibri" panose="020F0502020204030204"/>
              </a:rPr>
              <a:t>Using maximum 6 objects per slide will make your power point look cleaner. </a:t>
            </a:r>
          </a:p>
          <a:p>
            <a:pPr marL="0" indent="0">
              <a:buFont typeface="Garamond" pitchFamily="18" charset="0"/>
              <a:buNone/>
            </a:pPr>
            <a:r>
              <a:rPr lang="en-US" sz="3200" dirty="0">
                <a:solidFill>
                  <a:schemeClr val="bg1"/>
                </a:solidFill>
                <a:cs typeface="Calibri" panose="020F0502020204030204"/>
              </a:rPr>
              <a:t>This could also help the reader focus on one subject at a time while reading.</a:t>
            </a:r>
            <a:endParaRPr lang="en-US" sz="3200" dirty="0">
              <a:solidFill>
                <a:schemeClr val="bg1"/>
              </a:solidFill>
            </a:endParaRPr>
          </a:p>
        </p:txBody>
      </p:sp>
    </p:spTree>
    <p:extLst>
      <p:ext uri="{BB962C8B-B14F-4D97-AF65-F5344CB8AC3E}">
        <p14:creationId xmlns:p14="http://schemas.microsoft.com/office/powerpoint/2010/main" val="18878168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{4249E5F0-7CA2-4F17-BBAE-48A54834DFE2}tf78438558_win32</Template>
  <TotalTime>319</TotalTime>
  <Words>589</Words>
  <Application>Microsoft Office PowerPoint</Application>
  <PresentationFormat>Widescreen</PresentationFormat>
  <Paragraphs>53</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Century Gothic</vt:lpstr>
      <vt:lpstr>Fabriga Medium</vt:lpstr>
      <vt:lpstr>Fabriga Regular</vt:lpstr>
      <vt:lpstr>Garamond</vt:lpstr>
      <vt:lpstr>Times New Roman</vt:lpstr>
      <vt:lpstr>Wingdings</vt:lpstr>
      <vt:lpstr>SavonVTI</vt:lpstr>
      <vt:lpstr>PowerPoint Presentation</vt:lpstr>
      <vt:lpstr>Power Point TIPS</vt:lpstr>
      <vt:lpstr>PowerPoint Presentation</vt:lpstr>
      <vt:lpstr>Dark backgrounds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lupea bogdan</dc:creator>
  <cp:lastModifiedBy>lupea bogdan</cp:lastModifiedBy>
  <cp:revision>12</cp:revision>
  <dcterms:created xsi:type="dcterms:W3CDTF">2021-10-20T18:45:42Z</dcterms:created>
  <dcterms:modified xsi:type="dcterms:W3CDTF">2021-10-23T18:43:12Z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