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3162" autoAdjust="0"/>
  </p:normalViewPr>
  <p:slideViewPr>
    <p:cSldViewPr snapToGrid="0" snapToObjects="1" showGuides="1">
      <p:cViewPr varScale="1">
        <p:scale>
          <a:sx n="13" d="100"/>
          <a:sy n="13" d="100"/>
        </p:scale>
        <p:origin x="1708" y="10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24"/>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3"/>
                <c:pt idx="0">
                  <c:v>Preschool Ages 2 - 6</c:v>
                </c:pt>
                <c:pt idx="1">
                  <c:v>School Ages 7 - 12</c:v>
                </c:pt>
                <c:pt idx="2">
                  <c:v>Persistent Beyond 8 Yrs</c:v>
                </c:pt>
              </c:strCache>
            </c:strRef>
          </c:cat>
          <c:val>
            <c:numRef>
              <c:f>Sheet1!$B$2:$B$5</c:f>
              <c:numCache>
                <c:formatCode>General</c:formatCode>
                <c:ptCount val="4"/>
                <c:pt idx="0">
                  <c:v>8.9</c:v>
                </c:pt>
                <c:pt idx="1">
                  <c:v>6.16</c:v>
                </c:pt>
                <c:pt idx="2">
                  <c:v>3.5</c:v>
                </c:pt>
              </c:numCache>
            </c:numRef>
          </c:val>
          <c:extLst>
            <c:ext xmlns:c16="http://schemas.microsoft.com/office/drawing/2014/chart" uri="{C3380CC4-5D6E-409C-BE32-E72D297353CC}">
              <c16:uniqueId val="{00000000-B767-4296-8E39-EA1D683FA8DB}"/>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3"/>
                <c:pt idx="0">
                  <c:v>Preschool Ages 2 - 6</c:v>
                </c:pt>
                <c:pt idx="1">
                  <c:v>School Ages 7 - 12</c:v>
                </c:pt>
                <c:pt idx="2">
                  <c:v>Persistent Beyond 8 Yrs</c:v>
                </c:pt>
              </c:strCache>
            </c:strRef>
          </c:cat>
          <c:val>
            <c:numRef>
              <c:f>Sheet1!$C$2:$C$5</c:f>
              <c:numCache>
                <c:formatCode>General</c:formatCode>
                <c:ptCount val="4"/>
                <c:pt idx="0">
                  <c:v>2.4</c:v>
                </c:pt>
                <c:pt idx="1">
                  <c:v>4.4000000000000004</c:v>
                </c:pt>
                <c:pt idx="2">
                  <c:v>1.8</c:v>
                </c:pt>
              </c:numCache>
            </c:numRef>
          </c:val>
          <c:extLst>
            <c:ext xmlns:c16="http://schemas.microsoft.com/office/drawing/2014/chart" uri="{C3380CC4-5D6E-409C-BE32-E72D297353CC}">
              <c16:uniqueId val="{00000001-B767-4296-8E39-EA1D683FA8DB}"/>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3"/>
                <c:pt idx="0">
                  <c:v>Preschool Ages 2 - 6</c:v>
                </c:pt>
                <c:pt idx="1">
                  <c:v>School Ages 7 - 12</c:v>
                </c:pt>
                <c:pt idx="2">
                  <c:v>Persistent Beyond 8 Yrs</c:v>
                </c:pt>
              </c:strCache>
            </c:strRef>
          </c:cat>
          <c:val>
            <c:numRef>
              <c:f>Sheet1!$D$2:$D$5</c:f>
              <c:numCache>
                <c:formatCode>General</c:formatCode>
                <c:ptCount val="4"/>
                <c:pt idx="0">
                  <c:v>2</c:v>
                </c:pt>
                <c:pt idx="1">
                  <c:v>2</c:v>
                </c:pt>
                <c:pt idx="2">
                  <c:v>3</c:v>
                </c:pt>
              </c:numCache>
            </c:numRef>
          </c:val>
          <c:extLst>
            <c:ext xmlns:c16="http://schemas.microsoft.com/office/drawing/2014/chart" uri="{C3380CC4-5D6E-409C-BE32-E72D297353CC}">
              <c16:uniqueId val="{00000002-B767-4296-8E39-EA1D683FA8DB}"/>
            </c:ext>
          </c:extLst>
        </c:ser>
        <c:dLbls>
          <c:showLegendKey val="0"/>
          <c:showVal val="0"/>
          <c:showCatName val="0"/>
          <c:showSerName val="0"/>
          <c:showPercent val="0"/>
          <c:showBubbleSize val="0"/>
        </c:dLbls>
        <c:gapWidth val="150"/>
        <c:overlap val="100"/>
        <c:axId val="225568360"/>
        <c:axId val="191736336"/>
      </c:barChart>
      <c:catAx>
        <c:axId val="225568360"/>
        <c:scaling>
          <c:orientation val="minMax"/>
        </c:scaling>
        <c:delete val="0"/>
        <c:axPos val="b"/>
        <c:title>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91736336"/>
        <c:crosses val="autoZero"/>
        <c:auto val="1"/>
        <c:lblAlgn val="ctr"/>
        <c:lblOffset val="100"/>
        <c:noMultiLvlLbl val="0"/>
      </c:catAx>
      <c:valAx>
        <c:axId val="191736336"/>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255683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4388900" rtl="0" eaLnBrk="1" fontAlgn="auto" latinLnBrk="0" hangingPunct="1">
              <a:lnSpc>
                <a:spcPct val="100000"/>
              </a:lnSpc>
              <a:spcBef>
                <a:spcPts val="0"/>
              </a:spcBef>
              <a:spcAft>
                <a:spcPts val="0"/>
              </a:spcAft>
              <a:buClrTx/>
              <a:buSzTx/>
              <a:buFontTx/>
              <a:buNone/>
              <a:tabLst/>
              <a:defRPr/>
            </a:pPr>
            <a:endParaRPr lang="en-US" sz="1100"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74682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11/1460-6984.12112" TargetMode="External"/><Relationship Id="rId13" Type="http://schemas.openxmlformats.org/officeDocument/2006/relationships/image" Target="../media/image12.png"/><Relationship Id="rId3" Type="http://schemas.openxmlformats.org/officeDocument/2006/relationships/hyperlink" Target="https://doi.org/10.1136/bmjopen-2023-081446" TargetMode="External"/><Relationship Id="rId7" Type="http://schemas.openxmlformats.org/officeDocument/2006/relationships/hyperlink" Target="https://doi.org/10.3390/children8121190" TargetMode="External"/><Relationship Id="rId12" Type="http://schemas.openxmlformats.org/officeDocument/2006/relationships/image" Target="../media/image11.jpg"/><Relationship Id="rId2" Type="http://schemas.openxmlformats.org/officeDocument/2006/relationships/hyperlink" Target="https://doi.org/10.1044/2022_AJSLP-21-00287" TargetMode="External"/><Relationship Id="rId1" Type="http://schemas.openxmlformats.org/officeDocument/2006/relationships/slideLayout" Target="../slideLayouts/slideLayout2.xml"/><Relationship Id="rId6" Type="http://schemas.openxmlformats.org/officeDocument/2006/relationships/hyperlink" Target="https://doi.org/10.1044/2016_JSLHR-S-16-0149" TargetMode="External"/><Relationship Id="rId11" Type="http://schemas.openxmlformats.org/officeDocument/2006/relationships/image" Target="../media/image10.jpg"/><Relationship Id="rId5" Type="http://schemas.openxmlformats.org/officeDocument/2006/relationships/hyperlink" Target="https://doi.org/10.1055/s-0035-1562911" TargetMode="External"/><Relationship Id="rId10" Type="http://schemas.openxmlformats.org/officeDocument/2006/relationships/hyperlink" Target="https://doi.org/10.1111/1460-6984.12371" TargetMode="External"/><Relationship Id="rId4" Type="http://schemas.openxmlformats.org/officeDocument/2006/relationships/hyperlink" Target="https://doi.org/10.1044/2024_AJSLP-23-00032" TargetMode="External"/><Relationship Id="rId9" Type="http://schemas.openxmlformats.org/officeDocument/2006/relationships/hyperlink" Target="https://doi.org/10.1044/2015_JSLHR-S-14-0282" TargetMode="External"/><Relationship Id="rId1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
        <p:nvSpPr>
          <p:cNvPr id="8" name="Subtitle 7">
            <a:extLst>
              <a:ext uri="{FF2B5EF4-FFF2-40B4-BE49-F238E27FC236}">
                <a16:creationId xmlns:a16="http://schemas.microsoft.com/office/drawing/2014/main" id="{8E01A18E-6B3F-335D-E00F-607792B6E4A1}"/>
              </a:ext>
            </a:extLst>
          </p:cNvPr>
          <p:cNvSpPr>
            <a:spLocks noGrp="1"/>
          </p:cNvSpPr>
          <p:nvPr>
            <p:ph type="subTitle" idx="1"/>
          </p:nvPr>
        </p:nvSpPr>
        <p:spPr>
          <a:xfrm>
            <a:off x="838199" y="7772400"/>
            <a:ext cx="42214801" cy="24536400"/>
          </a:xfrm>
        </p:spPr>
        <p:txBody>
          <a:bodyPr>
            <a:normAutofit fontScale="85000" lnSpcReduction="20000"/>
          </a:bodyPr>
          <a:lstStyle/>
          <a:p>
            <a:pPr algn="l"/>
            <a:endParaRPr lang="en-GB" sz="8000" b="1" dirty="0">
              <a:latin typeface="Arial" panose="020B0604020202020204" pitchFamily="34" charset="0"/>
              <a:cs typeface="Arial" panose="020B0604020202020204" pitchFamily="34" charset="0"/>
            </a:endParaRPr>
          </a:p>
          <a:p>
            <a:pPr algn="l"/>
            <a:r>
              <a:rPr lang="en-GB" sz="10400" b="1" dirty="0">
                <a:latin typeface="Arial" panose="020B0604020202020204" pitchFamily="34" charset="0"/>
                <a:cs typeface="Arial" panose="020B0604020202020204" pitchFamily="34" charset="0"/>
              </a:rPr>
              <a:t>Student name: Mary O Leigh</a:t>
            </a:r>
          </a:p>
          <a:p>
            <a:pPr algn="l"/>
            <a:br>
              <a:rPr lang="en-GB" sz="10400" b="1" dirty="0">
                <a:latin typeface="Arial" panose="020B0604020202020204" pitchFamily="34" charset="0"/>
                <a:cs typeface="Arial" panose="020B0604020202020204" pitchFamily="34" charset="0"/>
              </a:rPr>
            </a:br>
            <a:r>
              <a:rPr lang="en-GB" sz="10400" b="1" dirty="0">
                <a:latin typeface="Arial" panose="020B0604020202020204" pitchFamily="34" charset="0"/>
                <a:cs typeface="Arial" panose="020B0604020202020204" pitchFamily="34" charset="0"/>
              </a:rPr>
              <a:t>Student number: 2327314</a:t>
            </a:r>
          </a:p>
          <a:p>
            <a:pPr algn="l"/>
            <a:br>
              <a:rPr lang="en-GB" sz="9600" b="1" dirty="0"/>
            </a:br>
            <a:r>
              <a:rPr lang="en-GB" sz="9600" b="1" dirty="0">
                <a:latin typeface="Arial" panose="020B0604020202020204" pitchFamily="34" charset="0"/>
                <a:cs typeface="Arial" panose="020B0604020202020204" pitchFamily="34" charset="0"/>
              </a:rPr>
              <a:t>Module Code: BMHP6029</a:t>
            </a:r>
          </a:p>
          <a:p>
            <a:pPr algn="l"/>
            <a:endParaRPr lang="en-GB" sz="9600" b="1" dirty="0">
              <a:latin typeface="Arial" panose="020B0604020202020204" pitchFamily="34" charset="0"/>
              <a:cs typeface="Arial" panose="020B0604020202020204" pitchFamily="34" charset="0"/>
            </a:endParaRPr>
          </a:p>
          <a:p>
            <a:pPr algn="l"/>
            <a:r>
              <a:rPr lang="en-GB" sz="9600" b="1" dirty="0">
                <a:latin typeface="Arial" panose="020B0604020202020204" pitchFamily="34" charset="0"/>
                <a:cs typeface="Arial" panose="020B0604020202020204" pitchFamily="34" charset="0"/>
              </a:rPr>
              <a:t>Module Name: Psychopathological Classifications and Provisions </a:t>
            </a:r>
            <a:r>
              <a:rPr lang="en-GB" sz="9600" b="1" dirty="0">
                <a:latin typeface="Arial" panose="020B0604020202020204" pitchFamily="34" charset="0"/>
                <a:ea typeface="Aptos" panose="020B0004020202020204" pitchFamily="34" charset="0"/>
                <a:cs typeface="Arial" panose="020B0604020202020204" pitchFamily="34" charset="0"/>
              </a:rPr>
              <a:t>Component</a:t>
            </a:r>
          </a:p>
          <a:p>
            <a:pPr algn="l"/>
            <a:endParaRPr lang="en-GB" sz="9600" b="1" dirty="0">
              <a:latin typeface="Arial" panose="020B0604020202020204" pitchFamily="34" charset="0"/>
              <a:ea typeface="Aptos" panose="020B0004020202020204" pitchFamily="34" charset="0"/>
              <a:cs typeface="Arial" panose="020B0604020202020204" pitchFamily="34" charset="0"/>
            </a:endParaRPr>
          </a:p>
          <a:p>
            <a:pPr algn="l"/>
            <a:r>
              <a:rPr lang="en-GB" sz="9600" b="1" dirty="0">
                <a:latin typeface="Arial" panose="020B0604020202020204" pitchFamily="34" charset="0"/>
                <a:cs typeface="Arial" panose="020B0604020202020204" pitchFamily="34" charset="0"/>
              </a:rPr>
              <a:t>Lecture Name: </a:t>
            </a:r>
            <a:r>
              <a:rPr lang="en-GB" sz="8500" b="1" dirty="0">
                <a:latin typeface="Arial" panose="020B0604020202020204" pitchFamily="34" charset="0"/>
                <a:cs typeface="Arial" panose="020B0604020202020204" pitchFamily="34" charset="0"/>
              </a:rPr>
              <a:t>Farah Wiita</a:t>
            </a:r>
          </a:p>
          <a:p>
            <a:pPr algn="l"/>
            <a:endParaRPr lang="en-GB" sz="9600" b="1" dirty="0">
              <a:latin typeface="Arial" panose="020B0604020202020204" pitchFamily="34" charset="0"/>
              <a:cs typeface="Arial" panose="020B0604020202020204" pitchFamily="34" charset="0"/>
            </a:endParaRPr>
          </a:p>
          <a:p>
            <a:pPr algn="l"/>
            <a:endParaRPr lang="en-GB" sz="8800" b="1" dirty="0">
              <a:latin typeface="Arial" panose="020B0604020202020204" pitchFamily="34" charset="0"/>
              <a:cs typeface="Arial" panose="020B0604020202020204" pitchFamily="34" charset="0"/>
            </a:endParaRPr>
          </a:p>
          <a:p>
            <a:pPr algn="l"/>
            <a:endParaRPr lang="en-GB" sz="8800" b="1" dirty="0">
              <a:latin typeface="Arial" panose="020B0604020202020204" pitchFamily="34" charset="0"/>
              <a:cs typeface="Arial" panose="020B0604020202020204" pitchFamily="34" charset="0"/>
            </a:endParaRPr>
          </a:p>
          <a:p>
            <a:pPr algn="l"/>
            <a:endParaRPr lang="en-GB" sz="8800" b="1" dirty="0">
              <a:latin typeface="Arial" panose="020B0604020202020204" pitchFamily="34" charset="0"/>
              <a:cs typeface="Arial" panose="020B0604020202020204" pitchFamily="34" charset="0"/>
            </a:endParaRPr>
          </a:p>
          <a:p>
            <a:pPr algn="l"/>
            <a:r>
              <a:rPr lang="en-GB" sz="9400" b="1" dirty="0">
                <a:latin typeface="Arial" panose="020B0604020202020204" pitchFamily="34" charset="0"/>
                <a:cs typeface="Arial" panose="020B0604020202020204" pitchFamily="34" charset="0"/>
              </a:rPr>
              <a:t>Acknowledgement of the use of AI tools</a:t>
            </a:r>
          </a:p>
          <a:p>
            <a:pPr algn="l"/>
            <a:r>
              <a:rPr lang="en-GB" sz="9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5967" y="6233425"/>
            <a:ext cx="10056813" cy="18534794"/>
          </a:xfrm>
        </p:spPr>
        <p:txBody>
          <a:bodyPr/>
          <a:lstStyle/>
          <a:p>
            <a:pPr algn="just"/>
            <a:r>
              <a:rPr lang="en-US" sz="2900" dirty="0"/>
              <a:t>Developmental Speech Sound Disorder is a disorder where the person has trouble consistently acquiring, producing and perceiving speech sounds. These difficulties cause the child to make so many or such bad pronunciation errors that the child sounds disruptive relative to children at the same age and level of intelligence (Wren et al., 2018). What the child says becomes difficult to understand and communication is only partly successful. Speech and language disorders show up in early development and cannot be accounted for as social, cultural or environmental (e.g., dialects) differences, hearing loss, physical abnormalities, or brain damage (Wren et al., 2016;).</a:t>
            </a:r>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r>
              <a:rPr lang="en-US" sz="3200" dirty="0"/>
              <a:t>Prevalence of Developmental Speech Sound Disorder by Age Group (Data drawn from Wren et al., 2016 and related population studies). Note: Boys are affected approximately 1.5–1.8 times more often than girls.</a:t>
            </a:r>
          </a:p>
          <a:p>
            <a:pPr algn="just"/>
            <a:endParaRPr lang="en-US" sz="2900" dirty="0"/>
          </a:p>
          <a:p>
            <a:pPr algn="just"/>
            <a:r>
              <a:rPr lang="en-US" sz="2900" dirty="0"/>
              <a:t>Prevalence figures for developmental speech sound disorders in children depend on age, diagnostic criteria, and research methods but the variation is from roughly 2.3% to 24.6% of school, age children and most studies show 6 to 16%. In toddlers, the figures are usually at 8 to 9% and in some populations, they go down to about 5% at the first grade level. Boys suffer more than girls (ratio approximately 1.51.8:1). Cases of speech disorders going on over age 8 are rarer and such children may experience problems for a long time (Wren et al., 2016).</a:t>
            </a:r>
            <a:endParaRPr lang="en-GB" sz="2900" kern="100" dirty="0">
              <a:effectLst/>
              <a:latin typeface="Aptos" panose="020B0004020202020204" pitchFamily="34" charset="0"/>
              <a:ea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220422" y="23218027"/>
            <a:ext cx="10038660" cy="1640441"/>
          </a:xfrm>
        </p:spPr>
        <p:txBody>
          <a:bodyPr/>
          <a:lstStyle/>
          <a:p>
            <a:endParaRPr lang="en-GB" dirty="0"/>
          </a:p>
          <a:p>
            <a:r>
              <a:rPr lang="en-GB" sz="4800" dirty="0">
                <a:latin typeface="Aptos" panose="020B0004020202020204" pitchFamily="34" charset="0"/>
              </a:rPr>
              <a:t>Causes, Symptoms,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40861" y="14450616"/>
            <a:ext cx="10048874" cy="18094162"/>
          </a:xfrm>
        </p:spPr>
        <p:txBody>
          <a:bodyPr/>
          <a:lstStyle/>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endParaRPr lang="en-US" sz="2900" dirty="0"/>
          </a:p>
          <a:p>
            <a:pPr algn="just"/>
            <a:r>
              <a:rPr lang="en-US" sz="2900" dirty="0"/>
              <a:t>In the past (19thearly 20th century), speech sound problems had been considered physiological defects or moral weaknesses (e.g., laziness, bad habits), associated with low intelligence, thus resulting in exclusion and stigma. Treatments were mechanical exercises (tongue strengthening). Between 1920s and 1950s, psychosocial/</a:t>
            </a:r>
            <a:r>
              <a:rPr lang="en-US" sz="2900" dirty="0" err="1"/>
              <a:t>structuralist</a:t>
            </a:r>
            <a:r>
              <a:rPr lang="en-US" sz="2900" dirty="0"/>
              <a:t> explanations took the lead; however, clinic, based therapies were scarce and thus, inequality was reinforced. The mid, 20th century turned to psycholinguistic models, seeing the issue as a developmental delay and not a defect, but cultural prejudices neglected dialects. The change in perception went from blaming to recognizing a neurodevelopmental problem (Pierre and Pierre, 2018).</a:t>
            </a:r>
          </a:p>
          <a:p>
            <a:pPr algn="just"/>
            <a:endParaRPr lang="en-US" sz="3000" dirty="0"/>
          </a:p>
          <a:p>
            <a:pPr algn="just"/>
            <a:endParaRPr lang="en-US" sz="3000"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58228" y="6034463"/>
            <a:ext cx="10048875" cy="17463234"/>
          </a:xfrm>
        </p:spPr>
        <p:txBody>
          <a:bodyPr/>
          <a:lstStyle/>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lvl="0" algn="just"/>
            <a:endParaRPr lang="en-US" sz="2900" u="none" dirty="0">
              <a:solidFill>
                <a:prstClr val="black"/>
              </a:solidFill>
              <a:latin typeface="Times New Roman" pitchFamily="18" charset="0"/>
              <a:cs typeface="Times New Roman" pitchFamily="18" charset="0"/>
            </a:endParaRPr>
          </a:p>
          <a:p>
            <a:pPr algn="just"/>
            <a:endParaRPr lang="en-US" sz="2800" dirty="0"/>
          </a:p>
          <a:p>
            <a:pPr algn="l"/>
            <a:r>
              <a:rPr lang="en-US" sz="2900" b="0" u="none" dirty="0"/>
              <a:t>Fig 2.:Vocal tract diagram showing articulatory processes in speech production</a:t>
            </a:r>
          </a:p>
          <a:p>
            <a:pPr lvl="0" algn="just"/>
            <a:endParaRPr lang="en-US" sz="2900" u="none" dirty="0">
              <a:solidFill>
                <a:prstClr val="black"/>
              </a:solidFill>
              <a:latin typeface="Times New Roman" pitchFamily="18" charset="0"/>
              <a:cs typeface="Times New Roman" pitchFamily="18" charset="0"/>
            </a:endParaRPr>
          </a:p>
          <a:p>
            <a:pPr lvl="0" algn="just"/>
            <a:r>
              <a:rPr lang="en-US" sz="2900" u="none" dirty="0">
                <a:solidFill>
                  <a:prstClr val="black"/>
                </a:solidFill>
                <a:latin typeface="Times New Roman" pitchFamily="18" charset="0"/>
                <a:cs typeface="Times New Roman" pitchFamily="18" charset="0"/>
              </a:rPr>
              <a:t>Symptoms</a:t>
            </a:r>
          </a:p>
          <a:p>
            <a:pPr lvl="0" algn="just"/>
            <a:r>
              <a:rPr lang="en-US" sz="2900" b="0" u="none" dirty="0">
                <a:solidFill>
                  <a:prstClr val="black"/>
                </a:solidFill>
                <a:latin typeface="Times New Roman" pitchFamily="18" charset="0"/>
                <a:cs typeface="Times New Roman" pitchFamily="18" charset="0"/>
              </a:rPr>
              <a:t>Children are struggling with their speech most of the time, using the wrong sounds in situations where they might substitute, omit, distort or add a sound (Wren et al., 2016). This will result in their speech being less comprehensible. This will affect conversational clarity, social interactions, and sometimes academic participation. The mistakes exceed what would normally be expected at the child's age, and the child may continue to make mistakes even after that age where most children stop making those kind of mistakes (Hitchcock et al., 2015).</a:t>
            </a:r>
          </a:p>
          <a:p>
            <a:pPr lvl="0" algn="just"/>
            <a:r>
              <a:rPr lang="en-US" sz="2900" u="none" dirty="0">
                <a:solidFill>
                  <a:prstClr val="black"/>
                </a:solidFill>
                <a:latin typeface="Times New Roman" pitchFamily="18" charset="0"/>
                <a:cs typeface="Times New Roman" pitchFamily="18" charset="0"/>
              </a:rPr>
              <a:t>Diagnosis</a:t>
            </a:r>
          </a:p>
          <a:p>
            <a:pPr lvl="0" algn="just"/>
            <a:r>
              <a:rPr lang="en-US" sz="2900" b="0" u="none" dirty="0">
                <a:solidFill>
                  <a:prstClr val="black"/>
                </a:solidFill>
                <a:latin typeface="Times New Roman" pitchFamily="18" charset="0"/>
                <a:cs typeface="Times New Roman" pitchFamily="18" charset="0"/>
              </a:rPr>
              <a:t>The diagnosis is in agreement with ICD, 11 criteria: persistence of speech errors beyond the normal range of variation, early onset, significant impact on communication, and rule out sensory, structural, or neurological causes (Wren et al., 2018). Clinical evaluation by speech, language pathologists involves the use of the </a:t>
            </a:r>
            <a:r>
              <a:rPr lang="en-US" sz="2900" b="0" u="none" dirty="0" err="1">
                <a:solidFill>
                  <a:prstClr val="black"/>
                </a:solidFill>
                <a:latin typeface="Times New Roman" pitchFamily="18" charset="0"/>
                <a:cs typeface="Times New Roman" pitchFamily="18" charset="0"/>
              </a:rPr>
              <a:t>standardised</a:t>
            </a:r>
            <a:r>
              <a:rPr lang="en-US" sz="2900" b="0" u="none" dirty="0">
                <a:solidFill>
                  <a:prstClr val="black"/>
                </a:solidFill>
                <a:latin typeface="Times New Roman" pitchFamily="18" charset="0"/>
                <a:cs typeface="Times New Roman" pitchFamily="18" charset="0"/>
              </a:rPr>
              <a:t> tests of articulation/phonology, measures of intelligibility, oral, motor examination, and the consideration of language/dialect background (McLeod, 2017).</a:t>
            </a:r>
            <a:endParaRPr lang="en-GB" sz="2900" b="0" u="none" kern="100" dirty="0">
              <a:solidFill>
                <a:prstClr val="black"/>
              </a:solidFill>
              <a:latin typeface="Aptos" panose="020B0004020202020204" pitchFamily="34" charset="0"/>
              <a:ea typeface="Aptos" panose="020B0004020202020204" pitchFamily="34" charset="0"/>
              <a:cs typeface="Times New Roman" pitchFamily="18"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7278229"/>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pPr algn="just"/>
            <a:endParaRPr lang="en-US" sz="4800" dirty="0"/>
          </a:p>
          <a:p>
            <a:pPr algn="just"/>
            <a:r>
              <a:rPr lang="en-US" sz="2900" b="0" u="none" dirty="0"/>
              <a:t>Fig. 3.: Timeline of evolving views and treatments of DSSD from 19th to mid-20th century.</a:t>
            </a:r>
            <a:endParaRPr lang="en-GB" sz="4800" dirty="0">
              <a:latin typeface="Aptos" panose="020B0004020202020204" pitchFamily="34" charset="0"/>
            </a:endParaRPr>
          </a:p>
          <a:p>
            <a:r>
              <a:rPr lang="en-GB" sz="4800" dirty="0">
                <a:latin typeface="Aptos" panose="020B0004020202020204" pitchFamily="34" charset="0"/>
              </a:rPr>
              <a:t>Current services and treatments </a:t>
            </a:r>
          </a:p>
          <a:p>
            <a:pPr algn="just"/>
            <a:r>
              <a:rPr lang="en-US" sz="3000" b="0" u="none" dirty="0">
                <a:latin typeface="Times New Roman" panose="02020603050405020304" pitchFamily="18" charset="0"/>
                <a:cs typeface="Times New Roman" panose="02020603050405020304" pitchFamily="18" charset="0"/>
              </a:rPr>
              <a:t>Evidence-based speech therapy is the main one by speech, language pathologists in schools, clinics, or even through </a:t>
            </a:r>
            <a:r>
              <a:rPr lang="en-US" sz="3000" b="0" u="none" dirty="0" err="1">
                <a:latin typeface="Times New Roman" panose="02020603050405020304" pitchFamily="18" charset="0"/>
                <a:cs typeface="Times New Roman" panose="02020603050405020304" pitchFamily="18" charset="0"/>
              </a:rPr>
              <a:t>telepractice</a:t>
            </a:r>
            <a:r>
              <a:rPr lang="en-US" sz="3000" b="0" u="none" dirty="0">
                <a:latin typeface="Times New Roman" panose="02020603050405020304" pitchFamily="18" charset="0"/>
                <a:cs typeface="Times New Roman" panose="02020603050405020304" pitchFamily="18" charset="0"/>
              </a:rPr>
              <a:t> use (</a:t>
            </a:r>
            <a:r>
              <a:rPr lang="en-US" sz="3000" b="0" u="none" dirty="0" err="1">
                <a:latin typeface="Times New Roman" panose="02020603050405020304" pitchFamily="18" charset="0"/>
                <a:cs typeface="Times New Roman" panose="02020603050405020304" pitchFamily="18" charset="0"/>
              </a:rPr>
              <a:t>Higby</a:t>
            </a:r>
            <a:r>
              <a:rPr lang="en-US" sz="3000" b="0" u="none" dirty="0">
                <a:latin typeface="Times New Roman" panose="02020603050405020304" pitchFamily="18" charset="0"/>
                <a:cs typeface="Times New Roman" panose="02020603050405020304" pitchFamily="18" charset="0"/>
              </a:rPr>
              <a:t> et al., 2024). </a:t>
            </a:r>
          </a:p>
          <a:p>
            <a:pPr algn="just"/>
            <a:r>
              <a:rPr lang="en-US" sz="3000" b="0" u="none" dirty="0">
                <a:latin typeface="Times New Roman" panose="02020603050405020304" pitchFamily="18" charset="0"/>
                <a:cs typeface="Times New Roman" panose="02020603050405020304" pitchFamily="18" charset="0"/>
              </a:rPr>
              <a:t>Methods embrace: </a:t>
            </a:r>
          </a:p>
          <a:p>
            <a:pPr algn="just"/>
            <a:r>
              <a:rPr lang="en-US" sz="3000" b="0" u="none" dirty="0">
                <a:latin typeface="Times New Roman" panose="02020603050405020304" pitchFamily="18" charset="0"/>
                <a:cs typeface="Times New Roman" panose="02020603050405020304" pitchFamily="18" charset="0"/>
              </a:rPr>
              <a:t>Traditional articulation therapy: Focuses on a sound by modelling/drills (Davidson et al., 2022).</a:t>
            </a:r>
          </a:p>
          <a:p>
            <a:pPr algn="just"/>
            <a:r>
              <a:rPr lang="en-US" sz="3000" b="0" u="none" dirty="0">
                <a:latin typeface="Times New Roman" panose="02020603050405020304" pitchFamily="18" charset="0"/>
                <a:cs typeface="Times New Roman" panose="02020603050405020304" pitchFamily="18" charset="0"/>
              </a:rPr>
              <a:t>Phonological approaches: Deals with overall system patterns (e.g., minimal pairs, complexity) (Wren et al., 2018).</a:t>
            </a:r>
          </a:p>
          <a:p>
            <a:pPr algn="just"/>
            <a:r>
              <a:rPr lang="en-US" sz="3000" b="0" u="none" dirty="0">
                <a:latin typeface="Times New Roman" panose="02020603050405020304" pitchFamily="18" charset="0"/>
                <a:cs typeface="Times New Roman" panose="02020603050405020304" pitchFamily="18" charset="0"/>
              </a:rPr>
              <a:t>Integrated methods: Players combine elements for broader gains in intelligibility (</a:t>
            </a:r>
            <a:r>
              <a:rPr lang="en-US" sz="3000" b="0" u="none" dirty="0" err="1">
                <a:latin typeface="Times New Roman" panose="02020603050405020304" pitchFamily="18" charset="0"/>
                <a:cs typeface="Times New Roman" panose="02020603050405020304" pitchFamily="18" charset="0"/>
              </a:rPr>
              <a:t>Siemons-Lhring</a:t>
            </a:r>
            <a:r>
              <a:rPr lang="en-US" sz="3000" b="0" u="none" dirty="0">
                <a:latin typeface="Times New Roman" panose="02020603050405020304" pitchFamily="18" charset="0"/>
                <a:cs typeface="Times New Roman" panose="02020603050405020304" pitchFamily="18" charset="0"/>
              </a:rPr>
              <a:t> et al., 2021).</a:t>
            </a:r>
          </a:p>
          <a:p>
            <a:pPr algn="just"/>
            <a:r>
              <a:rPr lang="en-US" sz="3000" b="0" u="none" dirty="0">
                <a:latin typeface="Times New Roman" panose="02020603050405020304" pitchFamily="18" charset="0"/>
                <a:cs typeface="Times New Roman" panose="02020603050405020304" pitchFamily="18" charset="0"/>
              </a:rPr>
              <a:t>Services through laws like IDEA make sure the provision at school is fair (Harding et al., 2024). Multidisciplinary support and parental involvement improve the results. The difficulties are the limited multicultural adaptations and the barriers that the underserved groups face in accessing services (</a:t>
            </a:r>
            <a:r>
              <a:rPr lang="en-US" sz="3000" b="0" u="none" dirty="0" err="1">
                <a:latin typeface="Times New Roman" panose="02020603050405020304" pitchFamily="18" charset="0"/>
                <a:cs typeface="Times New Roman" panose="02020603050405020304" pitchFamily="18" charset="0"/>
              </a:rPr>
              <a:t>Verdon</a:t>
            </a:r>
            <a:r>
              <a:rPr lang="en-US" sz="3000" b="0" u="none" dirty="0">
                <a:latin typeface="Times New Roman" panose="02020603050405020304" pitchFamily="18" charset="0"/>
                <a:cs typeface="Times New Roman" panose="02020603050405020304" pitchFamily="18" charset="0"/>
              </a:rPr>
              <a:t> et al., 2015)</a:t>
            </a:r>
            <a:r>
              <a:rPr lang="en-GB" sz="3000" b="0" u="none" dirty="0">
                <a:latin typeface="Times New Roman" panose="02020603050405020304" pitchFamily="18" charset="0"/>
                <a:cs typeface="Times New Roman" panose="02020603050405020304" pitchFamily="18" charset="0"/>
              </a:rPr>
              <a:t>.</a:t>
            </a: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endParaRPr lang="en-GB" sz="3000" b="0" u="none" dirty="0">
              <a:latin typeface="Times New Roman" panose="02020603050405020304" pitchFamily="18" charset="0"/>
              <a:cs typeface="Times New Roman" panose="02020603050405020304" pitchFamily="18" charset="0"/>
            </a:endParaRPr>
          </a:p>
          <a:p>
            <a:pPr algn="just"/>
            <a:br>
              <a:rPr lang="en-GB" sz="3000" b="0" u="none" dirty="0">
                <a:latin typeface="Times New Roman" panose="02020603050405020304" pitchFamily="18" charset="0"/>
                <a:cs typeface="Times New Roman" panose="02020603050405020304" pitchFamily="18" charset="0"/>
              </a:rPr>
            </a:br>
            <a:r>
              <a:rPr lang="en-GB" sz="3000" b="0" u="none" dirty="0">
                <a:latin typeface="Times New Roman" panose="02020603050405020304" pitchFamily="18" charset="0"/>
                <a:cs typeface="Times New Roman" panose="02020603050405020304" pitchFamily="18" charset="0"/>
              </a:rPr>
              <a:t>Fig. 4: </a:t>
            </a:r>
            <a:r>
              <a:rPr lang="en-US" sz="3000" b="0" u="none" dirty="0">
                <a:latin typeface="Times New Roman" panose="02020603050405020304" pitchFamily="18" charset="0"/>
                <a:cs typeface="Times New Roman" panose="02020603050405020304" pitchFamily="18" charset="0"/>
              </a:rPr>
              <a:t>Modern child-centered speech therapy session using articulation and phonological methods</a:t>
            </a:r>
            <a:endParaRPr lang="en-GB" sz="3000" b="0" u="none" dirty="0">
              <a:latin typeface="Times New Roman" panose="02020603050405020304" pitchFamily="18" charset="0"/>
              <a:cs typeface="Times New Roman" panose="02020603050405020304" pitchFamily="18"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5447623"/>
          </a:xfrm>
        </p:spPr>
        <p:txBody>
          <a:bodyPr/>
          <a:lstStyle/>
          <a:p>
            <a:pPr algn="just"/>
            <a:r>
              <a:rPr lang="en-US" sz="3000" dirty="0"/>
              <a:t>Based on literature:</a:t>
            </a:r>
          </a:p>
          <a:p>
            <a:pPr algn="just">
              <a:buFont typeface="Arial" panose="020B0604020202020204" pitchFamily="34" charset="0"/>
              <a:buChar char="•"/>
            </a:pPr>
            <a:r>
              <a:rPr lang="en-US" sz="3000" dirty="0"/>
              <a:t>Implement more early screenings and culturally responsive assessments to help decrease misdiagnosis in diverse communities (</a:t>
            </a:r>
            <a:r>
              <a:rPr lang="en-US" sz="3000" dirty="0" err="1"/>
              <a:t>Verdon</a:t>
            </a:r>
            <a:r>
              <a:rPr lang="en-US" sz="3000" dirty="0"/>
              <a:t> et al., 2015).</a:t>
            </a:r>
          </a:p>
          <a:p>
            <a:pPr algn="just">
              <a:buFont typeface="Arial" panose="020B0604020202020204" pitchFamily="34" charset="0"/>
              <a:buChar char="•"/>
            </a:pPr>
            <a:r>
              <a:rPr lang="en-US" sz="3000" dirty="0"/>
              <a:t>Lobby for increased financial support and training on multicultural competence for SLPs (Davidson et al., 2022).</a:t>
            </a:r>
          </a:p>
          <a:p>
            <a:pPr algn="just">
              <a:buFont typeface="Arial" panose="020B0604020202020204" pitchFamily="34" charset="0"/>
              <a:buChar char="•"/>
            </a:pPr>
            <a:r>
              <a:rPr lang="en-US" sz="3000" dirty="0"/>
              <a:t>Encourage the use of integrated, evidence, based therapies with a focus on functional outcomes (Harding et al., 2024).</a:t>
            </a:r>
          </a:p>
          <a:p>
            <a:pPr algn="just">
              <a:buFont typeface="Arial" panose="020B0604020202020204" pitchFamily="34" charset="0"/>
              <a:buChar char="•"/>
            </a:pPr>
            <a:r>
              <a:rPr lang="en-US" sz="3000" dirty="0"/>
              <a:t>Educate people to remove stigma and motivate timely intervention (Hitchcock et al., 2015).</a:t>
            </a:r>
            <a:endParaRPr lang="en-GB" sz="30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1571360"/>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00677" y="12652923"/>
            <a:ext cx="10052050" cy="4616626"/>
          </a:xfrm>
        </p:spPr>
        <p:txBody>
          <a:bodyPr/>
          <a:lstStyle/>
          <a:p>
            <a:pPr algn="just"/>
            <a:r>
              <a:rPr lang="en-US" sz="3000" dirty="0"/>
              <a:t>The ICD, 11 offers a neat and functional categorization of DSSD as a neurodevelopmental disorder, thus providing a positive change from the historically vague and moralistic </a:t>
            </a:r>
            <a:r>
              <a:rPr lang="en-US" sz="3000" dirty="0" err="1"/>
              <a:t>characterisation</a:t>
            </a:r>
            <a:r>
              <a:rPr lang="en-US" sz="3000" dirty="0"/>
              <a:t>. The level of care has improved from being exclusionary to being inclusive, evidence, based care; however, stigma, cultural biases, and inequalities continue to exist. Early, fair, and culturally appropriate help can significantly reduce the adverse effects on communication, social, and academic life.</a:t>
            </a:r>
            <a:endParaRPr lang="en-US" sz="3000" dirty="0">
              <a:effectLst/>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00677" y="17905552"/>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78804" y="19247722"/>
            <a:ext cx="10052050" cy="12427995"/>
          </a:xfrm>
        </p:spPr>
        <p:txBody>
          <a:bodyPr/>
          <a:lstStyle/>
          <a:p>
            <a:r>
              <a:rPr lang="en-US" sz="2000" dirty="0">
                <a:ea typeface="Times New Roman" panose="02020603050405020304" pitchFamily="18" charset="0"/>
              </a:rPr>
              <a:t>Davidson, M.M., Alonzo, C.N. and </a:t>
            </a:r>
            <a:r>
              <a:rPr lang="en-US" sz="2000" dirty="0" err="1">
                <a:ea typeface="Times New Roman" panose="02020603050405020304" pitchFamily="18" charset="0"/>
              </a:rPr>
              <a:t>Stransky</a:t>
            </a:r>
            <a:r>
              <a:rPr lang="en-US" sz="2000" dirty="0">
                <a:ea typeface="Times New Roman" panose="02020603050405020304" pitchFamily="18" charset="0"/>
              </a:rPr>
              <a:t>, M.L., 2022. Access to speech and language services and service providers for children with speech and language disorders. </a:t>
            </a:r>
            <a:r>
              <a:rPr lang="en-US" sz="2000" i="1" dirty="0">
                <a:ea typeface="Times New Roman" panose="02020603050405020304" pitchFamily="18" charset="0"/>
              </a:rPr>
              <a:t>American Journal of Speech-Language Pathology</a:t>
            </a:r>
            <a:r>
              <a:rPr lang="en-US" sz="2000" dirty="0">
                <a:ea typeface="Times New Roman" panose="02020603050405020304" pitchFamily="18" charset="0"/>
              </a:rPr>
              <a:t>, 31(4), pp.1702-1718. </a:t>
            </a:r>
            <a:r>
              <a:rPr lang="en-US" sz="2000" u="sng" dirty="0">
                <a:solidFill>
                  <a:srgbClr val="0000FF"/>
                </a:solidFill>
                <a:ea typeface="Times New Roman" panose="02020603050405020304" pitchFamily="18" charset="0"/>
                <a:hlinkClick r:id="rId2"/>
              </a:rPr>
              <a:t>https://doi.org/10.1044/2022_AJSLP-21-00287</a:t>
            </a:r>
            <a:r>
              <a:rPr lang="en-US" sz="2000" dirty="0">
                <a:ea typeface="Times New Roman" panose="02020603050405020304" pitchFamily="18" charset="0"/>
              </a:rPr>
              <a:t>.</a:t>
            </a:r>
          </a:p>
          <a:p>
            <a:r>
              <a:rPr lang="en-US" sz="2000" dirty="0">
                <a:ea typeface="Times New Roman" panose="02020603050405020304" pitchFamily="18" charset="0"/>
              </a:rPr>
              <a:t>Harding, S. et al., 2024. Outcome measures for children with speech sound disorder: an umbrella review. </a:t>
            </a:r>
            <a:r>
              <a:rPr lang="en-US" sz="2000" i="1" dirty="0">
                <a:ea typeface="Times New Roman" panose="02020603050405020304" pitchFamily="18" charset="0"/>
              </a:rPr>
              <a:t>BMJ Open</a:t>
            </a:r>
            <a:r>
              <a:rPr lang="en-US" sz="2000" dirty="0">
                <a:ea typeface="Times New Roman" panose="02020603050405020304" pitchFamily="18" charset="0"/>
              </a:rPr>
              <a:t>, 14(4), e081446. </a:t>
            </a:r>
            <a:r>
              <a:rPr lang="en-US" sz="2000" u="sng" dirty="0">
                <a:solidFill>
                  <a:srgbClr val="0000FF"/>
                </a:solidFill>
                <a:ea typeface="Times New Roman" panose="02020603050405020304" pitchFamily="18" charset="0"/>
                <a:hlinkClick r:id="rId3"/>
              </a:rPr>
              <a:t>https://doi.org/10.1136/bmjopen-2023-081446</a:t>
            </a:r>
            <a:r>
              <a:rPr lang="en-US" sz="2000" dirty="0">
                <a:ea typeface="Times New Roman" panose="02020603050405020304" pitchFamily="18" charset="0"/>
              </a:rPr>
              <a:t>.</a:t>
            </a:r>
          </a:p>
          <a:p>
            <a:r>
              <a:rPr lang="en-US" sz="2000" dirty="0" err="1">
                <a:ea typeface="Times New Roman" panose="02020603050405020304" pitchFamily="18" charset="0"/>
              </a:rPr>
              <a:t>Higby</a:t>
            </a:r>
            <a:r>
              <a:rPr lang="en-US" sz="2000" dirty="0">
                <a:ea typeface="Times New Roman" panose="02020603050405020304" pitchFamily="18" charset="0"/>
              </a:rPr>
              <a:t>, E. et al., 2024. Pedagogical approaches to cultural and linguistic diversity in communication sciences and disorders programs: a nationwide survey. </a:t>
            </a:r>
            <a:r>
              <a:rPr lang="en-US" sz="2000" i="1" dirty="0">
                <a:ea typeface="Times New Roman" panose="02020603050405020304" pitchFamily="18" charset="0"/>
              </a:rPr>
              <a:t>American Journal of Speech-Language Pathology</a:t>
            </a:r>
            <a:r>
              <a:rPr lang="en-US" sz="2000" dirty="0">
                <a:ea typeface="Times New Roman" panose="02020603050405020304" pitchFamily="18" charset="0"/>
              </a:rPr>
              <a:t>, 33(4), pp.1831-1853. </a:t>
            </a:r>
            <a:r>
              <a:rPr lang="en-US" sz="2000" u="sng" dirty="0">
                <a:solidFill>
                  <a:srgbClr val="0000FF"/>
                </a:solidFill>
                <a:ea typeface="Times New Roman" panose="02020603050405020304" pitchFamily="18" charset="0"/>
                <a:hlinkClick r:id="rId4"/>
              </a:rPr>
              <a:t>https://doi.org/10.1044/2024_AJSLP-23-00032</a:t>
            </a:r>
            <a:r>
              <a:rPr lang="en-US" sz="2000" dirty="0">
                <a:ea typeface="Times New Roman" panose="02020603050405020304" pitchFamily="18" charset="0"/>
              </a:rPr>
              <a:t>.</a:t>
            </a:r>
          </a:p>
          <a:p>
            <a:r>
              <a:rPr lang="en-US" sz="2000" dirty="0">
                <a:ea typeface="Times New Roman" panose="02020603050405020304" pitchFamily="18" charset="0"/>
              </a:rPr>
              <a:t>Hitchcock, E.R., </a:t>
            </a:r>
            <a:r>
              <a:rPr lang="en-US" sz="2000" dirty="0" err="1">
                <a:ea typeface="Times New Roman" panose="02020603050405020304" pitchFamily="18" charset="0"/>
              </a:rPr>
              <a:t>Harel</a:t>
            </a:r>
            <a:r>
              <a:rPr lang="en-US" sz="2000" dirty="0">
                <a:ea typeface="Times New Roman" panose="02020603050405020304" pitchFamily="18" charset="0"/>
              </a:rPr>
              <a:t>, D. and </a:t>
            </a:r>
            <a:r>
              <a:rPr lang="en-US" sz="2000" dirty="0" err="1">
                <a:ea typeface="Times New Roman" panose="02020603050405020304" pitchFamily="18" charset="0"/>
              </a:rPr>
              <a:t>Byun</a:t>
            </a:r>
            <a:r>
              <a:rPr lang="en-US" sz="2000" dirty="0">
                <a:ea typeface="Times New Roman" panose="02020603050405020304" pitchFamily="18" charset="0"/>
              </a:rPr>
              <a:t>, T.M., 2015. Social, emotional, and academic impact of residual speech errors in school-aged children: a survey study. </a:t>
            </a:r>
            <a:r>
              <a:rPr lang="en-US" sz="2000" i="1" dirty="0">
                <a:ea typeface="Times New Roman" panose="02020603050405020304" pitchFamily="18" charset="0"/>
              </a:rPr>
              <a:t>Seminars in Speech and Language</a:t>
            </a:r>
            <a:r>
              <a:rPr lang="en-US" sz="2000" dirty="0">
                <a:ea typeface="Times New Roman" panose="02020603050405020304" pitchFamily="18" charset="0"/>
              </a:rPr>
              <a:t>, 36(04), pp.283-294. </a:t>
            </a:r>
            <a:r>
              <a:rPr lang="en-US" sz="2000" u="sng" dirty="0">
                <a:solidFill>
                  <a:srgbClr val="0000FF"/>
                </a:solidFill>
                <a:ea typeface="Times New Roman" panose="02020603050405020304" pitchFamily="18" charset="0"/>
                <a:hlinkClick r:id="rId5"/>
              </a:rPr>
              <a:t>https://doi.org/10.1055/s-0035-1562911</a:t>
            </a:r>
            <a:r>
              <a:rPr lang="en-US" sz="2000" dirty="0">
                <a:ea typeface="Times New Roman" panose="02020603050405020304" pitchFamily="18" charset="0"/>
              </a:rPr>
              <a:t>.</a:t>
            </a:r>
          </a:p>
          <a:p>
            <a:r>
              <a:rPr lang="en-US" sz="2000" dirty="0">
                <a:ea typeface="Times New Roman" panose="02020603050405020304" pitchFamily="18" charset="0"/>
              </a:rPr>
              <a:t>McLeod, S., 2017. Children’s speech acquisition. In: McLeod, S. and Baker, E. (eds.) </a:t>
            </a:r>
            <a:r>
              <a:rPr lang="en-US" sz="2000" i="1" dirty="0">
                <a:ea typeface="Times New Roman" panose="02020603050405020304" pitchFamily="18" charset="0"/>
              </a:rPr>
              <a:t>Children's speech: an evidence-based approach to assessment and intervention</a:t>
            </a:r>
            <a:r>
              <a:rPr lang="en-US" sz="2000" dirty="0">
                <a:ea typeface="Times New Roman" panose="02020603050405020304" pitchFamily="18" charset="0"/>
              </a:rPr>
              <a:t>. Boston: Pearson Education, pp.181-184.</a:t>
            </a:r>
          </a:p>
          <a:p>
            <a:r>
              <a:rPr lang="en-US" sz="2000" dirty="0">
                <a:ea typeface="Times New Roman" panose="02020603050405020304" pitchFamily="18" charset="0"/>
              </a:rPr>
              <a:t>Pierre, J.S. and Pierre, C.S., 2018. Governing the voice: a critical history of speech-language pathology. </a:t>
            </a:r>
            <a:r>
              <a:rPr lang="en-US" sz="2000" i="1" dirty="0">
                <a:ea typeface="Times New Roman" panose="02020603050405020304" pitchFamily="18" charset="0"/>
              </a:rPr>
              <a:t>Foucault Studies</a:t>
            </a:r>
            <a:r>
              <a:rPr lang="en-US" sz="2000" dirty="0">
                <a:ea typeface="Times New Roman" panose="02020603050405020304" pitchFamily="18" charset="0"/>
              </a:rPr>
              <a:t>, pp.151-184.</a:t>
            </a:r>
          </a:p>
          <a:p>
            <a:r>
              <a:rPr lang="en-US" sz="2000" dirty="0" err="1">
                <a:ea typeface="Times New Roman" panose="02020603050405020304" pitchFamily="18" charset="0"/>
              </a:rPr>
              <a:t>Shriberg</a:t>
            </a:r>
            <a:r>
              <a:rPr lang="en-US" sz="2000" dirty="0">
                <a:ea typeface="Times New Roman" panose="02020603050405020304" pitchFamily="18" charset="0"/>
              </a:rPr>
              <a:t>, L.D. et al., 2017. A diagnostic marker to discriminate childhood apraxia of speech from speech delay: IV. The pause marker index. </a:t>
            </a:r>
            <a:r>
              <a:rPr lang="en-US" sz="2000" i="1" dirty="0">
                <a:ea typeface="Times New Roman" panose="02020603050405020304" pitchFamily="18" charset="0"/>
              </a:rPr>
              <a:t>Journal of Speech, Language, and Hearing Research</a:t>
            </a:r>
            <a:r>
              <a:rPr lang="en-US" sz="2000" dirty="0">
                <a:ea typeface="Times New Roman" panose="02020603050405020304" pitchFamily="18" charset="0"/>
              </a:rPr>
              <a:t>, 60(4), pp.S1153-S1169. </a:t>
            </a:r>
            <a:r>
              <a:rPr lang="en-US" sz="2000" u="sng" dirty="0">
                <a:solidFill>
                  <a:srgbClr val="0000FF"/>
                </a:solidFill>
                <a:ea typeface="Times New Roman" panose="02020603050405020304" pitchFamily="18" charset="0"/>
                <a:hlinkClick r:id="rId6"/>
              </a:rPr>
              <a:t>https://doi.org/10.1044/2016_JSLHR-S-16-0149</a:t>
            </a:r>
            <a:r>
              <a:rPr lang="en-US" sz="2000" dirty="0">
                <a:ea typeface="Times New Roman" panose="02020603050405020304" pitchFamily="18" charset="0"/>
              </a:rPr>
              <a:t>.</a:t>
            </a:r>
          </a:p>
          <a:p>
            <a:r>
              <a:rPr lang="en-US" sz="2000" dirty="0" err="1">
                <a:ea typeface="Times New Roman" panose="02020603050405020304" pitchFamily="18" charset="0"/>
              </a:rPr>
              <a:t>Siemons-Lühring</a:t>
            </a:r>
            <a:r>
              <a:rPr lang="en-US" sz="2000" dirty="0">
                <a:ea typeface="Times New Roman" panose="02020603050405020304" pitchFamily="18" charset="0"/>
              </a:rPr>
              <a:t>, D.I. et al., 2021. The effectiveness of an integrated treatment for functional speech sound disorders—A randomized controlled trial. </a:t>
            </a:r>
            <a:r>
              <a:rPr lang="en-US" sz="2000" i="1" dirty="0">
                <a:ea typeface="Times New Roman" panose="02020603050405020304" pitchFamily="18" charset="0"/>
              </a:rPr>
              <a:t>Children</a:t>
            </a:r>
            <a:r>
              <a:rPr lang="en-US" sz="2000" dirty="0">
                <a:ea typeface="Times New Roman" panose="02020603050405020304" pitchFamily="18" charset="0"/>
              </a:rPr>
              <a:t>, 8(12), 1190. </a:t>
            </a:r>
            <a:r>
              <a:rPr lang="en-US" sz="2000" u="sng" dirty="0">
                <a:solidFill>
                  <a:srgbClr val="0000FF"/>
                </a:solidFill>
                <a:ea typeface="Times New Roman" panose="02020603050405020304" pitchFamily="18" charset="0"/>
                <a:hlinkClick r:id="rId7"/>
              </a:rPr>
              <a:t>https://doi.org/10.3390/children8121190</a:t>
            </a:r>
            <a:r>
              <a:rPr lang="en-US" sz="2000" dirty="0">
                <a:ea typeface="Times New Roman" panose="02020603050405020304" pitchFamily="18" charset="0"/>
              </a:rPr>
              <a:t>.</a:t>
            </a:r>
          </a:p>
          <a:p>
            <a:r>
              <a:rPr lang="en-US" sz="2000" dirty="0" err="1">
                <a:ea typeface="Times New Roman" panose="02020603050405020304" pitchFamily="18" charset="0"/>
              </a:rPr>
              <a:t>Verdon</a:t>
            </a:r>
            <a:r>
              <a:rPr lang="en-US" sz="2000" dirty="0">
                <a:ea typeface="Times New Roman" panose="02020603050405020304" pitchFamily="18" charset="0"/>
              </a:rPr>
              <a:t>, S., McLeod, S. and Wong, S., 2015. </a:t>
            </a:r>
            <a:r>
              <a:rPr lang="en-US" sz="2000" dirty="0" err="1">
                <a:ea typeface="Times New Roman" panose="02020603050405020304" pitchFamily="18" charset="0"/>
              </a:rPr>
              <a:t>Reconceptualizing</a:t>
            </a:r>
            <a:r>
              <a:rPr lang="en-US" sz="2000" dirty="0">
                <a:ea typeface="Times New Roman" panose="02020603050405020304" pitchFamily="18" charset="0"/>
              </a:rPr>
              <a:t> practice with multilingual children with speech sound disorders: people, practicalities and policy. </a:t>
            </a:r>
            <a:r>
              <a:rPr lang="en-US" sz="2000" i="1" dirty="0">
                <a:ea typeface="Times New Roman" panose="02020603050405020304" pitchFamily="18" charset="0"/>
              </a:rPr>
              <a:t>International Journal of Language &amp; Communication Disorders</a:t>
            </a:r>
            <a:r>
              <a:rPr lang="en-US" sz="2000" dirty="0">
                <a:ea typeface="Times New Roman" panose="02020603050405020304" pitchFamily="18" charset="0"/>
              </a:rPr>
              <a:t>, 50(1), pp.48-62. </a:t>
            </a:r>
            <a:r>
              <a:rPr lang="en-US" sz="2000" u="sng" dirty="0">
                <a:solidFill>
                  <a:srgbClr val="0000FF"/>
                </a:solidFill>
                <a:ea typeface="Times New Roman" panose="02020603050405020304" pitchFamily="18" charset="0"/>
                <a:hlinkClick r:id="rId8"/>
              </a:rPr>
              <a:t>https://doi.org/10.1111/1460-6984.12112</a:t>
            </a:r>
            <a:r>
              <a:rPr lang="en-US" sz="2000" dirty="0">
                <a:ea typeface="Times New Roman" panose="02020603050405020304" pitchFamily="18" charset="0"/>
              </a:rPr>
              <a:t>.</a:t>
            </a:r>
          </a:p>
          <a:p>
            <a:r>
              <a:rPr lang="en-US" sz="2000" dirty="0">
                <a:ea typeface="Times New Roman" panose="02020603050405020304" pitchFamily="18" charset="0"/>
              </a:rPr>
              <a:t>Wren, Y. et al., 2016. Prevalence and predictors of persistent speech sound disorder at eight years old: findings from a population cohort study. </a:t>
            </a:r>
            <a:r>
              <a:rPr lang="en-US" sz="2000" i="1" dirty="0">
                <a:ea typeface="Times New Roman" panose="02020603050405020304" pitchFamily="18" charset="0"/>
              </a:rPr>
              <a:t>Journal of Speech, Language, and Hearing Research</a:t>
            </a:r>
            <a:r>
              <a:rPr lang="en-US" sz="2000" dirty="0">
                <a:ea typeface="Times New Roman" panose="02020603050405020304" pitchFamily="18" charset="0"/>
              </a:rPr>
              <a:t>, 59(4), pp.647-673. </a:t>
            </a:r>
            <a:r>
              <a:rPr lang="en-US" sz="2000" u="sng" dirty="0">
                <a:solidFill>
                  <a:srgbClr val="0000FF"/>
                </a:solidFill>
                <a:ea typeface="Times New Roman" panose="02020603050405020304" pitchFamily="18" charset="0"/>
                <a:hlinkClick r:id="rId9"/>
              </a:rPr>
              <a:t>https://doi.org/10.1044/2015_JSLHR-S-14-0282</a:t>
            </a:r>
            <a:r>
              <a:rPr lang="en-US" sz="2000" dirty="0">
                <a:ea typeface="Times New Roman" panose="02020603050405020304" pitchFamily="18" charset="0"/>
              </a:rPr>
              <a:t>.</a:t>
            </a:r>
          </a:p>
          <a:p>
            <a:r>
              <a:rPr lang="en-US" sz="2000" dirty="0">
                <a:ea typeface="Times New Roman" panose="02020603050405020304" pitchFamily="18" charset="0"/>
              </a:rPr>
              <a:t>Wren, Y. et al., 2018. A systematic review and classification of interventions for speech-sound disorder in preschool children. </a:t>
            </a:r>
            <a:r>
              <a:rPr lang="en-US" sz="2000" i="1" dirty="0">
                <a:ea typeface="Times New Roman" panose="02020603050405020304" pitchFamily="18" charset="0"/>
              </a:rPr>
              <a:t>International Journal of Language &amp; Communication Disorders</a:t>
            </a:r>
            <a:r>
              <a:rPr lang="en-US" sz="2000" dirty="0">
                <a:ea typeface="Times New Roman" panose="02020603050405020304" pitchFamily="18" charset="0"/>
              </a:rPr>
              <a:t>, 53(3), pp.446-467. </a:t>
            </a:r>
            <a:r>
              <a:rPr lang="en-US" sz="2000" u="sng" dirty="0">
                <a:solidFill>
                  <a:srgbClr val="0000FF"/>
                </a:solidFill>
                <a:ea typeface="Times New Roman" panose="02020603050405020304" pitchFamily="18" charset="0"/>
                <a:hlinkClick r:id="rId10"/>
              </a:rPr>
              <a:t>https://doi.org/10.1111/1460-6984.12371</a:t>
            </a:r>
            <a:r>
              <a:rPr lang="en-US" sz="2000" dirty="0">
                <a:ea typeface="Times New Roman" panose="02020603050405020304" pitchFamily="18" charset="0"/>
              </a:rPr>
              <a:t>.</a:t>
            </a:r>
          </a:p>
          <a:p>
            <a:endParaRPr lang="en-GB" sz="2400" dirty="0">
              <a:solidFill>
                <a:srgbClr val="FF0000"/>
              </a:solidFill>
              <a:latin typeface="Aptos" panose="020B0004020202020204" pitchFamily="34" charset="0"/>
            </a:endParaRPr>
          </a:p>
          <a:p>
            <a:endParaRPr lang="en-GB" sz="24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49459" y="24858468"/>
            <a:ext cx="10038659" cy="6869551"/>
          </a:xfrm>
        </p:spPr>
        <p:txBody>
          <a:bodyPr/>
          <a:lstStyle/>
          <a:p>
            <a:pPr algn="just"/>
            <a:r>
              <a:rPr lang="en-US" sz="2900" b="1" dirty="0"/>
              <a:t>Causes</a:t>
            </a:r>
          </a:p>
          <a:p>
            <a:pPr algn="just"/>
            <a:r>
              <a:rPr lang="en-US" sz="2900" dirty="0"/>
              <a:t>The cause in many cases is not clear, and such cases are referred to as idiopathic (McLeod, 2017). At present, the understanding of the disorder indicates that it consists of a mixture of genetic factors (heritability is supported through family/twin studies), neurodevelopmental delays in speech motor control and perceptual processing, and environmental hazards (e.g., recurrent ear infections) (</a:t>
            </a:r>
            <a:r>
              <a:rPr lang="en-US" sz="2900" dirty="0" err="1"/>
              <a:t>Shriberg</a:t>
            </a:r>
            <a:r>
              <a:rPr lang="en-US" sz="2900" dirty="0"/>
              <a:t> et al., 2017). The previous conceptions, from 1920s to 1980s, were that factors leading to distal psychosocial/habit, based causes or proximal psycholinguistic factors such as sound rule </a:t>
            </a:r>
            <a:r>
              <a:rPr lang="en-US" sz="2900" dirty="0" err="1"/>
              <a:t>mis</a:t>
            </a:r>
            <a:r>
              <a:rPr lang="en-US" sz="2900" dirty="0"/>
              <a:t>-learning, with little consideration of biological aspects (Pierre and Pierre, 2018). </a:t>
            </a:r>
            <a:endParaRPr lang="en-US" sz="2800" dirty="0"/>
          </a:p>
          <a:p>
            <a:pPr algn="just"/>
            <a:endParaRPr lang="en-US" sz="28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730089" y="20382586"/>
            <a:ext cx="10048875" cy="3582511"/>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a:p>
            <a:endParaRPr lang="en-GB" sz="4800" dirty="0">
              <a:latin typeface="Aptos" panose="020B0004020202020204" pitchFamily="34" charset="0"/>
            </a:endParaRPr>
          </a:p>
          <a:p>
            <a:r>
              <a:rPr lang="en-GB" sz="4800" dirty="0">
                <a:latin typeface="Aptos" panose="020B0004020202020204" pitchFamily="34" charset="0"/>
              </a:rPr>
              <a:t>Historical perspectives and treatments </a:t>
            </a:r>
          </a:p>
        </p:txBody>
      </p:sp>
      <p:pic>
        <p:nvPicPr>
          <p:cNvPr id="21" name="Picture 20"/>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746273" y="4674099"/>
            <a:ext cx="9577996" cy="6352663"/>
          </a:xfrm>
          <a:prstGeom prst="rect">
            <a:avLst/>
          </a:prstGeom>
        </p:spPr>
      </p:pic>
      <p:pic>
        <p:nvPicPr>
          <p:cNvPr id="23" name="Picture 2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2800843" y="21468596"/>
            <a:ext cx="9200301" cy="8585773"/>
          </a:xfrm>
          <a:prstGeom prst="rect">
            <a:avLst/>
          </a:prstGeom>
        </p:spPr>
      </p:pic>
      <p:pic>
        <p:nvPicPr>
          <p:cNvPr id="22" name="Picture 21"/>
          <p:cNvPicPr>
            <a:picLocks noChangeAspect="1"/>
          </p:cNvPicPr>
          <p:nvPr/>
        </p:nvPicPr>
        <p:blipFill>
          <a:blip r:embed="rId13"/>
          <a:stretch>
            <a:fillRect/>
          </a:stretch>
        </p:blipFill>
        <p:spPr>
          <a:xfrm>
            <a:off x="11614261" y="5403536"/>
            <a:ext cx="9772735" cy="6629486"/>
          </a:xfrm>
          <a:prstGeom prst="rect">
            <a:avLst/>
          </a:prstGeom>
        </p:spPr>
      </p:pic>
      <p:graphicFrame>
        <p:nvGraphicFramePr>
          <p:cNvPr id="51" name="Chart 50"/>
          <p:cNvGraphicFramePr/>
          <p:nvPr>
            <p:extLst>
              <p:ext uri="{D42A27DB-BD31-4B8C-83A1-F6EECF244321}">
                <p14:modId xmlns:p14="http://schemas.microsoft.com/office/powerpoint/2010/main" val="310047850"/>
              </p:ext>
            </p:extLst>
          </p:nvPr>
        </p:nvGraphicFramePr>
        <p:xfrm>
          <a:off x="922023" y="10993773"/>
          <a:ext cx="9093530" cy="6283645"/>
        </p:xfrm>
        <a:graphic>
          <a:graphicData uri="http://schemas.openxmlformats.org/drawingml/2006/chart">
            <c:chart xmlns:c="http://schemas.openxmlformats.org/drawingml/2006/chart" xmlns:r="http://schemas.openxmlformats.org/officeDocument/2006/relationships" r:id="rId14"/>
          </a:graphicData>
        </a:graphic>
      </p:graphicFrame>
      <p:sp>
        <p:nvSpPr>
          <p:cNvPr id="2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6746654" y="695643"/>
            <a:ext cx="31999237" cy="3342453"/>
          </a:xfrm>
        </p:spPr>
        <p:txBody>
          <a:bodyPr/>
          <a:lstStyle/>
          <a:p>
            <a:r>
              <a:rPr lang="en-US" sz="9600" dirty="0">
                <a:solidFill>
                  <a:schemeClr val="tx1"/>
                </a:solidFill>
                <a:latin typeface="Arial" panose="020B0604020202020204" pitchFamily="34" charset="0"/>
                <a:cs typeface="Arial" panose="020B0604020202020204" pitchFamily="34" charset="0"/>
              </a:rPr>
              <a:t>Developmental Speech Sound Disorder (DSSD)</a:t>
            </a:r>
          </a:p>
          <a:p>
            <a:r>
              <a:rPr lang="en-US" sz="9600" dirty="0">
                <a:solidFill>
                  <a:schemeClr val="tx1"/>
                </a:solidFill>
                <a:latin typeface="Arial" panose="020B0604020202020204" pitchFamily="34" charset="0"/>
                <a:cs typeface="Arial" panose="020B0604020202020204" pitchFamily="34" charset="0"/>
              </a:rPr>
              <a:t>Neurodevelopmental disorders</a:t>
            </a:r>
            <a:endParaRPr lang="en-GB" sz="9600" kern="100" dirty="0">
              <a:solidFill>
                <a:schemeClr val="tx1"/>
              </a:solidFill>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3656</TotalTime>
  <Words>1736</Words>
  <Application>Microsoft Office PowerPoint</Application>
  <PresentationFormat>Custom</PresentationFormat>
  <Paragraphs>130</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Mary O Osamudiamen Leigh</cp:lastModifiedBy>
  <cp:revision>112</cp:revision>
  <cp:lastPrinted>2015-06-29T17:31:11Z</cp:lastPrinted>
  <dcterms:created xsi:type="dcterms:W3CDTF">2012-02-03T19:11:35Z</dcterms:created>
  <dcterms:modified xsi:type="dcterms:W3CDTF">2026-03-23T16:25:58Z</dcterms:modified>
</cp:coreProperties>
</file>