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9.xml" ContentType="application/vnd.openxmlformats-officedocument.theme+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theme/theme10.xml" ContentType="application/vnd.openxmlformats-officedocument.theme+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theme/theme11.xml" ContentType="application/vnd.openxmlformats-officedocument.theme+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theme/theme12.xml" ContentType="application/vnd.openxmlformats-officedocument.theme+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theme/theme13.xml" ContentType="application/vnd.openxmlformats-officedocument.theme+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theme/theme14.xml" ContentType="application/vnd.openxmlformats-officedocument.theme+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theme/theme15.xml" ContentType="application/vnd.openxmlformats-officedocument.theme+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theme/theme16.xml" ContentType="application/vnd.openxmlformats-officedocument.theme+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theme/theme17.xml" ContentType="application/vnd.openxmlformats-officedocument.theme+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theme/theme18.xml" ContentType="application/vnd.openxmlformats-officedocument.theme+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theme/theme19.xml" ContentType="application/vnd.openxmlformats-officedocument.theme+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theme/theme20.xml" ContentType="application/vnd.openxmlformats-officedocument.theme+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theme/theme21.xml" ContentType="application/vnd.openxmlformats-officedocument.theme+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theme/theme22.xml" ContentType="application/vnd.openxmlformats-officedocument.theme+xml"/>
  <Override PartName="/ppt/theme/theme2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 id="2147483696" r:id="rId4"/>
    <p:sldMasterId id="2147483708" r:id="rId5"/>
    <p:sldMasterId id="2147483720" r:id="rId6"/>
    <p:sldMasterId id="2147483744" r:id="rId7"/>
    <p:sldMasterId id="2147483756" r:id="rId8"/>
    <p:sldMasterId id="2147483768" r:id="rId9"/>
    <p:sldMasterId id="2147483780" r:id="rId10"/>
    <p:sldMasterId id="2147483792" r:id="rId11"/>
    <p:sldMasterId id="2147483804" r:id="rId12"/>
    <p:sldMasterId id="2147483816" r:id="rId13"/>
    <p:sldMasterId id="2147483828" r:id="rId14"/>
    <p:sldMasterId id="2147483840" r:id="rId15"/>
    <p:sldMasterId id="2147483852" r:id="rId16"/>
    <p:sldMasterId id="2147483864" r:id="rId17"/>
    <p:sldMasterId id="2147483876" r:id="rId18"/>
    <p:sldMasterId id="2147483888" r:id="rId19"/>
    <p:sldMasterId id="2147483900" r:id="rId20"/>
    <p:sldMasterId id="2147483912" r:id="rId21"/>
    <p:sldMasterId id="2147483924" r:id="rId22"/>
  </p:sldMasterIdLst>
  <p:notesMasterIdLst>
    <p:notesMasterId r:id="rId46"/>
  </p:notesMasterIdLst>
  <p:sldIdLst>
    <p:sldId id="257" r:id="rId23"/>
    <p:sldId id="259" r:id="rId24"/>
    <p:sldId id="261" r:id="rId25"/>
    <p:sldId id="263" r:id="rId26"/>
    <p:sldId id="264" r:id="rId27"/>
    <p:sldId id="265" r:id="rId28"/>
    <p:sldId id="267" r:id="rId29"/>
    <p:sldId id="268" r:id="rId30"/>
    <p:sldId id="269" r:id="rId31"/>
    <p:sldId id="270" r:id="rId32"/>
    <p:sldId id="271" r:id="rId33"/>
    <p:sldId id="272" r:id="rId34"/>
    <p:sldId id="273" r:id="rId35"/>
    <p:sldId id="274" r:id="rId36"/>
    <p:sldId id="275" r:id="rId37"/>
    <p:sldId id="276" r:id="rId38"/>
    <p:sldId id="278" r:id="rId39"/>
    <p:sldId id="277" r:id="rId40"/>
    <p:sldId id="279" r:id="rId41"/>
    <p:sldId id="280" r:id="rId42"/>
    <p:sldId id="281" r:id="rId43"/>
    <p:sldId id="282" r:id="rId44"/>
    <p:sldId id="284" r:id="rId4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7" d="100"/>
          <a:sy n="87" d="100"/>
        </p:scale>
        <p:origin x="-1062"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Master" Target="slideMasters/slideMaster18.xml"/><Relationship Id="rId26" Type="http://schemas.openxmlformats.org/officeDocument/2006/relationships/slide" Target="slides/slide4.xml"/><Relationship Id="rId39" Type="http://schemas.openxmlformats.org/officeDocument/2006/relationships/slide" Target="slides/slide17.xml"/><Relationship Id="rId3" Type="http://schemas.openxmlformats.org/officeDocument/2006/relationships/slideMaster" Target="slideMasters/slideMaster3.xml"/><Relationship Id="rId21" Type="http://schemas.openxmlformats.org/officeDocument/2006/relationships/slideMaster" Target="slideMasters/slideMaster21.xml"/><Relationship Id="rId34" Type="http://schemas.openxmlformats.org/officeDocument/2006/relationships/slide" Target="slides/slide12.xml"/><Relationship Id="rId42" Type="http://schemas.openxmlformats.org/officeDocument/2006/relationships/slide" Target="slides/slide2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Master" Target="slideMasters/slideMaster7.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 Target="slides/slide3.xml"/><Relationship Id="rId33" Type="http://schemas.openxmlformats.org/officeDocument/2006/relationships/slide" Target="slides/slide11.xml"/><Relationship Id="rId38" Type="http://schemas.openxmlformats.org/officeDocument/2006/relationships/slide" Target="slides/slide16.xml"/><Relationship Id="rId46"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0" Type="http://schemas.openxmlformats.org/officeDocument/2006/relationships/slideMaster" Target="slideMasters/slideMaster20.xml"/><Relationship Id="rId29" Type="http://schemas.openxmlformats.org/officeDocument/2006/relationships/slide" Target="slides/slide7.xml"/><Relationship Id="rId41"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2.xml"/><Relationship Id="rId32" Type="http://schemas.openxmlformats.org/officeDocument/2006/relationships/slide" Target="slides/slide10.xml"/><Relationship Id="rId37" Type="http://schemas.openxmlformats.org/officeDocument/2006/relationships/slide" Target="slides/slide15.xml"/><Relationship Id="rId40" Type="http://schemas.openxmlformats.org/officeDocument/2006/relationships/slide" Target="slides/slide18.xml"/><Relationship Id="rId45" Type="http://schemas.openxmlformats.org/officeDocument/2006/relationships/slide" Target="slides/slide23.xml"/><Relationship Id="rId5" Type="http://schemas.openxmlformats.org/officeDocument/2006/relationships/slideMaster" Target="slideMasters/slideMaster5.xml"/><Relationship Id="rId15" Type="http://schemas.openxmlformats.org/officeDocument/2006/relationships/slideMaster" Target="slideMasters/slideMaster15.xml"/><Relationship Id="rId23" Type="http://schemas.openxmlformats.org/officeDocument/2006/relationships/slide" Target="slides/slide1.xml"/><Relationship Id="rId28" Type="http://schemas.openxmlformats.org/officeDocument/2006/relationships/slide" Target="slides/slide6.xml"/><Relationship Id="rId36" Type="http://schemas.openxmlformats.org/officeDocument/2006/relationships/slide" Target="slides/slide14.xml"/><Relationship Id="rId49" Type="http://schemas.openxmlformats.org/officeDocument/2006/relationships/theme" Target="theme/theme1.xml"/><Relationship Id="rId10" Type="http://schemas.openxmlformats.org/officeDocument/2006/relationships/slideMaster" Target="slideMasters/slideMaster10.xml"/><Relationship Id="rId19" Type="http://schemas.openxmlformats.org/officeDocument/2006/relationships/slideMaster" Target="slideMasters/slideMaster19.xml"/><Relationship Id="rId31" Type="http://schemas.openxmlformats.org/officeDocument/2006/relationships/slide" Target="slides/slide9.xml"/><Relationship Id="rId44" Type="http://schemas.openxmlformats.org/officeDocument/2006/relationships/slide" Target="slides/slide22.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Master" Target="slideMasters/slideMaster22.xml"/><Relationship Id="rId27" Type="http://schemas.openxmlformats.org/officeDocument/2006/relationships/slide" Target="slides/slide5.xml"/><Relationship Id="rId30" Type="http://schemas.openxmlformats.org/officeDocument/2006/relationships/slide" Target="slides/slide8.xml"/><Relationship Id="rId35" Type="http://schemas.openxmlformats.org/officeDocument/2006/relationships/slide" Target="slides/slide13.xml"/><Relationship Id="rId43" Type="http://schemas.openxmlformats.org/officeDocument/2006/relationships/slide" Target="slides/slide21.xml"/><Relationship Id="rId48" Type="http://schemas.openxmlformats.org/officeDocument/2006/relationships/viewProps" Target="viewProps.xml"/><Relationship Id="rId8" Type="http://schemas.openxmlformats.org/officeDocument/2006/relationships/slideMaster" Target="slideMasters/slideMaster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4F555A6-B125-4817-BFD2-60F1D8535B45}" type="datetimeFigureOut">
              <a:rPr lang="en-GB" smtClean="0"/>
              <a:t>28/10/2019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FFCFE31-16CD-4451-BCF2-E534E719C6F6}" type="slidenum">
              <a:rPr lang="en-GB" smtClean="0"/>
              <a:t>‹#›</a:t>
            </a:fld>
            <a:endParaRPr lang="en-GB"/>
          </a:p>
        </p:txBody>
      </p:sp>
    </p:spTree>
    <p:extLst>
      <p:ext uri="{BB962C8B-B14F-4D97-AF65-F5344CB8AC3E}">
        <p14:creationId xmlns:p14="http://schemas.microsoft.com/office/powerpoint/2010/main" val="32755394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http://publish.uwo.ca/~dmann/conformity.jpg</a:t>
            </a:r>
          </a:p>
        </p:txBody>
      </p:sp>
      <p:sp>
        <p:nvSpPr>
          <p:cNvPr id="4" name="Slide Number Placeholder 3"/>
          <p:cNvSpPr>
            <a:spLocks noGrp="1"/>
          </p:cNvSpPr>
          <p:nvPr>
            <p:ph type="sldNum" sz="quarter" idx="10"/>
          </p:nvPr>
        </p:nvSpPr>
        <p:spPr/>
        <p:txBody>
          <a:bodyPr/>
          <a:lstStyle/>
          <a:p>
            <a:fld id="{1AE9CA38-A87F-4F1F-B25B-CC5CC9EFEA93}" type="slidenum">
              <a:rPr lang="en-GB" smtClean="0">
                <a:solidFill>
                  <a:prstClr val="black"/>
                </a:solidFill>
              </a:rPr>
              <a:pPr/>
              <a:t>1</a:t>
            </a:fld>
            <a:endParaRPr lang="en-GB" dirty="0">
              <a:solidFill>
                <a:prstClr val="black"/>
              </a:solidFill>
            </a:endParaRPr>
          </a:p>
        </p:txBody>
      </p:sp>
    </p:spTree>
    <p:extLst>
      <p:ext uri="{BB962C8B-B14F-4D97-AF65-F5344CB8AC3E}">
        <p14:creationId xmlns:p14="http://schemas.microsoft.com/office/powerpoint/2010/main" val="6763820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*Asch, nd, cited in Gross 2010: 404</a:t>
            </a:r>
          </a:p>
          <a:p>
            <a:r>
              <a:rPr lang="en-GB" dirty="0"/>
              <a:t>*Asch (1951) cited in Cardwell </a:t>
            </a:r>
            <a:r>
              <a:rPr lang="en-GB" i="1" dirty="0"/>
              <a:t>et al. </a:t>
            </a:r>
            <a:r>
              <a:rPr lang="en-GB" dirty="0"/>
              <a:t>1996: 46</a:t>
            </a:r>
          </a:p>
          <a:p>
            <a:r>
              <a:rPr lang="en-GB" dirty="0"/>
              <a:t>*Abrams et al. (1990) used psychology students as participants.  Told them</a:t>
            </a:r>
            <a:r>
              <a:rPr lang="en-GB" baseline="0" dirty="0"/>
              <a:t> confederates were either psch. or history students.  Conformity rate greater than the 32% level for the </a:t>
            </a:r>
            <a:r>
              <a:rPr lang="en-GB" baseline="0" dirty="0">
                <a:solidFill>
                  <a:srgbClr val="FF0000"/>
                </a:solidFill>
              </a:rPr>
              <a:t>ingroup</a:t>
            </a:r>
            <a:r>
              <a:rPr lang="en-GB" baseline="0" dirty="0"/>
              <a:t> condition and much lower for outgroup condition (Gross, 2010: 408)  </a:t>
            </a:r>
            <a:r>
              <a:rPr lang="en-GB" dirty="0"/>
              <a:t> </a:t>
            </a:r>
          </a:p>
          <a:p>
            <a:endParaRPr lang="en-GB" dirty="0"/>
          </a:p>
        </p:txBody>
      </p:sp>
      <p:sp>
        <p:nvSpPr>
          <p:cNvPr id="4" name="Slide Number Placeholder 3"/>
          <p:cNvSpPr>
            <a:spLocks noGrp="1"/>
          </p:cNvSpPr>
          <p:nvPr>
            <p:ph type="sldNum" sz="quarter" idx="10"/>
          </p:nvPr>
        </p:nvSpPr>
        <p:spPr/>
        <p:txBody>
          <a:bodyPr/>
          <a:lstStyle/>
          <a:p>
            <a:fld id="{1AE9CA38-A87F-4F1F-B25B-CC5CC9EFEA93}" type="slidenum">
              <a:rPr lang="en-GB" smtClean="0">
                <a:solidFill>
                  <a:prstClr val="black"/>
                </a:solidFill>
              </a:rPr>
              <a:pPr/>
              <a:t>5</a:t>
            </a:fld>
            <a:endParaRPr lang="en-GB" dirty="0">
              <a:solidFill>
                <a:prstClr val="black"/>
              </a:solidFill>
            </a:endParaRPr>
          </a:p>
        </p:txBody>
      </p:sp>
    </p:spTree>
    <p:extLst>
      <p:ext uri="{BB962C8B-B14F-4D97-AF65-F5344CB8AC3E}">
        <p14:creationId xmlns:p14="http://schemas.microsoft.com/office/powerpoint/2010/main" val="18864571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Asch (1951)  “…. a</a:t>
            </a:r>
            <a:r>
              <a:rPr lang="en-GB" baseline="0" dirty="0"/>
              <a:t> </a:t>
            </a:r>
            <a:r>
              <a:rPr lang="en-GB" dirty="0"/>
              <a:t>unanimous majority of three is, under the given conditions, far more effective than a majority of eight containing one dissenter …” (cited in Gross, 2010, p. 404) </a:t>
            </a:r>
          </a:p>
        </p:txBody>
      </p:sp>
      <p:sp>
        <p:nvSpPr>
          <p:cNvPr id="4" name="Slide Number Placeholder 3"/>
          <p:cNvSpPr>
            <a:spLocks noGrp="1"/>
          </p:cNvSpPr>
          <p:nvPr>
            <p:ph type="sldNum" sz="quarter" idx="10"/>
          </p:nvPr>
        </p:nvSpPr>
        <p:spPr/>
        <p:txBody>
          <a:bodyPr/>
          <a:lstStyle/>
          <a:p>
            <a:fld id="{1AE9CA38-A87F-4F1F-B25B-CC5CC9EFEA93}" type="slidenum">
              <a:rPr lang="en-GB" smtClean="0">
                <a:solidFill>
                  <a:prstClr val="black"/>
                </a:solidFill>
              </a:rPr>
              <a:pPr/>
              <a:t>6</a:t>
            </a:fld>
            <a:endParaRPr lang="en-GB" dirty="0">
              <a:solidFill>
                <a:prstClr val="black"/>
              </a:solidFill>
            </a:endParaRPr>
          </a:p>
        </p:txBody>
      </p:sp>
    </p:spTree>
    <p:extLst>
      <p:ext uri="{BB962C8B-B14F-4D97-AF65-F5344CB8AC3E}">
        <p14:creationId xmlns:p14="http://schemas.microsoft.com/office/powerpoint/2010/main" val="28919202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Baron &amp; Byrne</a:t>
            </a:r>
            <a:r>
              <a:rPr lang="en-GB" baseline="0" dirty="0"/>
              <a:t>: 253</a:t>
            </a:r>
            <a:endParaRPr lang="en-GB" dirty="0"/>
          </a:p>
        </p:txBody>
      </p:sp>
      <p:sp>
        <p:nvSpPr>
          <p:cNvPr id="4" name="Slide Number Placeholder 3"/>
          <p:cNvSpPr>
            <a:spLocks noGrp="1"/>
          </p:cNvSpPr>
          <p:nvPr>
            <p:ph type="sldNum" sz="quarter" idx="10"/>
          </p:nvPr>
        </p:nvSpPr>
        <p:spPr/>
        <p:txBody>
          <a:bodyPr/>
          <a:lstStyle/>
          <a:p>
            <a:fld id="{1AE9CA38-A87F-4F1F-B25B-CC5CC9EFEA93}" type="slidenum">
              <a:rPr lang="en-GB" smtClean="0">
                <a:solidFill>
                  <a:prstClr val="black"/>
                </a:solidFill>
              </a:rPr>
              <a:pPr/>
              <a:t>8</a:t>
            </a:fld>
            <a:endParaRPr lang="en-GB" dirty="0">
              <a:solidFill>
                <a:prstClr val="black"/>
              </a:solidFill>
            </a:endParaRPr>
          </a:p>
        </p:txBody>
      </p:sp>
    </p:spTree>
    <p:extLst>
      <p:ext uri="{BB962C8B-B14F-4D97-AF65-F5344CB8AC3E}">
        <p14:creationId xmlns:p14="http://schemas.microsoft.com/office/powerpoint/2010/main" val="13450798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http://www.integratedsociopsychology.net/Conformity-Majority_Influence/RichardCrutchfield(1955).replacepeoplewi.html [12.12.18]</a:t>
            </a:r>
          </a:p>
        </p:txBody>
      </p:sp>
      <p:sp>
        <p:nvSpPr>
          <p:cNvPr id="4" name="Slide Number Placeholder 3"/>
          <p:cNvSpPr>
            <a:spLocks noGrp="1"/>
          </p:cNvSpPr>
          <p:nvPr>
            <p:ph type="sldNum" sz="quarter" idx="10"/>
          </p:nvPr>
        </p:nvSpPr>
        <p:spPr/>
        <p:txBody>
          <a:bodyPr/>
          <a:lstStyle/>
          <a:p>
            <a:fld id="{1AE9CA38-A87F-4F1F-B25B-CC5CC9EFEA93}" type="slidenum">
              <a:rPr lang="en-GB" smtClean="0">
                <a:solidFill>
                  <a:prstClr val="black"/>
                </a:solidFill>
              </a:rPr>
              <a:pPr/>
              <a:t>9</a:t>
            </a:fld>
            <a:endParaRPr lang="en-GB" dirty="0">
              <a:solidFill>
                <a:prstClr val="black"/>
              </a:solidFill>
            </a:endParaRPr>
          </a:p>
        </p:txBody>
      </p:sp>
    </p:spTree>
    <p:extLst>
      <p:ext uri="{BB962C8B-B14F-4D97-AF65-F5344CB8AC3E}">
        <p14:creationId xmlns:p14="http://schemas.microsoft.com/office/powerpoint/2010/main" val="29892147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AE9CA38-A87F-4F1F-B25B-CC5CC9EFEA93}" type="slidenum">
              <a:rPr lang="en-GB" smtClean="0">
                <a:solidFill>
                  <a:prstClr val="black"/>
                </a:solidFill>
              </a:rPr>
              <a:pPr/>
              <a:t>10</a:t>
            </a:fld>
            <a:endParaRPr lang="en-GB" dirty="0">
              <a:solidFill>
                <a:prstClr val="black"/>
              </a:solidFill>
            </a:endParaRPr>
          </a:p>
        </p:txBody>
      </p:sp>
    </p:spTree>
    <p:extLst>
      <p:ext uri="{BB962C8B-B14F-4D97-AF65-F5344CB8AC3E}">
        <p14:creationId xmlns:p14="http://schemas.microsoft.com/office/powerpoint/2010/main" val="22179579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*Army personnel,</a:t>
            </a:r>
            <a:r>
              <a:rPr lang="en-GB" baseline="0" dirty="0"/>
              <a:t> women &amp; students</a:t>
            </a:r>
          </a:p>
          <a:p>
            <a:r>
              <a:rPr lang="en-GB" baseline="0" dirty="0"/>
              <a:t>*Gross 1992: 569</a:t>
            </a:r>
            <a:endParaRPr lang="en-GB" dirty="0"/>
          </a:p>
        </p:txBody>
      </p:sp>
      <p:sp>
        <p:nvSpPr>
          <p:cNvPr id="4" name="Slide Number Placeholder 3"/>
          <p:cNvSpPr>
            <a:spLocks noGrp="1"/>
          </p:cNvSpPr>
          <p:nvPr>
            <p:ph type="sldNum" sz="quarter" idx="10"/>
          </p:nvPr>
        </p:nvSpPr>
        <p:spPr/>
        <p:txBody>
          <a:bodyPr/>
          <a:lstStyle/>
          <a:p>
            <a:fld id="{1AE9CA38-A87F-4F1F-B25B-CC5CC9EFEA93}" type="slidenum">
              <a:rPr lang="en-GB" smtClean="0">
                <a:solidFill>
                  <a:prstClr val="black"/>
                </a:solidFill>
              </a:rPr>
              <a:pPr/>
              <a:t>12</a:t>
            </a:fld>
            <a:endParaRPr lang="en-GB" dirty="0">
              <a:solidFill>
                <a:prstClr val="black"/>
              </a:solidFill>
            </a:endParaRPr>
          </a:p>
        </p:txBody>
      </p:sp>
    </p:spTree>
    <p:extLst>
      <p:ext uri="{BB962C8B-B14F-4D97-AF65-F5344CB8AC3E}">
        <p14:creationId xmlns:p14="http://schemas.microsoft.com/office/powerpoint/2010/main" val="8471332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Hofstede (Dutch Social Psychologist -Hofstede's cultural dimensions theory)</a:t>
            </a:r>
            <a:r>
              <a:rPr lang="en-GB" baseline="0" dirty="0"/>
              <a:t>  </a:t>
            </a:r>
            <a:endParaRPr lang="en-GB" dirty="0"/>
          </a:p>
        </p:txBody>
      </p:sp>
      <p:sp>
        <p:nvSpPr>
          <p:cNvPr id="4" name="Slide Number Placeholder 3"/>
          <p:cNvSpPr>
            <a:spLocks noGrp="1"/>
          </p:cNvSpPr>
          <p:nvPr>
            <p:ph type="sldNum" sz="quarter" idx="10"/>
          </p:nvPr>
        </p:nvSpPr>
        <p:spPr/>
        <p:txBody>
          <a:bodyPr/>
          <a:lstStyle/>
          <a:p>
            <a:fld id="{1AE9CA38-A87F-4F1F-B25B-CC5CC9EFEA93}" type="slidenum">
              <a:rPr lang="en-GB" smtClean="0">
                <a:solidFill>
                  <a:prstClr val="black"/>
                </a:solidFill>
              </a:rPr>
              <a:pPr/>
              <a:t>17</a:t>
            </a:fld>
            <a:endParaRPr lang="en-GB" dirty="0">
              <a:solidFill>
                <a:prstClr val="black"/>
              </a:solidFill>
            </a:endParaRPr>
          </a:p>
        </p:txBody>
      </p:sp>
    </p:spTree>
    <p:extLst>
      <p:ext uri="{BB962C8B-B14F-4D97-AF65-F5344CB8AC3E}">
        <p14:creationId xmlns:p14="http://schemas.microsoft.com/office/powerpoint/2010/main" val="2132981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Pdf</a:t>
            </a:r>
            <a:r>
              <a:rPr lang="en-GB" baseline="0" dirty="0"/>
              <a:t> of Smith &amp; Bond’s (1998) study can be found here:  </a:t>
            </a:r>
            <a:r>
              <a:rPr lang="en-GB" dirty="0"/>
              <a:t>http://www3.nd.edu/~wcarbona/Bond-Smith-Asch-meta-analysis.pdf</a:t>
            </a:r>
          </a:p>
          <a:p>
            <a:r>
              <a:rPr lang="en-GB" dirty="0"/>
              <a:t>Effect size = Difference between Experimental &amp; Control Group means, divided by the Standard Deviation of the Experimental Group (Smith &amp; Bond 1998: 117)</a:t>
            </a:r>
          </a:p>
        </p:txBody>
      </p:sp>
      <p:sp>
        <p:nvSpPr>
          <p:cNvPr id="4" name="Slide Number Placeholder 3"/>
          <p:cNvSpPr>
            <a:spLocks noGrp="1"/>
          </p:cNvSpPr>
          <p:nvPr>
            <p:ph type="sldNum" sz="quarter" idx="10"/>
          </p:nvPr>
        </p:nvSpPr>
        <p:spPr/>
        <p:txBody>
          <a:bodyPr/>
          <a:lstStyle/>
          <a:p>
            <a:fld id="{1AE9CA38-A87F-4F1F-B25B-CC5CC9EFEA93}" type="slidenum">
              <a:rPr lang="en-GB" smtClean="0">
                <a:solidFill>
                  <a:prstClr val="black"/>
                </a:solidFill>
              </a:rPr>
              <a:pPr/>
              <a:t>18</a:t>
            </a:fld>
            <a:endParaRPr lang="en-GB" dirty="0">
              <a:solidFill>
                <a:prstClr val="black"/>
              </a:solidFill>
            </a:endParaRPr>
          </a:p>
        </p:txBody>
      </p:sp>
    </p:spTree>
    <p:extLst>
      <p:ext uri="{BB962C8B-B14F-4D97-AF65-F5344CB8AC3E}">
        <p14:creationId xmlns:p14="http://schemas.microsoft.com/office/powerpoint/2010/main" val="42560600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1191709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0591124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8784787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1851552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8" name="Footer Placeholder 7"/>
          <p:cNvSpPr>
            <a:spLocks noGrp="1"/>
          </p:cNvSpPr>
          <p:nvPr>
            <p:ph type="ftr" sz="quarter" idx="11"/>
          </p:nvPr>
        </p:nvSpPr>
        <p:spPr/>
        <p:txBody>
          <a:bodyPr/>
          <a:lstStyle/>
          <a:p>
            <a:endParaRPr lang="en-GB" dirty="0">
              <a:solidFill>
                <a:srgbClr val="000000">
                  <a:tint val="75000"/>
                </a:srgbClr>
              </a:solidFill>
            </a:endParaRPr>
          </a:p>
        </p:txBody>
      </p:sp>
      <p:sp>
        <p:nvSpPr>
          <p:cNvPr id="9" name="Slide Number Placeholder 8"/>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4611724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4" name="Footer Placeholder 3"/>
          <p:cNvSpPr>
            <a:spLocks noGrp="1"/>
          </p:cNvSpPr>
          <p:nvPr>
            <p:ph type="ftr" sz="quarter" idx="11"/>
          </p:nvPr>
        </p:nvSpPr>
        <p:spPr/>
        <p:txBody>
          <a:bodyPr/>
          <a:lstStyle/>
          <a:p>
            <a:endParaRPr lang="en-GB" dirty="0">
              <a:solidFill>
                <a:srgbClr val="000000">
                  <a:tint val="75000"/>
                </a:srgbClr>
              </a:solidFill>
            </a:endParaRPr>
          </a:p>
        </p:txBody>
      </p:sp>
      <p:sp>
        <p:nvSpPr>
          <p:cNvPr id="5" name="Slide Number Placeholder 4"/>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8037581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3" name="Footer Placeholder 2"/>
          <p:cNvSpPr>
            <a:spLocks noGrp="1"/>
          </p:cNvSpPr>
          <p:nvPr>
            <p:ph type="ftr" sz="quarter" idx="11"/>
          </p:nvPr>
        </p:nvSpPr>
        <p:spPr/>
        <p:txBody>
          <a:bodyPr/>
          <a:lstStyle/>
          <a:p>
            <a:endParaRPr lang="en-GB" dirty="0">
              <a:solidFill>
                <a:srgbClr val="000000">
                  <a:tint val="75000"/>
                </a:srgbClr>
              </a:solidFill>
            </a:endParaRPr>
          </a:p>
        </p:txBody>
      </p:sp>
      <p:sp>
        <p:nvSpPr>
          <p:cNvPr id="4" name="Slide Number Placeholder 3"/>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6041680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72487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0202184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8025696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40155131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7463769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1824988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39144584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42040451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8" name="Footer Placeholder 7"/>
          <p:cNvSpPr>
            <a:spLocks noGrp="1"/>
          </p:cNvSpPr>
          <p:nvPr>
            <p:ph type="ftr" sz="quarter" idx="11"/>
          </p:nvPr>
        </p:nvSpPr>
        <p:spPr/>
        <p:txBody>
          <a:bodyPr/>
          <a:lstStyle/>
          <a:p>
            <a:endParaRPr lang="en-GB" dirty="0">
              <a:solidFill>
                <a:srgbClr val="000000">
                  <a:tint val="75000"/>
                </a:srgbClr>
              </a:solidFill>
            </a:endParaRPr>
          </a:p>
        </p:txBody>
      </p:sp>
      <p:sp>
        <p:nvSpPr>
          <p:cNvPr id="9" name="Slide Number Placeholder 8"/>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5161817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4" name="Footer Placeholder 3"/>
          <p:cNvSpPr>
            <a:spLocks noGrp="1"/>
          </p:cNvSpPr>
          <p:nvPr>
            <p:ph type="ftr" sz="quarter" idx="11"/>
          </p:nvPr>
        </p:nvSpPr>
        <p:spPr/>
        <p:txBody>
          <a:bodyPr/>
          <a:lstStyle/>
          <a:p>
            <a:endParaRPr lang="en-GB" dirty="0">
              <a:solidFill>
                <a:srgbClr val="000000">
                  <a:tint val="75000"/>
                </a:srgbClr>
              </a:solidFill>
            </a:endParaRPr>
          </a:p>
        </p:txBody>
      </p:sp>
      <p:sp>
        <p:nvSpPr>
          <p:cNvPr id="5" name="Slide Number Placeholder 4"/>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78601766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3" name="Footer Placeholder 2"/>
          <p:cNvSpPr>
            <a:spLocks noGrp="1"/>
          </p:cNvSpPr>
          <p:nvPr>
            <p:ph type="ftr" sz="quarter" idx="11"/>
          </p:nvPr>
        </p:nvSpPr>
        <p:spPr/>
        <p:txBody>
          <a:bodyPr/>
          <a:lstStyle/>
          <a:p>
            <a:endParaRPr lang="en-GB" dirty="0">
              <a:solidFill>
                <a:srgbClr val="000000">
                  <a:tint val="75000"/>
                </a:srgbClr>
              </a:solidFill>
            </a:endParaRPr>
          </a:p>
        </p:txBody>
      </p:sp>
      <p:sp>
        <p:nvSpPr>
          <p:cNvPr id="4" name="Slide Number Placeholder 3"/>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25707886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5612723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73737995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73439927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17524231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73907537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08191047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12540899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58813593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8" name="Footer Placeholder 7"/>
          <p:cNvSpPr>
            <a:spLocks noGrp="1"/>
          </p:cNvSpPr>
          <p:nvPr>
            <p:ph type="ftr" sz="quarter" idx="11"/>
          </p:nvPr>
        </p:nvSpPr>
        <p:spPr/>
        <p:txBody>
          <a:bodyPr/>
          <a:lstStyle/>
          <a:p>
            <a:endParaRPr lang="en-GB" dirty="0">
              <a:solidFill>
                <a:srgbClr val="000000">
                  <a:tint val="75000"/>
                </a:srgbClr>
              </a:solidFill>
            </a:endParaRPr>
          </a:p>
        </p:txBody>
      </p:sp>
      <p:sp>
        <p:nvSpPr>
          <p:cNvPr id="9" name="Slide Number Placeholder 8"/>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46982665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4" name="Footer Placeholder 3"/>
          <p:cNvSpPr>
            <a:spLocks noGrp="1"/>
          </p:cNvSpPr>
          <p:nvPr>
            <p:ph type="ftr" sz="quarter" idx="11"/>
          </p:nvPr>
        </p:nvSpPr>
        <p:spPr/>
        <p:txBody>
          <a:bodyPr/>
          <a:lstStyle/>
          <a:p>
            <a:endParaRPr lang="en-GB" dirty="0">
              <a:solidFill>
                <a:srgbClr val="000000">
                  <a:tint val="75000"/>
                </a:srgbClr>
              </a:solidFill>
            </a:endParaRPr>
          </a:p>
        </p:txBody>
      </p:sp>
      <p:sp>
        <p:nvSpPr>
          <p:cNvPr id="5" name="Slide Number Placeholder 4"/>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09302335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3" name="Footer Placeholder 2"/>
          <p:cNvSpPr>
            <a:spLocks noGrp="1"/>
          </p:cNvSpPr>
          <p:nvPr>
            <p:ph type="ftr" sz="quarter" idx="11"/>
          </p:nvPr>
        </p:nvSpPr>
        <p:spPr/>
        <p:txBody>
          <a:bodyPr/>
          <a:lstStyle/>
          <a:p>
            <a:endParaRPr lang="en-GB" dirty="0">
              <a:solidFill>
                <a:srgbClr val="000000">
                  <a:tint val="75000"/>
                </a:srgbClr>
              </a:solidFill>
            </a:endParaRPr>
          </a:p>
        </p:txBody>
      </p:sp>
      <p:sp>
        <p:nvSpPr>
          <p:cNvPr id="4" name="Slide Number Placeholder 3"/>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95172387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08240957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93524220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77353068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2516799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9464855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26985405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73217334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73334976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8" name="Footer Placeholder 7"/>
          <p:cNvSpPr>
            <a:spLocks noGrp="1"/>
          </p:cNvSpPr>
          <p:nvPr>
            <p:ph type="ftr" sz="quarter" idx="11"/>
          </p:nvPr>
        </p:nvSpPr>
        <p:spPr/>
        <p:txBody>
          <a:bodyPr/>
          <a:lstStyle/>
          <a:p>
            <a:endParaRPr lang="en-GB" dirty="0">
              <a:solidFill>
                <a:srgbClr val="000000">
                  <a:tint val="75000"/>
                </a:srgbClr>
              </a:solidFill>
            </a:endParaRPr>
          </a:p>
        </p:txBody>
      </p:sp>
      <p:sp>
        <p:nvSpPr>
          <p:cNvPr id="9" name="Slide Number Placeholder 8"/>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89448760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4" name="Footer Placeholder 3"/>
          <p:cNvSpPr>
            <a:spLocks noGrp="1"/>
          </p:cNvSpPr>
          <p:nvPr>
            <p:ph type="ftr" sz="quarter" idx="11"/>
          </p:nvPr>
        </p:nvSpPr>
        <p:spPr/>
        <p:txBody>
          <a:bodyPr/>
          <a:lstStyle/>
          <a:p>
            <a:endParaRPr lang="en-GB" dirty="0">
              <a:solidFill>
                <a:srgbClr val="000000">
                  <a:tint val="75000"/>
                </a:srgbClr>
              </a:solidFill>
            </a:endParaRPr>
          </a:p>
        </p:txBody>
      </p:sp>
      <p:sp>
        <p:nvSpPr>
          <p:cNvPr id="5" name="Slide Number Placeholder 4"/>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417098588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3" name="Footer Placeholder 2"/>
          <p:cNvSpPr>
            <a:spLocks noGrp="1"/>
          </p:cNvSpPr>
          <p:nvPr>
            <p:ph type="ftr" sz="quarter" idx="11"/>
          </p:nvPr>
        </p:nvSpPr>
        <p:spPr/>
        <p:txBody>
          <a:bodyPr/>
          <a:lstStyle/>
          <a:p>
            <a:endParaRPr lang="en-GB" dirty="0">
              <a:solidFill>
                <a:srgbClr val="000000">
                  <a:tint val="75000"/>
                </a:srgbClr>
              </a:solidFill>
            </a:endParaRPr>
          </a:p>
        </p:txBody>
      </p:sp>
      <p:sp>
        <p:nvSpPr>
          <p:cNvPr id="4" name="Slide Number Placeholder 3"/>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96970975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90805434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428223857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78885397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56122805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06777924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7985815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2677043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75887708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8" name="Footer Placeholder 7"/>
          <p:cNvSpPr>
            <a:spLocks noGrp="1"/>
          </p:cNvSpPr>
          <p:nvPr>
            <p:ph type="ftr" sz="quarter" idx="11"/>
          </p:nvPr>
        </p:nvSpPr>
        <p:spPr/>
        <p:txBody>
          <a:bodyPr/>
          <a:lstStyle/>
          <a:p>
            <a:endParaRPr lang="en-GB" dirty="0">
              <a:solidFill>
                <a:srgbClr val="000000">
                  <a:tint val="75000"/>
                </a:srgbClr>
              </a:solidFill>
            </a:endParaRPr>
          </a:p>
        </p:txBody>
      </p:sp>
      <p:sp>
        <p:nvSpPr>
          <p:cNvPr id="9" name="Slide Number Placeholder 8"/>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5517806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4" name="Footer Placeholder 3"/>
          <p:cNvSpPr>
            <a:spLocks noGrp="1"/>
          </p:cNvSpPr>
          <p:nvPr>
            <p:ph type="ftr" sz="quarter" idx="11"/>
          </p:nvPr>
        </p:nvSpPr>
        <p:spPr/>
        <p:txBody>
          <a:bodyPr/>
          <a:lstStyle/>
          <a:p>
            <a:endParaRPr lang="en-GB" dirty="0">
              <a:solidFill>
                <a:srgbClr val="000000">
                  <a:tint val="75000"/>
                </a:srgbClr>
              </a:solidFill>
            </a:endParaRPr>
          </a:p>
        </p:txBody>
      </p:sp>
      <p:sp>
        <p:nvSpPr>
          <p:cNvPr id="5" name="Slide Number Placeholder 4"/>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40278600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3" name="Footer Placeholder 2"/>
          <p:cNvSpPr>
            <a:spLocks noGrp="1"/>
          </p:cNvSpPr>
          <p:nvPr>
            <p:ph type="ftr" sz="quarter" idx="11"/>
          </p:nvPr>
        </p:nvSpPr>
        <p:spPr/>
        <p:txBody>
          <a:bodyPr/>
          <a:lstStyle/>
          <a:p>
            <a:endParaRPr lang="en-GB" dirty="0">
              <a:solidFill>
                <a:srgbClr val="000000">
                  <a:tint val="75000"/>
                </a:srgbClr>
              </a:solidFill>
            </a:endParaRPr>
          </a:p>
        </p:txBody>
      </p:sp>
      <p:sp>
        <p:nvSpPr>
          <p:cNvPr id="4" name="Slide Number Placeholder 3"/>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78313103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15228328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412216674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89344911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18667380"/>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52941867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66714342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267457141"/>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59403015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8" name="Footer Placeholder 7"/>
          <p:cNvSpPr>
            <a:spLocks noGrp="1"/>
          </p:cNvSpPr>
          <p:nvPr>
            <p:ph type="ftr" sz="quarter" idx="11"/>
          </p:nvPr>
        </p:nvSpPr>
        <p:spPr/>
        <p:txBody>
          <a:bodyPr/>
          <a:lstStyle/>
          <a:p>
            <a:endParaRPr lang="en-GB" dirty="0">
              <a:solidFill>
                <a:srgbClr val="000000">
                  <a:tint val="75000"/>
                </a:srgbClr>
              </a:solidFill>
            </a:endParaRPr>
          </a:p>
        </p:txBody>
      </p:sp>
      <p:sp>
        <p:nvSpPr>
          <p:cNvPr id="9" name="Slide Number Placeholder 8"/>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645877167"/>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4" name="Footer Placeholder 3"/>
          <p:cNvSpPr>
            <a:spLocks noGrp="1"/>
          </p:cNvSpPr>
          <p:nvPr>
            <p:ph type="ftr" sz="quarter" idx="11"/>
          </p:nvPr>
        </p:nvSpPr>
        <p:spPr/>
        <p:txBody>
          <a:bodyPr/>
          <a:lstStyle/>
          <a:p>
            <a:endParaRPr lang="en-GB" dirty="0">
              <a:solidFill>
                <a:srgbClr val="000000">
                  <a:tint val="75000"/>
                </a:srgbClr>
              </a:solidFill>
            </a:endParaRPr>
          </a:p>
        </p:txBody>
      </p:sp>
      <p:sp>
        <p:nvSpPr>
          <p:cNvPr id="5" name="Slide Number Placeholder 4"/>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476664850"/>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3" name="Footer Placeholder 2"/>
          <p:cNvSpPr>
            <a:spLocks noGrp="1"/>
          </p:cNvSpPr>
          <p:nvPr>
            <p:ph type="ftr" sz="quarter" idx="11"/>
          </p:nvPr>
        </p:nvSpPr>
        <p:spPr/>
        <p:txBody>
          <a:bodyPr/>
          <a:lstStyle/>
          <a:p>
            <a:endParaRPr lang="en-GB" dirty="0">
              <a:solidFill>
                <a:srgbClr val="000000">
                  <a:tint val="75000"/>
                </a:srgbClr>
              </a:solidFill>
            </a:endParaRPr>
          </a:p>
        </p:txBody>
      </p:sp>
      <p:sp>
        <p:nvSpPr>
          <p:cNvPr id="4" name="Slide Number Placeholder 3"/>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2779205"/>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296767145"/>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31356353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640059806"/>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207929882"/>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23444963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179911662"/>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212308632"/>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224174334"/>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8" name="Footer Placeholder 7"/>
          <p:cNvSpPr>
            <a:spLocks noGrp="1"/>
          </p:cNvSpPr>
          <p:nvPr>
            <p:ph type="ftr" sz="quarter" idx="11"/>
          </p:nvPr>
        </p:nvSpPr>
        <p:spPr/>
        <p:txBody>
          <a:bodyPr/>
          <a:lstStyle/>
          <a:p>
            <a:endParaRPr lang="en-GB" dirty="0">
              <a:solidFill>
                <a:srgbClr val="000000">
                  <a:tint val="75000"/>
                </a:srgbClr>
              </a:solidFill>
            </a:endParaRPr>
          </a:p>
        </p:txBody>
      </p:sp>
      <p:sp>
        <p:nvSpPr>
          <p:cNvPr id="9" name="Slide Number Placeholder 8"/>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745863959"/>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4" name="Footer Placeholder 3"/>
          <p:cNvSpPr>
            <a:spLocks noGrp="1"/>
          </p:cNvSpPr>
          <p:nvPr>
            <p:ph type="ftr" sz="quarter" idx="11"/>
          </p:nvPr>
        </p:nvSpPr>
        <p:spPr/>
        <p:txBody>
          <a:bodyPr/>
          <a:lstStyle/>
          <a:p>
            <a:endParaRPr lang="en-GB" dirty="0">
              <a:solidFill>
                <a:srgbClr val="000000">
                  <a:tint val="75000"/>
                </a:srgbClr>
              </a:solidFill>
            </a:endParaRPr>
          </a:p>
        </p:txBody>
      </p:sp>
      <p:sp>
        <p:nvSpPr>
          <p:cNvPr id="5" name="Slide Number Placeholder 4"/>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4168126006"/>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3" name="Footer Placeholder 2"/>
          <p:cNvSpPr>
            <a:spLocks noGrp="1"/>
          </p:cNvSpPr>
          <p:nvPr>
            <p:ph type="ftr" sz="quarter" idx="11"/>
          </p:nvPr>
        </p:nvSpPr>
        <p:spPr/>
        <p:txBody>
          <a:bodyPr/>
          <a:lstStyle/>
          <a:p>
            <a:endParaRPr lang="en-GB" dirty="0">
              <a:solidFill>
                <a:srgbClr val="000000">
                  <a:tint val="75000"/>
                </a:srgbClr>
              </a:solidFill>
            </a:endParaRPr>
          </a:p>
        </p:txBody>
      </p:sp>
      <p:sp>
        <p:nvSpPr>
          <p:cNvPr id="4" name="Slide Number Placeholder 3"/>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810400346"/>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376432337"/>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414545427"/>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522613146"/>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387169570"/>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989414522"/>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002366067"/>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197278576"/>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166761651"/>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8" name="Footer Placeholder 7"/>
          <p:cNvSpPr>
            <a:spLocks noGrp="1"/>
          </p:cNvSpPr>
          <p:nvPr>
            <p:ph type="ftr" sz="quarter" idx="11"/>
          </p:nvPr>
        </p:nvSpPr>
        <p:spPr/>
        <p:txBody>
          <a:bodyPr/>
          <a:lstStyle/>
          <a:p>
            <a:endParaRPr lang="en-GB" dirty="0">
              <a:solidFill>
                <a:srgbClr val="000000">
                  <a:tint val="75000"/>
                </a:srgbClr>
              </a:solidFill>
            </a:endParaRPr>
          </a:p>
        </p:txBody>
      </p:sp>
      <p:sp>
        <p:nvSpPr>
          <p:cNvPr id="9" name="Slide Number Placeholder 8"/>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693172736"/>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4" name="Footer Placeholder 3"/>
          <p:cNvSpPr>
            <a:spLocks noGrp="1"/>
          </p:cNvSpPr>
          <p:nvPr>
            <p:ph type="ftr" sz="quarter" idx="11"/>
          </p:nvPr>
        </p:nvSpPr>
        <p:spPr/>
        <p:txBody>
          <a:bodyPr/>
          <a:lstStyle/>
          <a:p>
            <a:endParaRPr lang="en-GB" dirty="0">
              <a:solidFill>
                <a:srgbClr val="000000">
                  <a:tint val="75000"/>
                </a:srgbClr>
              </a:solidFill>
            </a:endParaRPr>
          </a:p>
        </p:txBody>
      </p:sp>
      <p:sp>
        <p:nvSpPr>
          <p:cNvPr id="5" name="Slide Number Placeholder 4"/>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733854765"/>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3" name="Footer Placeholder 2"/>
          <p:cNvSpPr>
            <a:spLocks noGrp="1"/>
          </p:cNvSpPr>
          <p:nvPr>
            <p:ph type="ftr" sz="quarter" idx="11"/>
          </p:nvPr>
        </p:nvSpPr>
        <p:spPr/>
        <p:txBody>
          <a:bodyPr/>
          <a:lstStyle/>
          <a:p>
            <a:endParaRPr lang="en-GB" dirty="0">
              <a:solidFill>
                <a:srgbClr val="000000">
                  <a:tint val="75000"/>
                </a:srgbClr>
              </a:solidFill>
            </a:endParaRPr>
          </a:p>
        </p:txBody>
      </p:sp>
      <p:sp>
        <p:nvSpPr>
          <p:cNvPr id="4" name="Slide Number Placeholder 3"/>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228865525"/>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624597076"/>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505908141"/>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677389873"/>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627103884"/>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863665609"/>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597211378"/>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696780362"/>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553131850"/>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8" name="Footer Placeholder 7"/>
          <p:cNvSpPr>
            <a:spLocks noGrp="1"/>
          </p:cNvSpPr>
          <p:nvPr>
            <p:ph type="ftr" sz="quarter" idx="11"/>
          </p:nvPr>
        </p:nvSpPr>
        <p:spPr/>
        <p:txBody>
          <a:bodyPr/>
          <a:lstStyle/>
          <a:p>
            <a:endParaRPr lang="en-GB" dirty="0">
              <a:solidFill>
                <a:srgbClr val="000000">
                  <a:tint val="75000"/>
                </a:srgbClr>
              </a:solidFill>
            </a:endParaRPr>
          </a:p>
        </p:txBody>
      </p:sp>
      <p:sp>
        <p:nvSpPr>
          <p:cNvPr id="9" name="Slide Number Placeholder 8"/>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091884273"/>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4" name="Footer Placeholder 3"/>
          <p:cNvSpPr>
            <a:spLocks noGrp="1"/>
          </p:cNvSpPr>
          <p:nvPr>
            <p:ph type="ftr" sz="quarter" idx="11"/>
          </p:nvPr>
        </p:nvSpPr>
        <p:spPr/>
        <p:txBody>
          <a:bodyPr/>
          <a:lstStyle/>
          <a:p>
            <a:endParaRPr lang="en-GB" dirty="0">
              <a:solidFill>
                <a:srgbClr val="000000">
                  <a:tint val="75000"/>
                </a:srgbClr>
              </a:solidFill>
            </a:endParaRPr>
          </a:p>
        </p:txBody>
      </p:sp>
      <p:sp>
        <p:nvSpPr>
          <p:cNvPr id="5" name="Slide Number Placeholder 4"/>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365472916"/>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3" name="Footer Placeholder 2"/>
          <p:cNvSpPr>
            <a:spLocks noGrp="1"/>
          </p:cNvSpPr>
          <p:nvPr>
            <p:ph type="ftr" sz="quarter" idx="11"/>
          </p:nvPr>
        </p:nvSpPr>
        <p:spPr/>
        <p:txBody>
          <a:bodyPr/>
          <a:lstStyle/>
          <a:p>
            <a:endParaRPr lang="en-GB" dirty="0">
              <a:solidFill>
                <a:srgbClr val="000000">
                  <a:tint val="75000"/>
                </a:srgbClr>
              </a:solidFill>
            </a:endParaRPr>
          </a:p>
        </p:txBody>
      </p:sp>
      <p:sp>
        <p:nvSpPr>
          <p:cNvPr id="4" name="Slide Number Placeholder 3"/>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721411845"/>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63439611"/>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98867800"/>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156873500"/>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416748885"/>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997636397"/>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199115200"/>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835654453"/>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507482297"/>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8" name="Footer Placeholder 7"/>
          <p:cNvSpPr>
            <a:spLocks noGrp="1"/>
          </p:cNvSpPr>
          <p:nvPr>
            <p:ph type="ftr" sz="quarter" idx="11"/>
          </p:nvPr>
        </p:nvSpPr>
        <p:spPr/>
        <p:txBody>
          <a:bodyPr/>
          <a:lstStyle/>
          <a:p>
            <a:endParaRPr lang="en-GB" dirty="0">
              <a:solidFill>
                <a:srgbClr val="000000">
                  <a:tint val="75000"/>
                </a:srgbClr>
              </a:solidFill>
            </a:endParaRPr>
          </a:p>
        </p:txBody>
      </p:sp>
      <p:sp>
        <p:nvSpPr>
          <p:cNvPr id="9" name="Slide Number Placeholder 8"/>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548023991"/>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4" name="Footer Placeholder 3"/>
          <p:cNvSpPr>
            <a:spLocks noGrp="1"/>
          </p:cNvSpPr>
          <p:nvPr>
            <p:ph type="ftr" sz="quarter" idx="11"/>
          </p:nvPr>
        </p:nvSpPr>
        <p:spPr/>
        <p:txBody>
          <a:bodyPr/>
          <a:lstStyle/>
          <a:p>
            <a:endParaRPr lang="en-GB" dirty="0">
              <a:solidFill>
                <a:srgbClr val="000000">
                  <a:tint val="75000"/>
                </a:srgbClr>
              </a:solidFill>
            </a:endParaRPr>
          </a:p>
        </p:txBody>
      </p:sp>
      <p:sp>
        <p:nvSpPr>
          <p:cNvPr id="5" name="Slide Number Placeholder 4"/>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859580092"/>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3" name="Footer Placeholder 2"/>
          <p:cNvSpPr>
            <a:spLocks noGrp="1"/>
          </p:cNvSpPr>
          <p:nvPr>
            <p:ph type="ftr" sz="quarter" idx="11"/>
          </p:nvPr>
        </p:nvSpPr>
        <p:spPr/>
        <p:txBody>
          <a:bodyPr/>
          <a:lstStyle/>
          <a:p>
            <a:endParaRPr lang="en-GB" dirty="0">
              <a:solidFill>
                <a:srgbClr val="000000">
                  <a:tint val="75000"/>
                </a:srgbClr>
              </a:solidFill>
            </a:endParaRPr>
          </a:p>
        </p:txBody>
      </p:sp>
      <p:sp>
        <p:nvSpPr>
          <p:cNvPr id="4" name="Slide Number Placeholder 3"/>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341605111"/>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71054782"/>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59626555"/>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486503936"/>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357315305"/>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771737987"/>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014169795"/>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547758657"/>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644016105"/>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8" name="Footer Placeholder 7"/>
          <p:cNvSpPr>
            <a:spLocks noGrp="1"/>
          </p:cNvSpPr>
          <p:nvPr>
            <p:ph type="ftr" sz="quarter" idx="11"/>
          </p:nvPr>
        </p:nvSpPr>
        <p:spPr/>
        <p:txBody>
          <a:bodyPr/>
          <a:lstStyle/>
          <a:p>
            <a:endParaRPr lang="en-GB" dirty="0">
              <a:solidFill>
                <a:srgbClr val="000000">
                  <a:tint val="75000"/>
                </a:srgbClr>
              </a:solidFill>
            </a:endParaRPr>
          </a:p>
        </p:txBody>
      </p:sp>
      <p:sp>
        <p:nvSpPr>
          <p:cNvPr id="9" name="Slide Number Placeholder 8"/>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01655395"/>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4" name="Footer Placeholder 3"/>
          <p:cNvSpPr>
            <a:spLocks noGrp="1"/>
          </p:cNvSpPr>
          <p:nvPr>
            <p:ph type="ftr" sz="quarter" idx="11"/>
          </p:nvPr>
        </p:nvSpPr>
        <p:spPr/>
        <p:txBody>
          <a:bodyPr/>
          <a:lstStyle/>
          <a:p>
            <a:endParaRPr lang="en-GB" dirty="0">
              <a:solidFill>
                <a:srgbClr val="000000">
                  <a:tint val="75000"/>
                </a:srgbClr>
              </a:solidFill>
            </a:endParaRPr>
          </a:p>
        </p:txBody>
      </p:sp>
      <p:sp>
        <p:nvSpPr>
          <p:cNvPr id="5" name="Slide Number Placeholder 4"/>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64638588"/>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3" name="Footer Placeholder 2"/>
          <p:cNvSpPr>
            <a:spLocks noGrp="1"/>
          </p:cNvSpPr>
          <p:nvPr>
            <p:ph type="ftr" sz="quarter" idx="11"/>
          </p:nvPr>
        </p:nvSpPr>
        <p:spPr/>
        <p:txBody>
          <a:bodyPr/>
          <a:lstStyle/>
          <a:p>
            <a:endParaRPr lang="en-GB" dirty="0">
              <a:solidFill>
                <a:srgbClr val="000000">
                  <a:tint val="75000"/>
                </a:srgbClr>
              </a:solidFill>
            </a:endParaRPr>
          </a:p>
        </p:txBody>
      </p:sp>
      <p:sp>
        <p:nvSpPr>
          <p:cNvPr id="4" name="Slide Number Placeholder 3"/>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696040039"/>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602570207"/>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763488642"/>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732593127"/>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794346641"/>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979963711"/>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907230638"/>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188446388"/>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700353732"/>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8" name="Footer Placeholder 7"/>
          <p:cNvSpPr>
            <a:spLocks noGrp="1"/>
          </p:cNvSpPr>
          <p:nvPr>
            <p:ph type="ftr" sz="quarter" idx="11"/>
          </p:nvPr>
        </p:nvSpPr>
        <p:spPr/>
        <p:txBody>
          <a:bodyPr/>
          <a:lstStyle/>
          <a:p>
            <a:endParaRPr lang="en-GB" dirty="0">
              <a:solidFill>
                <a:srgbClr val="000000">
                  <a:tint val="75000"/>
                </a:srgbClr>
              </a:solidFill>
            </a:endParaRPr>
          </a:p>
        </p:txBody>
      </p:sp>
      <p:sp>
        <p:nvSpPr>
          <p:cNvPr id="9" name="Slide Number Placeholder 8"/>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344294782"/>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4" name="Footer Placeholder 3"/>
          <p:cNvSpPr>
            <a:spLocks noGrp="1"/>
          </p:cNvSpPr>
          <p:nvPr>
            <p:ph type="ftr" sz="quarter" idx="11"/>
          </p:nvPr>
        </p:nvSpPr>
        <p:spPr/>
        <p:txBody>
          <a:bodyPr/>
          <a:lstStyle/>
          <a:p>
            <a:endParaRPr lang="en-GB" dirty="0">
              <a:solidFill>
                <a:srgbClr val="000000">
                  <a:tint val="75000"/>
                </a:srgbClr>
              </a:solidFill>
            </a:endParaRPr>
          </a:p>
        </p:txBody>
      </p:sp>
      <p:sp>
        <p:nvSpPr>
          <p:cNvPr id="5" name="Slide Number Placeholder 4"/>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176971060"/>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3" name="Footer Placeholder 2"/>
          <p:cNvSpPr>
            <a:spLocks noGrp="1"/>
          </p:cNvSpPr>
          <p:nvPr>
            <p:ph type="ftr" sz="quarter" idx="11"/>
          </p:nvPr>
        </p:nvSpPr>
        <p:spPr/>
        <p:txBody>
          <a:bodyPr/>
          <a:lstStyle/>
          <a:p>
            <a:endParaRPr lang="en-GB" dirty="0">
              <a:solidFill>
                <a:srgbClr val="000000">
                  <a:tint val="75000"/>
                </a:srgbClr>
              </a:solidFill>
            </a:endParaRPr>
          </a:p>
        </p:txBody>
      </p:sp>
      <p:sp>
        <p:nvSpPr>
          <p:cNvPr id="4" name="Slide Number Placeholder 3"/>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50852909"/>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451958506"/>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745802386"/>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702192137"/>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128930896"/>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467011378"/>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498688883"/>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60698847"/>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924415386"/>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8" name="Footer Placeholder 7"/>
          <p:cNvSpPr>
            <a:spLocks noGrp="1"/>
          </p:cNvSpPr>
          <p:nvPr>
            <p:ph type="ftr" sz="quarter" idx="11"/>
          </p:nvPr>
        </p:nvSpPr>
        <p:spPr/>
        <p:txBody>
          <a:bodyPr/>
          <a:lstStyle/>
          <a:p>
            <a:endParaRPr lang="en-GB" dirty="0">
              <a:solidFill>
                <a:srgbClr val="000000">
                  <a:tint val="75000"/>
                </a:srgbClr>
              </a:solidFill>
            </a:endParaRPr>
          </a:p>
        </p:txBody>
      </p:sp>
      <p:sp>
        <p:nvSpPr>
          <p:cNvPr id="9" name="Slide Number Placeholder 8"/>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453613199"/>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4" name="Footer Placeholder 3"/>
          <p:cNvSpPr>
            <a:spLocks noGrp="1"/>
          </p:cNvSpPr>
          <p:nvPr>
            <p:ph type="ftr" sz="quarter" idx="11"/>
          </p:nvPr>
        </p:nvSpPr>
        <p:spPr/>
        <p:txBody>
          <a:bodyPr/>
          <a:lstStyle/>
          <a:p>
            <a:endParaRPr lang="en-GB" dirty="0">
              <a:solidFill>
                <a:srgbClr val="000000">
                  <a:tint val="75000"/>
                </a:srgbClr>
              </a:solidFill>
            </a:endParaRPr>
          </a:p>
        </p:txBody>
      </p:sp>
      <p:sp>
        <p:nvSpPr>
          <p:cNvPr id="5" name="Slide Number Placeholder 4"/>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995249528"/>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3" name="Footer Placeholder 2"/>
          <p:cNvSpPr>
            <a:spLocks noGrp="1"/>
          </p:cNvSpPr>
          <p:nvPr>
            <p:ph type="ftr" sz="quarter" idx="11"/>
          </p:nvPr>
        </p:nvSpPr>
        <p:spPr/>
        <p:txBody>
          <a:bodyPr/>
          <a:lstStyle/>
          <a:p>
            <a:endParaRPr lang="en-GB" dirty="0">
              <a:solidFill>
                <a:srgbClr val="000000">
                  <a:tint val="75000"/>
                </a:srgbClr>
              </a:solidFill>
            </a:endParaRPr>
          </a:p>
        </p:txBody>
      </p:sp>
      <p:sp>
        <p:nvSpPr>
          <p:cNvPr id="4" name="Slide Number Placeholder 3"/>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398424212"/>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271926884"/>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555548292"/>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058706919"/>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283867671"/>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4210712192"/>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748273441"/>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4235803822"/>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409461834"/>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8" name="Footer Placeholder 7"/>
          <p:cNvSpPr>
            <a:spLocks noGrp="1"/>
          </p:cNvSpPr>
          <p:nvPr>
            <p:ph type="ftr" sz="quarter" idx="11"/>
          </p:nvPr>
        </p:nvSpPr>
        <p:spPr/>
        <p:txBody>
          <a:bodyPr/>
          <a:lstStyle/>
          <a:p>
            <a:endParaRPr lang="en-GB" dirty="0">
              <a:solidFill>
                <a:srgbClr val="000000">
                  <a:tint val="75000"/>
                </a:srgbClr>
              </a:solidFill>
            </a:endParaRPr>
          </a:p>
        </p:txBody>
      </p:sp>
      <p:sp>
        <p:nvSpPr>
          <p:cNvPr id="9" name="Slide Number Placeholder 8"/>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262521671"/>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4" name="Footer Placeholder 3"/>
          <p:cNvSpPr>
            <a:spLocks noGrp="1"/>
          </p:cNvSpPr>
          <p:nvPr>
            <p:ph type="ftr" sz="quarter" idx="11"/>
          </p:nvPr>
        </p:nvSpPr>
        <p:spPr/>
        <p:txBody>
          <a:bodyPr/>
          <a:lstStyle/>
          <a:p>
            <a:endParaRPr lang="en-GB" dirty="0">
              <a:solidFill>
                <a:srgbClr val="000000">
                  <a:tint val="75000"/>
                </a:srgbClr>
              </a:solidFill>
            </a:endParaRPr>
          </a:p>
        </p:txBody>
      </p:sp>
      <p:sp>
        <p:nvSpPr>
          <p:cNvPr id="5" name="Slide Number Placeholder 4"/>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91431347"/>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3" name="Footer Placeholder 2"/>
          <p:cNvSpPr>
            <a:spLocks noGrp="1"/>
          </p:cNvSpPr>
          <p:nvPr>
            <p:ph type="ftr" sz="quarter" idx="11"/>
          </p:nvPr>
        </p:nvSpPr>
        <p:spPr/>
        <p:txBody>
          <a:bodyPr/>
          <a:lstStyle/>
          <a:p>
            <a:endParaRPr lang="en-GB" dirty="0">
              <a:solidFill>
                <a:srgbClr val="000000">
                  <a:tint val="75000"/>
                </a:srgbClr>
              </a:solidFill>
            </a:endParaRPr>
          </a:p>
        </p:txBody>
      </p:sp>
      <p:sp>
        <p:nvSpPr>
          <p:cNvPr id="4" name="Slide Number Placeholder 3"/>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391008949"/>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699698762"/>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4182947187"/>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445935996"/>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157391485"/>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895674391"/>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758092276"/>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339499635"/>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020406868"/>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8" name="Footer Placeholder 7"/>
          <p:cNvSpPr>
            <a:spLocks noGrp="1"/>
          </p:cNvSpPr>
          <p:nvPr>
            <p:ph type="ftr" sz="quarter" idx="11"/>
          </p:nvPr>
        </p:nvSpPr>
        <p:spPr/>
        <p:txBody>
          <a:bodyPr/>
          <a:lstStyle/>
          <a:p>
            <a:endParaRPr lang="en-GB" dirty="0">
              <a:solidFill>
                <a:srgbClr val="000000">
                  <a:tint val="75000"/>
                </a:srgbClr>
              </a:solidFill>
            </a:endParaRPr>
          </a:p>
        </p:txBody>
      </p:sp>
      <p:sp>
        <p:nvSpPr>
          <p:cNvPr id="9" name="Slide Number Placeholder 8"/>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687156903"/>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4" name="Footer Placeholder 3"/>
          <p:cNvSpPr>
            <a:spLocks noGrp="1"/>
          </p:cNvSpPr>
          <p:nvPr>
            <p:ph type="ftr" sz="quarter" idx="11"/>
          </p:nvPr>
        </p:nvSpPr>
        <p:spPr/>
        <p:txBody>
          <a:bodyPr/>
          <a:lstStyle/>
          <a:p>
            <a:endParaRPr lang="en-GB" dirty="0">
              <a:solidFill>
                <a:srgbClr val="000000">
                  <a:tint val="75000"/>
                </a:srgbClr>
              </a:solidFill>
            </a:endParaRPr>
          </a:p>
        </p:txBody>
      </p:sp>
      <p:sp>
        <p:nvSpPr>
          <p:cNvPr id="5" name="Slide Number Placeholder 4"/>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447039863"/>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3" name="Footer Placeholder 2"/>
          <p:cNvSpPr>
            <a:spLocks noGrp="1"/>
          </p:cNvSpPr>
          <p:nvPr>
            <p:ph type="ftr" sz="quarter" idx="11"/>
          </p:nvPr>
        </p:nvSpPr>
        <p:spPr/>
        <p:txBody>
          <a:bodyPr/>
          <a:lstStyle/>
          <a:p>
            <a:endParaRPr lang="en-GB" dirty="0">
              <a:solidFill>
                <a:srgbClr val="000000">
                  <a:tint val="75000"/>
                </a:srgbClr>
              </a:solidFill>
            </a:endParaRPr>
          </a:p>
        </p:txBody>
      </p:sp>
      <p:sp>
        <p:nvSpPr>
          <p:cNvPr id="4" name="Slide Number Placeholder 3"/>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866970522"/>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946480622"/>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548680986"/>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608184057"/>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505454408"/>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120385888"/>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971170417"/>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262110299"/>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214183605"/>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8" name="Footer Placeholder 7"/>
          <p:cNvSpPr>
            <a:spLocks noGrp="1"/>
          </p:cNvSpPr>
          <p:nvPr>
            <p:ph type="ftr" sz="quarter" idx="11"/>
          </p:nvPr>
        </p:nvSpPr>
        <p:spPr/>
        <p:txBody>
          <a:bodyPr/>
          <a:lstStyle/>
          <a:p>
            <a:endParaRPr lang="en-GB" dirty="0">
              <a:solidFill>
                <a:srgbClr val="000000">
                  <a:tint val="75000"/>
                </a:srgbClr>
              </a:solidFill>
            </a:endParaRPr>
          </a:p>
        </p:txBody>
      </p:sp>
      <p:sp>
        <p:nvSpPr>
          <p:cNvPr id="9" name="Slide Number Placeholder 8"/>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480462558"/>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4" name="Footer Placeholder 3"/>
          <p:cNvSpPr>
            <a:spLocks noGrp="1"/>
          </p:cNvSpPr>
          <p:nvPr>
            <p:ph type="ftr" sz="quarter" idx="11"/>
          </p:nvPr>
        </p:nvSpPr>
        <p:spPr/>
        <p:txBody>
          <a:bodyPr/>
          <a:lstStyle/>
          <a:p>
            <a:endParaRPr lang="en-GB" dirty="0">
              <a:solidFill>
                <a:srgbClr val="000000">
                  <a:tint val="75000"/>
                </a:srgbClr>
              </a:solidFill>
            </a:endParaRPr>
          </a:p>
        </p:txBody>
      </p:sp>
      <p:sp>
        <p:nvSpPr>
          <p:cNvPr id="5" name="Slide Number Placeholder 4"/>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690211199"/>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3" name="Footer Placeholder 2"/>
          <p:cNvSpPr>
            <a:spLocks noGrp="1"/>
          </p:cNvSpPr>
          <p:nvPr>
            <p:ph type="ftr" sz="quarter" idx="11"/>
          </p:nvPr>
        </p:nvSpPr>
        <p:spPr/>
        <p:txBody>
          <a:bodyPr/>
          <a:lstStyle/>
          <a:p>
            <a:endParaRPr lang="en-GB" dirty="0">
              <a:solidFill>
                <a:srgbClr val="000000">
                  <a:tint val="75000"/>
                </a:srgbClr>
              </a:solidFill>
            </a:endParaRPr>
          </a:p>
        </p:txBody>
      </p:sp>
      <p:sp>
        <p:nvSpPr>
          <p:cNvPr id="4" name="Slide Number Placeholder 3"/>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613896015"/>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902284496"/>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501958559"/>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702500832"/>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769936775"/>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052244253"/>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4174453865"/>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258529666"/>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698833883"/>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8" name="Footer Placeholder 7"/>
          <p:cNvSpPr>
            <a:spLocks noGrp="1"/>
          </p:cNvSpPr>
          <p:nvPr>
            <p:ph type="ftr" sz="quarter" idx="11"/>
          </p:nvPr>
        </p:nvSpPr>
        <p:spPr/>
        <p:txBody>
          <a:bodyPr/>
          <a:lstStyle/>
          <a:p>
            <a:endParaRPr lang="en-GB" dirty="0">
              <a:solidFill>
                <a:srgbClr val="000000">
                  <a:tint val="75000"/>
                </a:srgbClr>
              </a:solidFill>
            </a:endParaRPr>
          </a:p>
        </p:txBody>
      </p:sp>
      <p:sp>
        <p:nvSpPr>
          <p:cNvPr id="9" name="Slide Number Placeholder 8"/>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070982718"/>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4" name="Footer Placeholder 3"/>
          <p:cNvSpPr>
            <a:spLocks noGrp="1"/>
          </p:cNvSpPr>
          <p:nvPr>
            <p:ph type="ftr" sz="quarter" idx="11"/>
          </p:nvPr>
        </p:nvSpPr>
        <p:spPr/>
        <p:txBody>
          <a:bodyPr/>
          <a:lstStyle/>
          <a:p>
            <a:endParaRPr lang="en-GB" dirty="0">
              <a:solidFill>
                <a:srgbClr val="000000">
                  <a:tint val="75000"/>
                </a:srgbClr>
              </a:solidFill>
            </a:endParaRPr>
          </a:p>
        </p:txBody>
      </p:sp>
      <p:sp>
        <p:nvSpPr>
          <p:cNvPr id="5" name="Slide Number Placeholder 4"/>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947047848"/>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3" name="Footer Placeholder 2"/>
          <p:cNvSpPr>
            <a:spLocks noGrp="1"/>
          </p:cNvSpPr>
          <p:nvPr>
            <p:ph type="ftr" sz="quarter" idx="11"/>
          </p:nvPr>
        </p:nvSpPr>
        <p:spPr/>
        <p:txBody>
          <a:bodyPr/>
          <a:lstStyle/>
          <a:p>
            <a:endParaRPr lang="en-GB" dirty="0">
              <a:solidFill>
                <a:srgbClr val="000000">
                  <a:tint val="75000"/>
                </a:srgbClr>
              </a:solidFill>
            </a:endParaRPr>
          </a:p>
        </p:txBody>
      </p:sp>
      <p:sp>
        <p:nvSpPr>
          <p:cNvPr id="4" name="Slide Number Placeholder 3"/>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99711038"/>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343205895"/>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787380590"/>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758244228"/>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97210706"/>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628009702"/>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113161662"/>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245399405"/>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265842156"/>
      </p:ext>
    </p:extLst>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8" name="Footer Placeholder 7"/>
          <p:cNvSpPr>
            <a:spLocks noGrp="1"/>
          </p:cNvSpPr>
          <p:nvPr>
            <p:ph type="ftr" sz="quarter" idx="11"/>
          </p:nvPr>
        </p:nvSpPr>
        <p:spPr/>
        <p:txBody>
          <a:bodyPr/>
          <a:lstStyle/>
          <a:p>
            <a:endParaRPr lang="en-GB" dirty="0">
              <a:solidFill>
                <a:srgbClr val="000000">
                  <a:tint val="75000"/>
                </a:srgbClr>
              </a:solidFill>
            </a:endParaRPr>
          </a:p>
        </p:txBody>
      </p:sp>
      <p:sp>
        <p:nvSpPr>
          <p:cNvPr id="9" name="Slide Number Placeholder 8"/>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356383272"/>
      </p:ext>
    </p:extLst>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4" name="Footer Placeholder 3"/>
          <p:cNvSpPr>
            <a:spLocks noGrp="1"/>
          </p:cNvSpPr>
          <p:nvPr>
            <p:ph type="ftr" sz="quarter" idx="11"/>
          </p:nvPr>
        </p:nvSpPr>
        <p:spPr/>
        <p:txBody>
          <a:bodyPr/>
          <a:lstStyle/>
          <a:p>
            <a:endParaRPr lang="en-GB" dirty="0">
              <a:solidFill>
                <a:srgbClr val="000000">
                  <a:tint val="75000"/>
                </a:srgbClr>
              </a:solidFill>
            </a:endParaRPr>
          </a:p>
        </p:txBody>
      </p:sp>
      <p:sp>
        <p:nvSpPr>
          <p:cNvPr id="5" name="Slide Number Placeholder 4"/>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19391153"/>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3" name="Footer Placeholder 2"/>
          <p:cNvSpPr>
            <a:spLocks noGrp="1"/>
          </p:cNvSpPr>
          <p:nvPr>
            <p:ph type="ftr" sz="quarter" idx="11"/>
          </p:nvPr>
        </p:nvSpPr>
        <p:spPr/>
        <p:txBody>
          <a:bodyPr/>
          <a:lstStyle/>
          <a:p>
            <a:endParaRPr lang="en-GB" dirty="0">
              <a:solidFill>
                <a:srgbClr val="000000">
                  <a:tint val="75000"/>
                </a:srgbClr>
              </a:solidFill>
            </a:endParaRPr>
          </a:p>
        </p:txBody>
      </p:sp>
      <p:sp>
        <p:nvSpPr>
          <p:cNvPr id="4" name="Slide Number Placeholder 3"/>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80206161"/>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678205321"/>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520286749"/>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383969687"/>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134682959"/>
      </p:ext>
    </p:extLst>
  </p:cSld>
  <p:clrMapOvr>
    <a:masterClrMapping/>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2497077"/>
      </p:ext>
    </p:extLst>
  </p:cSld>
  <p:clrMapOvr>
    <a:masterClrMapping/>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4033731185"/>
      </p:ext>
    </p:extLst>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842299880"/>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997898411"/>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8" name="Footer Placeholder 7"/>
          <p:cNvSpPr>
            <a:spLocks noGrp="1"/>
          </p:cNvSpPr>
          <p:nvPr>
            <p:ph type="ftr" sz="quarter" idx="11"/>
          </p:nvPr>
        </p:nvSpPr>
        <p:spPr/>
        <p:txBody>
          <a:bodyPr/>
          <a:lstStyle/>
          <a:p>
            <a:endParaRPr lang="en-GB" dirty="0">
              <a:solidFill>
                <a:srgbClr val="000000">
                  <a:tint val="75000"/>
                </a:srgbClr>
              </a:solidFill>
            </a:endParaRPr>
          </a:p>
        </p:txBody>
      </p:sp>
      <p:sp>
        <p:nvSpPr>
          <p:cNvPr id="9" name="Slide Number Placeholder 8"/>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011379496"/>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4" name="Footer Placeholder 3"/>
          <p:cNvSpPr>
            <a:spLocks noGrp="1"/>
          </p:cNvSpPr>
          <p:nvPr>
            <p:ph type="ftr" sz="quarter" idx="11"/>
          </p:nvPr>
        </p:nvSpPr>
        <p:spPr/>
        <p:txBody>
          <a:bodyPr/>
          <a:lstStyle/>
          <a:p>
            <a:endParaRPr lang="en-GB" dirty="0">
              <a:solidFill>
                <a:srgbClr val="000000">
                  <a:tint val="75000"/>
                </a:srgbClr>
              </a:solidFill>
            </a:endParaRPr>
          </a:p>
        </p:txBody>
      </p:sp>
      <p:sp>
        <p:nvSpPr>
          <p:cNvPr id="5" name="Slide Number Placeholder 4"/>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33123747"/>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3" name="Footer Placeholder 2"/>
          <p:cNvSpPr>
            <a:spLocks noGrp="1"/>
          </p:cNvSpPr>
          <p:nvPr>
            <p:ph type="ftr" sz="quarter" idx="11"/>
          </p:nvPr>
        </p:nvSpPr>
        <p:spPr/>
        <p:txBody>
          <a:bodyPr/>
          <a:lstStyle/>
          <a:p>
            <a:endParaRPr lang="en-GB" dirty="0">
              <a:solidFill>
                <a:srgbClr val="000000">
                  <a:tint val="75000"/>
                </a:srgbClr>
              </a:solidFill>
            </a:endParaRPr>
          </a:p>
        </p:txBody>
      </p:sp>
      <p:sp>
        <p:nvSpPr>
          <p:cNvPr id="4" name="Slide Number Placeholder 3"/>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733820240"/>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130324763"/>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970221336"/>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854914834"/>
      </p:ext>
    </p:extLst>
  </p:cSld>
  <p:clrMapOvr>
    <a:masterClrMapping/>
  </p:clrMapOvr>
</p:sldLayout>
</file>

<file path=ppt/slideLayouts/slideLayout20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207279667"/>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27615153"/>
      </p:ext>
    </p:extLst>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40751557"/>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603641257"/>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27245059"/>
      </p:ext>
    </p:extLst>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8" name="Footer Placeholder 7"/>
          <p:cNvSpPr>
            <a:spLocks noGrp="1"/>
          </p:cNvSpPr>
          <p:nvPr>
            <p:ph type="ftr" sz="quarter" idx="11"/>
          </p:nvPr>
        </p:nvSpPr>
        <p:spPr/>
        <p:txBody>
          <a:bodyPr/>
          <a:lstStyle/>
          <a:p>
            <a:endParaRPr lang="en-GB" dirty="0">
              <a:solidFill>
                <a:srgbClr val="000000">
                  <a:tint val="75000"/>
                </a:srgbClr>
              </a:solidFill>
            </a:endParaRPr>
          </a:p>
        </p:txBody>
      </p:sp>
      <p:sp>
        <p:nvSpPr>
          <p:cNvPr id="9" name="Slide Number Placeholder 8"/>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559499247"/>
      </p:ext>
    </p:extLst>
  </p:cSld>
  <p:clrMapOvr>
    <a:masterClrMapping/>
  </p:clrMapOvr>
</p:sldLayout>
</file>

<file path=ppt/slideLayouts/slideLayout2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4" name="Footer Placeholder 3"/>
          <p:cNvSpPr>
            <a:spLocks noGrp="1"/>
          </p:cNvSpPr>
          <p:nvPr>
            <p:ph type="ftr" sz="quarter" idx="11"/>
          </p:nvPr>
        </p:nvSpPr>
        <p:spPr/>
        <p:txBody>
          <a:bodyPr/>
          <a:lstStyle/>
          <a:p>
            <a:endParaRPr lang="en-GB" dirty="0">
              <a:solidFill>
                <a:srgbClr val="000000">
                  <a:tint val="75000"/>
                </a:srgbClr>
              </a:solidFill>
            </a:endParaRPr>
          </a:p>
        </p:txBody>
      </p:sp>
      <p:sp>
        <p:nvSpPr>
          <p:cNvPr id="5" name="Slide Number Placeholder 4"/>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933882964"/>
      </p:ext>
    </p:extLst>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3" name="Footer Placeholder 2"/>
          <p:cNvSpPr>
            <a:spLocks noGrp="1"/>
          </p:cNvSpPr>
          <p:nvPr>
            <p:ph type="ftr" sz="quarter" idx="11"/>
          </p:nvPr>
        </p:nvSpPr>
        <p:spPr/>
        <p:txBody>
          <a:bodyPr/>
          <a:lstStyle/>
          <a:p>
            <a:endParaRPr lang="en-GB" dirty="0">
              <a:solidFill>
                <a:srgbClr val="000000">
                  <a:tint val="75000"/>
                </a:srgbClr>
              </a:solidFill>
            </a:endParaRPr>
          </a:p>
        </p:txBody>
      </p:sp>
      <p:sp>
        <p:nvSpPr>
          <p:cNvPr id="4" name="Slide Number Placeholder 3"/>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4181751842"/>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072047262"/>
      </p:ext>
    </p:extLst>
  </p:cSld>
  <p:clrMapOvr>
    <a:masterClrMapping/>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662201100"/>
      </p:ext>
    </p:extLst>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876240140"/>
      </p:ext>
    </p:extLst>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643383218"/>
      </p:ext>
    </p:extLst>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456321049"/>
      </p:ext>
    </p:extLst>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856122260"/>
      </p:ext>
    </p:extLst>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90382594"/>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434071308"/>
      </p:ext>
    </p:extLst>
  </p:cSld>
  <p:clrMapOvr>
    <a:masterClrMapping/>
  </p:clrMapOvr>
</p:sldLayout>
</file>

<file path=ppt/slideLayouts/slideLayout2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8" name="Footer Placeholder 7"/>
          <p:cNvSpPr>
            <a:spLocks noGrp="1"/>
          </p:cNvSpPr>
          <p:nvPr>
            <p:ph type="ftr" sz="quarter" idx="11"/>
          </p:nvPr>
        </p:nvSpPr>
        <p:spPr/>
        <p:txBody>
          <a:bodyPr/>
          <a:lstStyle/>
          <a:p>
            <a:endParaRPr lang="en-GB" dirty="0">
              <a:solidFill>
                <a:srgbClr val="000000">
                  <a:tint val="75000"/>
                </a:srgbClr>
              </a:solidFill>
            </a:endParaRPr>
          </a:p>
        </p:txBody>
      </p:sp>
      <p:sp>
        <p:nvSpPr>
          <p:cNvPr id="9" name="Slide Number Placeholder 8"/>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821558856"/>
      </p:ext>
    </p:extLst>
  </p:cSld>
  <p:clrMapOvr>
    <a:masterClrMapping/>
  </p:clrMapOvr>
</p:sldLayout>
</file>

<file path=ppt/slideLayouts/slideLayout2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4" name="Footer Placeholder 3"/>
          <p:cNvSpPr>
            <a:spLocks noGrp="1"/>
          </p:cNvSpPr>
          <p:nvPr>
            <p:ph type="ftr" sz="quarter" idx="11"/>
          </p:nvPr>
        </p:nvSpPr>
        <p:spPr/>
        <p:txBody>
          <a:bodyPr/>
          <a:lstStyle/>
          <a:p>
            <a:endParaRPr lang="en-GB" dirty="0">
              <a:solidFill>
                <a:srgbClr val="000000">
                  <a:tint val="75000"/>
                </a:srgbClr>
              </a:solidFill>
            </a:endParaRPr>
          </a:p>
        </p:txBody>
      </p:sp>
      <p:sp>
        <p:nvSpPr>
          <p:cNvPr id="5" name="Slide Number Placeholder 4"/>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553936396"/>
      </p:ext>
    </p:extLst>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3" name="Footer Placeholder 2"/>
          <p:cNvSpPr>
            <a:spLocks noGrp="1"/>
          </p:cNvSpPr>
          <p:nvPr>
            <p:ph type="ftr" sz="quarter" idx="11"/>
          </p:nvPr>
        </p:nvSpPr>
        <p:spPr/>
        <p:txBody>
          <a:bodyPr/>
          <a:lstStyle/>
          <a:p>
            <a:endParaRPr lang="en-GB" dirty="0">
              <a:solidFill>
                <a:srgbClr val="000000">
                  <a:tint val="75000"/>
                </a:srgbClr>
              </a:solidFill>
            </a:endParaRPr>
          </a:p>
        </p:txBody>
      </p:sp>
      <p:sp>
        <p:nvSpPr>
          <p:cNvPr id="4" name="Slide Number Placeholder 3"/>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520234258"/>
      </p:ext>
    </p:extLst>
  </p:cSld>
  <p:clrMapOvr>
    <a:masterClrMapping/>
  </p:clrMapOvr>
</p:sldLayout>
</file>

<file path=ppt/slideLayouts/slideLayout22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4154120391"/>
      </p:ext>
    </p:extLst>
  </p:cSld>
  <p:clrMapOvr>
    <a:masterClrMapping/>
  </p:clrMapOvr>
</p:sldLayout>
</file>

<file path=ppt/slideLayouts/slideLayout22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181190847"/>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472042183"/>
      </p:ext>
    </p:extLst>
  </p:cSld>
  <p:clrMapOvr>
    <a:masterClrMapping/>
  </p:clrMapOvr>
</p:sldLayout>
</file>

<file path=ppt/slideLayouts/slideLayout23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612100456"/>
      </p:ext>
    </p:extLst>
  </p:cSld>
  <p:clrMapOvr>
    <a:masterClrMapping/>
  </p:clrMapOvr>
</p:sldLayout>
</file>

<file path=ppt/slideLayouts/slideLayout23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866588146"/>
      </p:ext>
    </p:extLst>
  </p:cSld>
  <p:clrMapOvr>
    <a:masterClrMapping/>
  </p:clrMapOvr>
</p:sldLayout>
</file>

<file path=ppt/slideLayouts/slideLayout2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408122188"/>
      </p:ext>
    </p:extLst>
  </p:cSld>
  <p:clrMapOvr>
    <a:masterClrMapping/>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125119787"/>
      </p:ext>
    </p:extLst>
  </p:cSld>
  <p:clrMapOvr>
    <a:masterClrMapping/>
  </p:clrMapOvr>
</p:sldLayout>
</file>

<file path=ppt/slideLayouts/slideLayout2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351343027"/>
      </p:ext>
    </p:extLst>
  </p:cSld>
  <p:clrMapOvr>
    <a:masterClrMapping/>
  </p:clrMapOvr>
</p:sldLayout>
</file>

<file path=ppt/slideLayouts/slideLayout23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8" name="Footer Placeholder 7"/>
          <p:cNvSpPr>
            <a:spLocks noGrp="1"/>
          </p:cNvSpPr>
          <p:nvPr>
            <p:ph type="ftr" sz="quarter" idx="11"/>
          </p:nvPr>
        </p:nvSpPr>
        <p:spPr/>
        <p:txBody>
          <a:bodyPr/>
          <a:lstStyle/>
          <a:p>
            <a:endParaRPr lang="en-GB" dirty="0">
              <a:solidFill>
                <a:srgbClr val="000000">
                  <a:tint val="75000"/>
                </a:srgbClr>
              </a:solidFill>
            </a:endParaRPr>
          </a:p>
        </p:txBody>
      </p:sp>
      <p:sp>
        <p:nvSpPr>
          <p:cNvPr id="9" name="Slide Number Placeholder 8"/>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234585808"/>
      </p:ext>
    </p:extLst>
  </p:cSld>
  <p:clrMapOvr>
    <a:masterClrMapping/>
  </p:clrMapOvr>
</p:sldLayout>
</file>

<file path=ppt/slideLayouts/slideLayout2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4" name="Footer Placeholder 3"/>
          <p:cNvSpPr>
            <a:spLocks noGrp="1"/>
          </p:cNvSpPr>
          <p:nvPr>
            <p:ph type="ftr" sz="quarter" idx="11"/>
          </p:nvPr>
        </p:nvSpPr>
        <p:spPr/>
        <p:txBody>
          <a:bodyPr/>
          <a:lstStyle/>
          <a:p>
            <a:endParaRPr lang="en-GB" dirty="0">
              <a:solidFill>
                <a:srgbClr val="000000">
                  <a:tint val="75000"/>
                </a:srgbClr>
              </a:solidFill>
            </a:endParaRPr>
          </a:p>
        </p:txBody>
      </p:sp>
      <p:sp>
        <p:nvSpPr>
          <p:cNvPr id="5" name="Slide Number Placeholder 4"/>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638110998"/>
      </p:ext>
    </p:extLst>
  </p:cSld>
  <p:clrMapOvr>
    <a:masterClrMapping/>
  </p:clrMapOvr>
</p:sldLayout>
</file>

<file path=ppt/slideLayouts/slideLayout23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3" name="Footer Placeholder 2"/>
          <p:cNvSpPr>
            <a:spLocks noGrp="1"/>
          </p:cNvSpPr>
          <p:nvPr>
            <p:ph type="ftr" sz="quarter" idx="11"/>
          </p:nvPr>
        </p:nvSpPr>
        <p:spPr/>
        <p:txBody>
          <a:bodyPr/>
          <a:lstStyle/>
          <a:p>
            <a:endParaRPr lang="en-GB" dirty="0">
              <a:solidFill>
                <a:srgbClr val="000000">
                  <a:tint val="75000"/>
                </a:srgbClr>
              </a:solidFill>
            </a:endParaRPr>
          </a:p>
        </p:txBody>
      </p:sp>
      <p:sp>
        <p:nvSpPr>
          <p:cNvPr id="4" name="Slide Number Placeholder 3"/>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4110740456"/>
      </p:ext>
    </p:extLst>
  </p:cSld>
  <p:clrMapOvr>
    <a:masterClrMapping/>
  </p:clrMapOvr>
</p:sldLayout>
</file>

<file path=ppt/slideLayouts/slideLayout23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592693287"/>
      </p:ext>
    </p:extLst>
  </p:cSld>
  <p:clrMapOvr>
    <a:masterClrMapping/>
  </p:clrMapOvr>
</p:sldLayout>
</file>

<file path=ppt/slideLayouts/slideLayout2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6" name="Footer Placeholder 5"/>
          <p:cNvSpPr>
            <a:spLocks noGrp="1"/>
          </p:cNvSpPr>
          <p:nvPr>
            <p:ph type="ftr" sz="quarter" idx="11"/>
          </p:nvPr>
        </p:nvSpPr>
        <p:spPr/>
        <p:txBody>
          <a:bodyPr/>
          <a:lstStyle/>
          <a:p>
            <a:endParaRPr lang="en-GB" dirty="0">
              <a:solidFill>
                <a:srgbClr val="000000">
                  <a:tint val="75000"/>
                </a:srgbClr>
              </a:solidFill>
            </a:endParaRPr>
          </a:p>
        </p:txBody>
      </p:sp>
      <p:sp>
        <p:nvSpPr>
          <p:cNvPr id="7" name="Slide Number Placeholder 6"/>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14311109"/>
      </p:ext>
    </p:extLst>
  </p:cSld>
  <p:clrMapOvr>
    <a:masterClrMapping/>
  </p:clrMapOvr>
</p:sldLayout>
</file>

<file path=ppt/slideLayouts/slideLayout2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829708026"/>
      </p:ext>
    </p:extLst>
  </p:cSld>
  <p:clrMapOvr>
    <a:masterClrMapping/>
  </p:clrMapOvr>
</p:sldLayout>
</file>

<file path=ppt/slideLayouts/slideLayout2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11"/>
          </p:nvPr>
        </p:nvSpPr>
        <p:spPr/>
        <p:txBody>
          <a:bodyPr/>
          <a:lstStyle/>
          <a:p>
            <a:endParaRPr lang="en-GB" dirty="0">
              <a:solidFill>
                <a:srgbClr val="000000">
                  <a:tint val="75000"/>
                </a:srgbClr>
              </a:solidFill>
            </a:endParaRPr>
          </a:p>
        </p:txBody>
      </p:sp>
      <p:sp>
        <p:nvSpPr>
          <p:cNvPr id="6" name="Slide Number Placeholder 5"/>
          <p:cNvSpPr>
            <a:spLocks noGrp="1"/>
          </p:cNvSpPr>
          <p:nvPr>
            <p:ph type="sldNum" sz="quarter" idx="12"/>
          </p:nvPr>
        </p:nvSpPr>
        <p:spPr/>
        <p:txBody>
          <a:body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6341269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7.xml"/><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theme" Target="../theme/theme10.xml"/><Relationship Id="rId2" Type="http://schemas.openxmlformats.org/officeDocument/2006/relationships/slideLayout" Target="../slideLayouts/slideLayout101.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0" Type="http://schemas.openxmlformats.org/officeDocument/2006/relationships/slideLayout" Target="../slideLayouts/slideLayout109.xml"/><Relationship Id="rId4" Type="http://schemas.openxmlformats.org/officeDocument/2006/relationships/slideLayout" Target="../slideLayouts/slideLayout103.xml"/><Relationship Id="rId9" Type="http://schemas.openxmlformats.org/officeDocument/2006/relationships/slideLayout" Target="../slideLayouts/slideLayout108.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8.xml"/><Relationship Id="rId3" Type="http://schemas.openxmlformats.org/officeDocument/2006/relationships/slideLayout" Target="../slideLayouts/slideLayout113.xml"/><Relationship Id="rId7" Type="http://schemas.openxmlformats.org/officeDocument/2006/relationships/slideLayout" Target="../slideLayouts/slideLayout117.xml"/><Relationship Id="rId12" Type="http://schemas.openxmlformats.org/officeDocument/2006/relationships/theme" Target="../theme/theme11.xml"/><Relationship Id="rId2" Type="http://schemas.openxmlformats.org/officeDocument/2006/relationships/slideLayout" Target="../slideLayouts/slideLayout112.xml"/><Relationship Id="rId1" Type="http://schemas.openxmlformats.org/officeDocument/2006/relationships/slideLayout" Target="../slideLayouts/slideLayout111.xml"/><Relationship Id="rId6" Type="http://schemas.openxmlformats.org/officeDocument/2006/relationships/slideLayout" Target="../slideLayouts/slideLayout116.xml"/><Relationship Id="rId11" Type="http://schemas.openxmlformats.org/officeDocument/2006/relationships/slideLayout" Target="../slideLayouts/slideLayout121.xml"/><Relationship Id="rId5" Type="http://schemas.openxmlformats.org/officeDocument/2006/relationships/slideLayout" Target="../slideLayouts/slideLayout115.xml"/><Relationship Id="rId10" Type="http://schemas.openxmlformats.org/officeDocument/2006/relationships/slideLayout" Target="../slideLayouts/slideLayout120.xml"/><Relationship Id="rId4" Type="http://schemas.openxmlformats.org/officeDocument/2006/relationships/slideLayout" Target="../slideLayouts/slideLayout114.xml"/><Relationship Id="rId9" Type="http://schemas.openxmlformats.org/officeDocument/2006/relationships/slideLayout" Target="../slideLayouts/slideLayout119.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29.xml"/><Relationship Id="rId3" Type="http://schemas.openxmlformats.org/officeDocument/2006/relationships/slideLayout" Target="../slideLayouts/slideLayout124.xml"/><Relationship Id="rId7" Type="http://schemas.openxmlformats.org/officeDocument/2006/relationships/slideLayout" Target="../slideLayouts/slideLayout128.xml"/><Relationship Id="rId12" Type="http://schemas.openxmlformats.org/officeDocument/2006/relationships/theme" Target="../theme/theme12.xml"/><Relationship Id="rId2" Type="http://schemas.openxmlformats.org/officeDocument/2006/relationships/slideLayout" Target="../slideLayouts/slideLayout123.xml"/><Relationship Id="rId1" Type="http://schemas.openxmlformats.org/officeDocument/2006/relationships/slideLayout" Target="../slideLayouts/slideLayout122.xml"/><Relationship Id="rId6" Type="http://schemas.openxmlformats.org/officeDocument/2006/relationships/slideLayout" Target="../slideLayouts/slideLayout127.xml"/><Relationship Id="rId11" Type="http://schemas.openxmlformats.org/officeDocument/2006/relationships/slideLayout" Target="../slideLayouts/slideLayout132.xml"/><Relationship Id="rId5" Type="http://schemas.openxmlformats.org/officeDocument/2006/relationships/slideLayout" Target="../slideLayouts/slideLayout126.xml"/><Relationship Id="rId10" Type="http://schemas.openxmlformats.org/officeDocument/2006/relationships/slideLayout" Target="../slideLayouts/slideLayout131.xml"/><Relationship Id="rId4" Type="http://schemas.openxmlformats.org/officeDocument/2006/relationships/slideLayout" Target="../slideLayouts/slideLayout125.xml"/><Relationship Id="rId9" Type="http://schemas.openxmlformats.org/officeDocument/2006/relationships/slideLayout" Target="../slideLayouts/slideLayout130.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40.xml"/><Relationship Id="rId3" Type="http://schemas.openxmlformats.org/officeDocument/2006/relationships/slideLayout" Target="../slideLayouts/slideLayout135.xml"/><Relationship Id="rId7" Type="http://schemas.openxmlformats.org/officeDocument/2006/relationships/slideLayout" Target="../slideLayouts/slideLayout139.xml"/><Relationship Id="rId12" Type="http://schemas.openxmlformats.org/officeDocument/2006/relationships/theme" Target="../theme/theme13.xml"/><Relationship Id="rId2" Type="http://schemas.openxmlformats.org/officeDocument/2006/relationships/slideLayout" Target="../slideLayouts/slideLayout134.xml"/><Relationship Id="rId1" Type="http://schemas.openxmlformats.org/officeDocument/2006/relationships/slideLayout" Target="../slideLayouts/slideLayout133.xml"/><Relationship Id="rId6" Type="http://schemas.openxmlformats.org/officeDocument/2006/relationships/slideLayout" Target="../slideLayouts/slideLayout138.xml"/><Relationship Id="rId11" Type="http://schemas.openxmlformats.org/officeDocument/2006/relationships/slideLayout" Target="../slideLayouts/slideLayout143.xml"/><Relationship Id="rId5" Type="http://schemas.openxmlformats.org/officeDocument/2006/relationships/slideLayout" Target="../slideLayouts/slideLayout137.xml"/><Relationship Id="rId10" Type="http://schemas.openxmlformats.org/officeDocument/2006/relationships/slideLayout" Target="../slideLayouts/slideLayout142.xml"/><Relationship Id="rId4" Type="http://schemas.openxmlformats.org/officeDocument/2006/relationships/slideLayout" Target="../slideLayouts/slideLayout136.xml"/><Relationship Id="rId9" Type="http://schemas.openxmlformats.org/officeDocument/2006/relationships/slideLayout" Target="../slideLayouts/slideLayout141.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51.xml"/><Relationship Id="rId3" Type="http://schemas.openxmlformats.org/officeDocument/2006/relationships/slideLayout" Target="../slideLayouts/slideLayout146.xml"/><Relationship Id="rId7" Type="http://schemas.openxmlformats.org/officeDocument/2006/relationships/slideLayout" Target="../slideLayouts/slideLayout150.xml"/><Relationship Id="rId12" Type="http://schemas.openxmlformats.org/officeDocument/2006/relationships/theme" Target="../theme/theme14.xml"/><Relationship Id="rId2" Type="http://schemas.openxmlformats.org/officeDocument/2006/relationships/slideLayout" Target="../slideLayouts/slideLayout145.xml"/><Relationship Id="rId1" Type="http://schemas.openxmlformats.org/officeDocument/2006/relationships/slideLayout" Target="../slideLayouts/slideLayout144.xml"/><Relationship Id="rId6" Type="http://schemas.openxmlformats.org/officeDocument/2006/relationships/slideLayout" Target="../slideLayouts/slideLayout149.xml"/><Relationship Id="rId11" Type="http://schemas.openxmlformats.org/officeDocument/2006/relationships/slideLayout" Target="../slideLayouts/slideLayout154.xml"/><Relationship Id="rId5" Type="http://schemas.openxmlformats.org/officeDocument/2006/relationships/slideLayout" Target="../slideLayouts/slideLayout148.xml"/><Relationship Id="rId10" Type="http://schemas.openxmlformats.org/officeDocument/2006/relationships/slideLayout" Target="../slideLayouts/slideLayout153.xml"/><Relationship Id="rId4" Type="http://schemas.openxmlformats.org/officeDocument/2006/relationships/slideLayout" Target="../slideLayouts/slideLayout147.xml"/><Relationship Id="rId9" Type="http://schemas.openxmlformats.org/officeDocument/2006/relationships/slideLayout" Target="../slideLayouts/slideLayout152.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62.xml"/><Relationship Id="rId3" Type="http://schemas.openxmlformats.org/officeDocument/2006/relationships/slideLayout" Target="../slideLayouts/slideLayout157.xml"/><Relationship Id="rId7" Type="http://schemas.openxmlformats.org/officeDocument/2006/relationships/slideLayout" Target="../slideLayouts/slideLayout161.xml"/><Relationship Id="rId12" Type="http://schemas.openxmlformats.org/officeDocument/2006/relationships/theme" Target="../theme/theme15.xml"/><Relationship Id="rId2" Type="http://schemas.openxmlformats.org/officeDocument/2006/relationships/slideLayout" Target="../slideLayouts/slideLayout156.xml"/><Relationship Id="rId1" Type="http://schemas.openxmlformats.org/officeDocument/2006/relationships/slideLayout" Target="../slideLayouts/slideLayout155.xml"/><Relationship Id="rId6" Type="http://schemas.openxmlformats.org/officeDocument/2006/relationships/slideLayout" Target="../slideLayouts/slideLayout160.xml"/><Relationship Id="rId11" Type="http://schemas.openxmlformats.org/officeDocument/2006/relationships/slideLayout" Target="../slideLayouts/slideLayout165.xml"/><Relationship Id="rId5" Type="http://schemas.openxmlformats.org/officeDocument/2006/relationships/slideLayout" Target="../slideLayouts/slideLayout159.xml"/><Relationship Id="rId10" Type="http://schemas.openxmlformats.org/officeDocument/2006/relationships/slideLayout" Target="../slideLayouts/slideLayout164.xml"/><Relationship Id="rId4" Type="http://schemas.openxmlformats.org/officeDocument/2006/relationships/slideLayout" Target="../slideLayouts/slideLayout158.xml"/><Relationship Id="rId9" Type="http://schemas.openxmlformats.org/officeDocument/2006/relationships/slideLayout" Target="../slideLayouts/slideLayout163.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173.xml"/><Relationship Id="rId3" Type="http://schemas.openxmlformats.org/officeDocument/2006/relationships/slideLayout" Target="../slideLayouts/slideLayout168.xml"/><Relationship Id="rId7" Type="http://schemas.openxmlformats.org/officeDocument/2006/relationships/slideLayout" Target="../slideLayouts/slideLayout172.xml"/><Relationship Id="rId12" Type="http://schemas.openxmlformats.org/officeDocument/2006/relationships/theme" Target="../theme/theme16.xml"/><Relationship Id="rId2" Type="http://schemas.openxmlformats.org/officeDocument/2006/relationships/slideLayout" Target="../slideLayouts/slideLayout167.xml"/><Relationship Id="rId1" Type="http://schemas.openxmlformats.org/officeDocument/2006/relationships/slideLayout" Target="../slideLayouts/slideLayout166.xml"/><Relationship Id="rId6" Type="http://schemas.openxmlformats.org/officeDocument/2006/relationships/slideLayout" Target="../slideLayouts/slideLayout171.xml"/><Relationship Id="rId11" Type="http://schemas.openxmlformats.org/officeDocument/2006/relationships/slideLayout" Target="../slideLayouts/slideLayout176.xml"/><Relationship Id="rId5" Type="http://schemas.openxmlformats.org/officeDocument/2006/relationships/slideLayout" Target="../slideLayouts/slideLayout170.xml"/><Relationship Id="rId10" Type="http://schemas.openxmlformats.org/officeDocument/2006/relationships/slideLayout" Target="../slideLayouts/slideLayout175.xml"/><Relationship Id="rId4" Type="http://schemas.openxmlformats.org/officeDocument/2006/relationships/slideLayout" Target="../slideLayouts/slideLayout169.xml"/><Relationship Id="rId9" Type="http://schemas.openxmlformats.org/officeDocument/2006/relationships/slideLayout" Target="../slideLayouts/slideLayout174.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184.xml"/><Relationship Id="rId3" Type="http://schemas.openxmlformats.org/officeDocument/2006/relationships/slideLayout" Target="../slideLayouts/slideLayout179.xml"/><Relationship Id="rId7" Type="http://schemas.openxmlformats.org/officeDocument/2006/relationships/slideLayout" Target="../slideLayouts/slideLayout183.xml"/><Relationship Id="rId12" Type="http://schemas.openxmlformats.org/officeDocument/2006/relationships/theme" Target="../theme/theme17.xml"/><Relationship Id="rId2" Type="http://schemas.openxmlformats.org/officeDocument/2006/relationships/slideLayout" Target="../slideLayouts/slideLayout178.xml"/><Relationship Id="rId1" Type="http://schemas.openxmlformats.org/officeDocument/2006/relationships/slideLayout" Target="../slideLayouts/slideLayout177.xml"/><Relationship Id="rId6" Type="http://schemas.openxmlformats.org/officeDocument/2006/relationships/slideLayout" Target="../slideLayouts/slideLayout182.xml"/><Relationship Id="rId11" Type="http://schemas.openxmlformats.org/officeDocument/2006/relationships/slideLayout" Target="../slideLayouts/slideLayout187.xml"/><Relationship Id="rId5" Type="http://schemas.openxmlformats.org/officeDocument/2006/relationships/slideLayout" Target="../slideLayouts/slideLayout181.xml"/><Relationship Id="rId10" Type="http://schemas.openxmlformats.org/officeDocument/2006/relationships/slideLayout" Target="../slideLayouts/slideLayout186.xml"/><Relationship Id="rId4" Type="http://schemas.openxmlformats.org/officeDocument/2006/relationships/slideLayout" Target="../slideLayouts/slideLayout180.xml"/><Relationship Id="rId9" Type="http://schemas.openxmlformats.org/officeDocument/2006/relationships/slideLayout" Target="../slideLayouts/slideLayout185.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195.xml"/><Relationship Id="rId3" Type="http://schemas.openxmlformats.org/officeDocument/2006/relationships/slideLayout" Target="../slideLayouts/slideLayout190.xml"/><Relationship Id="rId7" Type="http://schemas.openxmlformats.org/officeDocument/2006/relationships/slideLayout" Target="../slideLayouts/slideLayout194.xml"/><Relationship Id="rId12" Type="http://schemas.openxmlformats.org/officeDocument/2006/relationships/theme" Target="../theme/theme18.xml"/><Relationship Id="rId2" Type="http://schemas.openxmlformats.org/officeDocument/2006/relationships/slideLayout" Target="../slideLayouts/slideLayout189.xml"/><Relationship Id="rId1" Type="http://schemas.openxmlformats.org/officeDocument/2006/relationships/slideLayout" Target="../slideLayouts/slideLayout188.xml"/><Relationship Id="rId6" Type="http://schemas.openxmlformats.org/officeDocument/2006/relationships/slideLayout" Target="../slideLayouts/slideLayout193.xml"/><Relationship Id="rId11" Type="http://schemas.openxmlformats.org/officeDocument/2006/relationships/slideLayout" Target="../slideLayouts/slideLayout198.xml"/><Relationship Id="rId5" Type="http://schemas.openxmlformats.org/officeDocument/2006/relationships/slideLayout" Target="../slideLayouts/slideLayout192.xml"/><Relationship Id="rId10" Type="http://schemas.openxmlformats.org/officeDocument/2006/relationships/slideLayout" Target="../slideLayouts/slideLayout197.xml"/><Relationship Id="rId4" Type="http://schemas.openxmlformats.org/officeDocument/2006/relationships/slideLayout" Target="../slideLayouts/slideLayout191.xml"/><Relationship Id="rId9" Type="http://schemas.openxmlformats.org/officeDocument/2006/relationships/slideLayout" Target="../slideLayouts/slideLayout196.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06.xml"/><Relationship Id="rId3" Type="http://schemas.openxmlformats.org/officeDocument/2006/relationships/slideLayout" Target="../slideLayouts/slideLayout201.xml"/><Relationship Id="rId7" Type="http://schemas.openxmlformats.org/officeDocument/2006/relationships/slideLayout" Target="../slideLayouts/slideLayout205.xml"/><Relationship Id="rId12" Type="http://schemas.openxmlformats.org/officeDocument/2006/relationships/theme" Target="../theme/theme19.xml"/><Relationship Id="rId2" Type="http://schemas.openxmlformats.org/officeDocument/2006/relationships/slideLayout" Target="../slideLayouts/slideLayout200.xml"/><Relationship Id="rId1" Type="http://schemas.openxmlformats.org/officeDocument/2006/relationships/slideLayout" Target="../slideLayouts/slideLayout199.xml"/><Relationship Id="rId6" Type="http://schemas.openxmlformats.org/officeDocument/2006/relationships/slideLayout" Target="../slideLayouts/slideLayout204.xml"/><Relationship Id="rId11" Type="http://schemas.openxmlformats.org/officeDocument/2006/relationships/slideLayout" Target="../slideLayouts/slideLayout209.xml"/><Relationship Id="rId5" Type="http://schemas.openxmlformats.org/officeDocument/2006/relationships/slideLayout" Target="../slideLayouts/slideLayout203.xml"/><Relationship Id="rId10" Type="http://schemas.openxmlformats.org/officeDocument/2006/relationships/slideLayout" Target="../slideLayouts/slideLayout208.xml"/><Relationship Id="rId4" Type="http://schemas.openxmlformats.org/officeDocument/2006/relationships/slideLayout" Target="../slideLayouts/slideLayout202.xml"/><Relationship Id="rId9" Type="http://schemas.openxmlformats.org/officeDocument/2006/relationships/slideLayout" Target="../slideLayouts/slideLayout207.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217.xml"/><Relationship Id="rId3" Type="http://schemas.openxmlformats.org/officeDocument/2006/relationships/slideLayout" Target="../slideLayouts/slideLayout212.xml"/><Relationship Id="rId7" Type="http://schemas.openxmlformats.org/officeDocument/2006/relationships/slideLayout" Target="../slideLayouts/slideLayout216.xml"/><Relationship Id="rId12" Type="http://schemas.openxmlformats.org/officeDocument/2006/relationships/theme" Target="../theme/theme20.xml"/><Relationship Id="rId2" Type="http://schemas.openxmlformats.org/officeDocument/2006/relationships/slideLayout" Target="../slideLayouts/slideLayout211.xml"/><Relationship Id="rId1" Type="http://schemas.openxmlformats.org/officeDocument/2006/relationships/slideLayout" Target="../slideLayouts/slideLayout210.xml"/><Relationship Id="rId6" Type="http://schemas.openxmlformats.org/officeDocument/2006/relationships/slideLayout" Target="../slideLayouts/slideLayout215.xml"/><Relationship Id="rId11" Type="http://schemas.openxmlformats.org/officeDocument/2006/relationships/slideLayout" Target="../slideLayouts/slideLayout220.xml"/><Relationship Id="rId5" Type="http://schemas.openxmlformats.org/officeDocument/2006/relationships/slideLayout" Target="../slideLayouts/slideLayout214.xml"/><Relationship Id="rId10" Type="http://schemas.openxmlformats.org/officeDocument/2006/relationships/slideLayout" Target="../slideLayouts/slideLayout219.xml"/><Relationship Id="rId4" Type="http://schemas.openxmlformats.org/officeDocument/2006/relationships/slideLayout" Target="../slideLayouts/slideLayout213.xml"/><Relationship Id="rId9" Type="http://schemas.openxmlformats.org/officeDocument/2006/relationships/slideLayout" Target="../slideLayouts/slideLayout218.xml"/></Relationships>
</file>

<file path=ppt/slideMasters/_rels/slideMaster21.xml.rels><?xml version="1.0" encoding="UTF-8" standalone="yes"?>
<Relationships xmlns="http://schemas.openxmlformats.org/package/2006/relationships"><Relationship Id="rId8" Type="http://schemas.openxmlformats.org/officeDocument/2006/relationships/slideLayout" Target="../slideLayouts/slideLayout228.xml"/><Relationship Id="rId3" Type="http://schemas.openxmlformats.org/officeDocument/2006/relationships/slideLayout" Target="../slideLayouts/slideLayout223.xml"/><Relationship Id="rId7" Type="http://schemas.openxmlformats.org/officeDocument/2006/relationships/slideLayout" Target="../slideLayouts/slideLayout227.xml"/><Relationship Id="rId12" Type="http://schemas.openxmlformats.org/officeDocument/2006/relationships/theme" Target="../theme/theme21.xml"/><Relationship Id="rId2" Type="http://schemas.openxmlformats.org/officeDocument/2006/relationships/slideLayout" Target="../slideLayouts/slideLayout222.xml"/><Relationship Id="rId1" Type="http://schemas.openxmlformats.org/officeDocument/2006/relationships/slideLayout" Target="../slideLayouts/slideLayout221.xml"/><Relationship Id="rId6" Type="http://schemas.openxmlformats.org/officeDocument/2006/relationships/slideLayout" Target="../slideLayouts/slideLayout226.xml"/><Relationship Id="rId11" Type="http://schemas.openxmlformats.org/officeDocument/2006/relationships/slideLayout" Target="../slideLayouts/slideLayout231.xml"/><Relationship Id="rId5" Type="http://schemas.openxmlformats.org/officeDocument/2006/relationships/slideLayout" Target="../slideLayouts/slideLayout225.xml"/><Relationship Id="rId10" Type="http://schemas.openxmlformats.org/officeDocument/2006/relationships/slideLayout" Target="../slideLayouts/slideLayout230.xml"/><Relationship Id="rId4" Type="http://schemas.openxmlformats.org/officeDocument/2006/relationships/slideLayout" Target="../slideLayouts/slideLayout224.xml"/><Relationship Id="rId9" Type="http://schemas.openxmlformats.org/officeDocument/2006/relationships/slideLayout" Target="../slideLayouts/slideLayout229.xml"/></Relationships>
</file>

<file path=ppt/slideMasters/_rels/slideMaster22.xml.rels><?xml version="1.0" encoding="UTF-8" standalone="yes"?>
<Relationships xmlns="http://schemas.openxmlformats.org/package/2006/relationships"><Relationship Id="rId8" Type="http://schemas.openxmlformats.org/officeDocument/2006/relationships/slideLayout" Target="../slideLayouts/slideLayout239.xml"/><Relationship Id="rId3" Type="http://schemas.openxmlformats.org/officeDocument/2006/relationships/slideLayout" Target="../slideLayouts/slideLayout234.xml"/><Relationship Id="rId7" Type="http://schemas.openxmlformats.org/officeDocument/2006/relationships/slideLayout" Target="../slideLayouts/slideLayout238.xml"/><Relationship Id="rId12" Type="http://schemas.openxmlformats.org/officeDocument/2006/relationships/theme" Target="../theme/theme22.xml"/><Relationship Id="rId2" Type="http://schemas.openxmlformats.org/officeDocument/2006/relationships/slideLayout" Target="../slideLayouts/slideLayout233.xml"/><Relationship Id="rId1" Type="http://schemas.openxmlformats.org/officeDocument/2006/relationships/slideLayout" Target="../slideLayouts/slideLayout232.xml"/><Relationship Id="rId6" Type="http://schemas.openxmlformats.org/officeDocument/2006/relationships/slideLayout" Target="../slideLayouts/slideLayout237.xml"/><Relationship Id="rId11" Type="http://schemas.openxmlformats.org/officeDocument/2006/relationships/slideLayout" Target="../slideLayouts/slideLayout242.xml"/><Relationship Id="rId5" Type="http://schemas.openxmlformats.org/officeDocument/2006/relationships/slideLayout" Target="../slideLayouts/slideLayout236.xml"/><Relationship Id="rId10" Type="http://schemas.openxmlformats.org/officeDocument/2006/relationships/slideLayout" Target="../slideLayouts/slideLayout241.xml"/><Relationship Id="rId4" Type="http://schemas.openxmlformats.org/officeDocument/2006/relationships/slideLayout" Target="../slideLayouts/slideLayout235.xml"/><Relationship Id="rId9" Type="http://schemas.openxmlformats.org/officeDocument/2006/relationships/slideLayout" Target="../slideLayouts/slideLayout24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solidFill>
                <a:srgbClr val="000000">
                  <a:tint val="75000"/>
                </a:srgb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19744060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solidFill>
                <a:srgbClr val="000000">
                  <a:tint val="75000"/>
                </a:srgb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28557958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solidFill>
                <a:srgbClr val="000000">
                  <a:tint val="75000"/>
                </a:srgb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420419427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solidFill>
                <a:srgbClr val="000000">
                  <a:tint val="75000"/>
                </a:srgb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520673454"/>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solidFill>
                <a:srgbClr val="000000">
                  <a:tint val="75000"/>
                </a:srgb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94530784"/>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solidFill>
                <a:srgbClr val="000000">
                  <a:tint val="75000"/>
                </a:srgb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864339107"/>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solidFill>
                <a:srgbClr val="000000">
                  <a:tint val="75000"/>
                </a:srgb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656404074"/>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solidFill>
                <a:srgbClr val="000000">
                  <a:tint val="75000"/>
                </a:srgb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752701346"/>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solidFill>
                <a:srgbClr val="000000">
                  <a:tint val="75000"/>
                </a:srgb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811922238"/>
      </p:ext>
    </p:extLst>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solidFill>
                <a:srgbClr val="000000">
                  <a:tint val="75000"/>
                </a:srgb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963795882"/>
      </p:ext>
    </p:extLst>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solidFill>
                <a:srgbClr val="000000">
                  <a:tint val="75000"/>
                </a:srgb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358671677"/>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solidFill>
                <a:srgbClr val="000000">
                  <a:tint val="75000"/>
                </a:srgb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093194855"/>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solidFill>
                <a:srgbClr val="000000">
                  <a:tint val="75000"/>
                </a:srgb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767872632"/>
      </p:ext>
    </p:extLst>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solidFill>
                <a:srgbClr val="000000">
                  <a:tint val="75000"/>
                </a:srgb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078577579"/>
      </p:ext>
    </p:extLst>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solidFill>
                <a:srgbClr val="000000">
                  <a:tint val="75000"/>
                </a:srgb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91794925"/>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solidFill>
                <a:srgbClr val="000000">
                  <a:tint val="75000"/>
                </a:srgb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2659054225"/>
      </p:ext>
    </p:extLst>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solidFill>
                <a:srgbClr val="000000">
                  <a:tint val="75000"/>
                </a:srgb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053227964"/>
      </p:ext>
    </p:extLst>
  </p:cSld>
  <p:clrMap bg1="lt1" tx1="dk1" bg2="lt2" tx2="dk2" accent1="accent1" accent2="accent2" accent3="accent3" accent4="accent4" accent5="accent5" accent6="accent6" hlink="hlink" folHlink="folHlink"/>
  <p:sldLayoutIdLst>
    <p:sldLayoutId id="2147483865" r:id="rId1"/>
    <p:sldLayoutId id="2147483866" r:id="rId2"/>
    <p:sldLayoutId id="2147483867" r:id="rId3"/>
    <p:sldLayoutId id="2147483868" r:id="rId4"/>
    <p:sldLayoutId id="2147483869" r:id="rId5"/>
    <p:sldLayoutId id="2147483870" r:id="rId6"/>
    <p:sldLayoutId id="2147483871" r:id="rId7"/>
    <p:sldLayoutId id="2147483872" r:id="rId8"/>
    <p:sldLayoutId id="2147483873" r:id="rId9"/>
    <p:sldLayoutId id="2147483874" r:id="rId10"/>
    <p:sldLayoutId id="214748387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solidFill>
                <a:srgbClr val="000000">
                  <a:tint val="75000"/>
                </a:srgb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89257819"/>
      </p:ext>
    </p:extLst>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solidFill>
                <a:srgbClr val="000000">
                  <a:tint val="75000"/>
                </a:srgb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09052734"/>
      </p:ext>
    </p:extLst>
  </p:cSld>
  <p:clrMap bg1="lt1" tx1="dk1" bg2="lt2" tx2="dk2" accent1="accent1" accent2="accent2" accent3="accent3" accent4="accent4" accent5="accent5" accent6="accent6" hlink="hlink" folHlink="folHlink"/>
  <p:sldLayoutIdLst>
    <p:sldLayoutId id="2147483889" r:id="rId1"/>
    <p:sldLayoutId id="2147483890" r:id="rId2"/>
    <p:sldLayoutId id="2147483891" r:id="rId3"/>
    <p:sldLayoutId id="2147483892" r:id="rId4"/>
    <p:sldLayoutId id="2147483893" r:id="rId5"/>
    <p:sldLayoutId id="2147483894" r:id="rId6"/>
    <p:sldLayoutId id="2147483895" r:id="rId7"/>
    <p:sldLayoutId id="2147483896" r:id="rId8"/>
    <p:sldLayoutId id="2147483897" r:id="rId9"/>
    <p:sldLayoutId id="2147483898" r:id="rId10"/>
    <p:sldLayoutId id="214748389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solidFill>
                <a:srgbClr val="000000">
                  <a:tint val="75000"/>
                </a:srgb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426877490"/>
      </p:ext>
    </p:extLst>
  </p:cSld>
  <p:clrMap bg1="lt1" tx1="dk1" bg2="lt2" tx2="dk2" accent1="accent1" accent2="accent2" accent3="accent3" accent4="accent4" accent5="accent5" accent6="accent6" hlink="hlink" folHlink="folHlink"/>
  <p:sldLayoutIdLst>
    <p:sldLayoutId id="2147483901" r:id="rId1"/>
    <p:sldLayoutId id="2147483902" r:id="rId2"/>
    <p:sldLayoutId id="2147483903" r:id="rId3"/>
    <p:sldLayoutId id="2147483904" r:id="rId4"/>
    <p:sldLayoutId id="2147483905" r:id="rId5"/>
    <p:sldLayoutId id="2147483906" r:id="rId6"/>
    <p:sldLayoutId id="2147483907" r:id="rId7"/>
    <p:sldLayoutId id="2147483908" r:id="rId8"/>
    <p:sldLayoutId id="2147483909" r:id="rId9"/>
    <p:sldLayoutId id="2147483910" r:id="rId10"/>
    <p:sldLayoutId id="214748391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solidFill>
                <a:srgbClr val="000000">
                  <a:tint val="75000"/>
                </a:srgb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1614807258"/>
      </p:ext>
    </p:extLst>
  </p:cSld>
  <p:clrMap bg1="lt1" tx1="dk1" bg2="lt2" tx2="dk2" accent1="accent1" accent2="accent2" accent3="accent3" accent4="accent4" accent5="accent5" accent6="accent6" hlink="hlink" folHlink="folHlink"/>
  <p:sldLayoutIdLst>
    <p:sldLayoutId id="2147483913" r:id="rId1"/>
    <p:sldLayoutId id="2147483914" r:id="rId2"/>
    <p:sldLayoutId id="2147483915" r:id="rId3"/>
    <p:sldLayoutId id="2147483916" r:id="rId4"/>
    <p:sldLayoutId id="2147483917" r:id="rId5"/>
    <p:sldLayoutId id="2147483918" r:id="rId6"/>
    <p:sldLayoutId id="2147483919" r:id="rId7"/>
    <p:sldLayoutId id="2147483920" r:id="rId8"/>
    <p:sldLayoutId id="2147483921" r:id="rId9"/>
    <p:sldLayoutId id="2147483922" r:id="rId10"/>
    <p:sldLayoutId id="214748392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0B691F-869E-4551-904C-DF1093AF3B1D}" type="datetimeFigureOut">
              <a:rPr lang="en-GB" smtClean="0">
                <a:solidFill>
                  <a:srgbClr val="000000">
                    <a:tint val="75000"/>
                  </a:srgbClr>
                </a:solidFill>
              </a:rPr>
              <a:pPr/>
              <a:t>28/10/2019</a:t>
            </a:fld>
            <a:endParaRPr lang="en-GB" dirty="0">
              <a:solidFill>
                <a:srgbClr val="000000">
                  <a:tint val="75000"/>
                </a:srgb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solidFill>
                <a:srgbClr val="000000">
                  <a:tint val="75000"/>
                </a:srgb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5A4BC6-DEDD-4901-BA14-0C0439F2CB55}" type="slidenum">
              <a:rPr lang="en-GB" smtClean="0">
                <a:solidFill>
                  <a:srgbClr val="000000">
                    <a:tint val="75000"/>
                  </a:srgbClr>
                </a:solidFill>
              </a:rPr>
              <a:pPr/>
              <a:t>‹#›</a:t>
            </a:fld>
            <a:endParaRPr lang="en-GB" dirty="0">
              <a:solidFill>
                <a:srgbClr val="000000">
                  <a:tint val="75000"/>
                </a:srgbClr>
              </a:solidFill>
            </a:endParaRPr>
          </a:p>
        </p:txBody>
      </p:sp>
    </p:spTree>
    <p:extLst>
      <p:ext uri="{BB962C8B-B14F-4D97-AF65-F5344CB8AC3E}">
        <p14:creationId xmlns:p14="http://schemas.microsoft.com/office/powerpoint/2010/main" val="3415142965"/>
      </p:ext>
    </p:extLst>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8.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50.xml"/><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6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2.xml"/></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4.xml"/><Relationship Id="rId1" Type="http://schemas.openxmlformats.org/officeDocument/2006/relationships/slideLayout" Target="../slideLayouts/slideLayout83.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94.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105.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7.png"/><Relationship Id="rId1" Type="http://schemas.openxmlformats.org/officeDocument/2006/relationships/slideLayout" Target="../slideLayouts/slideLayout116.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127.xml"/><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38.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49.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9.png"/><Relationship Id="rId1" Type="http://schemas.openxmlformats.org/officeDocument/2006/relationships/slideLayout" Target="../slideLayouts/slideLayout160.xml"/><Relationship Id="rId5" Type="http://schemas.openxmlformats.org/officeDocument/2006/relationships/image" Target="../media/image21.png"/><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71.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8.xml"/><Relationship Id="rId1" Type="http://schemas.openxmlformats.org/officeDocument/2006/relationships/slideLayout" Target="../slideLayouts/slideLayout193.xml"/><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183.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04.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15.xml"/></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26.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37.xml"/></Relationships>
</file>

<file path=ppt/slides/_rels/slide23.xml.rels><?xml version="1.0" encoding="UTF-8" standalone="yes"?>
<Relationships xmlns="http://schemas.openxmlformats.org/package/2006/relationships"><Relationship Id="rId3" Type="http://schemas.openxmlformats.org/officeDocument/2006/relationships/hyperlink" Target="https://opentextbc.ca/socialpsychology/chapter/the-many-varieties-of-conformity/" TargetMode="External"/><Relationship Id="rId2" Type="http://schemas.openxmlformats.org/officeDocument/2006/relationships/hyperlink" Target="https://www.researchgate.net/publication/232423600_Culture_and_Conformity_A_Meta-Analysis_of_Studies_Using_Asch's_1952b_1956_Line_Judgment_Task" TargetMode="External"/><Relationship Id="rId1" Type="http://schemas.openxmlformats.org/officeDocument/2006/relationships/slideLayout" Target="../slideLayouts/slideLayout237.xml"/><Relationship Id="rId4"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539552" y="188640"/>
            <a:ext cx="7772400" cy="1470025"/>
          </a:xfrm>
        </p:spPr>
        <p:txBody>
          <a:bodyPr/>
          <a:lstStyle/>
          <a:p>
            <a:r>
              <a:rPr lang="en-GB" dirty="0">
                <a:solidFill>
                  <a:srgbClr val="0070C0"/>
                </a:solidFill>
              </a:rPr>
              <a:t>Social Influence</a:t>
            </a:r>
          </a:p>
        </p:txBody>
      </p:sp>
      <p:sp>
        <p:nvSpPr>
          <p:cNvPr id="5" name="Subtitle 4"/>
          <p:cNvSpPr>
            <a:spLocks noGrp="1"/>
          </p:cNvSpPr>
          <p:nvPr>
            <p:ph type="subTitle" idx="1"/>
          </p:nvPr>
        </p:nvSpPr>
        <p:spPr>
          <a:xfrm>
            <a:off x="1515477" y="5517232"/>
            <a:ext cx="6400800" cy="936104"/>
          </a:xfrm>
        </p:spPr>
        <p:txBody>
          <a:bodyPr>
            <a:normAutofit/>
          </a:bodyPr>
          <a:lstStyle/>
          <a:p>
            <a:r>
              <a:rPr lang="en-GB" sz="4400" dirty="0">
                <a:solidFill>
                  <a:srgbClr val="0070C0"/>
                </a:solidFill>
              </a:rPr>
              <a:t>Conformity</a:t>
            </a:r>
          </a:p>
        </p:txBody>
      </p:sp>
      <p:sp>
        <p:nvSpPr>
          <p:cNvPr id="6" name="TextBox 5"/>
          <p:cNvSpPr txBox="1"/>
          <p:nvPr/>
        </p:nvSpPr>
        <p:spPr>
          <a:xfrm>
            <a:off x="-66956" y="1206337"/>
            <a:ext cx="9648795" cy="369332"/>
          </a:xfrm>
          <a:prstGeom prst="rect">
            <a:avLst/>
          </a:prstGeom>
          <a:noFill/>
        </p:spPr>
        <p:txBody>
          <a:bodyPr wrap="none" rtlCol="0">
            <a:spAutoFit/>
          </a:bodyPr>
          <a:lstStyle/>
          <a:p>
            <a:r>
              <a:rPr lang="en-GB" dirty="0">
                <a:solidFill>
                  <a:srgbClr val="F96A1B">
                    <a:lumMod val="75000"/>
                  </a:srgbClr>
                </a:solidFill>
              </a:rPr>
              <a:t>________________________________________________________________________________</a:t>
            </a:r>
          </a:p>
        </p:txBody>
      </p:sp>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801" t="4062" r="4959" b="25226"/>
          <a:stretch/>
        </p:blipFill>
        <p:spPr bwMode="auto">
          <a:xfrm>
            <a:off x="1531944" y="1620266"/>
            <a:ext cx="6048672" cy="40514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2270943" y="2204864"/>
            <a:ext cx="4570675" cy="1569660"/>
          </a:xfrm>
          <a:prstGeom prst="rect">
            <a:avLst/>
          </a:prstGeom>
          <a:noFill/>
        </p:spPr>
        <p:txBody>
          <a:bodyPr wrap="none" rtlCol="0">
            <a:spAutoFit/>
          </a:bodyPr>
          <a:lstStyle/>
          <a:p>
            <a:r>
              <a:rPr lang="en-GB" sz="9600" dirty="0">
                <a:solidFill>
                  <a:srgbClr val="FFFFFF"/>
                </a:solidFill>
                <a:effectLst>
                  <a:outerShdw blurRad="38100" dist="38100" dir="2700000" algn="tl">
                    <a:srgbClr val="000000">
                      <a:alpha val="43137"/>
                    </a:srgbClr>
                  </a:outerShdw>
                </a:effectLst>
              </a:rPr>
              <a:t>Part Two</a:t>
            </a:r>
          </a:p>
        </p:txBody>
      </p:sp>
      <p:sp>
        <p:nvSpPr>
          <p:cNvPr id="3" name="TextBox 2"/>
          <p:cNvSpPr txBox="1"/>
          <p:nvPr/>
        </p:nvSpPr>
        <p:spPr>
          <a:xfrm>
            <a:off x="32087" y="6451789"/>
            <a:ext cx="2038250" cy="369332"/>
          </a:xfrm>
          <a:prstGeom prst="rect">
            <a:avLst/>
          </a:prstGeom>
          <a:noFill/>
        </p:spPr>
        <p:txBody>
          <a:bodyPr wrap="none" rtlCol="0">
            <a:spAutoFit/>
          </a:bodyPr>
          <a:lstStyle/>
          <a:p>
            <a:r>
              <a:rPr lang="en-GB" dirty="0">
                <a:solidFill>
                  <a:srgbClr val="0070C0"/>
                </a:solidFill>
              </a:rPr>
              <a:t>Andy Coard UWTSD</a:t>
            </a:r>
          </a:p>
        </p:txBody>
      </p:sp>
    </p:spTree>
    <p:extLst>
      <p:ext uri="{BB962C8B-B14F-4D97-AF65-F5344CB8AC3E}">
        <p14:creationId xmlns:p14="http://schemas.microsoft.com/office/powerpoint/2010/main" val="25861949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20688"/>
            <a:ext cx="8229600" cy="1143000"/>
          </a:xfrm>
        </p:spPr>
        <p:txBody>
          <a:bodyPr>
            <a:normAutofit fontScale="90000"/>
          </a:bodyPr>
          <a:lstStyle/>
          <a:p>
            <a:pPr algn="l"/>
            <a:r>
              <a:rPr lang="en-GB" dirty="0">
                <a:solidFill>
                  <a:srgbClr val="0070C0"/>
                </a:solidFill>
              </a:rPr>
              <a:t>Conformity</a:t>
            </a:r>
            <a:br>
              <a:rPr lang="en-GB" dirty="0">
                <a:solidFill>
                  <a:srgbClr val="0070C0"/>
                </a:solidFill>
              </a:rPr>
            </a:br>
            <a:r>
              <a:rPr lang="en-GB" dirty="0">
                <a:solidFill>
                  <a:srgbClr val="0070C0"/>
                </a:solidFill>
              </a:rPr>
              <a:t>Purpose &amp; Overview of Topic</a:t>
            </a:r>
            <a:br>
              <a:rPr lang="en-GB" dirty="0">
                <a:solidFill>
                  <a:srgbClr val="0070C0"/>
                </a:solidFill>
              </a:rPr>
            </a:br>
            <a:endParaRPr lang="en-GB" dirty="0">
              <a:solidFill>
                <a:srgbClr val="0070C0"/>
              </a:solidFill>
            </a:endParaRPr>
          </a:p>
        </p:txBody>
      </p:sp>
      <p:sp>
        <p:nvSpPr>
          <p:cNvPr id="3" name="TextBox 2"/>
          <p:cNvSpPr txBox="1"/>
          <p:nvPr/>
        </p:nvSpPr>
        <p:spPr>
          <a:xfrm>
            <a:off x="1342580" y="2060848"/>
            <a:ext cx="7189859" cy="4247317"/>
          </a:xfrm>
          <a:prstGeom prst="rect">
            <a:avLst/>
          </a:prstGeom>
          <a:noFill/>
        </p:spPr>
        <p:txBody>
          <a:bodyPr wrap="square" rtlCol="0">
            <a:spAutoFit/>
          </a:bodyPr>
          <a:lstStyle/>
          <a:p>
            <a:pPr marL="457200" indent="-457200">
              <a:buFont typeface="Arial" panose="020B0604020202020204" pitchFamily="34" charset="0"/>
              <a:buChar char="•"/>
            </a:pPr>
            <a:r>
              <a:rPr lang="en-GB" sz="3000" dirty="0">
                <a:solidFill>
                  <a:srgbClr val="000000"/>
                </a:solidFill>
              </a:rPr>
              <a:t>To consider definitions of conformity</a:t>
            </a:r>
          </a:p>
          <a:p>
            <a:pPr marL="457200" indent="-457200">
              <a:buFont typeface="Arial" panose="020B0604020202020204" pitchFamily="34" charset="0"/>
              <a:buChar char="•"/>
            </a:pPr>
            <a:endParaRPr lang="en-GB" sz="3000" dirty="0">
              <a:solidFill>
                <a:srgbClr val="000000"/>
              </a:solidFill>
            </a:endParaRPr>
          </a:p>
          <a:p>
            <a:pPr marL="457200" indent="-457200">
              <a:buFont typeface="Arial" panose="020B0604020202020204" pitchFamily="34" charset="0"/>
              <a:buChar char="•"/>
            </a:pPr>
            <a:r>
              <a:rPr lang="en-GB" sz="3000" dirty="0">
                <a:solidFill>
                  <a:srgbClr val="000000"/>
                </a:solidFill>
              </a:rPr>
              <a:t>To draw distinctions between different forms of conformity</a:t>
            </a:r>
          </a:p>
          <a:p>
            <a:pPr marL="457200" indent="-457200">
              <a:buFont typeface="Arial" panose="020B0604020202020204" pitchFamily="34" charset="0"/>
              <a:buChar char="•"/>
            </a:pPr>
            <a:endParaRPr lang="en-GB" sz="3000" dirty="0">
              <a:solidFill>
                <a:srgbClr val="000000"/>
              </a:solidFill>
            </a:endParaRPr>
          </a:p>
          <a:p>
            <a:pPr marL="457200" indent="-457200">
              <a:buFont typeface="Arial" panose="020B0604020202020204" pitchFamily="34" charset="0"/>
              <a:buChar char="•"/>
            </a:pPr>
            <a:r>
              <a:rPr lang="en-GB" sz="3000" dirty="0">
                <a:solidFill>
                  <a:srgbClr val="000000"/>
                </a:solidFill>
              </a:rPr>
              <a:t>Exploration of conformity research methods</a:t>
            </a:r>
          </a:p>
          <a:p>
            <a:pPr marL="457200" indent="-457200">
              <a:buFont typeface="Arial" panose="020B0604020202020204" pitchFamily="34" charset="0"/>
              <a:buChar char="•"/>
            </a:pPr>
            <a:endParaRPr lang="en-GB" sz="3000" dirty="0">
              <a:solidFill>
                <a:srgbClr val="000000"/>
              </a:solidFill>
            </a:endParaRPr>
          </a:p>
          <a:p>
            <a:pPr marL="457200" indent="-457200">
              <a:buFont typeface="Arial" panose="020B0604020202020204" pitchFamily="34" charset="0"/>
              <a:buChar char="•"/>
            </a:pPr>
            <a:r>
              <a:rPr lang="en-GB" sz="3000" dirty="0">
                <a:solidFill>
                  <a:srgbClr val="000000"/>
                </a:solidFill>
              </a:rPr>
              <a:t>Assessment &amp; evaluation of the research</a:t>
            </a:r>
          </a:p>
        </p:txBody>
      </p:sp>
      <p:sp>
        <p:nvSpPr>
          <p:cNvPr id="4" name="TextBox 3"/>
          <p:cNvSpPr txBox="1"/>
          <p:nvPr/>
        </p:nvSpPr>
        <p:spPr>
          <a:xfrm>
            <a:off x="0" y="1402005"/>
            <a:ext cx="9417963" cy="369332"/>
          </a:xfrm>
          <a:prstGeom prst="rect">
            <a:avLst/>
          </a:prstGeom>
          <a:noFill/>
        </p:spPr>
        <p:txBody>
          <a:bodyPr wrap="none" rtlCol="0">
            <a:spAutoFit/>
          </a:bodyPr>
          <a:lstStyle/>
          <a:p>
            <a:r>
              <a:rPr lang="en-GB" dirty="0">
                <a:solidFill>
                  <a:srgbClr val="F96A1B">
                    <a:lumMod val="75000"/>
                  </a:srgbClr>
                </a:solidFill>
              </a:rPr>
              <a:t>________________________________________________________________________________</a:t>
            </a:r>
          </a:p>
        </p:txBody>
      </p:sp>
    </p:spTree>
    <p:extLst>
      <p:ext uri="{BB962C8B-B14F-4D97-AF65-F5344CB8AC3E}">
        <p14:creationId xmlns:p14="http://schemas.microsoft.com/office/powerpoint/2010/main" val="10998583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a:solidFill>
                  <a:srgbClr val="0070C0"/>
                </a:solidFill>
              </a:rPr>
              <a:t>Quick Reminder of Part One</a:t>
            </a:r>
          </a:p>
        </p:txBody>
      </p:sp>
      <p:sp>
        <p:nvSpPr>
          <p:cNvPr id="3" name="TextBox 2"/>
          <p:cNvSpPr txBox="1"/>
          <p:nvPr/>
        </p:nvSpPr>
        <p:spPr>
          <a:xfrm>
            <a:off x="394520" y="1711361"/>
            <a:ext cx="8749480" cy="4985980"/>
          </a:xfrm>
          <a:prstGeom prst="rect">
            <a:avLst/>
          </a:prstGeom>
          <a:noFill/>
        </p:spPr>
        <p:txBody>
          <a:bodyPr wrap="square" rtlCol="0">
            <a:spAutoFit/>
          </a:bodyPr>
          <a:lstStyle/>
          <a:p>
            <a:r>
              <a:rPr lang="en-GB" sz="3200" dirty="0">
                <a:solidFill>
                  <a:srgbClr val="000000"/>
                </a:solidFill>
              </a:rPr>
              <a:t>We concentrated on 3 classic studies of conformity</a:t>
            </a:r>
          </a:p>
          <a:p>
            <a:endParaRPr lang="en-GB" sz="800" dirty="0">
              <a:solidFill>
                <a:srgbClr val="000000"/>
              </a:solidFill>
            </a:endParaRPr>
          </a:p>
          <a:p>
            <a:pPr marL="457200" indent="-457200">
              <a:buFont typeface="Arial" panose="020B0604020202020204" pitchFamily="34" charset="0"/>
              <a:buChar char="•"/>
            </a:pPr>
            <a:r>
              <a:rPr lang="en-GB" sz="2800" dirty="0">
                <a:solidFill>
                  <a:srgbClr val="0070C0"/>
                </a:solidFill>
              </a:rPr>
              <a:t>Jenness (1932)  </a:t>
            </a:r>
            <a:r>
              <a:rPr lang="en-GB" sz="2800" dirty="0">
                <a:solidFill>
                  <a:srgbClr val="000000"/>
                </a:solidFill>
              </a:rPr>
              <a:t>Beans in a bottle</a:t>
            </a:r>
          </a:p>
          <a:p>
            <a:pPr marL="457200" indent="-457200">
              <a:buFont typeface="Arial" panose="020B0604020202020204" pitchFamily="34" charset="0"/>
              <a:buChar char="•"/>
            </a:pPr>
            <a:r>
              <a:rPr lang="en-GB" sz="2800" dirty="0">
                <a:solidFill>
                  <a:srgbClr val="0070C0"/>
                </a:solidFill>
              </a:rPr>
              <a:t>Sherif (1935)      </a:t>
            </a:r>
            <a:r>
              <a:rPr lang="en-GB" sz="2800" dirty="0">
                <a:solidFill>
                  <a:srgbClr val="000000"/>
                </a:solidFill>
              </a:rPr>
              <a:t>Light in a Room</a:t>
            </a:r>
          </a:p>
          <a:p>
            <a:pPr marL="457200" indent="-457200">
              <a:buFont typeface="Arial" panose="020B0604020202020204" pitchFamily="34" charset="0"/>
              <a:buChar char="•"/>
            </a:pPr>
            <a:r>
              <a:rPr lang="en-GB" sz="2800" dirty="0">
                <a:solidFill>
                  <a:srgbClr val="0070C0"/>
                </a:solidFill>
              </a:rPr>
              <a:t>Asch (1951)        </a:t>
            </a:r>
            <a:r>
              <a:rPr lang="en-GB" sz="2800" dirty="0">
                <a:solidFill>
                  <a:srgbClr val="000000"/>
                </a:solidFill>
              </a:rPr>
              <a:t>Lines on a Card</a:t>
            </a:r>
          </a:p>
          <a:p>
            <a:endParaRPr lang="en-GB" dirty="0">
              <a:solidFill>
                <a:srgbClr val="000000"/>
              </a:solidFill>
            </a:endParaRPr>
          </a:p>
          <a:p>
            <a:endParaRPr lang="en-GB" sz="2800" dirty="0">
              <a:solidFill>
                <a:srgbClr val="0070C0"/>
              </a:solidFill>
            </a:endParaRPr>
          </a:p>
          <a:p>
            <a:r>
              <a:rPr lang="en-GB" sz="2800" dirty="0">
                <a:solidFill>
                  <a:srgbClr val="0070C0"/>
                </a:solidFill>
              </a:rPr>
              <a:t>Deutsch &amp; Gerard (1955) </a:t>
            </a:r>
            <a:r>
              <a:rPr lang="en-GB" sz="2800" dirty="0">
                <a:solidFill>
                  <a:srgbClr val="000000"/>
                </a:solidFill>
              </a:rPr>
              <a:t>distinguished between;</a:t>
            </a:r>
          </a:p>
          <a:p>
            <a:endParaRPr lang="en-GB" sz="2000" dirty="0">
              <a:solidFill>
                <a:srgbClr val="000000"/>
              </a:solidFill>
            </a:endParaRPr>
          </a:p>
          <a:p>
            <a:r>
              <a:rPr lang="en-GB" sz="2800" b="1" dirty="0">
                <a:solidFill>
                  <a:srgbClr val="000000"/>
                </a:solidFill>
              </a:rPr>
              <a:t>     I</a:t>
            </a:r>
            <a:r>
              <a:rPr lang="en-GB" sz="2800" dirty="0">
                <a:solidFill>
                  <a:srgbClr val="000000"/>
                </a:solidFill>
              </a:rPr>
              <a:t>nformational </a:t>
            </a:r>
            <a:r>
              <a:rPr lang="en-GB" sz="2800" b="1" dirty="0">
                <a:solidFill>
                  <a:srgbClr val="000000"/>
                </a:solidFill>
              </a:rPr>
              <a:t>S</a:t>
            </a:r>
            <a:r>
              <a:rPr lang="en-GB" sz="2800" dirty="0">
                <a:solidFill>
                  <a:srgbClr val="000000"/>
                </a:solidFill>
              </a:rPr>
              <a:t>ocial </a:t>
            </a:r>
            <a:r>
              <a:rPr lang="en-GB" sz="2800" b="1" dirty="0">
                <a:solidFill>
                  <a:srgbClr val="000000"/>
                </a:solidFill>
              </a:rPr>
              <a:t>I</a:t>
            </a:r>
            <a:r>
              <a:rPr lang="en-GB" sz="2800" dirty="0">
                <a:solidFill>
                  <a:srgbClr val="000000"/>
                </a:solidFill>
              </a:rPr>
              <a:t>nfluence </a:t>
            </a:r>
            <a:r>
              <a:rPr lang="en-GB" sz="2800" dirty="0">
                <a:solidFill>
                  <a:srgbClr val="0070C0"/>
                </a:solidFill>
              </a:rPr>
              <a:t>(ISI)</a:t>
            </a:r>
            <a:endParaRPr lang="en-GB" sz="2800" dirty="0"/>
          </a:p>
          <a:p>
            <a:endParaRPr lang="en-GB" sz="800" dirty="0">
              <a:solidFill>
                <a:srgbClr val="000000"/>
              </a:solidFill>
            </a:endParaRPr>
          </a:p>
          <a:p>
            <a:r>
              <a:rPr lang="en-GB" sz="2800" dirty="0">
                <a:solidFill>
                  <a:srgbClr val="000000"/>
                </a:solidFill>
              </a:rPr>
              <a:t>     &amp; </a:t>
            </a:r>
            <a:r>
              <a:rPr lang="en-GB" sz="2800" b="1" dirty="0">
                <a:solidFill>
                  <a:srgbClr val="000000"/>
                </a:solidFill>
              </a:rPr>
              <a:t>N</a:t>
            </a:r>
            <a:r>
              <a:rPr lang="en-GB" sz="2800" dirty="0">
                <a:solidFill>
                  <a:srgbClr val="000000"/>
                </a:solidFill>
              </a:rPr>
              <a:t>ormative </a:t>
            </a:r>
            <a:r>
              <a:rPr lang="en-GB" sz="2800" b="1" dirty="0">
                <a:solidFill>
                  <a:srgbClr val="000000"/>
                </a:solidFill>
              </a:rPr>
              <a:t>S</a:t>
            </a:r>
            <a:r>
              <a:rPr lang="en-GB" sz="2800" dirty="0">
                <a:solidFill>
                  <a:srgbClr val="000000"/>
                </a:solidFill>
              </a:rPr>
              <a:t>ocial </a:t>
            </a:r>
            <a:r>
              <a:rPr lang="en-GB" sz="2800" b="1" dirty="0">
                <a:solidFill>
                  <a:srgbClr val="000000"/>
                </a:solidFill>
              </a:rPr>
              <a:t>I</a:t>
            </a:r>
            <a:r>
              <a:rPr lang="en-GB" sz="2800" dirty="0">
                <a:solidFill>
                  <a:srgbClr val="000000"/>
                </a:solidFill>
              </a:rPr>
              <a:t>nfluence  </a:t>
            </a:r>
            <a:r>
              <a:rPr lang="en-GB" sz="2800" dirty="0">
                <a:solidFill>
                  <a:srgbClr val="0070C0"/>
                </a:solidFill>
              </a:rPr>
              <a:t>(NSI)</a:t>
            </a:r>
          </a:p>
          <a:p>
            <a:endParaRPr lang="en-GB" dirty="0">
              <a:solidFill>
                <a:srgbClr val="000000"/>
              </a:solidFill>
            </a:endParaRPr>
          </a:p>
          <a:p>
            <a:r>
              <a:rPr lang="en-GB" dirty="0">
                <a:solidFill>
                  <a:srgbClr val="000000"/>
                </a:solidFill>
              </a:rPr>
              <a:t>  </a:t>
            </a:r>
          </a:p>
        </p:txBody>
      </p:sp>
      <p:pic>
        <p:nvPicPr>
          <p:cNvPr id="1027"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V="1">
            <a:off x="6052765" y="2346236"/>
            <a:ext cx="504056" cy="4946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56821" y="2742799"/>
            <a:ext cx="436064" cy="515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40916" y="3207682"/>
            <a:ext cx="527753" cy="4065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1925" y="1103729"/>
            <a:ext cx="9467850"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733822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sz="half" idx="1"/>
          </p:nvPr>
        </p:nvSpPr>
        <p:spPr>
          <a:xfrm>
            <a:off x="458982" y="2924944"/>
            <a:ext cx="3680970" cy="3417243"/>
          </a:xfrm>
        </p:spPr>
        <p:txBody>
          <a:bodyPr>
            <a:normAutofit fontScale="92500" lnSpcReduction="20000"/>
          </a:bodyPr>
          <a:lstStyle/>
          <a:p>
            <a:r>
              <a:rPr lang="en-GB" dirty="0"/>
              <a:t>Mode of Response</a:t>
            </a:r>
          </a:p>
          <a:p>
            <a:pPr marL="0" indent="0">
              <a:buNone/>
            </a:pPr>
            <a:r>
              <a:rPr lang="en-GB" sz="1500" dirty="0"/>
              <a:t>         (E.g.  Whether face to face)</a:t>
            </a:r>
          </a:p>
          <a:p>
            <a:pPr marL="0" indent="0">
              <a:buNone/>
            </a:pPr>
            <a:endParaRPr lang="en-GB" sz="1500" dirty="0"/>
          </a:p>
          <a:p>
            <a:r>
              <a:rPr lang="en-GB" dirty="0"/>
              <a:t>Self Esteem</a:t>
            </a:r>
          </a:p>
          <a:p>
            <a:endParaRPr lang="en-GB" dirty="0"/>
          </a:p>
          <a:p>
            <a:r>
              <a:rPr lang="en-GB" dirty="0"/>
              <a:t>Perceived Status of Group</a:t>
            </a:r>
          </a:p>
          <a:p>
            <a:endParaRPr lang="en-GB" dirty="0"/>
          </a:p>
          <a:p>
            <a:r>
              <a:rPr lang="en-GB" dirty="0"/>
              <a:t>Reducing Group Size</a:t>
            </a:r>
          </a:p>
          <a:p>
            <a:endParaRPr lang="en-GB" dirty="0"/>
          </a:p>
        </p:txBody>
      </p:sp>
      <p:sp>
        <p:nvSpPr>
          <p:cNvPr id="8" name="Content Placeholder 7"/>
          <p:cNvSpPr>
            <a:spLocks noGrp="1"/>
          </p:cNvSpPr>
          <p:nvPr>
            <p:ph sz="half" idx="2"/>
          </p:nvPr>
        </p:nvSpPr>
        <p:spPr>
          <a:xfrm>
            <a:off x="4573782" y="2924944"/>
            <a:ext cx="3740224" cy="3489251"/>
          </a:xfrm>
        </p:spPr>
        <p:txBody>
          <a:bodyPr>
            <a:normAutofit fontScale="92500" lnSpcReduction="20000"/>
          </a:bodyPr>
          <a:lstStyle/>
          <a:p>
            <a:r>
              <a:rPr lang="en-GB" dirty="0"/>
              <a:t>Unanimity of the Group</a:t>
            </a:r>
          </a:p>
          <a:p>
            <a:endParaRPr lang="en-GB" dirty="0"/>
          </a:p>
          <a:p>
            <a:r>
              <a:rPr lang="en-GB" dirty="0"/>
              <a:t>Losing a Partner</a:t>
            </a:r>
          </a:p>
          <a:p>
            <a:endParaRPr lang="en-GB" dirty="0"/>
          </a:p>
          <a:p>
            <a:r>
              <a:rPr lang="en-GB" dirty="0"/>
              <a:t>Task Difficulty</a:t>
            </a:r>
          </a:p>
          <a:p>
            <a:endParaRPr lang="en-GB" dirty="0"/>
          </a:p>
        </p:txBody>
      </p:sp>
      <p:sp>
        <p:nvSpPr>
          <p:cNvPr id="3" name="TextBox 2"/>
          <p:cNvSpPr txBox="1"/>
          <p:nvPr/>
        </p:nvSpPr>
        <p:spPr>
          <a:xfrm>
            <a:off x="4764146" y="1981453"/>
            <a:ext cx="239902" cy="646331"/>
          </a:xfrm>
          <a:prstGeom prst="rect">
            <a:avLst/>
          </a:prstGeom>
          <a:noFill/>
        </p:spPr>
        <p:txBody>
          <a:bodyPr wrap="square" rtlCol="0">
            <a:spAutoFit/>
          </a:bodyPr>
          <a:lstStyle/>
          <a:p>
            <a:endParaRPr lang="en-GB" dirty="0">
              <a:solidFill>
                <a:srgbClr val="000000"/>
              </a:solidFill>
            </a:endParaRPr>
          </a:p>
          <a:p>
            <a:endParaRPr lang="en-GB" dirty="0">
              <a:solidFill>
                <a:srgbClr val="000000"/>
              </a:solidFill>
            </a:endParaRPr>
          </a:p>
        </p:txBody>
      </p:sp>
      <p:sp>
        <p:nvSpPr>
          <p:cNvPr id="9" name="Title 8"/>
          <p:cNvSpPr>
            <a:spLocks noGrp="1"/>
          </p:cNvSpPr>
          <p:nvPr>
            <p:ph type="title"/>
          </p:nvPr>
        </p:nvSpPr>
        <p:spPr/>
        <p:txBody>
          <a:bodyPr>
            <a:normAutofit/>
          </a:bodyPr>
          <a:lstStyle/>
          <a:p>
            <a:pPr algn="l"/>
            <a:r>
              <a:rPr lang="en-GB" sz="4000" dirty="0">
                <a:solidFill>
                  <a:srgbClr val="0070C0"/>
                </a:solidFill>
              </a:rPr>
              <a:t>Conformity: The Asch Paradigm</a:t>
            </a:r>
          </a:p>
        </p:txBody>
      </p:sp>
      <p:sp>
        <p:nvSpPr>
          <p:cNvPr id="11" name="Title 1"/>
          <p:cNvSpPr txBox="1">
            <a:spLocks/>
          </p:cNvSpPr>
          <p:nvPr/>
        </p:nvSpPr>
        <p:spPr>
          <a:xfrm>
            <a:off x="458982" y="1484784"/>
            <a:ext cx="8229600" cy="1143000"/>
          </a:xfrm>
          <a:prstGeom prst="rect">
            <a:avLst/>
          </a:prstGeom>
        </p:spPr>
        <p:txBody>
          <a:bodyPr vert="horz" lIns="91440" tIns="45720" rIns="91440" bIns="45720" rtlCol="0" anchor="ctr">
            <a:normAutofit fontScale="2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dirty="0">
                <a:solidFill>
                  <a:srgbClr val="000000"/>
                </a:solidFill>
              </a:rPr>
              <a:t/>
            </a:r>
            <a:br>
              <a:rPr lang="en-GB" dirty="0">
                <a:solidFill>
                  <a:srgbClr val="000000"/>
                </a:solidFill>
              </a:rPr>
            </a:br>
            <a:r>
              <a:rPr lang="en-GB" sz="11200" dirty="0">
                <a:solidFill>
                  <a:srgbClr val="0070C0"/>
                </a:solidFill>
              </a:rPr>
              <a:t>Asch and other researchers were able to use the </a:t>
            </a:r>
            <a:r>
              <a:rPr lang="en-GB" sz="11200" b="1" dirty="0">
                <a:solidFill>
                  <a:srgbClr val="0070C0"/>
                </a:solidFill>
              </a:rPr>
              <a:t>Asch Paradigm </a:t>
            </a:r>
            <a:r>
              <a:rPr lang="en-GB" sz="11200" dirty="0">
                <a:solidFill>
                  <a:srgbClr val="0070C0"/>
                </a:solidFill>
              </a:rPr>
              <a:t>to highlight factors influential to conformity:</a:t>
            </a:r>
            <a:br>
              <a:rPr lang="en-GB" sz="11200" dirty="0">
                <a:solidFill>
                  <a:srgbClr val="0070C0"/>
                </a:solidFill>
              </a:rPr>
            </a:br>
            <a:endParaRPr lang="en-GB" sz="11200" dirty="0">
              <a:solidFill>
                <a:srgbClr val="0070C0"/>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3318" y="991071"/>
            <a:ext cx="9474200"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089349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sz="4000" dirty="0">
                <a:solidFill>
                  <a:srgbClr val="0070C0"/>
                </a:solidFill>
              </a:rPr>
              <a:t>Conformity: The Asch Paradigm</a:t>
            </a:r>
          </a:p>
        </p:txBody>
      </p:sp>
      <p:sp>
        <p:nvSpPr>
          <p:cNvPr id="4" name="TextBox 3"/>
          <p:cNvSpPr txBox="1"/>
          <p:nvPr/>
        </p:nvSpPr>
        <p:spPr>
          <a:xfrm>
            <a:off x="707493" y="1296327"/>
            <a:ext cx="7992888" cy="6494085"/>
          </a:xfrm>
          <a:prstGeom prst="rect">
            <a:avLst/>
          </a:prstGeom>
          <a:noFill/>
        </p:spPr>
        <p:txBody>
          <a:bodyPr wrap="square" rtlCol="0">
            <a:spAutoFit/>
          </a:bodyPr>
          <a:lstStyle/>
          <a:p>
            <a:endParaRPr lang="en-GB" dirty="0">
              <a:solidFill>
                <a:srgbClr val="000000"/>
              </a:solidFill>
            </a:endParaRPr>
          </a:p>
          <a:p>
            <a:r>
              <a:rPr lang="en-GB" sz="2400" b="1" dirty="0">
                <a:solidFill>
                  <a:srgbClr val="0070C0"/>
                </a:solidFill>
              </a:rPr>
              <a:t>Mode of Response</a:t>
            </a:r>
          </a:p>
          <a:p>
            <a:r>
              <a:rPr lang="en-GB" sz="2400" b="1" dirty="0">
                <a:solidFill>
                  <a:srgbClr val="000000"/>
                </a:solidFill>
              </a:rPr>
              <a:t>NSI</a:t>
            </a:r>
            <a:r>
              <a:rPr lang="en-GB" sz="2400" dirty="0">
                <a:solidFill>
                  <a:srgbClr val="000000"/>
                </a:solidFill>
              </a:rPr>
              <a:t> greater in face-face situations</a:t>
            </a:r>
          </a:p>
          <a:p>
            <a:r>
              <a:rPr lang="en-GB" sz="2400" dirty="0">
                <a:solidFill>
                  <a:srgbClr val="000000"/>
                </a:solidFill>
              </a:rPr>
              <a:t>*When Asch allowed written answers</a:t>
            </a:r>
          </a:p>
          <a:p>
            <a:r>
              <a:rPr lang="en-GB" sz="2400" dirty="0">
                <a:solidFill>
                  <a:srgbClr val="000000"/>
                </a:solidFill>
              </a:rPr>
              <a:t>conformity dropped to 12.5%</a:t>
            </a:r>
          </a:p>
          <a:p>
            <a:endParaRPr lang="en-GB" sz="1200" dirty="0">
              <a:solidFill>
                <a:srgbClr val="000000"/>
              </a:solidFill>
            </a:endParaRPr>
          </a:p>
          <a:p>
            <a:r>
              <a:rPr lang="en-GB" sz="2400" b="1" dirty="0">
                <a:solidFill>
                  <a:srgbClr val="0070C0"/>
                </a:solidFill>
              </a:rPr>
              <a:t>Self Esteem</a:t>
            </a:r>
          </a:p>
          <a:p>
            <a:r>
              <a:rPr lang="en-GB" sz="2400" dirty="0">
                <a:solidFill>
                  <a:srgbClr val="000000"/>
                </a:solidFill>
              </a:rPr>
              <a:t>Those with high self esteem conform less than others </a:t>
            </a:r>
          </a:p>
          <a:p>
            <a:endParaRPr lang="en-GB" sz="1200" dirty="0">
              <a:solidFill>
                <a:srgbClr val="000000"/>
              </a:solidFill>
            </a:endParaRPr>
          </a:p>
          <a:p>
            <a:r>
              <a:rPr lang="en-GB" sz="2400" b="1" dirty="0">
                <a:solidFill>
                  <a:srgbClr val="0070C0"/>
                </a:solidFill>
              </a:rPr>
              <a:t>Perceived Status of Group</a:t>
            </a:r>
          </a:p>
          <a:p>
            <a:r>
              <a:rPr lang="en-GB" sz="2400" dirty="0">
                <a:solidFill>
                  <a:srgbClr val="000000"/>
                </a:solidFill>
              </a:rPr>
              <a:t>Influential factor in degree of conformity</a:t>
            </a:r>
          </a:p>
          <a:p>
            <a:r>
              <a:rPr lang="en-GB" sz="2400" dirty="0">
                <a:solidFill>
                  <a:srgbClr val="000000"/>
                </a:solidFill>
              </a:rPr>
              <a:t>*Abrams </a:t>
            </a:r>
            <a:r>
              <a:rPr lang="en-GB" sz="2400" i="1" dirty="0">
                <a:solidFill>
                  <a:srgbClr val="000000"/>
                </a:solidFill>
              </a:rPr>
              <a:t>et al</a:t>
            </a:r>
            <a:r>
              <a:rPr lang="en-GB" sz="2400" dirty="0">
                <a:solidFill>
                  <a:srgbClr val="000000"/>
                </a:solidFill>
              </a:rPr>
              <a:t>. (1990) Replicated Sherif’s Expt.</a:t>
            </a:r>
          </a:p>
          <a:p>
            <a:endParaRPr lang="en-GB" sz="1200" dirty="0">
              <a:solidFill>
                <a:srgbClr val="000000"/>
              </a:solidFill>
            </a:endParaRPr>
          </a:p>
          <a:p>
            <a:r>
              <a:rPr lang="en-GB" sz="2400" b="1" dirty="0">
                <a:solidFill>
                  <a:srgbClr val="0070C0"/>
                </a:solidFill>
              </a:rPr>
              <a:t>Reducing Group Size</a:t>
            </a:r>
          </a:p>
          <a:p>
            <a:r>
              <a:rPr lang="en-GB" sz="2400" dirty="0">
                <a:solidFill>
                  <a:srgbClr val="000000"/>
                </a:solidFill>
              </a:rPr>
              <a:t>*When only 2 confederates with participant</a:t>
            </a:r>
          </a:p>
          <a:p>
            <a:r>
              <a:rPr lang="en-GB" sz="2400" dirty="0">
                <a:solidFill>
                  <a:srgbClr val="000000"/>
                </a:solidFill>
              </a:rPr>
              <a:t>conformity drops to 12.8%       (*Asch, 1951)</a:t>
            </a:r>
          </a:p>
          <a:p>
            <a:endParaRPr lang="en-GB" sz="2800" dirty="0">
              <a:solidFill>
                <a:srgbClr val="000000"/>
              </a:solidFill>
            </a:endParaRPr>
          </a:p>
          <a:p>
            <a:endParaRPr lang="en-GB" sz="2800" dirty="0">
              <a:solidFill>
                <a:srgbClr val="000000"/>
              </a:solidFill>
            </a:endParaRPr>
          </a:p>
          <a:p>
            <a:endParaRPr lang="en-GB" dirty="0">
              <a:solidFill>
                <a:srgbClr val="000000"/>
              </a:solidFill>
            </a:endParaRPr>
          </a:p>
        </p:txBody>
      </p:sp>
      <p:pic>
        <p:nvPicPr>
          <p:cNvPr id="205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1085" r="7993"/>
          <a:stretch/>
        </p:blipFill>
        <p:spPr bwMode="auto">
          <a:xfrm>
            <a:off x="6495644" y="1473426"/>
            <a:ext cx="2189018" cy="1685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30647"/>
          <a:stretch/>
        </p:blipFill>
        <p:spPr bwMode="auto">
          <a:xfrm>
            <a:off x="6732619" y="4005064"/>
            <a:ext cx="2079817" cy="17993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937202" y="5663724"/>
            <a:ext cx="1670650" cy="153888"/>
          </a:xfrm>
          <a:prstGeom prst="rect">
            <a:avLst/>
          </a:prstGeom>
          <a:noFill/>
        </p:spPr>
        <p:txBody>
          <a:bodyPr wrap="none" rtlCol="0">
            <a:spAutoFit/>
          </a:bodyPr>
          <a:lstStyle/>
          <a:p>
            <a:r>
              <a:rPr lang="en-GB" sz="400" dirty="0">
                <a:solidFill>
                  <a:srgbClr val="FFFFFF"/>
                </a:solidFill>
              </a:rPr>
              <a:t>https://upload.wikimedia.org/wikipedia/en/f/f4/Toffs_and_Toughs.jpg</a:t>
            </a:r>
          </a:p>
        </p:txBody>
      </p:sp>
      <p:sp>
        <p:nvSpPr>
          <p:cNvPr id="5" name="Rectangle 4"/>
          <p:cNvSpPr/>
          <p:nvPr/>
        </p:nvSpPr>
        <p:spPr>
          <a:xfrm>
            <a:off x="6572006" y="3016821"/>
            <a:ext cx="1528386" cy="153888"/>
          </a:xfrm>
          <a:prstGeom prst="rect">
            <a:avLst/>
          </a:prstGeom>
        </p:spPr>
        <p:txBody>
          <a:bodyPr wrap="square">
            <a:spAutoFit/>
          </a:bodyPr>
          <a:lstStyle/>
          <a:p>
            <a:r>
              <a:rPr lang="en-GB" sz="400" dirty="0">
                <a:solidFill>
                  <a:srgbClr val="000000"/>
                </a:solidFill>
              </a:rPr>
              <a:t>http://a2.espncdn.com/photo/2013/0711/espn_funnies_05.jpg</a:t>
            </a:r>
          </a:p>
        </p:txBody>
      </p:sp>
      <p:pic>
        <p:nvPicPr>
          <p:cNvPr id="307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0528" y="991071"/>
            <a:ext cx="9474200"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308827" y="1500235"/>
            <a:ext cx="476412" cy="523220"/>
          </a:xfrm>
          <a:prstGeom prst="rect">
            <a:avLst/>
          </a:prstGeom>
          <a:noFill/>
        </p:spPr>
        <p:txBody>
          <a:bodyPr wrap="none" rtlCol="0">
            <a:spAutoFit/>
          </a:bodyPr>
          <a:lstStyle/>
          <a:p>
            <a:r>
              <a:rPr lang="en-GB" sz="2800" dirty="0">
                <a:solidFill>
                  <a:srgbClr val="000000"/>
                </a:solidFill>
              </a:rPr>
              <a:t>1)</a:t>
            </a:r>
          </a:p>
        </p:txBody>
      </p:sp>
      <p:sp>
        <p:nvSpPr>
          <p:cNvPr id="7" name="TextBox 6"/>
          <p:cNvSpPr txBox="1"/>
          <p:nvPr/>
        </p:nvSpPr>
        <p:spPr>
          <a:xfrm>
            <a:off x="308827" y="3159351"/>
            <a:ext cx="476412" cy="523220"/>
          </a:xfrm>
          <a:prstGeom prst="rect">
            <a:avLst/>
          </a:prstGeom>
          <a:noFill/>
        </p:spPr>
        <p:txBody>
          <a:bodyPr wrap="none" rtlCol="0">
            <a:spAutoFit/>
          </a:bodyPr>
          <a:lstStyle/>
          <a:p>
            <a:r>
              <a:rPr lang="en-GB" sz="2800" dirty="0">
                <a:solidFill>
                  <a:srgbClr val="000000"/>
                </a:solidFill>
              </a:rPr>
              <a:t>2)</a:t>
            </a:r>
          </a:p>
        </p:txBody>
      </p:sp>
      <p:sp>
        <p:nvSpPr>
          <p:cNvPr id="8" name="Rectangle 7"/>
          <p:cNvSpPr/>
          <p:nvPr/>
        </p:nvSpPr>
        <p:spPr>
          <a:xfrm>
            <a:off x="308827" y="4097094"/>
            <a:ext cx="476412" cy="523220"/>
          </a:xfrm>
          <a:prstGeom prst="rect">
            <a:avLst/>
          </a:prstGeom>
        </p:spPr>
        <p:txBody>
          <a:bodyPr wrap="none">
            <a:spAutoFit/>
          </a:bodyPr>
          <a:lstStyle/>
          <a:p>
            <a:r>
              <a:rPr lang="en-GB" sz="2800" dirty="0">
                <a:solidFill>
                  <a:srgbClr val="000000"/>
                </a:solidFill>
              </a:rPr>
              <a:t>3)</a:t>
            </a:r>
          </a:p>
        </p:txBody>
      </p:sp>
      <p:sp>
        <p:nvSpPr>
          <p:cNvPr id="9" name="Rectangle 8"/>
          <p:cNvSpPr/>
          <p:nvPr/>
        </p:nvSpPr>
        <p:spPr>
          <a:xfrm>
            <a:off x="301265" y="5373216"/>
            <a:ext cx="476412" cy="523220"/>
          </a:xfrm>
          <a:prstGeom prst="rect">
            <a:avLst/>
          </a:prstGeom>
        </p:spPr>
        <p:txBody>
          <a:bodyPr wrap="none">
            <a:spAutoFit/>
          </a:bodyPr>
          <a:lstStyle/>
          <a:p>
            <a:r>
              <a:rPr lang="en-GB" sz="2800" dirty="0">
                <a:solidFill>
                  <a:srgbClr val="000000"/>
                </a:solidFill>
              </a:rPr>
              <a:t>4)</a:t>
            </a:r>
          </a:p>
        </p:txBody>
      </p:sp>
    </p:spTree>
    <p:extLst>
      <p:ext uri="{BB962C8B-B14F-4D97-AF65-F5344CB8AC3E}">
        <p14:creationId xmlns:p14="http://schemas.microsoft.com/office/powerpoint/2010/main" val="42620510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72200" y="5157192"/>
            <a:ext cx="2575578" cy="14371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804212" y="1509894"/>
            <a:ext cx="7920880" cy="5693866"/>
          </a:xfrm>
          <a:prstGeom prst="rect">
            <a:avLst/>
          </a:prstGeom>
          <a:noFill/>
        </p:spPr>
        <p:txBody>
          <a:bodyPr wrap="square" rtlCol="0">
            <a:spAutoFit/>
          </a:bodyPr>
          <a:lstStyle/>
          <a:p>
            <a:r>
              <a:rPr lang="en-GB" sz="2800" b="1" dirty="0">
                <a:solidFill>
                  <a:srgbClr val="0070C0"/>
                </a:solidFill>
              </a:rPr>
              <a:t>Unanimity of the Group</a:t>
            </a:r>
          </a:p>
          <a:p>
            <a:r>
              <a:rPr lang="en-GB" sz="2800" dirty="0">
                <a:solidFill>
                  <a:srgbClr val="000000"/>
                </a:solidFill>
              </a:rPr>
              <a:t>Asch (1955): participants only</a:t>
            </a:r>
          </a:p>
          <a:p>
            <a:r>
              <a:rPr lang="en-GB" sz="2800" dirty="0">
                <a:solidFill>
                  <a:srgbClr val="000000"/>
                </a:solidFill>
              </a:rPr>
              <a:t>need one supporter to remain</a:t>
            </a:r>
          </a:p>
          <a:p>
            <a:r>
              <a:rPr lang="en-GB" sz="2800" dirty="0">
                <a:solidFill>
                  <a:srgbClr val="000000"/>
                </a:solidFill>
              </a:rPr>
              <a:t>independent (Conformity drops to 5.5%)</a:t>
            </a:r>
          </a:p>
          <a:p>
            <a:endParaRPr lang="en-GB" sz="2800" dirty="0">
              <a:solidFill>
                <a:srgbClr val="000000"/>
              </a:solidFill>
            </a:endParaRPr>
          </a:p>
          <a:p>
            <a:r>
              <a:rPr lang="en-GB" sz="2800" b="1" dirty="0">
                <a:solidFill>
                  <a:srgbClr val="0070C0"/>
                </a:solidFill>
              </a:rPr>
              <a:t>Losing a Partner</a:t>
            </a:r>
          </a:p>
          <a:p>
            <a:r>
              <a:rPr lang="en-GB" sz="2800" dirty="0">
                <a:solidFill>
                  <a:srgbClr val="000000"/>
                </a:solidFill>
              </a:rPr>
              <a:t>Conformity increases again if partner defects</a:t>
            </a:r>
          </a:p>
          <a:p>
            <a:r>
              <a:rPr lang="en-GB" sz="2800" dirty="0">
                <a:solidFill>
                  <a:srgbClr val="000000"/>
                </a:solidFill>
              </a:rPr>
              <a:t>or is called away</a:t>
            </a:r>
          </a:p>
          <a:p>
            <a:endParaRPr lang="en-GB" sz="2800" dirty="0">
              <a:solidFill>
                <a:srgbClr val="000000"/>
              </a:solidFill>
            </a:endParaRPr>
          </a:p>
          <a:p>
            <a:r>
              <a:rPr lang="en-GB" sz="2800" b="1" dirty="0">
                <a:solidFill>
                  <a:srgbClr val="0070C0"/>
                </a:solidFill>
              </a:rPr>
              <a:t>Task Difficulty</a:t>
            </a:r>
          </a:p>
          <a:p>
            <a:r>
              <a:rPr lang="en-GB" sz="2800" dirty="0">
                <a:solidFill>
                  <a:srgbClr val="000000"/>
                </a:solidFill>
              </a:rPr>
              <a:t>If</a:t>
            </a:r>
            <a:r>
              <a:rPr lang="en-GB" sz="2800" b="1" dirty="0">
                <a:solidFill>
                  <a:srgbClr val="000000"/>
                </a:solidFill>
              </a:rPr>
              <a:t> </a:t>
            </a:r>
            <a:r>
              <a:rPr lang="en-GB" sz="2800" dirty="0">
                <a:solidFill>
                  <a:srgbClr val="000000"/>
                </a:solidFill>
              </a:rPr>
              <a:t>task difficult, more likely participant</a:t>
            </a:r>
          </a:p>
          <a:p>
            <a:r>
              <a:rPr lang="en-GB" sz="2800" dirty="0">
                <a:solidFill>
                  <a:srgbClr val="000000"/>
                </a:solidFill>
              </a:rPr>
              <a:t>remains independent</a:t>
            </a:r>
          </a:p>
          <a:p>
            <a:endParaRPr lang="en-GB" sz="2800" dirty="0">
              <a:solidFill>
                <a:srgbClr val="000000"/>
              </a:solidFill>
            </a:endParaRPr>
          </a:p>
        </p:txBody>
      </p:sp>
      <p:sp>
        <p:nvSpPr>
          <p:cNvPr id="3" name="Title 2"/>
          <p:cNvSpPr>
            <a:spLocks noGrp="1"/>
          </p:cNvSpPr>
          <p:nvPr>
            <p:ph type="title"/>
          </p:nvPr>
        </p:nvSpPr>
        <p:spPr/>
        <p:txBody>
          <a:bodyPr>
            <a:normAutofit/>
          </a:bodyPr>
          <a:lstStyle/>
          <a:p>
            <a:r>
              <a:rPr lang="en-GB" sz="4000" dirty="0">
                <a:solidFill>
                  <a:srgbClr val="0070C0"/>
                </a:solidFill>
              </a:rPr>
              <a:t>Conformity: The Asch Paradigm</a:t>
            </a:r>
          </a:p>
        </p:txBody>
      </p:sp>
      <p:pic>
        <p:nvPicPr>
          <p:cNvPr id="3074"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b="12136"/>
          <a:stretch/>
        </p:blipFill>
        <p:spPr bwMode="auto">
          <a:xfrm>
            <a:off x="5917502" y="1547654"/>
            <a:ext cx="3024336" cy="12069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6258599" y="2732912"/>
            <a:ext cx="1950992" cy="123111"/>
          </a:xfrm>
          <a:prstGeom prst="rect">
            <a:avLst/>
          </a:prstGeom>
        </p:spPr>
        <p:txBody>
          <a:bodyPr wrap="square">
            <a:spAutoFit/>
          </a:bodyPr>
          <a:lstStyle/>
          <a:p>
            <a:r>
              <a:rPr lang="en-GB" sz="200" dirty="0">
                <a:solidFill>
                  <a:srgbClr val="FFFFFF"/>
                </a:solidFill>
              </a:rPr>
              <a:t>http://a57.foxnews.com/global.fncstatic.com/static/managed/img/fn-latino/news/660/371/12%20Angry%20Men%20Main.jpg?ve=1&amp;tl=1</a:t>
            </a:r>
          </a:p>
        </p:txBody>
      </p:sp>
      <p:pic>
        <p:nvPicPr>
          <p:cNvPr id="1026" name="Picture 2"/>
          <p:cNvPicPr>
            <a:picLocks noChangeAspect="1" noChangeArrowheads="1"/>
          </p:cNvPicPr>
          <p:nvPr/>
        </p:nvPicPr>
        <p:blipFill rotWithShape="1">
          <a:blip r:embed="rId5">
            <a:extLst>
              <a:ext uri="{28A0092B-C50C-407E-A947-70E740481C1C}">
                <a14:useLocalDpi xmlns:a14="http://schemas.microsoft.com/office/drawing/2010/main" val="0"/>
              </a:ext>
            </a:extLst>
          </a:blip>
          <a:srcRect l="14120" r="17134"/>
          <a:stretch/>
        </p:blipFill>
        <p:spPr bwMode="auto">
          <a:xfrm>
            <a:off x="7716745" y="3658030"/>
            <a:ext cx="1231033" cy="13430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8"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0528" y="979867"/>
            <a:ext cx="9480550"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458207" y="1487183"/>
            <a:ext cx="476412" cy="523220"/>
          </a:xfrm>
          <a:prstGeom prst="rect">
            <a:avLst/>
          </a:prstGeom>
          <a:noFill/>
        </p:spPr>
        <p:txBody>
          <a:bodyPr wrap="none" rtlCol="0">
            <a:spAutoFit/>
          </a:bodyPr>
          <a:lstStyle/>
          <a:p>
            <a:r>
              <a:rPr lang="en-GB" sz="2800" dirty="0">
                <a:solidFill>
                  <a:srgbClr val="000000"/>
                </a:solidFill>
              </a:rPr>
              <a:t>5)</a:t>
            </a:r>
          </a:p>
        </p:txBody>
      </p:sp>
      <p:sp>
        <p:nvSpPr>
          <p:cNvPr id="6" name="TextBox 5"/>
          <p:cNvSpPr txBox="1"/>
          <p:nvPr/>
        </p:nvSpPr>
        <p:spPr>
          <a:xfrm>
            <a:off x="458207" y="3645024"/>
            <a:ext cx="476412" cy="523220"/>
          </a:xfrm>
          <a:prstGeom prst="rect">
            <a:avLst/>
          </a:prstGeom>
          <a:noFill/>
        </p:spPr>
        <p:txBody>
          <a:bodyPr wrap="none" rtlCol="0">
            <a:spAutoFit/>
          </a:bodyPr>
          <a:lstStyle/>
          <a:p>
            <a:r>
              <a:rPr lang="en-GB" sz="2800" dirty="0">
                <a:solidFill>
                  <a:srgbClr val="000000"/>
                </a:solidFill>
              </a:rPr>
              <a:t>6)</a:t>
            </a:r>
          </a:p>
        </p:txBody>
      </p:sp>
      <p:sp>
        <p:nvSpPr>
          <p:cNvPr id="7" name="TextBox 6"/>
          <p:cNvSpPr txBox="1"/>
          <p:nvPr/>
        </p:nvSpPr>
        <p:spPr>
          <a:xfrm>
            <a:off x="458207" y="5352546"/>
            <a:ext cx="476412" cy="523220"/>
          </a:xfrm>
          <a:prstGeom prst="rect">
            <a:avLst/>
          </a:prstGeom>
          <a:noFill/>
        </p:spPr>
        <p:txBody>
          <a:bodyPr wrap="none" rtlCol="0">
            <a:spAutoFit/>
          </a:bodyPr>
          <a:lstStyle/>
          <a:p>
            <a:r>
              <a:rPr lang="en-GB" sz="2800" dirty="0">
                <a:solidFill>
                  <a:srgbClr val="000000"/>
                </a:solidFill>
              </a:rPr>
              <a:t>7)</a:t>
            </a:r>
          </a:p>
        </p:txBody>
      </p:sp>
      <p:sp>
        <p:nvSpPr>
          <p:cNvPr id="8" name="TextBox 7"/>
          <p:cNvSpPr txBox="1"/>
          <p:nvPr/>
        </p:nvSpPr>
        <p:spPr>
          <a:xfrm>
            <a:off x="9300022" y="4356826"/>
            <a:ext cx="184731" cy="369332"/>
          </a:xfrm>
          <a:prstGeom prst="rect">
            <a:avLst/>
          </a:prstGeom>
          <a:noFill/>
        </p:spPr>
        <p:txBody>
          <a:bodyPr wrap="none" rtlCol="0">
            <a:spAutoFit/>
          </a:bodyPr>
          <a:lstStyle/>
          <a:p>
            <a:endParaRPr lang="en-GB" dirty="0">
              <a:solidFill>
                <a:srgbClr val="000000"/>
              </a:solidFill>
            </a:endParaRPr>
          </a:p>
        </p:txBody>
      </p:sp>
      <p:sp>
        <p:nvSpPr>
          <p:cNvPr id="9" name="TextBox 8"/>
          <p:cNvSpPr txBox="1"/>
          <p:nvPr/>
        </p:nvSpPr>
        <p:spPr>
          <a:xfrm>
            <a:off x="-2700808" y="3685314"/>
            <a:ext cx="184731" cy="369332"/>
          </a:xfrm>
          <a:prstGeom prst="rect">
            <a:avLst/>
          </a:prstGeom>
          <a:noFill/>
        </p:spPr>
        <p:txBody>
          <a:bodyPr wrap="none" rtlCol="0">
            <a:spAutoFit/>
          </a:bodyPr>
          <a:lstStyle/>
          <a:p>
            <a:endParaRPr lang="en-GB" dirty="0">
              <a:solidFill>
                <a:srgbClr val="000000"/>
              </a:solidFill>
            </a:endParaRPr>
          </a:p>
        </p:txBody>
      </p:sp>
      <p:sp>
        <p:nvSpPr>
          <p:cNvPr id="10" name="TextBox 9"/>
          <p:cNvSpPr txBox="1"/>
          <p:nvPr/>
        </p:nvSpPr>
        <p:spPr>
          <a:xfrm>
            <a:off x="-1980728" y="5875766"/>
            <a:ext cx="72008" cy="215444"/>
          </a:xfrm>
          <a:prstGeom prst="rect">
            <a:avLst/>
          </a:prstGeom>
          <a:noFill/>
        </p:spPr>
        <p:txBody>
          <a:bodyPr wrap="square" rtlCol="0">
            <a:spAutoFit/>
          </a:bodyPr>
          <a:lstStyle/>
          <a:p>
            <a:endParaRPr lang="en-GB" sz="800" dirty="0">
              <a:solidFill>
                <a:srgbClr val="000000"/>
              </a:solidFill>
            </a:endParaRPr>
          </a:p>
        </p:txBody>
      </p:sp>
    </p:spTree>
    <p:extLst>
      <p:ext uri="{BB962C8B-B14F-4D97-AF65-F5344CB8AC3E}">
        <p14:creationId xmlns:p14="http://schemas.microsoft.com/office/powerpoint/2010/main" val="247043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79512" y="476672"/>
            <a:ext cx="9135938" cy="1143000"/>
          </a:xfrm>
        </p:spPr>
        <p:txBody>
          <a:bodyPr>
            <a:normAutofit fontScale="90000"/>
          </a:bodyPr>
          <a:lstStyle/>
          <a:p>
            <a:pPr algn="l"/>
            <a:r>
              <a:rPr lang="en-GB" dirty="0">
                <a:solidFill>
                  <a:srgbClr val="0070C0"/>
                </a:solidFill>
              </a:rPr>
              <a:t>The Crutchfield Technique:</a:t>
            </a:r>
            <a:br>
              <a:rPr lang="en-GB" dirty="0">
                <a:solidFill>
                  <a:srgbClr val="0070C0"/>
                </a:solidFill>
              </a:rPr>
            </a:br>
            <a:r>
              <a:rPr lang="en-GB" sz="3100" dirty="0">
                <a:solidFill>
                  <a:srgbClr val="0070C0"/>
                </a:solidFill>
              </a:rPr>
              <a:t>Ergonomic changes to the Asch Paradigm, Crutchfield (1954)</a:t>
            </a:r>
            <a:br>
              <a:rPr lang="en-GB" sz="3100" dirty="0">
                <a:solidFill>
                  <a:srgbClr val="0070C0"/>
                </a:solidFill>
              </a:rPr>
            </a:br>
            <a:endParaRPr lang="en-GB" sz="3100" dirty="0">
              <a:solidFill>
                <a:srgbClr val="0070C0"/>
              </a:solidFill>
            </a:endParaRPr>
          </a:p>
        </p:txBody>
      </p:sp>
      <p:sp>
        <p:nvSpPr>
          <p:cNvPr id="4" name="TextBox 3"/>
          <p:cNvSpPr txBox="1"/>
          <p:nvPr/>
        </p:nvSpPr>
        <p:spPr>
          <a:xfrm>
            <a:off x="179512" y="1658079"/>
            <a:ext cx="5400600" cy="6370975"/>
          </a:xfrm>
          <a:prstGeom prst="rect">
            <a:avLst/>
          </a:prstGeom>
          <a:noFill/>
        </p:spPr>
        <p:txBody>
          <a:bodyPr wrap="square" rtlCol="0">
            <a:spAutoFit/>
          </a:bodyPr>
          <a:lstStyle/>
          <a:p>
            <a:pPr marL="285750" indent="-285750">
              <a:buFont typeface="Arial" panose="020B0604020202020204" pitchFamily="34" charset="0"/>
              <a:buChar char="•"/>
            </a:pPr>
            <a:r>
              <a:rPr lang="en-GB" sz="2400" dirty="0">
                <a:solidFill>
                  <a:srgbClr val="000000"/>
                </a:solidFill>
              </a:rPr>
              <a:t>Participants seated in cubicles containing box device with lights and switches - </a:t>
            </a:r>
          </a:p>
          <a:p>
            <a:r>
              <a:rPr lang="en-GB" sz="2400" dirty="0">
                <a:solidFill>
                  <a:srgbClr val="000000"/>
                </a:solidFill>
              </a:rPr>
              <a:t>    questions projected on wall above</a:t>
            </a:r>
          </a:p>
          <a:p>
            <a:pPr marL="285750" indent="-285750">
              <a:buFont typeface="Arial" panose="020B0604020202020204" pitchFamily="34" charset="0"/>
              <a:buChar char="•"/>
            </a:pPr>
            <a:endParaRPr lang="en-GB" sz="2000" dirty="0">
              <a:solidFill>
                <a:srgbClr val="000000"/>
              </a:solidFill>
            </a:endParaRPr>
          </a:p>
          <a:p>
            <a:pPr marL="285750" indent="-285750">
              <a:buFont typeface="Arial" panose="020B0604020202020204" pitchFamily="34" charset="0"/>
              <a:buChar char="•"/>
            </a:pPr>
            <a:r>
              <a:rPr lang="en-GB" sz="2400" dirty="0">
                <a:solidFill>
                  <a:srgbClr val="000000"/>
                </a:solidFill>
              </a:rPr>
              <a:t>Participants believe flashing lights on device indicate responses of others</a:t>
            </a:r>
          </a:p>
          <a:p>
            <a:pPr marL="285750" indent="-285750">
              <a:buFont typeface="Arial" panose="020B0604020202020204" pitchFamily="34" charset="0"/>
              <a:buChar char="•"/>
            </a:pPr>
            <a:endParaRPr lang="en-GB" sz="2000" dirty="0">
              <a:solidFill>
                <a:srgbClr val="000000"/>
              </a:solidFill>
            </a:endParaRPr>
          </a:p>
          <a:p>
            <a:pPr marL="285750" indent="-285750">
              <a:buFont typeface="Arial" panose="020B0604020202020204" pitchFamily="34" charset="0"/>
              <a:buChar char="•"/>
            </a:pPr>
            <a:r>
              <a:rPr lang="en-GB" sz="2400" dirty="0">
                <a:solidFill>
                  <a:srgbClr val="000000"/>
                </a:solidFill>
              </a:rPr>
              <a:t>Also believe they are last to respond to questions</a:t>
            </a:r>
          </a:p>
          <a:p>
            <a:pPr marL="285750" indent="-285750">
              <a:buFont typeface="Arial" panose="020B0604020202020204" pitchFamily="34" charset="0"/>
              <a:buChar char="•"/>
            </a:pPr>
            <a:endParaRPr lang="en-GB" sz="2000" dirty="0">
              <a:solidFill>
                <a:srgbClr val="000000"/>
              </a:solidFill>
            </a:endParaRPr>
          </a:p>
          <a:p>
            <a:pPr marL="285750" indent="-285750">
              <a:buFont typeface="Arial" panose="020B0604020202020204" pitchFamily="34" charset="0"/>
              <a:buChar char="•"/>
            </a:pPr>
            <a:r>
              <a:rPr lang="en-GB" sz="2400" dirty="0">
                <a:solidFill>
                  <a:srgbClr val="000000"/>
                </a:solidFill>
              </a:rPr>
              <a:t>Each receive same bogus feedback from “other participants”.  In fact, all feedback is delivered by experimenter </a:t>
            </a:r>
          </a:p>
          <a:p>
            <a:endParaRPr lang="en-GB" sz="2400" dirty="0">
              <a:solidFill>
                <a:srgbClr val="000000"/>
              </a:solidFill>
            </a:endParaRPr>
          </a:p>
          <a:p>
            <a:endParaRPr lang="en-GB" sz="2400" dirty="0">
              <a:solidFill>
                <a:srgbClr val="000000"/>
              </a:solidFill>
            </a:endParaRPr>
          </a:p>
          <a:p>
            <a:r>
              <a:rPr lang="en-GB" sz="2400" dirty="0">
                <a:solidFill>
                  <a:srgbClr val="000000"/>
                </a:solidFill>
              </a:rPr>
              <a:t>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4547" y="1988840"/>
            <a:ext cx="3267120" cy="3672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1450" y="1164366"/>
            <a:ext cx="9486900"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601230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sm018\Downloads\IMG_1284.JPG"/>
          <p:cNvPicPr>
            <a:picLocks noChangeAspect="1" noChangeArrowheads="1"/>
          </p:cNvPicPr>
          <p:nvPr/>
        </p:nvPicPr>
        <p:blipFill rotWithShape="1">
          <a:blip r:embed="rId3">
            <a:extLst>
              <a:ext uri="{28A0092B-C50C-407E-A947-70E740481C1C}">
                <a14:useLocalDpi xmlns:a14="http://schemas.microsoft.com/office/drawing/2010/main" val="0"/>
              </a:ext>
            </a:extLst>
          </a:blip>
          <a:srcRect b="3923"/>
          <a:stretch/>
        </p:blipFill>
        <p:spPr bwMode="auto">
          <a:xfrm>
            <a:off x="1619672" y="1714214"/>
            <a:ext cx="5976664" cy="4306645"/>
          </a:xfrm>
          <a:prstGeom prst="rect">
            <a:avLst/>
          </a:prstGeom>
          <a:noFill/>
          <a:extLst>
            <a:ext uri="{909E8E84-426E-40DD-AFC4-6F175D3DCCD1}">
              <a14:hiddenFill xmlns:a14="http://schemas.microsoft.com/office/drawing/2010/main">
                <a:solidFill>
                  <a:srgbClr val="FFFFFF"/>
                </a:solidFill>
              </a14:hiddenFill>
            </a:ext>
          </a:extLst>
        </p:spPr>
      </p:pic>
      <p:sp>
        <p:nvSpPr>
          <p:cNvPr id="7" name="Title 6"/>
          <p:cNvSpPr>
            <a:spLocks noGrp="1"/>
          </p:cNvSpPr>
          <p:nvPr>
            <p:ph type="title"/>
          </p:nvPr>
        </p:nvSpPr>
        <p:spPr>
          <a:xfrm>
            <a:off x="496346" y="116632"/>
            <a:ext cx="8229600" cy="1143000"/>
          </a:xfrm>
        </p:spPr>
        <p:txBody>
          <a:bodyPr>
            <a:normAutofit/>
          </a:bodyPr>
          <a:lstStyle/>
          <a:p>
            <a:r>
              <a:rPr lang="en-GB" sz="4000" dirty="0">
                <a:solidFill>
                  <a:srgbClr val="0070C0"/>
                </a:solidFill>
              </a:rPr>
              <a:t>The Crutchfield Device</a:t>
            </a:r>
          </a:p>
        </p:txBody>
      </p:sp>
      <p:pic>
        <p:nvPicPr>
          <p:cNvPr id="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1450" y="1052736"/>
            <a:ext cx="9486900"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4572000" y="6201841"/>
            <a:ext cx="2816797" cy="430887"/>
          </a:xfrm>
          <a:prstGeom prst="rect">
            <a:avLst/>
          </a:prstGeom>
          <a:noFill/>
        </p:spPr>
        <p:txBody>
          <a:bodyPr wrap="none" rtlCol="0">
            <a:spAutoFit/>
          </a:bodyPr>
          <a:lstStyle/>
          <a:p>
            <a:r>
              <a:rPr lang="en-GB" sz="1100" dirty="0">
                <a:solidFill>
                  <a:srgbClr val="0070C0"/>
                </a:solidFill>
              </a:rPr>
              <a:t>(Picture taken from Baron &amp; Byrne 1974: 253)</a:t>
            </a:r>
          </a:p>
          <a:p>
            <a:r>
              <a:rPr lang="en-GB" sz="1100" dirty="0">
                <a:solidFill>
                  <a:srgbClr val="0070C0"/>
                </a:solidFill>
              </a:rPr>
              <a:t> </a:t>
            </a:r>
          </a:p>
        </p:txBody>
      </p:sp>
    </p:spTree>
    <p:extLst>
      <p:ext uri="{BB962C8B-B14F-4D97-AF65-F5344CB8AC3E}">
        <p14:creationId xmlns:p14="http://schemas.microsoft.com/office/powerpoint/2010/main" val="16306220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a:solidFill>
                  <a:srgbClr val="0070C0"/>
                </a:solidFill>
              </a:rPr>
              <a:t>Crutchfield (1955)</a:t>
            </a:r>
          </a:p>
        </p:txBody>
      </p:sp>
      <p:sp>
        <p:nvSpPr>
          <p:cNvPr id="3" name="Rectangle 2"/>
          <p:cNvSpPr/>
          <p:nvPr/>
        </p:nvSpPr>
        <p:spPr>
          <a:xfrm>
            <a:off x="1453417" y="1772816"/>
            <a:ext cx="6102424" cy="4031873"/>
          </a:xfrm>
          <a:prstGeom prst="rect">
            <a:avLst/>
          </a:prstGeom>
        </p:spPr>
        <p:txBody>
          <a:bodyPr wrap="square">
            <a:spAutoFit/>
          </a:bodyPr>
          <a:lstStyle/>
          <a:p>
            <a:r>
              <a:rPr lang="en-GB" sz="3200" dirty="0">
                <a:solidFill>
                  <a:srgbClr val="000000"/>
                </a:solidFill>
              </a:rPr>
              <a:t>"The slides call for various kinds of judgements - lengths of lines, areas of figures, logical completion of number series, vocabulary items, estimates of the opinions of others, expression of his own attitudes on issues, expression of his own preferences for line drawings...."</a:t>
            </a:r>
          </a:p>
        </p:txBody>
      </p:sp>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1450" y="1164366"/>
            <a:ext cx="9486900"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827584" y="6165304"/>
            <a:ext cx="7873437" cy="276999"/>
          </a:xfrm>
          <a:prstGeom prst="rect">
            <a:avLst/>
          </a:prstGeom>
          <a:noFill/>
        </p:spPr>
        <p:txBody>
          <a:bodyPr wrap="none" rtlCol="0">
            <a:spAutoFit/>
          </a:bodyPr>
          <a:lstStyle/>
          <a:p>
            <a:r>
              <a:rPr lang="en-GB" sz="1200" dirty="0">
                <a:solidFill>
                  <a:srgbClr val="000000"/>
                </a:solidFill>
              </a:rPr>
              <a:t>http://www.integratedsociopsychology.net/Conformity-Majority_Influence/RichardCrutchfield(1955).replacepeoplewi.html</a:t>
            </a:r>
          </a:p>
        </p:txBody>
      </p:sp>
    </p:spTree>
    <p:extLst>
      <p:ext uri="{BB962C8B-B14F-4D97-AF65-F5344CB8AC3E}">
        <p14:creationId xmlns:p14="http://schemas.microsoft.com/office/powerpoint/2010/main" val="17515832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sz="4000" dirty="0">
                <a:solidFill>
                  <a:srgbClr val="0070C0"/>
                </a:solidFill>
              </a:rPr>
              <a:t>Conformity: Crutchfield’s findings</a:t>
            </a:r>
          </a:p>
        </p:txBody>
      </p:sp>
      <p:sp>
        <p:nvSpPr>
          <p:cNvPr id="4" name="TextBox 3"/>
          <p:cNvSpPr txBox="1"/>
          <p:nvPr/>
        </p:nvSpPr>
        <p:spPr>
          <a:xfrm>
            <a:off x="683568" y="2060848"/>
            <a:ext cx="7934734" cy="4031873"/>
          </a:xfrm>
          <a:prstGeom prst="rect">
            <a:avLst/>
          </a:prstGeom>
          <a:noFill/>
        </p:spPr>
        <p:txBody>
          <a:bodyPr wrap="square" rtlCol="0">
            <a:spAutoFit/>
          </a:bodyPr>
          <a:lstStyle/>
          <a:p>
            <a:pPr marL="457200" indent="-457200">
              <a:buFont typeface="Arial" panose="020B0604020202020204" pitchFamily="34" charset="0"/>
              <a:buChar char="•"/>
            </a:pPr>
            <a:r>
              <a:rPr lang="en-GB" sz="3200" dirty="0">
                <a:solidFill>
                  <a:srgbClr val="000000"/>
                </a:solidFill>
              </a:rPr>
              <a:t>Even though participants gave answers in private cubicles, levels of conformity on the Asch Line Judgement Task (</a:t>
            </a:r>
            <a:r>
              <a:rPr lang="en-GB" sz="3200" dirty="0">
                <a:solidFill>
                  <a:srgbClr val="0070C0"/>
                </a:solidFill>
              </a:rPr>
              <a:t>30%</a:t>
            </a:r>
            <a:r>
              <a:rPr lang="en-GB" sz="3200" dirty="0">
                <a:solidFill>
                  <a:srgbClr val="000000"/>
                </a:solidFill>
              </a:rPr>
              <a:t>) were still very close to Asch’s original finding of </a:t>
            </a:r>
            <a:r>
              <a:rPr lang="en-GB" sz="3200" dirty="0">
                <a:solidFill>
                  <a:srgbClr val="0070C0"/>
                </a:solidFill>
              </a:rPr>
              <a:t>32%</a:t>
            </a:r>
          </a:p>
          <a:p>
            <a:pPr marL="457200" indent="-457200">
              <a:buFont typeface="Arial" panose="020B0604020202020204" pitchFamily="34" charset="0"/>
              <a:buChar char="•"/>
            </a:pPr>
            <a:endParaRPr lang="en-GB" sz="3200" dirty="0">
              <a:solidFill>
                <a:srgbClr val="000000"/>
              </a:solidFill>
            </a:endParaRPr>
          </a:p>
          <a:p>
            <a:pPr marL="457200" indent="-457200">
              <a:buFont typeface="Arial" panose="020B0604020202020204" pitchFamily="34" charset="0"/>
              <a:buChar char="•"/>
            </a:pPr>
            <a:r>
              <a:rPr lang="en-GB" sz="3200" dirty="0">
                <a:solidFill>
                  <a:srgbClr val="000000"/>
                </a:solidFill>
              </a:rPr>
              <a:t>For most of the tasks, participants’ conformity rates dropped when re-tested  in </a:t>
            </a:r>
            <a:r>
              <a:rPr lang="en-GB" sz="3200" dirty="0" smtClean="0">
                <a:solidFill>
                  <a:srgbClr val="000000"/>
                </a:solidFill>
              </a:rPr>
              <a:t>isolation without group feedback</a:t>
            </a:r>
            <a:endParaRPr lang="en-GB" sz="3200" dirty="0">
              <a:solidFill>
                <a:srgbClr val="000000"/>
              </a:solidFill>
            </a:endParaRPr>
          </a:p>
        </p:txBody>
      </p: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1450" y="1164366"/>
            <a:ext cx="9486900"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228983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5" y="2132856"/>
            <a:ext cx="3275856" cy="30371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itle 2"/>
          <p:cNvSpPr>
            <a:spLocks noGrp="1"/>
          </p:cNvSpPr>
          <p:nvPr>
            <p:ph type="title"/>
          </p:nvPr>
        </p:nvSpPr>
        <p:spPr>
          <a:xfrm>
            <a:off x="457200" y="515079"/>
            <a:ext cx="8229600" cy="1143000"/>
          </a:xfrm>
        </p:spPr>
        <p:txBody>
          <a:bodyPr>
            <a:normAutofit fontScale="90000"/>
          </a:bodyPr>
          <a:lstStyle/>
          <a:p>
            <a:r>
              <a:rPr lang="en-GB" sz="4000" dirty="0">
                <a:solidFill>
                  <a:srgbClr val="0070C0"/>
                </a:solidFill>
              </a:rPr>
              <a:t>Crutchfield’s Findings</a:t>
            </a:r>
            <a:br>
              <a:rPr lang="en-GB" sz="4000" dirty="0">
                <a:solidFill>
                  <a:srgbClr val="0070C0"/>
                </a:solidFill>
              </a:rPr>
            </a:br>
            <a:r>
              <a:rPr lang="en-GB" sz="3100" dirty="0">
                <a:solidFill>
                  <a:srgbClr val="0070C0"/>
                </a:solidFill>
              </a:rPr>
              <a:t>(NB. conformity levels fell for individual re-tests)</a:t>
            </a:r>
            <a:r>
              <a:rPr lang="en-GB" sz="4000" dirty="0">
                <a:solidFill>
                  <a:srgbClr val="0070C0"/>
                </a:solidFill>
              </a:rPr>
              <a:t/>
            </a:r>
            <a:br>
              <a:rPr lang="en-GB" sz="4000" dirty="0">
                <a:solidFill>
                  <a:srgbClr val="0070C0"/>
                </a:solidFill>
              </a:rPr>
            </a:br>
            <a:endParaRPr lang="en-GB" sz="4000" dirty="0">
              <a:solidFill>
                <a:srgbClr val="0070C0"/>
              </a:solidFill>
            </a:endParaRPr>
          </a:p>
        </p:txBody>
      </p:sp>
      <p:sp>
        <p:nvSpPr>
          <p:cNvPr id="4" name="TextBox 3"/>
          <p:cNvSpPr txBox="1"/>
          <p:nvPr/>
        </p:nvSpPr>
        <p:spPr>
          <a:xfrm>
            <a:off x="179512" y="1916832"/>
            <a:ext cx="6027365" cy="4801314"/>
          </a:xfrm>
          <a:prstGeom prst="rect">
            <a:avLst/>
          </a:prstGeom>
          <a:noFill/>
        </p:spPr>
        <p:txBody>
          <a:bodyPr wrap="square" rtlCol="0">
            <a:spAutoFit/>
          </a:bodyPr>
          <a:lstStyle/>
          <a:p>
            <a:pPr marL="342900" indent="-342900">
              <a:buFont typeface="Arial" panose="020B0604020202020204" pitchFamily="34" charset="0"/>
              <a:buChar char="•"/>
            </a:pPr>
            <a:r>
              <a:rPr lang="en-GB" sz="2400" dirty="0">
                <a:solidFill>
                  <a:srgbClr val="000000"/>
                </a:solidFill>
              </a:rPr>
              <a:t>30% conformity on the Asch line task</a:t>
            </a:r>
          </a:p>
          <a:p>
            <a:r>
              <a:rPr lang="en-GB" sz="2400" dirty="0">
                <a:solidFill>
                  <a:srgbClr val="000000"/>
                </a:solidFill>
              </a:rPr>
              <a:t>     (Asch found 32% conformity)</a:t>
            </a:r>
          </a:p>
          <a:p>
            <a:r>
              <a:rPr lang="en-GB" sz="2400" dirty="0">
                <a:solidFill>
                  <a:srgbClr val="000000"/>
                </a:solidFill>
              </a:rPr>
              <a:t> </a:t>
            </a:r>
          </a:p>
          <a:p>
            <a:pPr marL="342900" indent="-342900">
              <a:buFont typeface="Arial" panose="020B0604020202020204" pitchFamily="34" charset="0"/>
              <a:buChar char="•"/>
            </a:pPr>
            <a:r>
              <a:rPr lang="en-GB" sz="2400" dirty="0">
                <a:solidFill>
                  <a:srgbClr val="000000"/>
                </a:solidFill>
              </a:rPr>
              <a:t>46% </a:t>
            </a:r>
            <a:r>
              <a:rPr lang="en-GB" sz="2400" dirty="0" smtClean="0">
                <a:solidFill>
                  <a:srgbClr val="000000"/>
                </a:solidFill>
              </a:rPr>
              <a:t>conformity</a:t>
            </a:r>
            <a:r>
              <a:rPr lang="en-GB" sz="2400" dirty="0" smtClean="0">
                <a:solidFill>
                  <a:srgbClr val="000000"/>
                </a:solidFill>
              </a:rPr>
              <a:t> </a:t>
            </a:r>
            <a:r>
              <a:rPr lang="en-GB" sz="2400" dirty="0">
                <a:solidFill>
                  <a:srgbClr val="000000"/>
                </a:solidFill>
              </a:rPr>
              <a:t>that a circle was smaller than a star  (in fact star was 1/3  smaller than circle) </a:t>
            </a:r>
          </a:p>
          <a:p>
            <a:pPr marL="342900" indent="-342900">
              <a:buFont typeface="Arial" panose="020B0604020202020204" pitchFamily="34" charset="0"/>
              <a:buChar char="•"/>
            </a:pPr>
            <a:endParaRPr lang="en-GB" sz="2400" dirty="0">
              <a:solidFill>
                <a:srgbClr val="000000"/>
              </a:solidFill>
            </a:endParaRPr>
          </a:p>
          <a:p>
            <a:endParaRPr lang="en-GB" sz="2400" dirty="0">
              <a:solidFill>
                <a:srgbClr val="000000"/>
              </a:solidFill>
            </a:endParaRPr>
          </a:p>
          <a:p>
            <a:pPr marL="342900" indent="-342900">
              <a:buFont typeface="Arial" panose="020B0604020202020204" pitchFamily="34" charset="0"/>
              <a:buChar char="•"/>
            </a:pPr>
            <a:r>
              <a:rPr lang="en-GB" sz="2400" dirty="0">
                <a:solidFill>
                  <a:srgbClr val="000000"/>
                </a:solidFill>
              </a:rPr>
              <a:t>Some </a:t>
            </a:r>
            <a:r>
              <a:rPr lang="en-GB" sz="2400" dirty="0" smtClean="0">
                <a:solidFill>
                  <a:srgbClr val="000000"/>
                </a:solidFill>
              </a:rPr>
              <a:t>conformed</a:t>
            </a:r>
            <a:r>
              <a:rPr lang="en-GB" sz="2400" dirty="0" smtClean="0">
                <a:solidFill>
                  <a:srgbClr val="000000"/>
                </a:solidFill>
              </a:rPr>
              <a:t> </a:t>
            </a:r>
            <a:r>
              <a:rPr lang="en-GB" sz="2400" dirty="0">
                <a:solidFill>
                  <a:srgbClr val="000000"/>
                </a:solidFill>
              </a:rPr>
              <a:t>with statements such as;</a:t>
            </a:r>
          </a:p>
          <a:p>
            <a:r>
              <a:rPr lang="en-GB" sz="2400" dirty="0">
                <a:solidFill>
                  <a:srgbClr val="000000"/>
                </a:solidFill>
              </a:rPr>
              <a:t>     “The life expectancy of American males is                 only about 25 years”  or “Americans sleep 4-5 hours per night, on average,  and eat 6 meals a </a:t>
            </a:r>
          </a:p>
          <a:p>
            <a:endParaRPr lang="en-GB" dirty="0">
              <a:solidFill>
                <a:srgbClr val="000000"/>
              </a:solidFill>
            </a:endParaRPr>
          </a:p>
        </p:txBody>
      </p:sp>
      <p:sp>
        <p:nvSpPr>
          <p:cNvPr id="7" name="Flowchart: Connector 6"/>
          <p:cNvSpPr/>
          <p:nvPr/>
        </p:nvSpPr>
        <p:spPr>
          <a:xfrm>
            <a:off x="6804248" y="2132856"/>
            <a:ext cx="1037828" cy="936104"/>
          </a:xfrm>
          <a:prstGeom prst="flowChartConnector">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FFFFFF"/>
              </a:solidFill>
            </a:endParaRPr>
          </a:p>
        </p:txBody>
      </p:sp>
      <p:sp>
        <p:nvSpPr>
          <p:cNvPr id="8" name="Rectangle 7"/>
          <p:cNvSpPr/>
          <p:nvPr/>
        </p:nvSpPr>
        <p:spPr>
          <a:xfrm>
            <a:off x="6084168" y="4869160"/>
            <a:ext cx="3515816" cy="138499"/>
          </a:xfrm>
          <a:prstGeom prst="rect">
            <a:avLst/>
          </a:prstGeom>
        </p:spPr>
        <p:txBody>
          <a:bodyPr wrap="square">
            <a:spAutoFit/>
          </a:bodyPr>
          <a:lstStyle/>
          <a:p>
            <a:r>
              <a:rPr lang="en-GB" sz="300" dirty="0">
                <a:solidFill>
                  <a:srgbClr val="FFFFFF"/>
                </a:solidFill>
              </a:rPr>
              <a:t>http://</a:t>
            </a:r>
            <a:r>
              <a:rPr lang="en-GB" sz="300" dirty="0">
                <a:solidFill>
                  <a:srgbClr val="000000"/>
                </a:solidFill>
              </a:rPr>
              <a:t>image.slidesharecdn.com/extensiontoaschandcrutchfield-121202082001-phpapp01/95/extension-to-asch-and-crutchfield-4-638.jpg?cb=1354436471</a:t>
            </a: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1450" y="1164366"/>
            <a:ext cx="9486900"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6032181" y="5949280"/>
            <a:ext cx="765338" cy="461665"/>
          </a:xfrm>
          <a:prstGeom prst="rect">
            <a:avLst/>
          </a:prstGeom>
          <a:noFill/>
        </p:spPr>
        <p:txBody>
          <a:bodyPr wrap="none" rtlCol="0">
            <a:spAutoFit/>
          </a:bodyPr>
          <a:lstStyle/>
          <a:p>
            <a:r>
              <a:rPr lang="en-GB" sz="2400" dirty="0"/>
              <a:t>day”</a:t>
            </a:r>
          </a:p>
        </p:txBody>
      </p:sp>
    </p:spTree>
    <p:extLst>
      <p:ext uri="{BB962C8B-B14F-4D97-AF65-F5344CB8AC3E}">
        <p14:creationId xmlns:p14="http://schemas.microsoft.com/office/powerpoint/2010/main" val="17225017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301" y="268222"/>
            <a:ext cx="9043699" cy="1143000"/>
          </a:xfrm>
        </p:spPr>
        <p:txBody>
          <a:bodyPr>
            <a:noAutofit/>
          </a:bodyPr>
          <a:lstStyle/>
          <a:p>
            <a:pPr algn="l"/>
            <a:r>
              <a:rPr lang="en-GB" sz="3200" dirty="0">
                <a:solidFill>
                  <a:srgbClr val="0070C0"/>
                </a:solidFill>
              </a:rPr>
              <a:t>Crutchfield (1955) tested over *600 participants, claimed those who conformed were more likely to;</a:t>
            </a:r>
          </a:p>
        </p:txBody>
      </p:sp>
      <p:sp>
        <p:nvSpPr>
          <p:cNvPr id="15" name="Content Placeholder 14"/>
          <p:cNvSpPr>
            <a:spLocks noGrp="1"/>
          </p:cNvSpPr>
          <p:nvPr>
            <p:ph sz="half" idx="4294967295"/>
          </p:nvPr>
        </p:nvSpPr>
        <p:spPr>
          <a:xfrm>
            <a:off x="0" y="2174875"/>
            <a:ext cx="4040188" cy="3951288"/>
          </a:xfrm>
        </p:spPr>
        <p:txBody>
          <a:bodyPr/>
          <a:lstStyle/>
          <a:p>
            <a:endParaRPr lang="en-GB" dirty="0"/>
          </a:p>
          <a:p>
            <a:endParaRPr lang="en-GB" dirty="0"/>
          </a:p>
        </p:txBody>
      </p:sp>
      <p:sp>
        <p:nvSpPr>
          <p:cNvPr id="27" name="Content Placeholder 26"/>
          <p:cNvSpPr>
            <a:spLocks noGrp="1"/>
          </p:cNvSpPr>
          <p:nvPr>
            <p:ph sz="quarter" idx="4294967295"/>
          </p:nvPr>
        </p:nvSpPr>
        <p:spPr>
          <a:xfrm>
            <a:off x="971600" y="1844824"/>
            <a:ext cx="4392488" cy="3532807"/>
          </a:xfrm>
        </p:spPr>
        <p:txBody>
          <a:bodyPr>
            <a:normAutofit/>
          </a:bodyPr>
          <a:lstStyle/>
          <a:p>
            <a:r>
              <a:rPr lang="en-GB" sz="2800" dirty="0"/>
              <a:t>Be authoritarian</a:t>
            </a:r>
          </a:p>
          <a:p>
            <a:r>
              <a:rPr lang="en-GB" sz="2800" dirty="0"/>
              <a:t>Be less self-sufficient</a:t>
            </a:r>
          </a:p>
          <a:p>
            <a:r>
              <a:rPr lang="en-GB" sz="2800" dirty="0"/>
              <a:t>Have lower ego strength</a:t>
            </a:r>
          </a:p>
          <a:p>
            <a:r>
              <a:rPr lang="en-GB" sz="2800" dirty="0"/>
              <a:t>Feelings of inferiority</a:t>
            </a:r>
          </a:p>
          <a:p>
            <a:r>
              <a:rPr lang="en-GB" sz="2800" dirty="0"/>
              <a:t>More submissive</a:t>
            </a:r>
          </a:p>
          <a:p>
            <a:r>
              <a:rPr lang="en-GB" sz="2800" dirty="0"/>
              <a:t>More inhibited</a:t>
            </a:r>
          </a:p>
          <a:p>
            <a:endParaRPr lang="en-GB" dirty="0"/>
          </a:p>
        </p:txBody>
      </p:sp>
      <p:sp>
        <p:nvSpPr>
          <p:cNvPr id="34" name="TextBox 33"/>
          <p:cNvSpPr txBox="1"/>
          <p:nvPr/>
        </p:nvSpPr>
        <p:spPr>
          <a:xfrm>
            <a:off x="188797" y="4653136"/>
            <a:ext cx="8955203" cy="1815882"/>
          </a:xfrm>
          <a:prstGeom prst="rect">
            <a:avLst/>
          </a:prstGeom>
          <a:noFill/>
        </p:spPr>
        <p:txBody>
          <a:bodyPr wrap="square" rtlCol="0">
            <a:spAutoFit/>
          </a:bodyPr>
          <a:lstStyle/>
          <a:p>
            <a:endParaRPr lang="en-GB" sz="2800" dirty="0">
              <a:solidFill>
                <a:srgbClr val="000000"/>
              </a:solidFill>
            </a:endParaRPr>
          </a:p>
          <a:p>
            <a:r>
              <a:rPr lang="en-GB" sz="2800" dirty="0">
                <a:solidFill>
                  <a:srgbClr val="000000"/>
                </a:solidFill>
              </a:rPr>
              <a:t>Submissive participants also more easily swayed when told majority of answers were true (also if told majority false) compared with those who were self-confident</a:t>
            </a:r>
            <a:endParaRPr lang="en-GB" dirty="0">
              <a:solidFill>
                <a:srgbClr val="000000"/>
              </a:solidFill>
            </a:endParaRPr>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1450" y="1164366"/>
            <a:ext cx="9486900"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81918" y="2214527"/>
            <a:ext cx="3067050" cy="22874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5425039" y="4323075"/>
            <a:ext cx="3672408" cy="169277"/>
          </a:xfrm>
          <a:prstGeom prst="rect">
            <a:avLst/>
          </a:prstGeom>
        </p:spPr>
        <p:txBody>
          <a:bodyPr wrap="square">
            <a:spAutoFit/>
          </a:bodyPr>
          <a:lstStyle/>
          <a:p>
            <a:r>
              <a:rPr lang="en-GB" sz="500" dirty="0">
                <a:solidFill>
                  <a:srgbClr val="000000"/>
                </a:solidFill>
              </a:rPr>
              <a:t>https://encrypted-tbn3.gstatic.com/images?q=tbn:ANd9GcRsRia9SIizBT6geyT1Ziws4yC-zYjdTeLai38Ae8mPodd-Rj4g</a:t>
            </a:r>
          </a:p>
        </p:txBody>
      </p:sp>
    </p:spTree>
    <p:extLst>
      <p:ext uri="{BB962C8B-B14F-4D97-AF65-F5344CB8AC3E}">
        <p14:creationId xmlns:p14="http://schemas.microsoft.com/office/powerpoint/2010/main" val="15998839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sz="4000" dirty="0">
                <a:solidFill>
                  <a:srgbClr val="0070C0"/>
                </a:solidFill>
              </a:rPr>
              <a:t>Conformity: Points to Consider  </a:t>
            </a:r>
          </a:p>
        </p:txBody>
      </p:sp>
      <p:sp>
        <p:nvSpPr>
          <p:cNvPr id="5" name="TextBox 4"/>
          <p:cNvSpPr txBox="1"/>
          <p:nvPr/>
        </p:nvSpPr>
        <p:spPr>
          <a:xfrm>
            <a:off x="827584" y="2038044"/>
            <a:ext cx="7704855" cy="4401205"/>
          </a:xfrm>
          <a:prstGeom prst="rect">
            <a:avLst/>
          </a:prstGeom>
          <a:noFill/>
        </p:spPr>
        <p:txBody>
          <a:bodyPr wrap="square" rtlCol="0">
            <a:spAutoFit/>
          </a:bodyPr>
          <a:lstStyle/>
          <a:p>
            <a:pPr marL="457200" indent="-457200">
              <a:buFont typeface="Arial" panose="020B0604020202020204" pitchFamily="34" charset="0"/>
              <a:buChar char="•"/>
            </a:pPr>
            <a:r>
              <a:rPr lang="en-GB" sz="2800" dirty="0">
                <a:solidFill>
                  <a:srgbClr val="000000"/>
                </a:solidFill>
              </a:rPr>
              <a:t>Can we make a clear distinction between </a:t>
            </a:r>
            <a:r>
              <a:rPr lang="en-GB" sz="2800" b="1" dirty="0">
                <a:solidFill>
                  <a:srgbClr val="000000"/>
                </a:solidFill>
              </a:rPr>
              <a:t>Informational Social Influence </a:t>
            </a:r>
            <a:r>
              <a:rPr lang="en-GB" sz="2800" dirty="0">
                <a:solidFill>
                  <a:srgbClr val="000000"/>
                </a:solidFill>
              </a:rPr>
              <a:t>(ISI) and </a:t>
            </a:r>
            <a:r>
              <a:rPr lang="en-GB" sz="2800" b="1" dirty="0">
                <a:solidFill>
                  <a:srgbClr val="000000"/>
                </a:solidFill>
              </a:rPr>
              <a:t>Normative Social Influence </a:t>
            </a:r>
            <a:r>
              <a:rPr lang="en-GB" sz="2800" dirty="0">
                <a:solidFill>
                  <a:srgbClr val="000000"/>
                </a:solidFill>
              </a:rPr>
              <a:t>(NSI)?</a:t>
            </a:r>
          </a:p>
          <a:p>
            <a:pPr marL="457200" indent="-457200">
              <a:buFont typeface="Arial" panose="020B0604020202020204" pitchFamily="34" charset="0"/>
              <a:buChar char="•"/>
            </a:pPr>
            <a:endParaRPr lang="en-GB" sz="2800" dirty="0">
              <a:solidFill>
                <a:srgbClr val="000000"/>
              </a:solidFill>
            </a:endParaRPr>
          </a:p>
          <a:p>
            <a:pPr marL="457200" indent="-457200">
              <a:buFont typeface="Arial" panose="020B0604020202020204" pitchFamily="34" charset="0"/>
              <a:buChar char="•"/>
            </a:pPr>
            <a:r>
              <a:rPr lang="en-GB" sz="2800" dirty="0">
                <a:solidFill>
                  <a:srgbClr val="000000"/>
                </a:solidFill>
              </a:rPr>
              <a:t>Do these studies have </a:t>
            </a:r>
            <a:r>
              <a:rPr lang="en-GB" sz="2800" b="1" dirty="0">
                <a:solidFill>
                  <a:srgbClr val="000000"/>
                </a:solidFill>
              </a:rPr>
              <a:t>ecological validity</a:t>
            </a:r>
            <a:r>
              <a:rPr lang="en-GB" sz="2800" dirty="0">
                <a:solidFill>
                  <a:srgbClr val="000000"/>
                </a:solidFill>
              </a:rPr>
              <a:t>?</a:t>
            </a:r>
          </a:p>
          <a:p>
            <a:pPr marL="457200" indent="-457200">
              <a:buFont typeface="Arial" panose="020B0604020202020204" pitchFamily="34" charset="0"/>
              <a:buChar char="•"/>
            </a:pPr>
            <a:endParaRPr lang="en-GB" sz="2800" dirty="0">
              <a:solidFill>
                <a:srgbClr val="000000"/>
              </a:solidFill>
            </a:endParaRPr>
          </a:p>
          <a:p>
            <a:pPr marL="457200" indent="-457200">
              <a:buFont typeface="Arial" panose="020B0604020202020204" pitchFamily="34" charset="0"/>
              <a:buChar char="•"/>
            </a:pPr>
            <a:r>
              <a:rPr lang="en-GB" sz="2800" dirty="0">
                <a:solidFill>
                  <a:srgbClr val="000000"/>
                </a:solidFill>
              </a:rPr>
              <a:t>Are these findings merely a product of their time?  Would we find similar levels today? </a:t>
            </a:r>
          </a:p>
          <a:p>
            <a:pPr marL="457200" indent="-457200">
              <a:buFont typeface="Arial" panose="020B0604020202020204" pitchFamily="34" charset="0"/>
              <a:buChar char="•"/>
            </a:pPr>
            <a:endParaRPr lang="en-GB" sz="2800" dirty="0">
              <a:solidFill>
                <a:srgbClr val="000000"/>
              </a:solidFill>
            </a:endParaRPr>
          </a:p>
          <a:p>
            <a:pPr marL="457200" indent="-457200">
              <a:buFont typeface="Arial" panose="020B0604020202020204" pitchFamily="34" charset="0"/>
              <a:buChar char="•"/>
            </a:pPr>
            <a:r>
              <a:rPr lang="en-GB" sz="2800" dirty="0">
                <a:solidFill>
                  <a:srgbClr val="000000"/>
                </a:solidFill>
              </a:rPr>
              <a:t>Are the findings applicable </a:t>
            </a:r>
            <a:r>
              <a:rPr lang="en-GB" sz="2800" b="1" dirty="0">
                <a:solidFill>
                  <a:srgbClr val="000000"/>
                </a:solidFill>
              </a:rPr>
              <a:t>cross-culturally</a:t>
            </a:r>
            <a:r>
              <a:rPr lang="en-GB" sz="2800" dirty="0">
                <a:solidFill>
                  <a:srgbClr val="000000"/>
                </a:solidFill>
              </a:rPr>
              <a:t>? </a:t>
            </a: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450" y="1164366"/>
            <a:ext cx="9486900"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754227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515079"/>
            <a:ext cx="9141380" cy="1143000"/>
          </a:xfrm>
        </p:spPr>
        <p:txBody>
          <a:bodyPr>
            <a:normAutofit fontScale="90000"/>
          </a:bodyPr>
          <a:lstStyle/>
          <a:p>
            <a:r>
              <a:rPr lang="en-GB" dirty="0">
                <a:solidFill>
                  <a:srgbClr val="0070C0"/>
                </a:solidFill>
              </a:rPr>
              <a:t>Are the findings a product of their time? </a:t>
            </a:r>
            <a:r>
              <a:rPr lang="en-GB" dirty="0"/>
              <a:t/>
            </a:r>
            <a:br>
              <a:rPr lang="en-GB" dirty="0"/>
            </a:br>
            <a:endParaRPr lang="en-GB" dirty="0"/>
          </a:p>
        </p:txBody>
      </p:sp>
      <p:sp>
        <p:nvSpPr>
          <p:cNvPr id="5" name="TextBox 4"/>
          <p:cNvSpPr txBox="1"/>
          <p:nvPr/>
        </p:nvSpPr>
        <p:spPr>
          <a:xfrm flipH="1">
            <a:off x="755576" y="2060848"/>
            <a:ext cx="7875161" cy="4431983"/>
          </a:xfrm>
          <a:prstGeom prst="rect">
            <a:avLst/>
          </a:prstGeom>
          <a:noFill/>
        </p:spPr>
        <p:txBody>
          <a:bodyPr wrap="square" rtlCol="0">
            <a:spAutoFit/>
          </a:bodyPr>
          <a:lstStyle/>
          <a:p>
            <a:pPr marL="285750" indent="-285750">
              <a:buFont typeface="Arial" panose="020B0604020202020204" pitchFamily="34" charset="0"/>
              <a:buChar char="•"/>
            </a:pPr>
            <a:r>
              <a:rPr lang="en-GB" sz="2400" dirty="0">
                <a:solidFill>
                  <a:srgbClr val="0070C0"/>
                </a:solidFill>
              </a:rPr>
              <a:t>Larson’s (1974) </a:t>
            </a:r>
            <a:r>
              <a:rPr lang="en-GB" sz="2400" dirty="0">
                <a:solidFill>
                  <a:srgbClr val="000000"/>
                </a:solidFill>
              </a:rPr>
              <a:t>test of US students found lower rates of conformity than Asch, yet in 1979 found similar rates once again  (cited in Gross 2010: 405)</a:t>
            </a:r>
          </a:p>
          <a:p>
            <a:pPr marL="285750" indent="-285750">
              <a:buFont typeface="Arial" panose="020B0604020202020204" pitchFamily="34" charset="0"/>
              <a:buChar char="•"/>
            </a:pPr>
            <a:endParaRPr lang="en-GB" sz="2400" dirty="0">
              <a:solidFill>
                <a:srgbClr val="000000"/>
              </a:solidFill>
            </a:endParaRPr>
          </a:p>
          <a:p>
            <a:pPr marL="285750" indent="-285750">
              <a:buFont typeface="Arial" panose="020B0604020202020204" pitchFamily="34" charset="0"/>
              <a:buChar char="•"/>
            </a:pPr>
            <a:r>
              <a:rPr lang="en-GB" sz="2400" dirty="0">
                <a:solidFill>
                  <a:srgbClr val="0070C0"/>
                </a:solidFill>
              </a:rPr>
              <a:t>Perrin &amp; Spencer’s (1981) </a:t>
            </a:r>
            <a:r>
              <a:rPr lang="en-GB" sz="2400" dirty="0">
                <a:solidFill>
                  <a:srgbClr val="000000"/>
                </a:solidFill>
              </a:rPr>
              <a:t>test of UK math, engineering and chemistry students found only one example of conformity (cited in Gross 1992: 568) </a:t>
            </a:r>
          </a:p>
          <a:p>
            <a:pPr marL="285750" indent="-285750">
              <a:buFont typeface="Arial" panose="020B0604020202020204" pitchFamily="34" charset="0"/>
              <a:buChar char="•"/>
            </a:pPr>
            <a:endParaRPr lang="en-GB" sz="2400" dirty="0">
              <a:solidFill>
                <a:srgbClr val="000000"/>
              </a:solidFill>
            </a:endParaRPr>
          </a:p>
          <a:p>
            <a:pPr marL="285750" indent="-285750">
              <a:buFont typeface="Arial" panose="020B0604020202020204" pitchFamily="34" charset="0"/>
              <a:buChar char="•"/>
            </a:pPr>
            <a:r>
              <a:rPr lang="en-GB" sz="2400" dirty="0">
                <a:solidFill>
                  <a:srgbClr val="0070C0"/>
                </a:solidFill>
              </a:rPr>
              <a:t>Perrin &amp; Spencer (1998) </a:t>
            </a:r>
            <a:r>
              <a:rPr lang="en-GB" sz="2400" dirty="0">
                <a:solidFill>
                  <a:srgbClr val="000000"/>
                </a:solidFill>
              </a:rPr>
              <a:t>suggest “The Asch findings are clearly an indicator of the prevailing culture” (cited in Gross 2010: 405)</a:t>
            </a:r>
          </a:p>
          <a:p>
            <a:endParaRPr lang="en-GB" dirty="0">
              <a:solidFill>
                <a:srgbClr val="000000"/>
              </a:solidFill>
            </a:endParaRPr>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450" y="1164366"/>
            <a:ext cx="9486900"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583238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76375"/>
            <a:ext cx="9144000" cy="5381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xfrm>
            <a:off x="228600" y="188640"/>
            <a:ext cx="8686800" cy="1143000"/>
          </a:xfrm>
        </p:spPr>
        <p:txBody>
          <a:bodyPr>
            <a:noAutofit/>
          </a:bodyPr>
          <a:lstStyle/>
          <a:p>
            <a:r>
              <a:rPr lang="en-GB" dirty="0">
                <a:solidFill>
                  <a:srgbClr val="0070C0"/>
                </a:solidFill>
              </a:rPr>
              <a:t>Cross-cultural Studies of Conformity</a:t>
            </a:r>
          </a:p>
        </p:txBody>
      </p:sp>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1450" y="1024810"/>
            <a:ext cx="9486900"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0" y="6642556"/>
            <a:ext cx="4032448" cy="215444"/>
          </a:xfrm>
          <a:prstGeom prst="rect">
            <a:avLst/>
          </a:prstGeom>
        </p:spPr>
        <p:txBody>
          <a:bodyPr wrap="square">
            <a:spAutoFit/>
          </a:bodyPr>
          <a:lstStyle/>
          <a:p>
            <a:r>
              <a:rPr lang="en-GB" sz="800" dirty="0">
                <a:solidFill>
                  <a:srgbClr val="000000"/>
                </a:solidFill>
              </a:rPr>
              <a:t>http://www.newdirectionsconsulting.com/wp-content/uploads/2011/11/flags_world.jpg</a:t>
            </a:r>
          </a:p>
        </p:txBody>
      </p:sp>
      <p:pic>
        <p:nvPicPr>
          <p:cNvPr id="1026"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65555" t="22531" r="11950" b="31602"/>
          <a:stretch/>
        </p:blipFill>
        <p:spPr bwMode="auto">
          <a:xfrm>
            <a:off x="4186498" y="3297382"/>
            <a:ext cx="1008111" cy="35606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rotWithShape="1">
          <a:blip r:embed="rId5">
            <a:extLst>
              <a:ext uri="{28A0092B-C50C-407E-A947-70E740481C1C}">
                <a14:useLocalDpi xmlns:a14="http://schemas.microsoft.com/office/drawing/2010/main" val="0"/>
              </a:ext>
            </a:extLst>
          </a:blip>
          <a:srcRect r="80063"/>
          <a:stretch/>
        </p:blipFill>
        <p:spPr bwMode="auto">
          <a:xfrm>
            <a:off x="1043608" y="2996951"/>
            <a:ext cx="201612" cy="3560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103391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708720" y="1484784"/>
            <a:ext cx="8111752" cy="5047536"/>
          </a:xfrm>
          <a:prstGeom prst="rect">
            <a:avLst/>
          </a:prstGeom>
          <a:noFill/>
        </p:spPr>
        <p:txBody>
          <a:bodyPr wrap="square" rtlCol="0">
            <a:spAutoFit/>
          </a:bodyPr>
          <a:lstStyle/>
          <a:p>
            <a:pPr marL="457200" indent="-457200">
              <a:buFont typeface="Arial" panose="020B0604020202020204" pitchFamily="34" charset="0"/>
              <a:buChar char="•"/>
            </a:pPr>
            <a:r>
              <a:rPr lang="en-GB" sz="2800" dirty="0">
                <a:solidFill>
                  <a:srgbClr val="000000"/>
                </a:solidFill>
              </a:rPr>
              <a:t>Smith &amp; Bond (1998) make a distinction between </a:t>
            </a:r>
            <a:r>
              <a:rPr lang="en-GB" sz="2800" b="1" dirty="0">
                <a:solidFill>
                  <a:srgbClr val="0070C0"/>
                </a:solidFill>
              </a:rPr>
              <a:t>Individualistic</a:t>
            </a:r>
            <a:r>
              <a:rPr lang="en-GB" sz="2800" dirty="0">
                <a:solidFill>
                  <a:srgbClr val="000000"/>
                </a:solidFill>
              </a:rPr>
              <a:t> and </a:t>
            </a:r>
            <a:r>
              <a:rPr lang="en-GB" sz="2800" b="1" dirty="0">
                <a:solidFill>
                  <a:srgbClr val="0070C0"/>
                </a:solidFill>
              </a:rPr>
              <a:t>Collectivist Cultures</a:t>
            </a:r>
          </a:p>
          <a:p>
            <a:pPr marL="171450" indent="-171450">
              <a:buFont typeface="Arial" panose="020B0604020202020204" pitchFamily="34" charset="0"/>
              <a:buChar char="•"/>
            </a:pPr>
            <a:endParaRPr lang="en-GB" sz="800" dirty="0">
              <a:solidFill>
                <a:srgbClr val="000000"/>
              </a:solidFill>
            </a:endParaRPr>
          </a:p>
          <a:p>
            <a:pPr marL="457200" indent="-457200">
              <a:buFont typeface="Arial" panose="020B0604020202020204" pitchFamily="34" charset="0"/>
              <a:buChar char="•"/>
            </a:pPr>
            <a:r>
              <a:rPr lang="en-GB" sz="2800" dirty="0">
                <a:solidFill>
                  <a:srgbClr val="0070C0"/>
                </a:solidFill>
              </a:rPr>
              <a:t>Individualist cultures </a:t>
            </a:r>
            <a:r>
              <a:rPr lang="en-GB" sz="2800" dirty="0">
                <a:solidFill>
                  <a:srgbClr val="000000"/>
                </a:solidFill>
              </a:rPr>
              <a:t>centre more on the </a:t>
            </a:r>
            <a:r>
              <a:rPr lang="en-GB" sz="2800" b="1" dirty="0">
                <a:solidFill>
                  <a:srgbClr val="000000"/>
                </a:solidFill>
              </a:rPr>
              <a:t>individual</a:t>
            </a:r>
            <a:r>
              <a:rPr lang="en-GB" sz="2800" dirty="0">
                <a:solidFill>
                  <a:srgbClr val="000000"/>
                </a:solidFill>
              </a:rPr>
              <a:t>, </a:t>
            </a:r>
            <a:r>
              <a:rPr lang="en-GB" sz="2800" dirty="0">
                <a:solidFill>
                  <a:srgbClr val="0070C0"/>
                </a:solidFill>
              </a:rPr>
              <a:t>collectivist cultures </a:t>
            </a:r>
            <a:r>
              <a:rPr lang="en-GB" sz="2800" dirty="0">
                <a:solidFill>
                  <a:srgbClr val="000000"/>
                </a:solidFill>
              </a:rPr>
              <a:t>place more emphasis on the </a:t>
            </a:r>
            <a:r>
              <a:rPr lang="en-GB" sz="2800" b="1" dirty="0">
                <a:solidFill>
                  <a:srgbClr val="000000"/>
                </a:solidFill>
              </a:rPr>
              <a:t>group collective</a:t>
            </a:r>
          </a:p>
          <a:p>
            <a:pPr marL="171450" indent="-171450">
              <a:buFont typeface="Arial" panose="020B0604020202020204" pitchFamily="34" charset="0"/>
              <a:buChar char="•"/>
            </a:pPr>
            <a:endParaRPr lang="en-GB" sz="800" dirty="0">
              <a:solidFill>
                <a:srgbClr val="000000"/>
              </a:solidFill>
            </a:endParaRPr>
          </a:p>
          <a:p>
            <a:pPr marL="457200" indent="-457200">
              <a:buFont typeface="Arial" panose="020B0604020202020204" pitchFamily="34" charset="0"/>
              <a:buChar char="•"/>
            </a:pPr>
            <a:r>
              <a:rPr lang="en-GB" sz="2800" dirty="0">
                <a:solidFill>
                  <a:srgbClr val="0070C0"/>
                </a:solidFill>
              </a:rPr>
              <a:t>Individualist countries </a:t>
            </a:r>
            <a:r>
              <a:rPr lang="en-GB" sz="2800" dirty="0">
                <a:solidFill>
                  <a:srgbClr val="000000"/>
                </a:solidFill>
              </a:rPr>
              <a:t>such as the US &amp; UK score less highly for conformity rates using the Asch paradigm</a:t>
            </a:r>
          </a:p>
          <a:p>
            <a:pPr marL="171450" indent="-171450">
              <a:buFont typeface="Arial" panose="020B0604020202020204" pitchFamily="34" charset="0"/>
              <a:buChar char="•"/>
            </a:pPr>
            <a:endParaRPr lang="en-GB" sz="800" dirty="0">
              <a:solidFill>
                <a:srgbClr val="000000"/>
              </a:solidFill>
            </a:endParaRPr>
          </a:p>
          <a:p>
            <a:pPr marL="457200" indent="-457200">
              <a:buFont typeface="Arial" panose="020B0604020202020204" pitchFamily="34" charset="0"/>
              <a:buChar char="•"/>
            </a:pPr>
            <a:r>
              <a:rPr lang="en-GB" sz="2800" dirty="0">
                <a:solidFill>
                  <a:srgbClr val="0070C0"/>
                </a:solidFill>
              </a:rPr>
              <a:t>Collectivist countries </a:t>
            </a:r>
            <a:r>
              <a:rPr lang="en-GB" sz="2800" dirty="0">
                <a:solidFill>
                  <a:srgbClr val="000000"/>
                </a:solidFill>
              </a:rPr>
              <a:t>(e.g. Japan, Fiji, Zimbabwe) score more highly (more likely to conform)</a:t>
            </a:r>
          </a:p>
          <a:p>
            <a:endParaRPr lang="en-GB" dirty="0">
              <a:solidFill>
                <a:srgbClr val="000000"/>
              </a:solidFill>
            </a:endParaRPr>
          </a:p>
        </p:txBody>
      </p:sp>
      <p:sp>
        <p:nvSpPr>
          <p:cNvPr id="7" name="Title 6"/>
          <p:cNvSpPr>
            <a:spLocks noGrp="1"/>
          </p:cNvSpPr>
          <p:nvPr>
            <p:ph type="title"/>
          </p:nvPr>
        </p:nvSpPr>
        <p:spPr/>
        <p:txBody>
          <a:bodyPr>
            <a:normAutofit/>
          </a:bodyPr>
          <a:lstStyle/>
          <a:p>
            <a:r>
              <a:rPr lang="en-GB" sz="3600" dirty="0">
                <a:solidFill>
                  <a:srgbClr val="0070C0"/>
                </a:solidFill>
              </a:rPr>
              <a:t>Smith &amp; Bond’s (1998) Meta-analysis </a:t>
            </a:r>
          </a:p>
        </p:txBody>
      </p:sp>
    </p:spTree>
    <p:extLst>
      <p:ext uri="{BB962C8B-B14F-4D97-AF65-F5344CB8AC3E}">
        <p14:creationId xmlns:p14="http://schemas.microsoft.com/office/powerpoint/2010/main" val="4217305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solidFill>
                  <a:srgbClr val="0070C0"/>
                </a:solidFill>
              </a:rPr>
              <a:t>Individualist &amp; Collectivist Countries</a:t>
            </a: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8" y="1556792"/>
            <a:ext cx="7773515" cy="48619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4987117" y="6172551"/>
            <a:ext cx="3404787" cy="246221"/>
          </a:xfrm>
          <a:prstGeom prst="rect">
            <a:avLst/>
          </a:prstGeom>
        </p:spPr>
        <p:txBody>
          <a:bodyPr wrap="square">
            <a:spAutoFit/>
          </a:bodyPr>
          <a:lstStyle/>
          <a:p>
            <a:r>
              <a:rPr lang="en-GB" sz="1000" dirty="0">
                <a:solidFill>
                  <a:srgbClr val="000000"/>
                </a:solidFill>
              </a:rPr>
              <a:t>http://blog.usabilla.com/wp-content/uploads/IMG_4.jpeg</a:t>
            </a:r>
          </a:p>
        </p:txBody>
      </p:sp>
      <p:pic>
        <p:nvPicPr>
          <p:cNvPr id="5"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1450" y="1024810"/>
            <a:ext cx="9486900"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618933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323528" y="116632"/>
            <a:ext cx="8229600" cy="1143000"/>
          </a:xfrm>
        </p:spPr>
        <p:txBody>
          <a:bodyPr>
            <a:noAutofit/>
          </a:bodyPr>
          <a:lstStyle/>
          <a:p>
            <a:r>
              <a:rPr lang="en-GB" sz="3600" dirty="0">
                <a:solidFill>
                  <a:srgbClr val="0070C0"/>
                </a:solidFill>
              </a:rPr>
              <a:t>Averaged Effect Size (in red) &amp; Number of Studies by Country: Smith &amp; Bond (1998)</a:t>
            </a:r>
          </a:p>
        </p:txBody>
      </p:sp>
      <p:sp>
        <p:nvSpPr>
          <p:cNvPr id="9" name="TextBox 8"/>
          <p:cNvSpPr txBox="1"/>
          <p:nvPr/>
        </p:nvSpPr>
        <p:spPr>
          <a:xfrm>
            <a:off x="4906581" y="1059002"/>
            <a:ext cx="1439497" cy="5663089"/>
          </a:xfrm>
          <a:prstGeom prst="rect">
            <a:avLst/>
          </a:prstGeom>
          <a:noFill/>
        </p:spPr>
        <p:txBody>
          <a:bodyPr wrap="none" rtlCol="0">
            <a:spAutoFit/>
          </a:bodyPr>
          <a:lstStyle/>
          <a:p>
            <a:endParaRPr lang="en-GB" sz="2800" dirty="0">
              <a:solidFill>
                <a:srgbClr val="000000"/>
              </a:solidFill>
            </a:endParaRPr>
          </a:p>
          <a:p>
            <a:endParaRPr lang="en-GB" sz="2800" dirty="0">
              <a:solidFill>
                <a:srgbClr val="000000"/>
              </a:solidFill>
            </a:endParaRPr>
          </a:p>
          <a:p>
            <a:r>
              <a:rPr lang="en-GB" dirty="0">
                <a:solidFill>
                  <a:srgbClr val="000000"/>
                </a:solidFill>
              </a:rPr>
              <a:t>United States</a:t>
            </a:r>
          </a:p>
          <a:p>
            <a:r>
              <a:rPr lang="en-GB" dirty="0">
                <a:solidFill>
                  <a:srgbClr val="000000"/>
                </a:solidFill>
              </a:rPr>
              <a:t>Great Britain</a:t>
            </a:r>
          </a:p>
          <a:p>
            <a:r>
              <a:rPr lang="en-GB" dirty="0">
                <a:solidFill>
                  <a:srgbClr val="000000"/>
                </a:solidFill>
              </a:rPr>
              <a:t>Japan</a:t>
            </a:r>
          </a:p>
          <a:p>
            <a:r>
              <a:rPr lang="en-GB" dirty="0">
                <a:solidFill>
                  <a:srgbClr val="000000"/>
                </a:solidFill>
              </a:rPr>
              <a:t>Belgium</a:t>
            </a:r>
          </a:p>
          <a:p>
            <a:r>
              <a:rPr lang="en-GB" dirty="0">
                <a:solidFill>
                  <a:srgbClr val="000000"/>
                </a:solidFill>
              </a:rPr>
              <a:t>Brazil</a:t>
            </a:r>
          </a:p>
          <a:p>
            <a:r>
              <a:rPr lang="en-GB" dirty="0">
                <a:solidFill>
                  <a:srgbClr val="000000"/>
                </a:solidFill>
              </a:rPr>
              <a:t>France</a:t>
            </a:r>
          </a:p>
          <a:p>
            <a:r>
              <a:rPr lang="en-GB" dirty="0">
                <a:solidFill>
                  <a:srgbClr val="000000"/>
                </a:solidFill>
              </a:rPr>
              <a:t>Fiji</a:t>
            </a:r>
          </a:p>
          <a:p>
            <a:r>
              <a:rPr lang="en-GB" dirty="0">
                <a:solidFill>
                  <a:srgbClr val="000000"/>
                </a:solidFill>
              </a:rPr>
              <a:t>Canada</a:t>
            </a:r>
          </a:p>
          <a:p>
            <a:r>
              <a:rPr lang="en-GB" dirty="0">
                <a:solidFill>
                  <a:srgbClr val="000000"/>
                </a:solidFill>
              </a:rPr>
              <a:t>Holland</a:t>
            </a:r>
          </a:p>
          <a:p>
            <a:r>
              <a:rPr lang="en-GB" dirty="0">
                <a:solidFill>
                  <a:srgbClr val="000000"/>
                </a:solidFill>
              </a:rPr>
              <a:t>Germany</a:t>
            </a:r>
          </a:p>
          <a:p>
            <a:r>
              <a:rPr lang="en-GB" dirty="0">
                <a:solidFill>
                  <a:srgbClr val="000000"/>
                </a:solidFill>
              </a:rPr>
              <a:t>Hong Kong</a:t>
            </a:r>
          </a:p>
          <a:p>
            <a:r>
              <a:rPr lang="en-GB" dirty="0">
                <a:solidFill>
                  <a:srgbClr val="000000"/>
                </a:solidFill>
              </a:rPr>
              <a:t>Portugal</a:t>
            </a:r>
          </a:p>
          <a:p>
            <a:r>
              <a:rPr lang="en-GB" dirty="0">
                <a:solidFill>
                  <a:srgbClr val="000000"/>
                </a:solidFill>
              </a:rPr>
              <a:t>Zimbabwe</a:t>
            </a:r>
          </a:p>
          <a:p>
            <a:r>
              <a:rPr lang="en-GB" dirty="0">
                <a:solidFill>
                  <a:srgbClr val="000000"/>
                </a:solidFill>
              </a:rPr>
              <a:t>Zaire</a:t>
            </a:r>
          </a:p>
          <a:p>
            <a:r>
              <a:rPr lang="en-GB" dirty="0">
                <a:solidFill>
                  <a:srgbClr val="000000"/>
                </a:solidFill>
              </a:rPr>
              <a:t>Ghana</a:t>
            </a:r>
          </a:p>
          <a:p>
            <a:r>
              <a:rPr lang="en-GB" dirty="0">
                <a:solidFill>
                  <a:srgbClr val="000000"/>
                </a:solidFill>
              </a:rPr>
              <a:t>Kuwait</a:t>
            </a:r>
          </a:p>
          <a:p>
            <a:r>
              <a:rPr lang="en-GB" dirty="0">
                <a:solidFill>
                  <a:srgbClr val="000000"/>
                </a:solidFill>
              </a:rPr>
              <a:t>Lebanon</a:t>
            </a:r>
          </a:p>
        </p:txBody>
      </p:sp>
      <p:sp>
        <p:nvSpPr>
          <p:cNvPr id="10" name="TextBox 9"/>
          <p:cNvSpPr txBox="1"/>
          <p:nvPr/>
        </p:nvSpPr>
        <p:spPr>
          <a:xfrm>
            <a:off x="799337" y="2564904"/>
            <a:ext cx="2787080" cy="1631216"/>
          </a:xfrm>
          <a:prstGeom prst="rect">
            <a:avLst/>
          </a:prstGeom>
          <a:noFill/>
        </p:spPr>
        <p:txBody>
          <a:bodyPr wrap="square" rtlCol="0">
            <a:spAutoFit/>
          </a:bodyPr>
          <a:lstStyle/>
          <a:p>
            <a:r>
              <a:rPr lang="en-GB" sz="2000" dirty="0">
                <a:solidFill>
                  <a:srgbClr val="FF0000"/>
                </a:solidFill>
              </a:rPr>
              <a:t>Averaged Effect Size/</a:t>
            </a:r>
          </a:p>
          <a:p>
            <a:r>
              <a:rPr lang="en-GB" sz="2000" dirty="0">
                <a:solidFill>
                  <a:srgbClr val="FF0000"/>
                </a:solidFill>
              </a:rPr>
              <a:t>Conformity Rates</a:t>
            </a:r>
          </a:p>
          <a:p>
            <a:r>
              <a:rPr lang="en-GB" sz="2000" dirty="0">
                <a:solidFill>
                  <a:srgbClr val="0070C0"/>
                </a:solidFill>
              </a:rPr>
              <a:t>(Effect size = difference</a:t>
            </a:r>
          </a:p>
          <a:p>
            <a:r>
              <a:rPr lang="en-GB" sz="2000" dirty="0">
                <a:solidFill>
                  <a:srgbClr val="0070C0"/>
                </a:solidFill>
              </a:rPr>
              <a:t>Between Experimental</a:t>
            </a:r>
          </a:p>
          <a:p>
            <a:r>
              <a:rPr lang="en-GB" sz="2000" dirty="0">
                <a:solidFill>
                  <a:srgbClr val="0070C0"/>
                </a:solidFill>
              </a:rPr>
              <a:t>&amp; Control Group Means)</a:t>
            </a:r>
          </a:p>
        </p:txBody>
      </p:sp>
      <p:sp>
        <p:nvSpPr>
          <p:cNvPr id="11" name="Rectangle 10"/>
          <p:cNvSpPr/>
          <p:nvPr/>
        </p:nvSpPr>
        <p:spPr>
          <a:xfrm>
            <a:off x="4572000" y="1920777"/>
            <a:ext cx="4572000" cy="4801314"/>
          </a:xfrm>
          <a:prstGeom prst="rect">
            <a:avLst/>
          </a:prstGeom>
        </p:spPr>
        <p:txBody>
          <a:bodyPr>
            <a:spAutoFit/>
          </a:bodyPr>
          <a:lstStyle/>
          <a:p>
            <a:r>
              <a:rPr lang="en-GB" dirty="0">
                <a:solidFill>
                  <a:srgbClr val="002060"/>
                </a:solidFill>
              </a:rPr>
              <a:t>79</a:t>
            </a:r>
          </a:p>
          <a:p>
            <a:r>
              <a:rPr lang="en-GB" dirty="0">
                <a:solidFill>
                  <a:srgbClr val="002060"/>
                </a:solidFill>
              </a:rPr>
              <a:t>10</a:t>
            </a:r>
          </a:p>
          <a:p>
            <a:r>
              <a:rPr lang="en-GB" dirty="0">
                <a:solidFill>
                  <a:srgbClr val="002060"/>
                </a:solidFill>
              </a:rPr>
              <a:t>5</a:t>
            </a:r>
          </a:p>
          <a:p>
            <a:r>
              <a:rPr lang="en-GB" dirty="0">
                <a:solidFill>
                  <a:srgbClr val="002060"/>
                </a:solidFill>
              </a:rPr>
              <a:t>4</a:t>
            </a:r>
          </a:p>
          <a:p>
            <a:r>
              <a:rPr lang="en-GB" dirty="0">
                <a:solidFill>
                  <a:srgbClr val="002060"/>
                </a:solidFill>
              </a:rPr>
              <a:t>3</a:t>
            </a:r>
          </a:p>
          <a:p>
            <a:r>
              <a:rPr lang="en-GB" dirty="0">
                <a:solidFill>
                  <a:srgbClr val="002060"/>
                </a:solidFill>
              </a:rPr>
              <a:t>2</a:t>
            </a:r>
          </a:p>
          <a:p>
            <a:r>
              <a:rPr lang="en-GB" dirty="0">
                <a:solidFill>
                  <a:srgbClr val="002060"/>
                </a:solidFill>
              </a:rPr>
              <a:t>2</a:t>
            </a:r>
          </a:p>
          <a:p>
            <a:r>
              <a:rPr lang="en-GB" dirty="0">
                <a:solidFill>
                  <a:srgbClr val="002060"/>
                </a:solidFill>
              </a:rPr>
              <a:t>1</a:t>
            </a:r>
          </a:p>
          <a:p>
            <a:r>
              <a:rPr lang="en-GB" dirty="0">
                <a:solidFill>
                  <a:srgbClr val="002060"/>
                </a:solidFill>
              </a:rPr>
              <a:t>1</a:t>
            </a:r>
          </a:p>
          <a:p>
            <a:r>
              <a:rPr lang="en-GB" dirty="0">
                <a:solidFill>
                  <a:srgbClr val="002060"/>
                </a:solidFill>
              </a:rPr>
              <a:t>1</a:t>
            </a:r>
          </a:p>
          <a:p>
            <a:r>
              <a:rPr lang="en-GB" dirty="0">
                <a:solidFill>
                  <a:srgbClr val="002060"/>
                </a:solidFill>
              </a:rPr>
              <a:t>1</a:t>
            </a:r>
          </a:p>
          <a:p>
            <a:r>
              <a:rPr lang="en-GB" dirty="0">
                <a:solidFill>
                  <a:srgbClr val="002060"/>
                </a:solidFill>
              </a:rPr>
              <a:t>1</a:t>
            </a:r>
          </a:p>
          <a:p>
            <a:r>
              <a:rPr lang="en-GB" dirty="0">
                <a:solidFill>
                  <a:srgbClr val="002060"/>
                </a:solidFill>
              </a:rPr>
              <a:t>1</a:t>
            </a:r>
          </a:p>
          <a:p>
            <a:r>
              <a:rPr lang="en-GB" dirty="0">
                <a:solidFill>
                  <a:srgbClr val="002060"/>
                </a:solidFill>
              </a:rPr>
              <a:t>1</a:t>
            </a:r>
          </a:p>
          <a:p>
            <a:r>
              <a:rPr lang="en-GB" dirty="0">
                <a:solidFill>
                  <a:srgbClr val="002060"/>
                </a:solidFill>
              </a:rPr>
              <a:t>1</a:t>
            </a:r>
          </a:p>
          <a:p>
            <a:r>
              <a:rPr lang="en-GB" dirty="0">
                <a:solidFill>
                  <a:srgbClr val="002060"/>
                </a:solidFill>
              </a:rPr>
              <a:t>1</a:t>
            </a:r>
          </a:p>
          <a:p>
            <a:r>
              <a:rPr lang="en-GB" dirty="0">
                <a:solidFill>
                  <a:srgbClr val="002060"/>
                </a:solidFill>
              </a:rPr>
              <a:t>1</a:t>
            </a:r>
          </a:p>
        </p:txBody>
      </p:sp>
      <p:sp>
        <p:nvSpPr>
          <p:cNvPr id="13" name="TextBox 12"/>
          <p:cNvSpPr txBox="1"/>
          <p:nvPr/>
        </p:nvSpPr>
        <p:spPr>
          <a:xfrm>
            <a:off x="3978568" y="1933472"/>
            <a:ext cx="593432" cy="4801314"/>
          </a:xfrm>
          <a:prstGeom prst="rect">
            <a:avLst/>
          </a:prstGeom>
          <a:noFill/>
        </p:spPr>
        <p:txBody>
          <a:bodyPr wrap="none" rtlCol="0">
            <a:spAutoFit/>
          </a:bodyPr>
          <a:lstStyle/>
          <a:p>
            <a:r>
              <a:rPr lang="en-GB" dirty="0">
                <a:solidFill>
                  <a:srgbClr val="FF0000"/>
                </a:solidFill>
              </a:rPr>
              <a:t>0.90</a:t>
            </a:r>
          </a:p>
          <a:p>
            <a:r>
              <a:rPr lang="en-GB" dirty="0">
                <a:solidFill>
                  <a:srgbClr val="FF0000"/>
                </a:solidFill>
              </a:rPr>
              <a:t>0.81</a:t>
            </a:r>
          </a:p>
          <a:p>
            <a:r>
              <a:rPr lang="en-GB" dirty="0">
                <a:solidFill>
                  <a:srgbClr val="FF0000"/>
                </a:solidFill>
              </a:rPr>
              <a:t>1.42</a:t>
            </a:r>
          </a:p>
          <a:p>
            <a:r>
              <a:rPr lang="en-GB" dirty="0">
                <a:solidFill>
                  <a:srgbClr val="FF0000"/>
                </a:solidFill>
              </a:rPr>
              <a:t>0.91</a:t>
            </a:r>
          </a:p>
          <a:p>
            <a:r>
              <a:rPr lang="en-GB" dirty="0">
                <a:solidFill>
                  <a:srgbClr val="FF0000"/>
                </a:solidFill>
              </a:rPr>
              <a:t>1.60</a:t>
            </a:r>
          </a:p>
          <a:p>
            <a:r>
              <a:rPr lang="en-GB" dirty="0">
                <a:solidFill>
                  <a:srgbClr val="FF0000"/>
                </a:solidFill>
              </a:rPr>
              <a:t>0.56</a:t>
            </a:r>
          </a:p>
          <a:p>
            <a:r>
              <a:rPr lang="en-GB" dirty="0">
                <a:solidFill>
                  <a:srgbClr val="FF0000"/>
                </a:solidFill>
              </a:rPr>
              <a:t>2.48</a:t>
            </a:r>
          </a:p>
          <a:p>
            <a:r>
              <a:rPr lang="en-GB" dirty="0">
                <a:solidFill>
                  <a:srgbClr val="FF0000"/>
                </a:solidFill>
              </a:rPr>
              <a:t>1.37</a:t>
            </a:r>
          </a:p>
          <a:p>
            <a:r>
              <a:rPr lang="en-GB" dirty="0">
                <a:solidFill>
                  <a:srgbClr val="FF0000"/>
                </a:solidFill>
              </a:rPr>
              <a:t>0.74</a:t>
            </a:r>
          </a:p>
          <a:p>
            <a:r>
              <a:rPr lang="en-GB" dirty="0">
                <a:solidFill>
                  <a:srgbClr val="FF0000"/>
                </a:solidFill>
              </a:rPr>
              <a:t>0.92</a:t>
            </a:r>
          </a:p>
          <a:p>
            <a:r>
              <a:rPr lang="en-GB" dirty="0">
                <a:solidFill>
                  <a:srgbClr val="FF0000"/>
                </a:solidFill>
              </a:rPr>
              <a:t>1.93</a:t>
            </a:r>
          </a:p>
          <a:p>
            <a:r>
              <a:rPr lang="en-GB" dirty="0">
                <a:solidFill>
                  <a:srgbClr val="FF0000"/>
                </a:solidFill>
              </a:rPr>
              <a:t>0.58</a:t>
            </a:r>
          </a:p>
          <a:p>
            <a:r>
              <a:rPr lang="en-GB" dirty="0">
                <a:solidFill>
                  <a:srgbClr val="FF0000"/>
                </a:solidFill>
              </a:rPr>
              <a:t>1.84</a:t>
            </a:r>
          </a:p>
          <a:p>
            <a:r>
              <a:rPr lang="en-GB" dirty="0">
                <a:solidFill>
                  <a:srgbClr val="FF0000"/>
                </a:solidFill>
              </a:rPr>
              <a:t>1.84</a:t>
            </a:r>
          </a:p>
          <a:p>
            <a:r>
              <a:rPr lang="en-GB" dirty="0">
                <a:solidFill>
                  <a:srgbClr val="FF0000"/>
                </a:solidFill>
              </a:rPr>
              <a:t>1.84</a:t>
            </a:r>
          </a:p>
          <a:p>
            <a:r>
              <a:rPr lang="en-GB" dirty="0">
                <a:solidFill>
                  <a:srgbClr val="FF0000"/>
                </a:solidFill>
              </a:rPr>
              <a:t>1.31</a:t>
            </a:r>
          </a:p>
          <a:p>
            <a:r>
              <a:rPr lang="en-GB" dirty="0">
                <a:solidFill>
                  <a:srgbClr val="FF0000"/>
                </a:solidFill>
              </a:rPr>
              <a:t>1.31</a:t>
            </a:r>
          </a:p>
        </p:txBody>
      </p:sp>
      <p:sp>
        <p:nvSpPr>
          <p:cNvPr id="15" name="Left Brace 14"/>
          <p:cNvSpPr/>
          <p:nvPr/>
        </p:nvSpPr>
        <p:spPr>
          <a:xfrm>
            <a:off x="3491880" y="5301208"/>
            <a:ext cx="630704" cy="792088"/>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solidFill>
                <a:srgbClr val="000000"/>
              </a:solidFill>
            </a:endParaRPr>
          </a:p>
        </p:txBody>
      </p:sp>
      <p:sp>
        <p:nvSpPr>
          <p:cNvPr id="16" name="Left Brace 15"/>
          <p:cNvSpPr/>
          <p:nvPr/>
        </p:nvSpPr>
        <p:spPr>
          <a:xfrm>
            <a:off x="3586417" y="6101904"/>
            <a:ext cx="504056" cy="537622"/>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solidFill>
                <a:srgbClr val="000000"/>
              </a:solidFill>
            </a:endParaRPr>
          </a:p>
        </p:txBody>
      </p:sp>
      <p:sp>
        <p:nvSpPr>
          <p:cNvPr id="17" name="TextBox 16"/>
          <p:cNvSpPr txBox="1"/>
          <p:nvPr/>
        </p:nvSpPr>
        <p:spPr>
          <a:xfrm>
            <a:off x="2123728" y="5512586"/>
            <a:ext cx="1187633" cy="369332"/>
          </a:xfrm>
          <a:prstGeom prst="rect">
            <a:avLst/>
          </a:prstGeom>
          <a:noFill/>
        </p:spPr>
        <p:txBody>
          <a:bodyPr wrap="none" rtlCol="0">
            <a:spAutoFit/>
          </a:bodyPr>
          <a:lstStyle/>
          <a:p>
            <a:r>
              <a:rPr lang="en-GB" dirty="0">
                <a:solidFill>
                  <a:srgbClr val="000000"/>
                </a:solidFill>
              </a:rPr>
              <a:t>Group of 3</a:t>
            </a:r>
          </a:p>
        </p:txBody>
      </p:sp>
      <p:sp>
        <p:nvSpPr>
          <p:cNvPr id="18" name="TextBox 17"/>
          <p:cNvSpPr txBox="1"/>
          <p:nvPr/>
        </p:nvSpPr>
        <p:spPr>
          <a:xfrm>
            <a:off x="2161425" y="6186049"/>
            <a:ext cx="1187633" cy="369332"/>
          </a:xfrm>
          <a:prstGeom prst="rect">
            <a:avLst/>
          </a:prstGeom>
          <a:noFill/>
        </p:spPr>
        <p:txBody>
          <a:bodyPr wrap="none" rtlCol="0">
            <a:spAutoFit/>
          </a:bodyPr>
          <a:lstStyle/>
          <a:p>
            <a:r>
              <a:rPr lang="en-GB" dirty="0">
                <a:solidFill>
                  <a:srgbClr val="000000"/>
                </a:solidFill>
              </a:rPr>
              <a:t>Group of 2</a:t>
            </a:r>
          </a:p>
        </p:txBody>
      </p:sp>
      <p:pic>
        <p:nvPicPr>
          <p:cNvPr id="2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1450" y="1164366"/>
            <a:ext cx="9486900"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flipH="1">
            <a:off x="3978568" y="1653613"/>
            <a:ext cx="3050626" cy="369332"/>
          </a:xfrm>
          <a:prstGeom prst="rect">
            <a:avLst/>
          </a:prstGeom>
          <a:noFill/>
        </p:spPr>
        <p:txBody>
          <a:bodyPr wrap="square" rtlCol="0">
            <a:spAutoFit/>
          </a:bodyPr>
          <a:lstStyle/>
          <a:p>
            <a:r>
              <a:rPr lang="en-GB" dirty="0">
                <a:solidFill>
                  <a:srgbClr val="FF0000"/>
                </a:solidFill>
              </a:rPr>
              <a:t>1.16</a:t>
            </a:r>
            <a:r>
              <a:rPr lang="en-GB" dirty="0">
                <a:solidFill>
                  <a:srgbClr val="000000"/>
                </a:solidFill>
              </a:rPr>
              <a:t>   </a:t>
            </a:r>
            <a:r>
              <a:rPr lang="en-GB" dirty="0">
                <a:solidFill>
                  <a:srgbClr val="002060"/>
                </a:solidFill>
              </a:rPr>
              <a:t>18</a:t>
            </a:r>
            <a:r>
              <a:rPr lang="en-GB" dirty="0">
                <a:solidFill>
                  <a:srgbClr val="000000"/>
                </a:solidFill>
              </a:rPr>
              <a:t>  Asch’s studies (US)</a:t>
            </a:r>
          </a:p>
        </p:txBody>
      </p:sp>
    </p:spTree>
    <p:extLst>
      <p:ext uri="{BB962C8B-B14F-4D97-AF65-F5344CB8AC3E}">
        <p14:creationId xmlns:p14="http://schemas.microsoft.com/office/powerpoint/2010/main" val="8282441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 </a:t>
            </a:r>
            <a:r>
              <a:rPr lang="en-GB" dirty="0">
                <a:solidFill>
                  <a:srgbClr val="0070C0"/>
                </a:solidFill>
              </a:rPr>
              <a:t>Moscovici’s Theoretical Perspective</a:t>
            </a:r>
          </a:p>
        </p:txBody>
      </p:sp>
      <p:sp>
        <p:nvSpPr>
          <p:cNvPr id="3" name="TextBox 2"/>
          <p:cNvSpPr txBox="1"/>
          <p:nvPr/>
        </p:nvSpPr>
        <p:spPr>
          <a:xfrm>
            <a:off x="611560" y="1646572"/>
            <a:ext cx="8291979" cy="6524863"/>
          </a:xfrm>
          <a:prstGeom prst="rect">
            <a:avLst/>
          </a:prstGeom>
          <a:noFill/>
        </p:spPr>
        <p:txBody>
          <a:bodyPr wrap="square" rtlCol="0">
            <a:spAutoFit/>
          </a:bodyPr>
          <a:lstStyle/>
          <a:p>
            <a:pPr marL="342900" indent="-342900">
              <a:buFont typeface="Arial" panose="020B0604020202020204" pitchFamily="34" charset="0"/>
              <a:buChar char="•"/>
            </a:pPr>
            <a:r>
              <a:rPr lang="en-GB" sz="2400" dirty="0">
                <a:solidFill>
                  <a:srgbClr val="000000"/>
                </a:solidFill>
              </a:rPr>
              <a:t>Moscovici argued Asch paradigm placed too much emphasis on influence of majority:  he researched ability of minorities to influence majority </a:t>
            </a:r>
          </a:p>
          <a:p>
            <a:pPr marL="285750" indent="-285750">
              <a:buFont typeface="Arial" panose="020B0604020202020204" pitchFamily="34" charset="0"/>
              <a:buChar char="•"/>
            </a:pPr>
            <a:endParaRPr lang="en-GB" sz="1400" dirty="0">
              <a:solidFill>
                <a:srgbClr val="000000"/>
              </a:solidFill>
            </a:endParaRPr>
          </a:p>
          <a:p>
            <a:pPr marL="342900" indent="-342900">
              <a:buFont typeface="Arial" panose="020B0604020202020204" pitchFamily="34" charset="0"/>
              <a:buChar char="•"/>
            </a:pPr>
            <a:r>
              <a:rPr lang="en-GB" sz="2400" dirty="0">
                <a:solidFill>
                  <a:srgbClr val="000000"/>
                </a:solidFill>
              </a:rPr>
              <a:t>Moscovici demonstrated how a consistent minority could affect judgement of the majority – </a:t>
            </a:r>
            <a:r>
              <a:rPr lang="en-GB" sz="2400" b="1" dirty="0">
                <a:solidFill>
                  <a:srgbClr val="000000"/>
                </a:solidFill>
              </a:rPr>
              <a:t>consistency</a:t>
            </a:r>
            <a:r>
              <a:rPr lang="en-GB" sz="2400" dirty="0">
                <a:solidFill>
                  <a:srgbClr val="000000"/>
                </a:solidFill>
              </a:rPr>
              <a:t> of the minority being the crucial agent of change</a:t>
            </a:r>
          </a:p>
          <a:p>
            <a:pPr marL="342900" indent="-342900">
              <a:buFont typeface="Arial" panose="020B0604020202020204" pitchFamily="34" charset="0"/>
              <a:buChar char="•"/>
            </a:pPr>
            <a:endParaRPr lang="en-GB" sz="2400" dirty="0">
              <a:solidFill>
                <a:srgbClr val="000000"/>
              </a:solidFill>
            </a:endParaRPr>
          </a:p>
          <a:p>
            <a:pPr marL="342900" indent="-342900">
              <a:buFont typeface="Arial" panose="020B0604020202020204" pitchFamily="34" charset="0"/>
              <a:buChar char="•"/>
            </a:pPr>
            <a:r>
              <a:rPr lang="en-GB" sz="2400" dirty="0">
                <a:solidFill>
                  <a:srgbClr val="000000"/>
                </a:solidFill>
              </a:rPr>
              <a:t>The following website provides an overview of conformity, as well as a good account of Moscovici et al.(1969) and the power of consistent minorities:</a:t>
            </a:r>
          </a:p>
          <a:p>
            <a:pPr marL="342900" indent="-342900">
              <a:buFont typeface="Arial" panose="020B0604020202020204" pitchFamily="34" charset="0"/>
              <a:buChar char="•"/>
            </a:pPr>
            <a:endParaRPr lang="en-GB" sz="800" dirty="0">
              <a:solidFill>
                <a:srgbClr val="000000"/>
              </a:solidFill>
            </a:endParaRPr>
          </a:p>
          <a:p>
            <a:pPr marL="342900" indent="-342900">
              <a:buFont typeface="Arial" panose="020B0604020202020204" pitchFamily="34" charset="0"/>
              <a:buChar char="•"/>
            </a:pPr>
            <a:r>
              <a:rPr lang="en-GB" sz="2400" dirty="0">
                <a:solidFill>
                  <a:srgbClr val="0070C0"/>
                </a:solidFill>
              </a:rPr>
              <a:t>https://opentextbc.ca/socialpsychology/chapter/the-many-varieties-of-conformity/</a:t>
            </a:r>
          </a:p>
          <a:p>
            <a:pPr marL="342900" indent="-342900">
              <a:buFont typeface="Arial" panose="020B0604020202020204" pitchFamily="34" charset="0"/>
              <a:buChar char="•"/>
            </a:pPr>
            <a:endParaRPr lang="en-GB" sz="2400" dirty="0">
              <a:solidFill>
                <a:srgbClr val="0070C0"/>
              </a:solidFill>
            </a:endParaRPr>
          </a:p>
          <a:p>
            <a:endParaRPr lang="en-GB" sz="1400" dirty="0">
              <a:solidFill>
                <a:srgbClr val="000000"/>
              </a:solidFill>
            </a:endParaRPr>
          </a:p>
          <a:p>
            <a:endParaRPr lang="en-GB" dirty="0">
              <a:solidFill>
                <a:srgbClr val="000000"/>
              </a:solidFill>
            </a:endParaRPr>
          </a:p>
          <a:p>
            <a:endParaRPr lang="en-GB" dirty="0">
              <a:solidFill>
                <a:srgbClr val="000000"/>
              </a:solidFill>
            </a:endParaRPr>
          </a:p>
          <a:p>
            <a:endParaRPr lang="en-GB" dirty="0">
              <a:solidFill>
                <a:srgbClr val="000000"/>
              </a:solidFill>
            </a:endParaRPr>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450" y="1164366"/>
            <a:ext cx="9486900"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612829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sz="4000" dirty="0">
                <a:solidFill>
                  <a:srgbClr val="0070C0"/>
                </a:solidFill>
              </a:rPr>
              <a:t>Moscovici’s Theoretical Perspective</a:t>
            </a:r>
          </a:p>
        </p:txBody>
      </p:sp>
      <p:sp>
        <p:nvSpPr>
          <p:cNvPr id="4" name="TextBox 3"/>
          <p:cNvSpPr txBox="1"/>
          <p:nvPr/>
        </p:nvSpPr>
        <p:spPr>
          <a:xfrm>
            <a:off x="971600" y="1658079"/>
            <a:ext cx="7632847" cy="6155531"/>
          </a:xfrm>
          <a:prstGeom prst="rect">
            <a:avLst/>
          </a:prstGeom>
          <a:noFill/>
        </p:spPr>
        <p:txBody>
          <a:bodyPr wrap="square" rtlCol="0">
            <a:spAutoFit/>
          </a:bodyPr>
          <a:lstStyle/>
          <a:p>
            <a:pPr marL="171450" indent="-171450">
              <a:buFont typeface="Arial" panose="020B0604020202020204" pitchFamily="34" charset="0"/>
              <a:buChar char="•"/>
            </a:pPr>
            <a:endParaRPr lang="en-GB" sz="1000" dirty="0">
              <a:solidFill>
                <a:srgbClr val="000000"/>
              </a:solidFill>
            </a:endParaRPr>
          </a:p>
          <a:p>
            <a:pPr marL="457200" indent="-457200">
              <a:buFont typeface="Arial" panose="020B0604020202020204" pitchFamily="34" charset="0"/>
              <a:buChar char="•"/>
            </a:pPr>
            <a:r>
              <a:rPr lang="en-GB" sz="2800" dirty="0">
                <a:solidFill>
                  <a:srgbClr val="000000"/>
                </a:solidFill>
              </a:rPr>
              <a:t>For </a:t>
            </a:r>
            <a:r>
              <a:rPr lang="en-GB" sz="2800" b="1" dirty="0">
                <a:solidFill>
                  <a:srgbClr val="000000"/>
                </a:solidFill>
              </a:rPr>
              <a:t>Asch</a:t>
            </a:r>
            <a:r>
              <a:rPr lang="en-GB" sz="2800" dirty="0">
                <a:solidFill>
                  <a:srgbClr val="000000"/>
                </a:solidFill>
              </a:rPr>
              <a:t>:  Unanimity of the group is important</a:t>
            </a:r>
          </a:p>
          <a:p>
            <a:pPr marL="457200" indent="-457200">
              <a:buFont typeface="Arial" panose="020B0604020202020204" pitchFamily="34" charset="0"/>
              <a:buChar char="•"/>
            </a:pPr>
            <a:endParaRPr lang="en-GB" sz="2800" dirty="0">
              <a:solidFill>
                <a:srgbClr val="000000"/>
              </a:solidFill>
            </a:endParaRPr>
          </a:p>
          <a:p>
            <a:pPr marL="457200" indent="-457200">
              <a:buFont typeface="Arial" panose="020B0604020202020204" pitchFamily="34" charset="0"/>
              <a:buChar char="•"/>
            </a:pPr>
            <a:r>
              <a:rPr lang="en-GB" sz="2800" dirty="0">
                <a:solidFill>
                  <a:srgbClr val="000000"/>
                </a:solidFill>
              </a:rPr>
              <a:t>(conformity disappears with just 1 supporter)</a:t>
            </a:r>
          </a:p>
          <a:p>
            <a:pPr marL="457200" indent="-457200">
              <a:buFont typeface="Arial" panose="020B0604020202020204" pitchFamily="34" charset="0"/>
              <a:buChar char="•"/>
            </a:pPr>
            <a:endParaRPr lang="en-GB" sz="2800" dirty="0">
              <a:solidFill>
                <a:srgbClr val="000000"/>
              </a:solidFill>
            </a:endParaRPr>
          </a:p>
          <a:p>
            <a:pPr marL="171450" indent="-171450">
              <a:buFont typeface="Arial" panose="020B0604020202020204" pitchFamily="34" charset="0"/>
              <a:buChar char="•"/>
            </a:pPr>
            <a:endParaRPr lang="en-GB" sz="1000" dirty="0">
              <a:solidFill>
                <a:srgbClr val="000000"/>
              </a:solidFill>
            </a:endParaRPr>
          </a:p>
          <a:p>
            <a:pPr marL="457200" indent="-457200">
              <a:buFont typeface="Arial" panose="020B0604020202020204" pitchFamily="34" charset="0"/>
              <a:buChar char="•"/>
            </a:pPr>
            <a:r>
              <a:rPr lang="en-GB" sz="2800" dirty="0">
                <a:solidFill>
                  <a:srgbClr val="000000"/>
                </a:solidFill>
              </a:rPr>
              <a:t>For </a:t>
            </a:r>
            <a:r>
              <a:rPr lang="en-GB" sz="2800" b="1" dirty="0">
                <a:solidFill>
                  <a:srgbClr val="000000"/>
                </a:solidFill>
              </a:rPr>
              <a:t>Moscovici</a:t>
            </a:r>
            <a:r>
              <a:rPr lang="en-GB" sz="2800" dirty="0">
                <a:solidFill>
                  <a:srgbClr val="000000"/>
                </a:solidFill>
              </a:rPr>
              <a:t>: consistency of the minority group is important for change &amp; innovation</a:t>
            </a:r>
          </a:p>
          <a:p>
            <a:pPr marL="457200" indent="-457200">
              <a:buFont typeface="Arial" panose="020B0604020202020204" pitchFamily="34" charset="0"/>
              <a:buChar char="•"/>
            </a:pPr>
            <a:endParaRPr lang="en-GB" sz="2800" dirty="0">
              <a:solidFill>
                <a:srgbClr val="000000"/>
              </a:solidFill>
            </a:endParaRPr>
          </a:p>
          <a:p>
            <a:pPr marL="171450" indent="-171450">
              <a:buFont typeface="Arial" panose="020B0604020202020204" pitchFamily="34" charset="0"/>
              <a:buChar char="•"/>
            </a:pPr>
            <a:endParaRPr lang="en-GB" sz="1000" dirty="0">
              <a:solidFill>
                <a:srgbClr val="000000"/>
              </a:solidFill>
            </a:endParaRPr>
          </a:p>
          <a:p>
            <a:pPr marL="457200" indent="-457200">
              <a:buFont typeface="Arial" panose="020B0604020202020204" pitchFamily="34" charset="0"/>
              <a:buChar char="•"/>
            </a:pPr>
            <a:r>
              <a:rPr lang="en-GB" sz="2800" dirty="0">
                <a:solidFill>
                  <a:srgbClr val="000000"/>
                </a:solidFill>
              </a:rPr>
              <a:t>Moscovici saw the Asch majority as a receptacle of minority belief reflecting the process of innovation and the acceptance of new ideas</a:t>
            </a:r>
          </a:p>
          <a:p>
            <a:endParaRPr lang="en-GB" sz="2800" dirty="0">
              <a:solidFill>
                <a:srgbClr val="000000"/>
              </a:solidFill>
            </a:endParaRPr>
          </a:p>
          <a:p>
            <a:r>
              <a:rPr lang="en-GB" sz="2800" dirty="0">
                <a:solidFill>
                  <a:srgbClr val="0070C0"/>
                </a:solidFill>
              </a:rPr>
              <a:t>     </a:t>
            </a:r>
          </a:p>
          <a:p>
            <a:endParaRPr lang="en-GB" sz="2800" dirty="0">
              <a:solidFill>
                <a:srgbClr val="0070C0"/>
              </a:solidFill>
            </a:endParaRPr>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450" y="1164366"/>
            <a:ext cx="9486900"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575607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548406"/>
            <a:ext cx="8229600" cy="1143000"/>
          </a:xfrm>
        </p:spPr>
        <p:txBody>
          <a:bodyPr>
            <a:normAutofit fontScale="90000"/>
          </a:bodyPr>
          <a:lstStyle/>
          <a:p>
            <a:pPr algn="l"/>
            <a:r>
              <a:rPr lang="en-GB" dirty="0">
                <a:solidFill>
                  <a:srgbClr val="0070C0"/>
                </a:solidFill>
              </a:rPr>
              <a:t>Social Influence:  Conformity</a:t>
            </a:r>
            <a:br>
              <a:rPr lang="en-GB" dirty="0">
                <a:solidFill>
                  <a:srgbClr val="0070C0"/>
                </a:solidFill>
              </a:rPr>
            </a:br>
            <a:r>
              <a:rPr lang="en-GB" sz="3600" dirty="0">
                <a:solidFill>
                  <a:srgbClr val="0070C0"/>
                </a:solidFill>
              </a:rPr>
              <a:t>(Summary)</a:t>
            </a:r>
            <a:r>
              <a:rPr lang="en-GB" dirty="0"/>
              <a:t/>
            </a:r>
            <a:br>
              <a:rPr lang="en-GB" dirty="0"/>
            </a:br>
            <a:endParaRPr lang="en-GB" dirty="0"/>
          </a:p>
        </p:txBody>
      </p:sp>
      <p:sp>
        <p:nvSpPr>
          <p:cNvPr id="3" name="TextBox 2"/>
          <p:cNvSpPr txBox="1"/>
          <p:nvPr/>
        </p:nvSpPr>
        <p:spPr>
          <a:xfrm>
            <a:off x="323528" y="1628800"/>
            <a:ext cx="8604448" cy="5632311"/>
          </a:xfrm>
          <a:prstGeom prst="rect">
            <a:avLst/>
          </a:prstGeom>
          <a:noFill/>
        </p:spPr>
        <p:txBody>
          <a:bodyPr wrap="square" rtlCol="0">
            <a:spAutoFit/>
          </a:bodyPr>
          <a:lstStyle/>
          <a:p>
            <a:r>
              <a:rPr lang="en-GB" sz="2400" b="1" dirty="0">
                <a:solidFill>
                  <a:srgbClr val="000000"/>
                </a:solidFill>
              </a:rPr>
              <a:t>Different forms of conformity have been described: </a:t>
            </a:r>
          </a:p>
          <a:p>
            <a:r>
              <a:rPr lang="en-GB" sz="2400" b="1" dirty="0">
                <a:solidFill>
                  <a:srgbClr val="0070C0"/>
                </a:solidFill>
              </a:rPr>
              <a:t>Informational Social Influence (ISI)</a:t>
            </a:r>
          </a:p>
          <a:p>
            <a:endParaRPr lang="en-GB" sz="600" b="1" dirty="0">
              <a:solidFill>
                <a:srgbClr val="0070C0"/>
              </a:solidFill>
            </a:endParaRPr>
          </a:p>
          <a:p>
            <a:r>
              <a:rPr lang="en-GB" sz="2400" dirty="0">
                <a:solidFill>
                  <a:srgbClr val="000000"/>
                </a:solidFill>
              </a:rPr>
              <a:t>     (</a:t>
            </a:r>
            <a:r>
              <a:rPr lang="en-GB" sz="2400" b="1" dirty="0">
                <a:solidFill>
                  <a:srgbClr val="000000"/>
                </a:solidFill>
              </a:rPr>
              <a:t>Sherif’s (1935)</a:t>
            </a:r>
            <a:r>
              <a:rPr lang="en-GB" sz="2400" dirty="0">
                <a:solidFill>
                  <a:srgbClr val="000000"/>
                </a:solidFill>
              </a:rPr>
              <a:t> study is an example of Informational Conformity)</a:t>
            </a:r>
          </a:p>
          <a:p>
            <a:endParaRPr lang="en-GB" sz="600" b="1" dirty="0">
              <a:solidFill>
                <a:srgbClr val="0070C0"/>
              </a:solidFill>
            </a:endParaRPr>
          </a:p>
          <a:p>
            <a:r>
              <a:rPr lang="en-GB" sz="2400" b="1" dirty="0">
                <a:solidFill>
                  <a:srgbClr val="0070C0"/>
                </a:solidFill>
              </a:rPr>
              <a:t>Normative Social Influence (NSI)</a:t>
            </a:r>
          </a:p>
          <a:p>
            <a:endParaRPr lang="en-GB" sz="600" b="1" dirty="0">
              <a:solidFill>
                <a:srgbClr val="0070C0"/>
              </a:solidFill>
            </a:endParaRPr>
          </a:p>
          <a:p>
            <a:r>
              <a:rPr lang="en-GB" sz="2400" b="1" dirty="0">
                <a:solidFill>
                  <a:srgbClr val="000000"/>
                </a:solidFill>
              </a:rPr>
              <a:t>    </a:t>
            </a:r>
            <a:r>
              <a:rPr lang="en-GB" sz="2400" dirty="0">
                <a:solidFill>
                  <a:srgbClr val="000000"/>
                </a:solidFill>
              </a:rPr>
              <a:t> (</a:t>
            </a:r>
            <a:r>
              <a:rPr lang="en-GB" sz="2400" b="1" dirty="0">
                <a:solidFill>
                  <a:srgbClr val="000000"/>
                </a:solidFill>
              </a:rPr>
              <a:t>Asch’s (1951) </a:t>
            </a:r>
            <a:r>
              <a:rPr lang="en-GB" sz="2400" dirty="0">
                <a:solidFill>
                  <a:srgbClr val="000000"/>
                </a:solidFill>
              </a:rPr>
              <a:t>study is an example of Normative Conformity)</a:t>
            </a:r>
          </a:p>
          <a:p>
            <a:endParaRPr lang="en-GB" sz="2000" dirty="0">
              <a:solidFill>
                <a:srgbClr val="000000"/>
              </a:solidFill>
            </a:endParaRPr>
          </a:p>
          <a:p>
            <a:r>
              <a:rPr lang="en-GB" sz="2400" b="1" dirty="0">
                <a:solidFill>
                  <a:srgbClr val="000000"/>
                </a:solidFill>
              </a:rPr>
              <a:t>Moscovici</a:t>
            </a:r>
            <a:r>
              <a:rPr lang="en-GB" sz="2400" dirty="0">
                <a:solidFill>
                  <a:srgbClr val="000000"/>
                </a:solidFill>
              </a:rPr>
              <a:t> took a different perspective (the power of consistent minorities), researching  social influence &amp; conformity from the minority standpoint &amp; its influence on the majority to stimulate change</a:t>
            </a:r>
          </a:p>
          <a:p>
            <a:endParaRPr lang="en-GB" sz="2000" dirty="0">
              <a:solidFill>
                <a:srgbClr val="000000"/>
              </a:solidFill>
            </a:endParaRPr>
          </a:p>
          <a:p>
            <a:r>
              <a:rPr lang="en-GB" sz="2400" b="1" dirty="0">
                <a:solidFill>
                  <a:srgbClr val="000000"/>
                </a:solidFill>
              </a:rPr>
              <a:t>Smith &amp; Bond’s (1998) </a:t>
            </a:r>
            <a:r>
              <a:rPr lang="en-GB" sz="2400" dirty="0">
                <a:solidFill>
                  <a:srgbClr val="000000"/>
                </a:solidFill>
              </a:rPr>
              <a:t>analysis reported cross-cultural differences in conformity rates, reflective of </a:t>
            </a:r>
            <a:r>
              <a:rPr lang="en-GB" sz="2400" b="1" dirty="0">
                <a:solidFill>
                  <a:srgbClr val="0070C0"/>
                </a:solidFill>
              </a:rPr>
              <a:t>Individualist</a:t>
            </a:r>
            <a:r>
              <a:rPr lang="en-GB" sz="2400" dirty="0">
                <a:solidFill>
                  <a:srgbClr val="000000"/>
                </a:solidFill>
              </a:rPr>
              <a:t> &amp; </a:t>
            </a:r>
            <a:r>
              <a:rPr lang="en-GB" sz="2400" b="1" dirty="0">
                <a:solidFill>
                  <a:srgbClr val="0070C0"/>
                </a:solidFill>
              </a:rPr>
              <a:t>Collectivist Cultures</a:t>
            </a:r>
          </a:p>
          <a:p>
            <a:endParaRPr lang="en-GB" sz="2000" dirty="0">
              <a:solidFill>
                <a:srgbClr val="000000"/>
              </a:solidFill>
            </a:endParaRPr>
          </a:p>
          <a:p>
            <a:r>
              <a:rPr lang="en-GB" dirty="0">
                <a:solidFill>
                  <a:srgbClr val="000000"/>
                </a:solidFill>
              </a:rPr>
              <a:t> </a:t>
            </a:r>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450" y="1164366"/>
            <a:ext cx="9486900"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504425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7321"/>
            <a:ext cx="8229600" cy="1143000"/>
          </a:xfrm>
        </p:spPr>
        <p:txBody>
          <a:bodyPr>
            <a:normAutofit/>
          </a:bodyPr>
          <a:lstStyle/>
          <a:p>
            <a:r>
              <a:rPr lang="en-GB" sz="4000" dirty="0">
                <a:solidFill>
                  <a:srgbClr val="0070C0"/>
                </a:solidFill>
              </a:rPr>
              <a:t>Finally:</a:t>
            </a:r>
          </a:p>
        </p:txBody>
      </p:sp>
      <p:sp>
        <p:nvSpPr>
          <p:cNvPr id="3" name="TextBox 2"/>
          <p:cNvSpPr txBox="1"/>
          <p:nvPr/>
        </p:nvSpPr>
        <p:spPr>
          <a:xfrm>
            <a:off x="611560" y="1484784"/>
            <a:ext cx="7488832" cy="3046988"/>
          </a:xfrm>
          <a:prstGeom prst="rect">
            <a:avLst/>
          </a:prstGeom>
          <a:noFill/>
        </p:spPr>
        <p:txBody>
          <a:bodyPr wrap="square" rtlCol="0">
            <a:spAutoFit/>
          </a:bodyPr>
          <a:lstStyle/>
          <a:p>
            <a:r>
              <a:rPr lang="en-GB" sz="2400" b="1" dirty="0">
                <a:solidFill>
                  <a:srgbClr val="000000"/>
                </a:solidFill>
              </a:rPr>
              <a:t>Kelman (1958) </a:t>
            </a:r>
            <a:r>
              <a:rPr lang="en-GB" sz="2400" dirty="0">
                <a:solidFill>
                  <a:srgbClr val="000000"/>
                </a:solidFill>
              </a:rPr>
              <a:t>recognised 3 different forms of social influence in relation to conformity :</a:t>
            </a:r>
          </a:p>
          <a:p>
            <a:r>
              <a:rPr lang="en-GB" sz="2400" dirty="0">
                <a:solidFill>
                  <a:srgbClr val="0070C0"/>
                </a:solidFill>
              </a:rPr>
              <a:t>Compliance</a:t>
            </a:r>
            <a:r>
              <a:rPr lang="en-GB" sz="2400" dirty="0">
                <a:solidFill>
                  <a:srgbClr val="000000"/>
                </a:solidFill>
              </a:rPr>
              <a:t> (e.g. Asch, 1951), </a:t>
            </a:r>
            <a:r>
              <a:rPr lang="en-GB" sz="2400" dirty="0">
                <a:solidFill>
                  <a:srgbClr val="0070C0"/>
                </a:solidFill>
              </a:rPr>
              <a:t>Internalisation</a:t>
            </a:r>
            <a:r>
              <a:rPr lang="en-GB" sz="2400" dirty="0">
                <a:solidFill>
                  <a:srgbClr val="000000"/>
                </a:solidFill>
              </a:rPr>
              <a:t> (e.g. Sherif, 1935) &amp; </a:t>
            </a:r>
            <a:r>
              <a:rPr lang="en-GB" sz="2400" dirty="0">
                <a:solidFill>
                  <a:srgbClr val="0070C0"/>
                </a:solidFill>
              </a:rPr>
              <a:t>Identification</a:t>
            </a:r>
            <a:r>
              <a:rPr lang="en-GB" sz="2400" dirty="0">
                <a:solidFill>
                  <a:srgbClr val="000000"/>
                </a:solidFill>
              </a:rPr>
              <a:t> (e.g. Zimbardo, 1973)</a:t>
            </a:r>
          </a:p>
          <a:p>
            <a:endParaRPr lang="en-GB" sz="2400" dirty="0">
              <a:solidFill>
                <a:srgbClr val="000000"/>
              </a:solidFill>
            </a:endParaRPr>
          </a:p>
          <a:p>
            <a:r>
              <a:rPr lang="en-GB" sz="2400" b="1" dirty="0">
                <a:solidFill>
                  <a:srgbClr val="000000"/>
                </a:solidFill>
              </a:rPr>
              <a:t>Identification</a:t>
            </a:r>
            <a:r>
              <a:rPr lang="en-GB" sz="2400" dirty="0">
                <a:solidFill>
                  <a:srgbClr val="000000"/>
                </a:solidFill>
              </a:rPr>
              <a:t> may occur when people conform to a social role, as happened in Zimbardo’s  Stanford Prison Experiment</a:t>
            </a:r>
            <a:endParaRPr lang="en-GB" sz="2000" dirty="0">
              <a:solidFill>
                <a:srgbClr val="000000"/>
              </a:solidFill>
            </a:endParaRP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44262" y="4540544"/>
            <a:ext cx="4392488" cy="20732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2293620" y="6275245"/>
            <a:ext cx="4572000" cy="338554"/>
          </a:xfrm>
          <a:prstGeom prst="rect">
            <a:avLst/>
          </a:prstGeom>
        </p:spPr>
        <p:txBody>
          <a:bodyPr>
            <a:spAutoFit/>
          </a:bodyPr>
          <a:lstStyle/>
          <a:p>
            <a:r>
              <a:rPr lang="en-GB" sz="800" dirty="0">
                <a:solidFill>
                  <a:srgbClr val="000000"/>
                </a:solidFill>
              </a:rPr>
              <a:t>http://static1.squarespace.com/static/557a07d5e4b05fe7bf112c19/t/557c5e9ae4b0eee4814e8a1b/1434214043174/maxresdefault.jpg?format=1500w</a:t>
            </a:r>
          </a:p>
        </p:txBody>
      </p:sp>
      <p:pic>
        <p:nvPicPr>
          <p:cNvPr id="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528" y="836711"/>
            <a:ext cx="9486900"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986438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209"/>
            <a:ext cx="8157592" cy="545865"/>
          </a:xfrm>
        </p:spPr>
        <p:txBody>
          <a:bodyPr>
            <a:normAutofit fontScale="90000"/>
          </a:bodyPr>
          <a:lstStyle/>
          <a:p>
            <a:pPr algn="l"/>
            <a:r>
              <a:rPr lang="en-GB" sz="4000" dirty="0">
                <a:solidFill>
                  <a:srgbClr val="0070C0"/>
                </a:solidFill>
              </a:rPr>
              <a:t>References:</a:t>
            </a:r>
          </a:p>
        </p:txBody>
      </p:sp>
      <p:sp>
        <p:nvSpPr>
          <p:cNvPr id="3" name="TextBox 2"/>
          <p:cNvSpPr txBox="1"/>
          <p:nvPr/>
        </p:nvSpPr>
        <p:spPr>
          <a:xfrm>
            <a:off x="467544" y="709028"/>
            <a:ext cx="8301608" cy="6617196"/>
          </a:xfrm>
          <a:prstGeom prst="rect">
            <a:avLst/>
          </a:prstGeom>
          <a:noFill/>
        </p:spPr>
        <p:txBody>
          <a:bodyPr wrap="square" rtlCol="0">
            <a:spAutoFit/>
          </a:bodyPr>
          <a:lstStyle/>
          <a:p>
            <a:r>
              <a:rPr lang="en-GB" sz="2000" dirty="0">
                <a:solidFill>
                  <a:srgbClr val="000000"/>
                </a:solidFill>
              </a:rPr>
              <a:t>Asch, S. E. (1955). </a:t>
            </a:r>
            <a:r>
              <a:rPr lang="en-GB" sz="2000" i="1" dirty="0">
                <a:solidFill>
                  <a:srgbClr val="000000"/>
                </a:solidFill>
              </a:rPr>
              <a:t>Opinions and social pressure.</a:t>
            </a:r>
            <a:r>
              <a:rPr lang="en-GB" sz="2000" dirty="0">
                <a:solidFill>
                  <a:srgbClr val="000000"/>
                </a:solidFill>
              </a:rPr>
              <a:t> Scientific American, 11(32).</a:t>
            </a:r>
          </a:p>
          <a:p>
            <a:endParaRPr lang="en-GB" sz="2000" dirty="0">
              <a:solidFill>
                <a:srgbClr val="000000"/>
              </a:solidFill>
            </a:endParaRPr>
          </a:p>
          <a:p>
            <a:r>
              <a:rPr lang="en-GB" sz="2000" dirty="0">
                <a:solidFill>
                  <a:srgbClr val="000000"/>
                </a:solidFill>
              </a:rPr>
              <a:t>Bond, R. &amp; Smith, B. (1996) </a:t>
            </a:r>
            <a:r>
              <a:rPr lang="en-GB" sz="2000" i="1" dirty="0">
                <a:solidFill>
                  <a:srgbClr val="000000"/>
                </a:solidFill>
              </a:rPr>
              <a:t>Culture and Conformity: A Meta-Analysis of Studies Using Asch’s (1952b, 1956) Line Judgement Task. </a:t>
            </a:r>
            <a:r>
              <a:rPr lang="en-GB" sz="2000" dirty="0">
                <a:solidFill>
                  <a:srgbClr val="000000"/>
                </a:solidFill>
              </a:rPr>
              <a:t>Available at: </a:t>
            </a:r>
            <a:r>
              <a:rPr lang="en-GB" sz="2000" dirty="0">
                <a:solidFill>
                  <a:srgbClr val="000000"/>
                </a:solidFill>
                <a:hlinkClick r:id="rId2"/>
              </a:rPr>
              <a:t>https://www.researchgate.net/publication/232423600_Culture_and_Conformity_A_Meta-Analysis_of_Studies_Using_Asch's_1952b_1956_Line_Judgment_Task</a:t>
            </a:r>
            <a:r>
              <a:rPr lang="en-GB" sz="2000" dirty="0">
                <a:solidFill>
                  <a:srgbClr val="000000"/>
                </a:solidFill>
              </a:rPr>
              <a:t> </a:t>
            </a:r>
          </a:p>
          <a:p>
            <a:r>
              <a:rPr lang="en-GB" sz="2000" dirty="0">
                <a:solidFill>
                  <a:srgbClr val="000000"/>
                </a:solidFill>
              </a:rPr>
              <a:t>[Accessed 12</a:t>
            </a:r>
            <a:r>
              <a:rPr lang="en-GB" sz="2000" baseline="30000" dirty="0">
                <a:solidFill>
                  <a:srgbClr val="000000"/>
                </a:solidFill>
              </a:rPr>
              <a:t>th</a:t>
            </a:r>
            <a:r>
              <a:rPr lang="en-GB" sz="2000" dirty="0">
                <a:solidFill>
                  <a:srgbClr val="000000"/>
                </a:solidFill>
              </a:rPr>
              <a:t> December 2018]</a:t>
            </a:r>
          </a:p>
          <a:p>
            <a:endParaRPr lang="en-GB" sz="2000" dirty="0">
              <a:solidFill>
                <a:srgbClr val="000000"/>
              </a:solidFill>
            </a:endParaRPr>
          </a:p>
          <a:p>
            <a:r>
              <a:rPr lang="en-GB" sz="2000" dirty="0">
                <a:solidFill>
                  <a:srgbClr val="000000"/>
                </a:solidFill>
              </a:rPr>
              <a:t>Gross, R. (1992) </a:t>
            </a:r>
            <a:r>
              <a:rPr lang="en-GB" sz="2000" i="1" dirty="0">
                <a:solidFill>
                  <a:srgbClr val="000000"/>
                </a:solidFill>
              </a:rPr>
              <a:t>Psychology: The Science of Mind and Behaviour</a:t>
            </a:r>
            <a:r>
              <a:rPr lang="en-GB" sz="2000" dirty="0">
                <a:solidFill>
                  <a:srgbClr val="000000"/>
                </a:solidFill>
              </a:rPr>
              <a:t>. London: Hodder Education</a:t>
            </a:r>
          </a:p>
          <a:p>
            <a:endParaRPr lang="en-GB" sz="2000" dirty="0">
              <a:solidFill>
                <a:srgbClr val="000000"/>
              </a:solidFill>
            </a:endParaRPr>
          </a:p>
          <a:p>
            <a:r>
              <a:rPr lang="en-GB" sz="2000" dirty="0">
                <a:solidFill>
                  <a:srgbClr val="000000"/>
                </a:solidFill>
              </a:rPr>
              <a:t>Gross, R. (2010) </a:t>
            </a:r>
            <a:r>
              <a:rPr lang="en-GB" sz="2000" i="1" dirty="0">
                <a:solidFill>
                  <a:srgbClr val="000000"/>
                </a:solidFill>
              </a:rPr>
              <a:t>Psychology: The Science of Mind and Behaviour</a:t>
            </a:r>
            <a:r>
              <a:rPr lang="en-GB" sz="2000" dirty="0">
                <a:solidFill>
                  <a:srgbClr val="000000"/>
                </a:solidFill>
              </a:rPr>
              <a:t>. London: Hodder Education</a:t>
            </a:r>
          </a:p>
          <a:p>
            <a:endParaRPr lang="en-GB" sz="2000" dirty="0">
              <a:solidFill>
                <a:srgbClr val="000000"/>
              </a:solidFill>
            </a:endParaRPr>
          </a:p>
          <a:p>
            <a:r>
              <a:rPr lang="en-GB" sz="2000" dirty="0">
                <a:solidFill>
                  <a:srgbClr val="000000"/>
                </a:solidFill>
              </a:rPr>
              <a:t>Stangor, C. &amp; </a:t>
            </a:r>
            <a:r>
              <a:rPr lang="en-GB" sz="2000" dirty="0" err="1">
                <a:solidFill>
                  <a:srgbClr val="000000"/>
                </a:solidFill>
              </a:rPr>
              <a:t>Jhangiani</a:t>
            </a:r>
            <a:r>
              <a:rPr lang="en-GB" sz="2000" dirty="0">
                <a:solidFill>
                  <a:srgbClr val="000000"/>
                </a:solidFill>
              </a:rPr>
              <a:t>, R. (2014) </a:t>
            </a:r>
            <a:r>
              <a:rPr lang="en-GB" sz="2000" i="1" dirty="0">
                <a:solidFill>
                  <a:srgbClr val="000000"/>
                </a:solidFill>
              </a:rPr>
              <a:t>Influencing and Conforming. </a:t>
            </a:r>
            <a:r>
              <a:rPr lang="en-GB" sz="2000" dirty="0">
                <a:solidFill>
                  <a:srgbClr val="000000"/>
                </a:solidFill>
              </a:rPr>
              <a:t>Available at: </a:t>
            </a:r>
            <a:r>
              <a:rPr lang="en-GB" sz="2000" dirty="0">
                <a:solidFill>
                  <a:srgbClr val="000000"/>
                </a:solidFill>
                <a:hlinkClick r:id="rId3"/>
              </a:rPr>
              <a:t>https://opentextbc.ca/socialpsychology/chapter/the-many-varieties-of-conformity/</a:t>
            </a:r>
            <a:r>
              <a:rPr lang="en-GB" sz="2000" dirty="0">
                <a:solidFill>
                  <a:srgbClr val="000000"/>
                </a:solidFill>
              </a:rPr>
              <a:t> [Accessed: 12</a:t>
            </a:r>
            <a:r>
              <a:rPr lang="en-GB" sz="2000" baseline="30000" dirty="0">
                <a:solidFill>
                  <a:srgbClr val="000000"/>
                </a:solidFill>
              </a:rPr>
              <a:t>th</a:t>
            </a:r>
            <a:r>
              <a:rPr lang="en-GB" sz="2000" dirty="0">
                <a:solidFill>
                  <a:srgbClr val="000000"/>
                </a:solidFill>
              </a:rPr>
              <a:t> December 2018]</a:t>
            </a:r>
          </a:p>
          <a:p>
            <a:endParaRPr lang="en-GB" sz="2000" dirty="0">
              <a:solidFill>
                <a:srgbClr val="000000"/>
              </a:solidFill>
            </a:endParaRPr>
          </a:p>
          <a:p>
            <a:endParaRPr lang="en-GB" sz="2000" dirty="0">
              <a:solidFill>
                <a:srgbClr val="000000"/>
              </a:solidFill>
            </a:endParaRPr>
          </a:p>
          <a:p>
            <a:endParaRPr lang="en-GB" sz="2400" dirty="0">
              <a:solidFill>
                <a:srgbClr val="000000"/>
              </a:solidFill>
            </a:endParaRPr>
          </a:p>
        </p:txBody>
      </p:sp>
      <p:pic>
        <p:nvPicPr>
          <p:cNvPr id="8"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1450" y="229331"/>
            <a:ext cx="9486900"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39144984"/>
      </p:ext>
    </p:extLst>
  </p:cSld>
  <p:clrMapOvr>
    <a:masterClrMapping/>
  </p:clrMapOvr>
</p:sld>
</file>

<file path=ppt/theme/theme1.xml><?xml version="1.0" encoding="utf-8"?>
<a:theme xmlns:a="http://schemas.openxmlformats.org/drawingml/2006/main" name="1_Office Theme">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Office Theme">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3_Office Theme">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4_Office Theme">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5_Office Theme">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7_Office Theme">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8_Office Theme">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9_Office Theme">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10_Office Theme">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11_Office Theme">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2.xml><?xml version="1.0" encoding="utf-8"?>
<a:theme xmlns:a="http://schemas.openxmlformats.org/drawingml/2006/main" name="12_Office Theme">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3.xml><?xml version="1.0" encoding="utf-8"?>
<a:theme xmlns:a="http://schemas.openxmlformats.org/drawingml/2006/main" name="13_Office Theme">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4.xml><?xml version="1.0" encoding="utf-8"?>
<a:theme xmlns:a="http://schemas.openxmlformats.org/drawingml/2006/main" name="14_Office Theme">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5.xml><?xml version="1.0" encoding="utf-8"?>
<a:theme xmlns:a="http://schemas.openxmlformats.org/drawingml/2006/main" name="15_Office Theme">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6.xml><?xml version="1.0" encoding="utf-8"?>
<a:theme xmlns:a="http://schemas.openxmlformats.org/drawingml/2006/main" name="16_Office Theme">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7.xml><?xml version="1.0" encoding="utf-8"?>
<a:theme xmlns:a="http://schemas.openxmlformats.org/drawingml/2006/main" name="17_Office Theme">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8.xml><?xml version="1.0" encoding="utf-8"?>
<a:theme xmlns:a="http://schemas.openxmlformats.org/drawingml/2006/main" name="18_Office Theme">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9.xml><?xml version="1.0" encoding="utf-8"?>
<a:theme xmlns:a="http://schemas.openxmlformats.org/drawingml/2006/main" name="19_Office Theme">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0.xml><?xml version="1.0" encoding="utf-8"?>
<a:theme xmlns:a="http://schemas.openxmlformats.org/drawingml/2006/main" name="20_Office Theme">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1.xml><?xml version="1.0" encoding="utf-8"?>
<a:theme xmlns:a="http://schemas.openxmlformats.org/drawingml/2006/main" name="21_Office Theme">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2.xml><?xml version="1.0" encoding="utf-8"?>
<a:theme xmlns:a="http://schemas.openxmlformats.org/drawingml/2006/main" name="22_Office Theme">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258</TotalTime>
  <Words>1619</Words>
  <Application>Microsoft Office PowerPoint</Application>
  <PresentationFormat>On-screen Show (4:3)</PresentationFormat>
  <Paragraphs>294</Paragraphs>
  <Slides>23</Slides>
  <Notes>9</Notes>
  <HiddenSlides>0</HiddenSlides>
  <MMClips>0</MMClips>
  <ScaleCrop>false</ScaleCrop>
  <HeadingPairs>
    <vt:vector size="4" baseType="variant">
      <vt:variant>
        <vt:lpstr>Theme</vt:lpstr>
      </vt:variant>
      <vt:variant>
        <vt:i4>22</vt:i4>
      </vt:variant>
      <vt:variant>
        <vt:lpstr>Slide Titles</vt:lpstr>
      </vt:variant>
      <vt:variant>
        <vt:i4>23</vt:i4>
      </vt:variant>
    </vt:vector>
  </HeadingPairs>
  <TitlesOfParts>
    <vt:vector size="45" baseType="lpstr">
      <vt:lpstr>1_Office Theme</vt:lpstr>
      <vt:lpstr>2_Office Theme</vt:lpstr>
      <vt:lpstr>3_Office Theme</vt:lpstr>
      <vt:lpstr>Office Theme</vt:lpstr>
      <vt:lpstr>4_Office Theme</vt:lpstr>
      <vt:lpstr>5_Office Theme</vt:lpstr>
      <vt:lpstr>7_Office Theme</vt:lpstr>
      <vt:lpstr>8_Office Theme</vt:lpstr>
      <vt:lpstr>9_Office Theme</vt:lpstr>
      <vt:lpstr>10_Office Theme</vt:lpstr>
      <vt:lpstr>11_Office Theme</vt:lpstr>
      <vt:lpstr>12_Office Theme</vt:lpstr>
      <vt:lpstr>13_Office Theme</vt:lpstr>
      <vt:lpstr>14_Office Theme</vt:lpstr>
      <vt:lpstr>15_Office Theme</vt:lpstr>
      <vt:lpstr>16_Office Theme</vt:lpstr>
      <vt:lpstr>17_Office Theme</vt:lpstr>
      <vt:lpstr>18_Office Theme</vt:lpstr>
      <vt:lpstr>19_Office Theme</vt:lpstr>
      <vt:lpstr>20_Office Theme</vt:lpstr>
      <vt:lpstr>21_Office Theme</vt:lpstr>
      <vt:lpstr>22_Office Theme</vt:lpstr>
      <vt:lpstr>Social Influence</vt:lpstr>
      <vt:lpstr>Conformity Purpose &amp; Overview of Topic </vt:lpstr>
      <vt:lpstr>Quick Reminder of Part One</vt:lpstr>
      <vt:lpstr>Conformity: The Asch Paradigm</vt:lpstr>
      <vt:lpstr>Conformity: The Asch Paradigm</vt:lpstr>
      <vt:lpstr>Conformity: The Asch Paradigm</vt:lpstr>
      <vt:lpstr>The Crutchfield Technique: Ergonomic changes to the Asch Paradigm, Crutchfield (1954) </vt:lpstr>
      <vt:lpstr>The Crutchfield Device</vt:lpstr>
      <vt:lpstr>Crutchfield (1955)</vt:lpstr>
      <vt:lpstr>Conformity: Crutchfield’s findings</vt:lpstr>
      <vt:lpstr>Crutchfield’s Findings (NB. conformity levels fell for individual re-tests) </vt:lpstr>
      <vt:lpstr>Crutchfield (1955) tested over *600 participants, claimed those who conformed were more likely to;</vt:lpstr>
      <vt:lpstr>Conformity: Points to Consider  </vt:lpstr>
      <vt:lpstr>Are the findings a product of their time?  </vt:lpstr>
      <vt:lpstr>Cross-cultural Studies of Conformity</vt:lpstr>
      <vt:lpstr>Smith &amp; Bond’s (1998) Meta-analysis </vt:lpstr>
      <vt:lpstr>Individualist &amp; Collectivist Countries</vt:lpstr>
      <vt:lpstr>Averaged Effect Size (in red) &amp; Number of Studies by Country: Smith &amp; Bond (1998)</vt:lpstr>
      <vt:lpstr> Moscovici’s Theoretical Perspective</vt:lpstr>
      <vt:lpstr>Moscovici’s Theoretical Perspective</vt:lpstr>
      <vt:lpstr>Social Influence:  Conformity (Summary) </vt:lpstr>
      <vt:lpstr>Finally:</vt:lpstr>
      <vt:lpstr>References: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Social Influence</dc:title>
  <dc:creator>Administrator</dc:creator>
  <cp:lastModifiedBy>Andy Coard</cp:lastModifiedBy>
  <cp:revision>49</cp:revision>
  <dcterms:created xsi:type="dcterms:W3CDTF">2016-03-16T19:59:45Z</dcterms:created>
  <dcterms:modified xsi:type="dcterms:W3CDTF">2019-10-28T13:40:41Z</dcterms:modified>
</cp:coreProperties>
</file>