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95" r:id="rId2"/>
    <p:sldId id="259" r:id="rId3"/>
    <p:sldId id="288" r:id="rId4"/>
    <p:sldId id="260" r:id="rId5"/>
    <p:sldId id="261" r:id="rId6"/>
    <p:sldId id="262" r:id="rId7"/>
    <p:sldId id="263" r:id="rId8"/>
    <p:sldId id="264" r:id="rId9"/>
    <p:sldId id="265" r:id="rId10"/>
    <p:sldId id="292" r:id="rId11"/>
    <p:sldId id="258" r:id="rId12"/>
    <p:sldId id="268" r:id="rId13"/>
    <p:sldId id="269" r:id="rId14"/>
    <p:sldId id="271" r:id="rId15"/>
    <p:sldId id="279" r:id="rId16"/>
    <p:sldId id="277" r:id="rId17"/>
    <p:sldId id="278" r:id="rId18"/>
    <p:sldId id="280" r:id="rId19"/>
    <p:sldId id="281" r:id="rId20"/>
    <p:sldId id="282" r:id="rId21"/>
    <p:sldId id="293" r:id="rId22"/>
    <p:sldId id="283" r:id="rId23"/>
    <p:sldId id="289" r:id="rId24"/>
    <p:sldId id="284" r:id="rId25"/>
    <p:sldId id="290" r:id="rId26"/>
    <p:sldId id="291" r:id="rId27"/>
    <p:sldId id="285" r:id="rId28"/>
    <p:sldId id="286" r:id="rId29"/>
    <p:sldId id="294" r:id="rId30"/>
    <p:sldId id="28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66"/>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518961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2356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719273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70521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39548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9365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39844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84035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19075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01638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52723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p>
            <a:pPr algn="r"/>
            <a:fld id="{9668B50E-0B48-4566-8609-C51CF752A7DF}" type="datetimeFigureOut">
              <a:rPr lang="en-US" smtClean="0">
                <a:solidFill>
                  <a:prstClr val="black"/>
                </a:solidFill>
              </a:rPr>
              <a:pPr algn="r"/>
              <a:t>2/17/2020</a:t>
            </a:fld>
            <a:endParaRPr lang="en-US">
              <a:solidFill>
                <a:prstClr val="white">
                  <a:shade val="50000"/>
                </a:prstClr>
              </a:solidFill>
            </a:endParaRPr>
          </a:p>
        </p:txBody>
      </p:sp>
      <p:sp>
        <p:nvSpPr>
          <p:cNvPr id="7" name="Rectangle 6"/>
          <p:cNvSpPr>
            <a:spLocks noGrp="1"/>
          </p:cNvSpPr>
          <p:nvPr>
            <p:ph type="sldNum" sz="quarter" idx="12"/>
          </p:nvPr>
        </p:nvSpPr>
        <p:spPr/>
        <p:txBody>
          <a:bodyPr/>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p>
            <a:endParaRPr lang="en-US">
              <a:solidFill>
                <a:prstClr val="white">
                  <a:shade val="50000"/>
                </a:prstClr>
              </a:solidFill>
            </a:endParaRPr>
          </a:p>
        </p:txBody>
      </p:sp>
    </p:spTree>
    <p:extLst>
      <p:ext uri="{BB962C8B-B14F-4D97-AF65-F5344CB8AC3E}">
        <p14:creationId xmlns:p14="http://schemas.microsoft.com/office/powerpoint/2010/main" val="4209189135"/>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p>
            <a:pPr algn="r"/>
            <a:fld id="{9668B50E-0B48-4566-8609-C51CF752A7DF}" type="datetimeFigureOut">
              <a:rPr lang="en-US" smtClean="0">
                <a:solidFill>
                  <a:prstClr val="black"/>
                </a:solidFill>
              </a:rPr>
              <a:pPr algn="r"/>
              <a:t>2/17/2020</a:t>
            </a:fld>
            <a:endParaRPr lang="en-US">
              <a:solidFill>
                <a:prstClr val="white">
                  <a:shade val="50000"/>
                </a:prstClr>
              </a:solidFill>
            </a:endParaRPr>
          </a:p>
        </p:txBody>
      </p:sp>
      <p:sp>
        <p:nvSpPr>
          <p:cNvPr id="8" name="Rectangle 7"/>
          <p:cNvSpPr>
            <a:spLocks noGrp="1"/>
          </p:cNvSpPr>
          <p:nvPr>
            <p:ph type="sldNum" sz="quarter" idx="13"/>
          </p:nvPr>
        </p:nvSpPr>
        <p:spPr/>
        <p:txBody>
          <a:bodyPr/>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p>
            <a:endParaRPr lang="en-US">
              <a:solidFill>
                <a:prstClr val="white">
                  <a:shade val="50000"/>
                </a:prstClr>
              </a:solidFill>
            </a:endParaRPr>
          </a:p>
        </p:txBody>
      </p:sp>
    </p:spTree>
    <p:extLst>
      <p:ext uri="{BB962C8B-B14F-4D97-AF65-F5344CB8AC3E}">
        <p14:creationId xmlns:p14="http://schemas.microsoft.com/office/powerpoint/2010/main" val="15558342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17/02/2020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73701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Roman History and Literature</a:t>
            </a:r>
            <a:endParaRPr lang="en-GB" dirty="0">
              <a:solidFill>
                <a:schemeClr val="bg1"/>
              </a:solidFill>
            </a:endParaRPr>
          </a:p>
        </p:txBody>
      </p:sp>
      <p:sp>
        <p:nvSpPr>
          <p:cNvPr id="3" name="Subtitle 2"/>
          <p:cNvSpPr>
            <a:spLocks noGrp="1"/>
          </p:cNvSpPr>
          <p:nvPr>
            <p:ph type="subTitle" idx="1"/>
          </p:nvPr>
        </p:nvSpPr>
        <p:spPr>
          <a:xfrm>
            <a:off x="1381944" y="5874562"/>
            <a:ext cx="6400800" cy="773088"/>
          </a:xfrm>
        </p:spPr>
        <p:txBody>
          <a:bodyPr>
            <a:normAutofit/>
          </a:bodyPr>
          <a:lstStyle/>
          <a:p>
            <a:r>
              <a:rPr lang="en-GB" sz="3200" b="1" dirty="0" smtClean="0">
                <a:solidFill>
                  <a:schemeClr val="bg1"/>
                </a:solidFill>
              </a:rPr>
              <a:t>HPAH4009</a:t>
            </a:r>
          </a:p>
        </p:txBody>
      </p:sp>
      <p:sp>
        <p:nvSpPr>
          <p:cNvPr id="4" name="Subtitle 2"/>
          <p:cNvSpPr txBox="1">
            <a:spLocks/>
          </p:cNvSpPr>
          <p:nvPr/>
        </p:nvSpPr>
        <p:spPr>
          <a:xfrm>
            <a:off x="323528" y="2892265"/>
            <a:ext cx="8496944" cy="1944216"/>
          </a:xfrm>
          <a:prstGeom prst="rect">
            <a:avLst/>
          </a:prstGeom>
        </p:spPr>
        <p:txBody>
          <a:bodyPr vert="horz">
            <a:normAutofit fontScale="62500" lnSpcReduction="20000"/>
          </a:bodyPr>
          <a:lstStyle/>
          <a:p>
            <a:pPr algn="ctr">
              <a:spcBef>
                <a:spcPct val="20000"/>
              </a:spcBef>
              <a:buClr>
                <a:prstClr val="white">
                  <a:shade val="95000"/>
                </a:prstClr>
              </a:buClr>
              <a:buSzPct val="65000"/>
              <a:defRPr/>
            </a:pPr>
            <a:r>
              <a:rPr lang="en-GB" sz="4600" dirty="0" smtClean="0">
                <a:solidFill>
                  <a:prstClr val="black"/>
                </a:solidFill>
              </a:rPr>
              <a:t>Session </a:t>
            </a:r>
            <a:r>
              <a:rPr lang="en-GB" sz="4600" dirty="0" smtClean="0">
                <a:solidFill>
                  <a:prstClr val="black"/>
                </a:solidFill>
              </a:rPr>
              <a:t>six </a:t>
            </a:r>
            <a:r>
              <a:rPr lang="en-GB" sz="4600" dirty="0" smtClean="0">
                <a:solidFill>
                  <a:prstClr val="black"/>
                </a:solidFill>
              </a:rPr>
              <a:t>– part 1</a:t>
            </a:r>
          </a:p>
          <a:p>
            <a:pPr algn="ctr">
              <a:spcBef>
                <a:spcPct val="20000"/>
              </a:spcBef>
              <a:buClr>
                <a:prstClr val="white">
                  <a:shade val="95000"/>
                </a:prstClr>
              </a:buClr>
              <a:buSzPct val="65000"/>
              <a:defRPr/>
            </a:pPr>
            <a:r>
              <a:rPr lang="en-GB" sz="4600" dirty="0" smtClean="0">
                <a:solidFill>
                  <a:prstClr val="black"/>
                </a:solidFill>
              </a:rPr>
              <a:t>Roman Sexuality  </a:t>
            </a:r>
            <a:endParaRPr lang="en-GB" sz="4600" dirty="0" smtClean="0">
              <a:solidFill>
                <a:prstClr val="black"/>
              </a:solidFill>
            </a:endParaRPr>
          </a:p>
          <a:p>
            <a:pPr algn="ctr">
              <a:spcBef>
                <a:spcPct val="20000"/>
              </a:spcBef>
              <a:buClr>
                <a:prstClr val="white">
                  <a:shade val="95000"/>
                </a:prstClr>
              </a:buClr>
              <a:buSzPct val="65000"/>
              <a:defRPr/>
            </a:pP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131840" y="3870422"/>
            <a:ext cx="3024336" cy="2004140"/>
          </a:xfrm>
          <a:prstGeom prst="rect">
            <a:avLst/>
          </a:prstGeom>
        </p:spPr>
      </p:pic>
    </p:spTree>
    <p:extLst>
      <p:ext uri="{BB962C8B-B14F-4D97-AF65-F5344CB8AC3E}">
        <p14:creationId xmlns:p14="http://schemas.microsoft.com/office/powerpoint/2010/main" val="41837147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lnSpcReduction="10000"/>
          </a:bodyPr>
          <a:lstStyle/>
          <a:p>
            <a:r>
              <a:rPr lang="en-GB" sz="3000" dirty="0" smtClean="0">
                <a:solidFill>
                  <a:schemeClr val="bg1"/>
                </a:solidFill>
              </a:rPr>
              <a:t>No easy correlation between our term sexuality and Roman terminology, but a range of vocabulary existed to discuss </a:t>
            </a:r>
            <a:r>
              <a:rPr lang="en-GB" sz="3000" dirty="0">
                <a:solidFill>
                  <a:schemeClr val="bg1"/>
                </a:solidFill>
              </a:rPr>
              <a:t>sexual </a:t>
            </a:r>
            <a:r>
              <a:rPr lang="en-GB" sz="3000" dirty="0" smtClean="0">
                <a:solidFill>
                  <a:schemeClr val="bg1"/>
                </a:solidFill>
              </a:rPr>
              <a:t>acts and desires </a:t>
            </a:r>
            <a:r>
              <a:rPr lang="en-GB" sz="3000" dirty="0">
                <a:solidFill>
                  <a:schemeClr val="bg1"/>
                </a:solidFill>
              </a:rPr>
              <a:t>(</a:t>
            </a:r>
            <a:r>
              <a:rPr lang="en-GB" sz="3000" i="1" dirty="0" smtClean="0">
                <a:solidFill>
                  <a:schemeClr val="bg1"/>
                </a:solidFill>
              </a:rPr>
              <a:t>libido</a:t>
            </a:r>
            <a:r>
              <a:rPr lang="en-GB" sz="3000" dirty="0" smtClean="0">
                <a:solidFill>
                  <a:schemeClr val="bg1"/>
                </a:solidFill>
              </a:rPr>
              <a:t> – lust, longing):</a:t>
            </a:r>
          </a:p>
          <a:p>
            <a:pPr lvl="1"/>
            <a:r>
              <a:rPr lang="en-GB" sz="2600" dirty="0" smtClean="0">
                <a:solidFill>
                  <a:schemeClr val="bg1"/>
                </a:solidFill>
              </a:rPr>
              <a:t>Cf. the </a:t>
            </a:r>
            <a:r>
              <a:rPr lang="en-GB" sz="2600" dirty="0">
                <a:solidFill>
                  <a:schemeClr val="bg1"/>
                </a:solidFill>
              </a:rPr>
              <a:t>nearest parallel in Greek to the term sexuality is </a:t>
            </a:r>
            <a:r>
              <a:rPr lang="en-GB" sz="2600" i="1" dirty="0">
                <a:solidFill>
                  <a:schemeClr val="bg1"/>
                </a:solidFill>
              </a:rPr>
              <a:t>ta </a:t>
            </a:r>
            <a:r>
              <a:rPr lang="en-GB" sz="2600" i="1" dirty="0" err="1">
                <a:solidFill>
                  <a:schemeClr val="bg1"/>
                </a:solidFill>
              </a:rPr>
              <a:t>aphrodisia</a:t>
            </a:r>
            <a:r>
              <a:rPr lang="en-GB" sz="2600" i="1" dirty="0">
                <a:solidFill>
                  <a:schemeClr val="bg1"/>
                </a:solidFill>
              </a:rPr>
              <a:t> </a:t>
            </a:r>
            <a:r>
              <a:rPr lang="en-GB" sz="2600" i="1" dirty="0" smtClean="0">
                <a:solidFill>
                  <a:schemeClr val="bg1"/>
                </a:solidFill>
              </a:rPr>
              <a:t> “</a:t>
            </a:r>
            <a:r>
              <a:rPr lang="en-GB" sz="2600" dirty="0" smtClean="0">
                <a:solidFill>
                  <a:schemeClr val="bg1"/>
                </a:solidFill>
              </a:rPr>
              <a:t>the </a:t>
            </a:r>
            <a:r>
              <a:rPr lang="en-GB" sz="2600" dirty="0">
                <a:solidFill>
                  <a:schemeClr val="bg1"/>
                </a:solidFill>
              </a:rPr>
              <a:t>matters of </a:t>
            </a:r>
            <a:r>
              <a:rPr lang="en-GB" sz="2600" dirty="0" smtClean="0">
                <a:solidFill>
                  <a:schemeClr val="bg1"/>
                </a:solidFill>
              </a:rPr>
              <a:t>Aphrodite”. </a:t>
            </a:r>
            <a:endParaRPr lang="en-GB" sz="2600" dirty="0">
              <a:solidFill>
                <a:schemeClr val="bg1"/>
              </a:solidFill>
            </a:endParaRPr>
          </a:p>
          <a:p>
            <a:endParaRPr lang="en-GB" sz="300" dirty="0" smtClean="0">
              <a:solidFill>
                <a:schemeClr val="bg1"/>
              </a:solidFill>
            </a:endParaRPr>
          </a:p>
          <a:p>
            <a:r>
              <a:rPr lang="en-GB" sz="3000" dirty="0" smtClean="0">
                <a:solidFill>
                  <a:schemeClr val="bg1"/>
                </a:solidFill>
              </a:rPr>
              <a:t>Graeco-Roman </a:t>
            </a:r>
            <a:r>
              <a:rPr lang="en-GB" sz="3000" dirty="0">
                <a:solidFill>
                  <a:schemeClr val="bg1"/>
                </a:solidFill>
              </a:rPr>
              <a:t>moral standards distinct from those developed in post-classical Western culture? </a:t>
            </a:r>
          </a:p>
          <a:p>
            <a:endParaRPr lang="en-GB" sz="300" dirty="0" smtClean="0">
              <a:solidFill>
                <a:schemeClr val="bg1"/>
              </a:solidFill>
            </a:endParaRPr>
          </a:p>
          <a:p>
            <a:r>
              <a:rPr lang="en-GB" sz="3000" dirty="0" smtClean="0">
                <a:solidFill>
                  <a:schemeClr val="bg1"/>
                </a:solidFill>
              </a:rPr>
              <a:t>Essentialism </a:t>
            </a:r>
            <a:r>
              <a:rPr lang="en-GB" sz="3000" dirty="0">
                <a:solidFill>
                  <a:schemeClr val="bg1"/>
                </a:solidFill>
              </a:rPr>
              <a:t>vs. </a:t>
            </a:r>
            <a:r>
              <a:rPr lang="en-GB" sz="3000" dirty="0" smtClean="0">
                <a:solidFill>
                  <a:schemeClr val="bg1"/>
                </a:solidFill>
              </a:rPr>
              <a:t>Constructionism</a:t>
            </a:r>
            <a:r>
              <a:rPr lang="en-GB" sz="3000" dirty="0">
                <a:solidFill>
                  <a:schemeClr val="bg1"/>
                </a:solidFill>
              </a:rPr>
              <a:t> </a:t>
            </a:r>
            <a:r>
              <a:rPr lang="en-GB" sz="3000" dirty="0" smtClean="0">
                <a:solidFill>
                  <a:schemeClr val="bg1"/>
                </a:solidFill>
              </a:rPr>
              <a:t>(not to be conflated with nature vs. nature debate or determinism vs. voluntarism).</a:t>
            </a:r>
            <a:endParaRPr lang="en-GB" sz="3000" dirty="0">
              <a:solidFill>
                <a:schemeClr val="bg1"/>
              </a:solidFill>
            </a:endParaRPr>
          </a:p>
          <a:p>
            <a:endParaRPr lang="en-GB" sz="300" dirty="0" smtClean="0">
              <a:solidFill>
                <a:schemeClr val="bg1"/>
              </a:solidFill>
            </a:endParaRPr>
          </a:p>
          <a:p>
            <a:r>
              <a:rPr lang="en-GB" sz="3000" dirty="0" smtClean="0">
                <a:solidFill>
                  <a:schemeClr val="bg1"/>
                </a:solidFill>
              </a:rPr>
              <a:t>Evidence</a:t>
            </a:r>
            <a:r>
              <a:rPr lang="en-GB" sz="3000" dirty="0">
                <a:solidFill>
                  <a:schemeClr val="bg1"/>
                </a:solidFill>
              </a:rPr>
              <a:t>: </a:t>
            </a:r>
          </a:p>
          <a:p>
            <a:pPr lvl="1"/>
            <a:r>
              <a:rPr lang="en-GB" dirty="0" smtClean="0">
                <a:solidFill>
                  <a:schemeClr val="bg1"/>
                </a:solidFill>
              </a:rPr>
              <a:t>Changes </a:t>
            </a:r>
            <a:r>
              <a:rPr lang="en-GB" dirty="0">
                <a:solidFill>
                  <a:schemeClr val="bg1"/>
                </a:solidFill>
              </a:rPr>
              <a:t>on pottery representing changes in sexual attitudes or preferences? – influence of techniques? – function of vessels. </a:t>
            </a:r>
          </a:p>
          <a:p>
            <a:pPr lvl="1"/>
            <a:r>
              <a:rPr lang="en-GB" dirty="0" smtClean="0">
                <a:solidFill>
                  <a:schemeClr val="bg1"/>
                </a:solidFill>
              </a:rPr>
              <a:t>Literary </a:t>
            </a:r>
            <a:r>
              <a:rPr lang="en-GB" dirty="0">
                <a:solidFill>
                  <a:schemeClr val="bg1"/>
                </a:solidFill>
              </a:rPr>
              <a:t>evidence – representations of ideals? – representations of extreme and unacceptable</a:t>
            </a:r>
            <a:r>
              <a:rPr lang="en-GB" dirty="0" smtClean="0">
                <a:solidFill>
                  <a:schemeClr val="bg1"/>
                </a:solidFill>
              </a:rPr>
              <a:t>?</a:t>
            </a:r>
          </a:p>
          <a:p>
            <a:pPr lvl="1"/>
            <a:r>
              <a:rPr lang="en-GB" dirty="0" smtClean="0">
                <a:solidFill>
                  <a:schemeClr val="bg1"/>
                </a:solidFill>
              </a:rPr>
              <a:t>Satire, highlighting social ills – love poetry, more positive view? </a:t>
            </a:r>
            <a:endParaRPr lang="en-GB" dirty="0">
              <a:solidFill>
                <a:schemeClr val="bg1"/>
              </a:solidFill>
            </a:endParaRPr>
          </a:p>
          <a:p>
            <a:endParaRPr lang="en-GB" dirty="0"/>
          </a:p>
        </p:txBody>
      </p:sp>
    </p:spTree>
    <p:extLst>
      <p:ext uri="{BB962C8B-B14F-4D97-AF65-F5344CB8AC3E}">
        <p14:creationId xmlns:p14="http://schemas.microsoft.com/office/powerpoint/2010/main" val="33831128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8892480" cy="4896544"/>
          </a:xfrm>
        </p:spPr>
        <p:txBody>
          <a:bodyPr>
            <a:normAutofit lnSpcReduction="10000"/>
          </a:bodyPr>
          <a:lstStyle/>
          <a:p>
            <a:r>
              <a:rPr lang="en-GB" dirty="0" smtClean="0">
                <a:solidFill>
                  <a:schemeClr val="bg1"/>
                </a:solidFill>
              </a:rPr>
              <a:t>Evidence (continued):</a:t>
            </a:r>
          </a:p>
          <a:p>
            <a:pPr lvl="1"/>
            <a:r>
              <a:rPr lang="en-GB" dirty="0" smtClean="0">
                <a:solidFill>
                  <a:schemeClr val="bg1"/>
                </a:solidFill>
              </a:rPr>
              <a:t>Art is not necessarily an accurate representation of life or a “photographic” snapshot – missionary position?</a:t>
            </a:r>
          </a:p>
          <a:p>
            <a:pPr lvl="1"/>
            <a:r>
              <a:rPr lang="en-GB" dirty="0" smtClean="0">
                <a:solidFill>
                  <a:schemeClr val="bg1"/>
                </a:solidFill>
              </a:rPr>
              <a:t>Erotic statues and paintings often shipped to museums in 18</a:t>
            </a:r>
            <a:r>
              <a:rPr lang="en-GB" baseline="30000" dirty="0" smtClean="0">
                <a:solidFill>
                  <a:schemeClr val="bg1"/>
                </a:solidFill>
              </a:rPr>
              <a:t>th</a:t>
            </a:r>
            <a:r>
              <a:rPr lang="en-GB" dirty="0" smtClean="0">
                <a:solidFill>
                  <a:schemeClr val="bg1"/>
                </a:solidFill>
              </a:rPr>
              <a:t> and 19</a:t>
            </a:r>
            <a:r>
              <a:rPr lang="en-GB" baseline="30000" dirty="0" smtClean="0">
                <a:solidFill>
                  <a:schemeClr val="bg1"/>
                </a:solidFill>
              </a:rPr>
              <a:t>th</a:t>
            </a:r>
            <a:r>
              <a:rPr lang="en-GB" dirty="0" smtClean="0">
                <a:solidFill>
                  <a:schemeClr val="bg1"/>
                </a:solidFill>
              </a:rPr>
              <a:t> century without proper record of provenance. </a:t>
            </a:r>
          </a:p>
          <a:p>
            <a:pPr lvl="1"/>
            <a:r>
              <a:rPr lang="en-GB" dirty="0" smtClean="0">
                <a:solidFill>
                  <a:schemeClr val="bg1"/>
                </a:solidFill>
              </a:rPr>
              <a:t>Deliberate destruction of this ancient art.</a:t>
            </a:r>
          </a:p>
          <a:p>
            <a:pPr lvl="1"/>
            <a:r>
              <a:rPr lang="en-GB" dirty="0" smtClean="0">
                <a:solidFill>
                  <a:schemeClr val="bg1"/>
                </a:solidFill>
              </a:rPr>
              <a:t>First </a:t>
            </a:r>
            <a:r>
              <a:rPr lang="en-GB" i="1" dirty="0" err="1" smtClean="0">
                <a:solidFill>
                  <a:schemeClr val="bg1"/>
                </a:solidFill>
              </a:rPr>
              <a:t>secretum</a:t>
            </a:r>
            <a:r>
              <a:rPr lang="en-GB" i="1" dirty="0" smtClean="0">
                <a:solidFill>
                  <a:schemeClr val="bg1"/>
                </a:solidFill>
              </a:rPr>
              <a:t> </a:t>
            </a:r>
            <a:r>
              <a:rPr lang="en-GB" dirty="0" smtClean="0">
                <a:solidFill>
                  <a:schemeClr val="bg1"/>
                </a:solidFill>
              </a:rPr>
              <a:t>(“secret museum”) in the </a:t>
            </a:r>
            <a:r>
              <a:rPr lang="en-GB" dirty="0" err="1" smtClean="0">
                <a:solidFill>
                  <a:schemeClr val="bg1"/>
                </a:solidFill>
              </a:rPr>
              <a:t>Herculaneam</a:t>
            </a:r>
            <a:r>
              <a:rPr lang="en-GB" dirty="0" smtClean="0">
                <a:solidFill>
                  <a:schemeClr val="bg1"/>
                </a:solidFill>
              </a:rPr>
              <a:t> Museum recorded in 1795 – required special permit to see “obscene” objects.</a:t>
            </a:r>
          </a:p>
          <a:p>
            <a:pPr lvl="1"/>
            <a:r>
              <a:rPr lang="en-GB" dirty="0" smtClean="0">
                <a:solidFill>
                  <a:schemeClr val="bg1"/>
                </a:solidFill>
              </a:rPr>
              <a:t>“Lewd” material in Classical texts either omitted or kept in original Greek or Latin (sometimes translated into Italian). </a:t>
            </a:r>
          </a:p>
          <a:p>
            <a:pPr lvl="1"/>
            <a:endParaRPr lang="en-GB" dirty="0" smtClean="0">
              <a:solidFill>
                <a:schemeClr val="bg1"/>
              </a:solidFill>
            </a:endParaRPr>
          </a:p>
          <a:p>
            <a:pPr lvl="1"/>
            <a:endParaRPr lang="en-GB" dirty="0">
              <a:solidFill>
                <a:schemeClr val="bg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6431" y="4618222"/>
            <a:ext cx="1960065" cy="2149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4893363"/>
            <a:ext cx="7020272" cy="1994392"/>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smtClean="0">
                <a:solidFill>
                  <a:prstClr val="black"/>
                </a:solidFill>
              </a:rPr>
              <a:t>Study of sexuality in Classics picked up in the 1970s.</a:t>
            </a:r>
          </a:p>
          <a:p>
            <a:pPr marL="548640" lvl="0" indent="-411480">
              <a:spcBef>
                <a:spcPct val="20000"/>
              </a:spcBef>
              <a:buClr>
                <a:prstClr val="white">
                  <a:shade val="95000"/>
                </a:prstClr>
              </a:buClr>
              <a:buSzPct val="65000"/>
              <a:buFont typeface="Wingdings 2"/>
              <a:buChar char=""/>
            </a:pPr>
            <a:endParaRPr lang="en-GB" sz="200" dirty="0" smtClean="0">
              <a:solidFill>
                <a:prstClr val="black"/>
              </a:solidFill>
            </a:endParaRPr>
          </a:p>
          <a:p>
            <a:pPr marL="548640" lvl="0" indent="-411480">
              <a:spcBef>
                <a:spcPct val="20000"/>
              </a:spcBef>
              <a:buClr>
                <a:prstClr val="white">
                  <a:shade val="95000"/>
                </a:prstClr>
              </a:buClr>
              <a:buSzPct val="65000"/>
              <a:buFont typeface="Wingdings 2"/>
              <a:buChar char=""/>
            </a:pPr>
            <a:r>
              <a:rPr lang="en-GB" sz="2800" dirty="0" smtClean="0">
                <a:solidFill>
                  <a:prstClr val="black"/>
                </a:solidFill>
              </a:rPr>
              <a:t>Pornographic </a:t>
            </a:r>
            <a:r>
              <a:rPr lang="en-GB" sz="2800" dirty="0">
                <a:solidFill>
                  <a:prstClr val="black"/>
                </a:solidFill>
              </a:rPr>
              <a:t>and erotic are modern labels.</a:t>
            </a:r>
          </a:p>
        </p:txBody>
      </p:sp>
    </p:spTree>
    <p:extLst>
      <p:ext uri="{BB962C8B-B14F-4D97-AF65-F5344CB8AC3E}">
        <p14:creationId xmlns:p14="http://schemas.microsoft.com/office/powerpoint/2010/main" val="27255743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544" y="62838"/>
            <a:ext cx="8229600" cy="1143000"/>
          </a:xfrm>
        </p:spPr>
        <p:txBody>
          <a:bodyPr/>
          <a:lstStyle/>
          <a:p>
            <a:r>
              <a:rPr lang="en-GB" dirty="0" smtClean="0">
                <a:solidFill>
                  <a:schemeClr val="bg1"/>
                </a:solidFill>
              </a:rPr>
              <a:t>Marriage</a:t>
            </a:r>
            <a:endParaRPr lang="en-GB" dirty="0">
              <a:solidFill>
                <a:schemeClr val="bg1"/>
              </a:solidFill>
            </a:endParaRPr>
          </a:p>
        </p:txBody>
      </p:sp>
      <p:sp>
        <p:nvSpPr>
          <p:cNvPr id="3" name="Content Placeholder 2"/>
          <p:cNvSpPr>
            <a:spLocks noGrp="1"/>
          </p:cNvSpPr>
          <p:nvPr>
            <p:ph sz="half" idx="1"/>
          </p:nvPr>
        </p:nvSpPr>
        <p:spPr>
          <a:xfrm>
            <a:off x="107505" y="1600200"/>
            <a:ext cx="4608512" cy="5141168"/>
          </a:xfrm>
        </p:spPr>
        <p:txBody>
          <a:bodyPr>
            <a:normAutofit fontScale="92500"/>
          </a:bodyPr>
          <a:lstStyle/>
          <a:p>
            <a:r>
              <a:rPr lang="en-GB" dirty="0" smtClean="0">
                <a:solidFill>
                  <a:schemeClr val="bg1"/>
                </a:solidFill>
              </a:rPr>
              <a:t>Girls may well be married around </a:t>
            </a:r>
            <a:r>
              <a:rPr lang="en-GB" dirty="0">
                <a:solidFill>
                  <a:schemeClr val="bg1"/>
                </a:solidFill>
              </a:rPr>
              <a:t>or not long after the on-set of </a:t>
            </a:r>
            <a:r>
              <a:rPr lang="en-GB" dirty="0" smtClean="0">
                <a:solidFill>
                  <a:schemeClr val="bg1"/>
                </a:solidFill>
              </a:rPr>
              <a:t>puberty, the husband may well be a lot older. </a:t>
            </a:r>
            <a:endParaRPr lang="en-GB" dirty="0">
              <a:solidFill>
                <a:schemeClr val="bg1"/>
              </a:solidFill>
            </a:endParaRPr>
          </a:p>
          <a:p>
            <a:endParaRPr lang="en-GB" sz="700" dirty="0">
              <a:solidFill>
                <a:schemeClr val="bg1"/>
              </a:solidFill>
            </a:endParaRPr>
          </a:p>
          <a:p>
            <a:r>
              <a:rPr lang="en-GB" dirty="0" smtClean="0">
                <a:solidFill>
                  <a:schemeClr val="bg1"/>
                </a:solidFill>
              </a:rPr>
              <a:t>Mutually </a:t>
            </a:r>
            <a:r>
              <a:rPr lang="en-GB" dirty="0">
                <a:solidFill>
                  <a:schemeClr val="bg1"/>
                </a:solidFill>
              </a:rPr>
              <a:t>satisfying marriages clearly existed but do not often make it into historical record – testimony of court speeches, and gravestones – sentiment (even if sincere) often conventionally worded. </a:t>
            </a:r>
          </a:p>
          <a:p>
            <a:endParaRPr lang="en-GB" sz="700" dirty="0">
              <a:solidFill>
                <a:schemeClr val="bg1"/>
              </a:solidFill>
            </a:endParaRPr>
          </a:p>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39132" y="1725700"/>
            <a:ext cx="3765104" cy="4592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4716017" y="6443809"/>
            <a:ext cx="4427984" cy="338554"/>
          </a:xfrm>
          <a:prstGeom prst="rect">
            <a:avLst/>
          </a:prstGeom>
        </p:spPr>
        <p:txBody>
          <a:bodyPr wrap="square">
            <a:spAutoFit/>
          </a:bodyPr>
          <a:lstStyle/>
          <a:p>
            <a:r>
              <a:rPr lang="en-GB" sz="1600" b="1" dirty="0" smtClean="0">
                <a:solidFill>
                  <a:schemeClr val="bg1"/>
                </a:solidFill>
              </a:rPr>
              <a:t>Sarcophagus lid – Etruscan, third century BC.</a:t>
            </a:r>
            <a:endParaRPr lang="en-GB" sz="1600" b="1" dirty="0">
              <a:solidFill>
                <a:schemeClr val="bg1"/>
              </a:solidFill>
            </a:endParaRPr>
          </a:p>
        </p:txBody>
      </p:sp>
    </p:spTree>
    <p:extLst>
      <p:ext uri="{BB962C8B-B14F-4D97-AF65-F5344CB8AC3E}">
        <p14:creationId xmlns:p14="http://schemas.microsoft.com/office/powerpoint/2010/main" val="18321945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Adultery and Debauchery</a:t>
            </a:r>
            <a:endParaRPr lang="en-GB" dirty="0">
              <a:solidFill>
                <a:schemeClr val="bg1"/>
              </a:solidFill>
            </a:endParaRPr>
          </a:p>
        </p:txBody>
      </p:sp>
      <p:sp>
        <p:nvSpPr>
          <p:cNvPr id="3" name="Content Placeholder 2"/>
          <p:cNvSpPr>
            <a:spLocks noGrp="1"/>
          </p:cNvSpPr>
          <p:nvPr>
            <p:ph idx="1"/>
          </p:nvPr>
        </p:nvSpPr>
        <p:spPr>
          <a:xfrm>
            <a:off x="107504" y="1412776"/>
            <a:ext cx="8928992" cy="5445224"/>
          </a:xfrm>
        </p:spPr>
        <p:txBody>
          <a:bodyPr>
            <a:normAutofit fontScale="92500" lnSpcReduction="10000"/>
          </a:bodyPr>
          <a:lstStyle/>
          <a:p>
            <a:r>
              <a:rPr lang="en-GB" dirty="0">
                <a:solidFill>
                  <a:schemeClr val="bg1"/>
                </a:solidFill>
              </a:rPr>
              <a:t>Habitual adulterers can often be thought of as effeminate - surrendering oneself to desire.</a:t>
            </a:r>
          </a:p>
          <a:p>
            <a:endParaRPr lang="en-GB" sz="600" dirty="0" smtClean="0">
              <a:solidFill>
                <a:schemeClr val="bg1"/>
              </a:solidFill>
            </a:endParaRPr>
          </a:p>
          <a:p>
            <a:r>
              <a:rPr lang="en-GB" dirty="0" smtClean="0">
                <a:solidFill>
                  <a:schemeClr val="bg1"/>
                </a:solidFill>
              </a:rPr>
              <a:t>Great </a:t>
            </a:r>
            <a:r>
              <a:rPr lang="en-GB" dirty="0">
                <a:solidFill>
                  <a:schemeClr val="bg1"/>
                </a:solidFill>
              </a:rPr>
              <a:t>public visibility of Roman women (advertise social status) – women’s sexual behaviour sphere of unease for in Roman society.</a:t>
            </a:r>
          </a:p>
          <a:p>
            <a:endParaRPr lang="en-GB" sz="600" dirty="0" smtClean="0">
              <a:solidFill>
                <a:schemeClr val="bg1"/>
              </a:solidFill>
            </a:endParaRPr>
          </a:p>
          <a:p>
            <a:r>
              <a:rPr lang="en-GB" dirty="0" smtClean="0">
                <a:solidFill>
                  <a:schemeClr val="bg1"/>
                </a:solidFill>
              </a:rPr>
              <a:t>Erosion </a:t>
            </a:r>
            <a:r>
              <a:rPr lang="en-GB" dirty="0">
                <a:solidFill>
                  <a:schemeClr val="bg1"/>
                </a:solidFill>
              </a:rPr>
              <a:t>of mortality leading to damaging of the state/community – Sallust. </a:t>
            </a:r>
            <a:r>
              <a:rPr lang="en-GB" i="1" dirty="0">
                <a:solidFill>
                  <a:schemeClr val="bg1"/>
                </a:solidFill>
              </a:rPr>
              <a:t>Cat</a:t>
            </a:r>
            <a:r>
              <a:rPr lang="en-GB" dirty="0">
                <a:solidFill>
                  <a:schemeClr val="bg1"/>
                </a:solidFill>
              </a:rPr>
              <a:t>. 10-13 – Romans saw debauchery as a foreign import.</a:t>
            </a:r>
          </a:p>
          <a:p>
            <a:pPr marL="137160" indent="0">
              <a:buNone/>
            </a:pPr>
            <a:endParaRPr lang="en-GB" sz="600" dirty="0" smtClean="0">
              <a:solidFill>
                <a:schemeClr val="bg1"/>
              </a:solidFill>
            </a:endParaRPr>
          </a:p>
          <a:p>
            <a:pPr marL="137160" indent="0">
              <a:buNone/>
            </a:pPr>
            <a:r>
              <a:rPr lang="en-GB" dirty="0" smtClean="0">
                <a:solidFill>
                  <a:schemeClr val="bg1"/>
                </a:solidFill>
              </a:rPr>
              <a:t>“</a:t>
            </a:r>
            <a:r>
              <a:rPr lang="en-GB" dirty="0">
                <a:solidFill>
                  <a:schemeClr val="bg1"/>
                </a:solidFill>
              </a:rPr>
              <a:t>That he was given to adultery not even his friends deny, although it is true that they excuse it as committed not from passion but from policy, the more readily to get track of his adversaries' designs through the women of their households.” – </a:t>
            </a:r>
            <a:r>
              <a:rPr lang="en-GB" b="1" dirty="0">
                <a:solidFill>
                  <a:schemeClr val="bg1"/>
                </a:solidFill>
              </a:rPr>
              <a:t>Suetonius </a:t>
            </a:r>
            <a:r>
              <a:rPr lang="en-GB" b="1" i="1" dirty="0" err="1">
                <a:solidFill>
                  <a:schemeClr val="bg1"/>
                </a:solidFill>
              </a:rPr>
              <a:t>Divus</a:t>
            </a:r>
            <a:r>
              <a:rPr lang="en-GB" b="1" i="1" dirty="0">
                <a:solidFill>
                  <a:schemeClr val="bg1"/>
                </a:solidFill>
              </a:rPr>
              <a:t> Augustus </a:t>
            </a:r>
            <a:r>
              <a:rPr lang="en-GB" b="1" dirty="0">
                <a:solidFill>
                  <a:schemeClr val="bg1"/>
                </a:solidFill>
              </a:rPr>
              <a:t>69</a:t>
            </a:r>
            <a:r>
              <a:rPr lang="en-GB" dirty="0">
                <a:solidFill>
                  <a:schemeClr val="bg1"/>
                </a:solidFill>
              </a:rPr>
              <a:t>.</a:t>
            </a:r>
          </a:p>
        </p:txBody>
      </p:sp>
    </p:spTree>
    <p:extLst>
      <p:ext uri="{BB962C8B-B14F-4D97-AF65-F5344CB8AC3E}">
        <p14:creationId xmlns:p14="http://schemas.microsoft.com/office/powerpoint/2010/main" val="8562645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Laws on Adultery</a:t>
            </a:r>
            <a:endParaRPr lang="en-GB" dirty="0">
              <a:solidFill>
                <a:schemeClr val="bg1"/>
              </a:solidFill>
            </a:endParaRPr>
          </a:p>
        </p:txBody>
      </p:sp>
      <p:sp>
        <p:nvSpPr>
          <p:cNvPr id="3" name="Content Placeholder 2"/>
          <p:cNvSpPr>
            <a:spLocks noGrp="1"/>
          </p:cNvSpPr>
          <p:nvPr>
            <p:ph idx="1"/>
          </p:nvPr>
        </p:nvSpPr>
        <p:spPr>
          <a:xfrm>
            <a:off x="107504" y="1600200"/>
            <a:ext cx="8928992" cy="5213176"/>
          </a:xfrm>
        </p:spPr>
        <p:txBody>
          <a:bodyPr>
            <a:normAutofit fontScale="85000" lnSpcReduction="20000"/>
          </a:bodyPr>
          <a:lstStyle/>
          <a:p>
            <a:r>
              <a:rPr lang="en-GB" dirty="0" smtClean="0">
                <a:solidFill>
                  <a:schemeClr val="bg1"/>
                </a:solidFill>
              </a:rPr>
              <a:t>Adultery </a:t>
            </a:r>
            <a:r>
              <a:rPr lang="en-GB" dirty="0">
                <a:solidFill>
                  <a:schemeClr val="bg1"/>
                </a:solidFill>
              </a:rPr>
              <a:t>made a public crime by Augustus in 18 BC </a:t>
            </a:r>
            <a:r>
              <a:rPr lang="en-GB" dirty="0" smtClean="0">
                <a:solidFill>
                  <a:schemeClr val="bg1"/>
                </a:solidFill>
              </a:rPr>
              <a:t>– </a:t>
            </a:r>
            <a:r>
              <a:rPr lang="en-GB" i="1" dirty="0" smtClean="0">
                <a:solidFill>
                  <a:schemeClr val="bg1"/>
                </a:solidFill>
              </a:rPr>
              <a:t>Lex </a:t>
            </a:r>
            <a:r>
              <a:rPr lang="en-GB" i="1" dirty="0">
                <a:solidFill>
                  <a:schemeClr val="bg1"/>
                </a:solidFill>
              </a:rPr>
              <a:t>Iulia de </a:t>
            </a:r>
            <a:r>
              <a:rPr lang="en-GB" i="1" dirty="0" err="1">
                <a:solidFill>
                  <a:schemeClr val="bg1"/>
                </a:solidFill>
              </a:rPr>
              <a:t>a</a:t>
            </a:r>
            <a:r>
              <a:rPr lang="en-GB" i="1" dirty="0" err="1" smtClean="0">
                <a:solidFill>
                  <a:schemeClr val="bg1"/>
                </a:solidFill>
              </a:rPr>
              <a:t>dulteriis</a:t>
            </a:r>
            <a:r>
              <a:rPr lang="en-GB" i="1" dirty="0" smtClean="0">
                <a:solidFill>
                  <a:schemeClr val="bg1"/>
                </a:solidFill>
              </a:rPr>
              <a:t> </a:t>
            </a:r>
            <a:r>
              <a:rPr lang="en-GB" i="1" dirty="0" err="1">
                <a:solidFill>
                  <a:schemeClr val="bg1"/>
                </a:solidFill>
              </a:rPr>
              <a:t>c</a:t>
            </a:r>
            <a:r>
              <a:rPr lang="en-GB" i="1" dirty="0" err="1" smtClean="0">
                <a:solidFill>
                  <a:schemeClr val="bg1"/>
                </a:solidFill>
              </a:rPr>
              <a:t>oercendis</a:t>
            </a:r>
            <a:r>
              <a:rPr lang="en-GB" i="1" dirty="0" smtClean="0">
                <a:solidFill>
                  <a:schemeClr val="bg1"/>
                </a:solidFill>
              </a:rPr>
              <a:t> </a:t>
            </a:r>
            <a:r>
              <a:rPr lang="en-GB" dirty="0">
                <a:solidFill>
                  <a:schemeClr val="bg1"/>
                </a:solidFill>
              </a:rPr>
              <a:t>- previously a family matter – fathers had power to kill offenders in the act, husbands did not have authority to kill the wife. </a:t>
            </a:r>
          </a:p>
          <a:p>
            <a:pPr marL="137160" indent="0">
              <a:buNone/>
            </a:pPr>
            <a:endParaRPr lang="en-GB" sz="700" dirty="0" smtClean="0">
              <a:solidFill>
                <a:schemeClr val="bg1"/>
              </a:solidFill>
            </a:endParaRPr>
          </a:p>
          <a:p>
            <a:pPr marL="137160" indent="0">
              <a:buNone/>
            </a:pPr>
            <a:r>
              <a:rPr lang="en-GB" dirty="0" smtClean="0">
                <a:solidFill>
                  <a:schemeClr val="bg1"/>
                </a:solidFill>
              </a:rPr>
              <a:t>“</a:t>
            </a:r>
            <a:r>
              <a:rPr lang="en-GB" dirty="0">
                <a:solidFill>
                  <a:schemeClr val="bg1"/>
                </a:solidFill>
              </a:rPr>
              <a:t>He also enacted certain laws, and among them one of severity, which forbids a wife to leave her husband, but permits a husband to put away his wife for using poisons, for substituting children, and for adultery…” </a:t>
            </a:r>
            <a:r>
              <a:rPr lang="en-GB" b="1" dirty="0">
                <a:solidFill>
                  <a:schemeClr val="bg1"/>
                </a:solidFill>
              </a:rPr>
              <a:t>Plutarch </a:t>
            </a:r>
            <a:r>
              <a:rPr lang="en-GB" b="1" i="1" dirty="0">
                <a:solidFill>
                  <a:schemeClr val="bg1"/>
                </a:solidFill>
              </a:rPr>
              <a:t>Romulus </a:t>
            </a:r>
            <a:r>
              <a:rPr lang="en-GB" b="1" dirty="0">
                <a:solidFill>
                  <a:schemeClr val="bg1"/>
                </a:solidFill>
              </a:rPr>
              <a:t>22.3</a:t>
            </a:r>
            <a:r>
              <a:rPr lang="en-GB" dirty="0">
                <a:solidFill>
                  <a:schemeClr val="bg1"/>
                </a:solidFill>
              </a:rPr>
              <a:t>. </a:t>
            </a:r>
          </a:p>
          <a:p>
            <a:pPr marL="137160" indent="0">
              <a:buNone/>
            </a:pPr>
            <a:endParaRPr lang="en-GB" sz="700" dirty="0" smtClean="0">
              <a:solidFill>
                <a:schemeClr val="bg1"/>
              </a:solidFill>
            </a:endParaRPr>
          </a:p>
          <a:p>
            <a:pPr marL="137160" indent="0">
              <a:buNone/>
            </a:pPr>
            <a:r>
              <a:rPr lang="en-GB" dirty="0" smtClean="0">
                <a:solidFill>
                  <a:schemeClr val="bg1"/>
                </a:solidFill>
              </a:rPr>
              <a:t>“</a:t>
            </a:r>
            <a:r>
              <a:rPr lang="en-GB" dirty="0">
                <a:solidFill>
                  <a:schemeClr val="bg1"/>
                </a:solidFill>
              </a:rPr>
              <a:t>The stern pride of Gaius </a:t>
            </a:r>
            <a:r>
              <a:rPr lang="en-GB" dirty="0" err="1">
                <a:solidFill>
                  <a:schemeClr val="bg1"/>
                </a:solidFill>
              </a:rPr>
              <a:t>Sempronius</a:t>
            </a:r>
            <a:r>
              <a:rPr lang="en-GB" dirty="0">
                <a:solidFill>
                  <a:schemeClr val="bg1"/>
                </a:solidFill>
              </a:rPr>
              <a:t> </a:t>
            </a:r>
            <a:r>
              <a:rPr lang="en-GB" dirty="0" err="1">
                <a:solidFill>
                  <a:schemeClr val="bg1"/>
                </a:solidFill>
              </a:rPr>
              <a:t>Galus</a:t>
            </a:r>
            <a:r>
              <a:rPr lang="en-GB" dirty="0">
                <a:solidFill>
                  <a:schemeClr val="bg1"/>
                </a:solidFill>
              </a:rPr>
              <a:t> [Consul 166 BC] as a husband was equally harsh. He divorced his wife because he found that she had gone around public with her head unveiled… </a:t>
            </a:r>
            <a:r>
              <a:rPr lang="en-GB" dirty="0" err="1">
                <a:solidFill>
                  <a:schemeClr val="bg1"/>
                </a:solidFill>
              </a:rPr>
              <a:t>Publius</a:t>
            </a:r>
            <a:r>
              <a:rPr lang="en-GB" dirty="0">
                <a:solidFill>
                  <a:schemeClr val="bg1"/>
                </a:solidFill>
              </a:rPr>
              <a:t> </a:t>
            </a:r>
            <a:r>
              <a:rPr lang="en-GB" dirty="0" err="1">
                <a:solidFill>
                  <a:schemeClr val="bg1"/>
                </a:solidFill>
              </a:rPr>
              <a:t>Sempronius</a:t>
            </a:r>
            <a:r>
              <a:rPr lang="en-GB" dirty="0">
                <a:solidFill>
                  <a:schemeClr val="bg1"/>
                </a:solidFill>
              </a:rPr>
              <a:t> </a:t>
            </a:r>
            <a:r>
              <a:rPr lang="en-GB" dirty="0" err="1">
                <a:solidFill>
                  <a:schemeClr val="bg1"/>
                </a:solidFill>
              </a:rPr>
              <a:t>Sophus</a:t>
            </a:r>
            <a:r>
              <a:rPr lang="en-GB" dirty="0">
                <a:solidFill>
                  <a:schemeClr val="bg1"/>
                </a:solidFill>
              </a:rPr>
              <a:t>… humiliated his wife by divorcing her, though she had done nothing more than dare to go to the games without his knowledge.” – </a:t>
            </a:r>
            <a:r>
              <a:rPr lang="en-GB" b="1" dirty="0" err="1">
                <a:solidFill>
                  <a:schemeClr val="bg1"/>
                </a:solidFill>
              </a:rPr>
              <a:t>Valerius</a:t>
            </a:r>
            <a:r>
              <a:rPr lang="en-GB" b="1" dirty="0">
                <a:solidFill>
                  <a:schemeClr val="bg1"/>
                </a:solidFill>
              </a:rPr>
              <a:t> Maximus 6.3.10,12</a:t>
            </a:r>
            <a:r>
              <a:rPr lang="en-GB" dirty="0">
                <a:solidFill>
                  <a:schemeClr val="bg1"/>
                </a:solidFill>
              </a:rPr>
              <a:t>. </a:t>
            </a:r>
          </a:p>
        </p:txBody>
      </p:sp>
    </p:spTree>
    <p:extLst>
      <p:ext uri="{BB962C8B-B14F-4D97-AF65-F5344CB8AC3E}">
        <p14:creationId xmlns:p14="http://schemas.microsoft.com/office/powerpoint/2010/main" val="25825678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Art of Seduction</a:t>
            </a:r>
            <a:endParaRPr lang="en-GB" dirty="0">
              <a:solidFill>
                <a:schemeClr val="bg1"/>
              </a:solidFill>
            </a:endParaRPr>
          </a:p>
        </p:txBody>
      </p:sp>
      <p:sp>
        <p:nvSpPr>
          <p:cNvPr id="3" name="Content Placeholder 2"/>
          <p:cNvSpPr>
            <a:spLocks noGrp="1"/>
          </p:cNvSpPr>
          <p:nvPr>
            <p:ph idx="1"/>
          </p:nvPr>
        </p:nvSpPr>
        <p:spPr>
          <a:xfrm>
            <a:off x="107504" y="1600200"/>
            <a:ext cx="5616624" cy="5141168"/>
          </a:xfrm>
        </p:spPr>
        <p:txBody>
          <a:bodyPr>
            <a:normAutofit fontScale="85000" lnSpcReduction="20000"/>
          </a:bodyPr>
          <a:lstStyle/>
          <a:p>
            <a:pPr marL="137160" indent="0" algn="ctr">
              <a:buNone/>
            </a:pPr>
            <a:r>
              <a:rPr lang="en-GB" dirty="0">
                <a:solidFill>
                  <a:schemeClr val="bg1"/>
                </a:solidFill>
              </a:rPr>
              <a:t>Alas, a youth has too much confidence in his own looks</a:t>
            </a:r>
          </a:p>
          <a:p>
            <a:pPr marL="137160" indent="0" algn="ctr">
              <a:buNone/>
            </a:pPr>
            <a:r>
              <a:rPr lang="en-GB" dirty="0">
                <a:solidFill>
                  <a:schemeClr val="bg1"/>
                </a:solidFill>
              </a:rPr>
              <a:t>If he waits until she asks him first.</a:t>
            </a:r>
          </a:p>
          <a:p>
            <a:pPr marL="137160" indent="0" algn="ctr">
              <a:buNone/>
            </a:pPr>
            <a:r>
              <a:rPr lang="en-GB" dirty="0">
                <a:solidFill>
                  <a:schemeClr val="bg1"/>
                </a:solidFill>
              </a:rPr>
              <a:t>Let the man approach first, let the man speak imploring words:</a:t>
            </a:r>
          </a:p>
          <a:p>
            <a:pPr marL="137160" indent="0" algn="ctr">
              <a:buNone/>
            </a:pPr>
            <a:r>
              <a:rPr lang="en-GB" dirty="0">
                <a:solidFill>
                  <a:schemeClr val="bg1"/>
                </a:solidFill>
              </a:rPr>
              <a:t>She will receive flattering entreaties courteously…</a:t>
            </a:r>
          </a:p>
          <a:p>
            <a:pPr marL="137160" indent="0" algn="ctr">
              <a:buNone/>
            </a:pPr>
            <a:r>
              <a:rPr lang="en-GB" dirty="0">
                <a:solidFill>
                  <a:schemeClr val="bg1"/>
                </a:solidFill>
              </a:rPr>
              <a:t>But if you sense that the request is arousing smug conceit,</a:t>
            </a:r>
          </a:p>
          <a:p>
            <a:pPr marL="137160" indent="0" algn="ctr">
              <a:buNone/>
            </a:pPr>
            <a:r>
              <a:rPr lang="en-GB" dirty="0">
                <a:solidFill>
                  <a:schemeClr val="bg1"/>
                </a:solidFill>
              </a:rPr>
              <a:t>cease your efforts and step back.</a:t>
            </a:r>
          </a:p>
          <a:p>
            <a:pPr marL="137160" indent="0" algn="ctr">
              <a:buNone/>
            </a:pPr>
            <a:r>
              <a:rPr lang="en-GB" dirty="0">
                <a:solidFill>
                  <a:schemeClr val="bg1"/>
                </a:solidFill>
              </a:rPr>
              <a:t>What flees, many women desire: they despise what is in front of them;</a:t>
            </a:r>
          </a:p>
          <a:p>
            <a:pPr marL="137160" indent="0" algn="ctr">
              <a:buNone/>
            </a:pPr>
            <a:r>
              <a:rPr lang="en-GB" dirty="0">
                <a:solidFill>
                  <a:schemeClr val="bg1"/>
                </a:solidFill>
              </a:rPr>
              <a:t>By coming on more gently, you stop them becoming bored with you.</a:t>
            </a:r>
          </a:p>
          <a:p>
            <a:pPr marL="137160" indent="0" algn="ctr">
              <a:buNone/>
            </a:pPr>
            <a:r>
              <a:rPr lang="en-GB" dirty="0">
                <a:solidFill>
                  <a:schemeClr val="bg1"/>
                </a:solidFill>
              </a:rPr>
              <a:t>- </a:t>
            </a:r>
            <a:r>
              <a:rPr lang="en-GB" b="1" dirty="0">
                <a:solidFill>
                  <a:schemeClr val="bg1"/>
                </a:solidFill>
              </a:rPr>
              <a:t>Ovid </a:t>
            </a:r>
            <a:r>
              <a:rPr lang="en-GB" b="1" i="1" dirty="0">
                <a:solidFill>
                  <a:schemeClr val="bg1"/>
                </a:solidFill>
              </a:rPr>
              <a:t>The Art of Love </a:t>
            </a:r>
            <a:r>
              <a:rPr lang="en-GB" b="1" dirty="0">
                <a:solidFill>
                  <a:schemeClr val="bg1"/>
                </a:solidFill>
              </a:rPr>
              <a:t>1.707-18</a:t>
            </a:r>
            <a:r>
              <a:rPr lang="en-GB" dirty="0">
                <a:solidFill>
                  <a:schemeClr val="bg1"/>
                </a:solidFill>
              </a:rPr>
              <a:t>.</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1772815"/>
            <a:ext cx="2760002" cy="41486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6300192" y="6021288"/>
            <a:ext cx="2520279" cy="646331"/>
          </a:xfrm>
          <a:prstGeom prst="rect">
            <a:avLst/>
          </a:prstGeom>
        </p:spPr>
        <p:txBody>
          <a:bodyPr wrap="square">
            <a:spAutoFit/>
          </a:bodyPr>
          <a:lstStyle/>
          <a:p>
            <a:r>
              <a:rPr lang="en-GB" b="1" dirty="0" smtClean="0">
                <a:solidFill>
                  <a:schemeClr val="bg1"/>
                </a:solidFill>
              </a:rPr>
              <a:t>Pompeii - House of </a:t>
            </a:r>
            <a:r>
              <a:rPr lang="en-GB" b="1" dirty="0" err="1" smtClean="0">
                <a:solidFill>
                  <a:schemeClr val="bg1"/>
                </a:solidFill>
              </a:rPr>
              <a:t>Caecilius</a:t>
            </a:r>
            <a:r>
              <a:rPr lang="en-GB" b="1" dirty="0" smtClean="0">
                <a:solidFill>
                  <a:schemeClr val="bg1"/>
                </a:solidFill>
              </a:rPr>
              <a:t> </a:t>
            </a:r>
            <a:r>
              <a:rPr lang="en-GB" b="1" dirty="0" err="1" smtClean="0">
                <a:solidFill>
                  <a:schemeClr val="bg1"/>
                </a:solidFill>
              </a:rPr>
              <a:t>Jucundus</a:t>
            </a:r>
            <a:endParaRPr lang="en-GB" b="1" dirty="0">
              <a:solidFill>
                <a:schemeClr val="bg1"/>
              </a:solidFill>
            </a:endParaRPr>
          </a:p>
        </p:txBody>
      </p:sp>
    </p:spTree>
    <p:extLst>
      <p:ext uri="{BB962C8B-B14F-4D97-AF65-F5344CB8AC3E}">
        <p14:creationId xmlns:p14="http://schemas.microsoft.com/office/powerpoint/2010/main" val="21022354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Elite Anxiety about Sex</a:t>
            </a:r>
            <a:endParaRPr lang="en-GB" dirty="0">
              <a:solidFill>
                <a:schemeClr val="bg1"/>
              </a:solidFill>
            </a:endParaRPr>
          </a:p>
        </p:txBody>
      </p:sp>
      <p:sp>
        <p:nvSpPr>
          <p:cNvPr id="3" name="Content Placeholder 2"/>
          <p:cNvSpPr>
            <a:spLocks noGrp="1"/>
          </p:cNvSpPr>
          <p:nvPr>
            <p:ph idx="1"/>
          </p:nvPr>
        </p:nvSpPr>
        <p:spPr>
          <a:xfrm>
            <a:off x="179512" y="1600200"/>
            <a:ext cx="8784976" cy="5069160"/>
          </a:xfrm>
        </p:spPr>
        <p:txBody>
          <a:bodyPr>
            <a:normAutofit/>
          </a:bodyPr>
          <a:lstStyle/>
          <a:p>
            <a:r>
              <a:rPr lang="en-GB" dirty="0" smtClean="0">
                <a:solidFill>
                  <a:schemeClr val="bg1"/>
                </a:solidFill>
              </a:rPr>
              <a:t>Foucault </a:t>
            </a:r>
            <a:r>
              <a:rPr lang="en-GB" i="1" dirty="0">
                <a:solidFill>
                  <a:schemeClr val="bg1"/>
                </a:solidFill>
              </a:rPr>
              <a:t>The Care of the Self </a:t>
            </a:r>
            <a:r>
              <a:rPr lang="en-GB" dirty="0">
                <a:solidFill>
                  <a:schemeClr val="bg1"/>
                </a:solidFill>
              </a:rPr>
              <a:t>– emphasis on maintenance of body and soul, strong emphasis on moderation and abstinence (emphasis on Roman stoicism) – shift away from marriage as political tool. </a:t>
            </a:r>
          </a:p>
          <a:p>
            <a:endParaRPr lang="en-GB" sz="1100" dirty="0">
              <a:solidFill>
                <a:schemeClr val="bg1"/>
              </a:solidFill>
            </a:endParaRPr>
          </a:p>
          <a:p>
            <a:r>
              <a:rPr lang="en-GB" dirty="0" smtClean="0">
                <a:solidFill>
                  <a:schemeClr val="bg1"/>
                </a:solidFill>
              </a:rPr>
              <a:t>Medical </a:t>
            </a:r>
            <a:r>
              <a:rPr lang="en-GB" dirty="0">
                <a:solidFill>
                  <a:schemeClr val="bg1"/>
                </a:solidFill>
              </a:rPr>
              <a:t>treaties about the potential pitfalls of excessive sex – Galen warns the patient to be aware of the balance of the bodies humours before the expulsion of moisture. </a:t>
            </a:r>
          </a:p>
          <a:p>
            <a:endParaRPr lang="en-GB" sz="1100" dirty="0">
              <a:solidFill>
                <a:schemeClr val="bg1"/>
              </a:solidFill>
            </a:endParaRPr>
          </a:p>
          <a:p>
            <a:r>
              <a:rPr lang="en-GB" dirty="0" smtClean="0">
                <a:solidFill>
                  <a:schemeClr val="bg1"/>
                </a:solidFill>
              </a:rPr>
              <a:t>Common </a:t>
            </a:r>
            <a:r>
              <a:rPr lang="en-GB" i="1" dirty="0" err="1">
                <a:solidFill>
                  <a:schemeClr val="bg1"/>
                </a:solidFill>
              </a:rPr>
              <a:t>topoi</a:t>
            </a:r>
            <a:r>
              <a:rPr lang="en-GB" dirty="0">
                <a:solidFill>
                  <a:schemeClr val="bg1"/>
                </a:solidFill>
              </a:rPr>
              <a:t>? – distinction between periods? </a:t>
            </a:r>
          </a:p>
          <a:p>
            <a:endParaRPr lang="en-GB" dirty="0"/>
          </a:p>
        </p:txBody>
      </p:sp>
    </p:spTree>
    <p:extLst>
      <p:ext uri="{BB962C8B-B14F-4D97-AF65-F5344CB8AC3E}">
        <p14:creationId xmlns:p14="http://schemas.microsoft.com/office/powerpoint/2010/main" val="15337048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Resisting Desires</a:t>
            </a:r>
            <a:endParaRPr lang="en-GB" dirty="0">
              <a:solidFill>
                <a:schemeClr val="bg1"/>
              </a:solidFill>
            </a:endParaRPr>
          </a:p>
        </p:txBody>
      </p:sp>
      <p:sp>
        <p:nvSpPr>
          <p:cNvPr id="3" name="Content Placeholder 2"/>
          <p:cNvSpPr>
            <a:spLocks noGrp="1"/>
          </p:cNvSpPr>
          <p:nvPr>
            <p:ph idx="1"/>
          </p:nvPr>
        </p:nvSpPr>
        <p:spPr>
          <a:xfrm>
            <a:off x="107504" y="1340768"/>
            <a:ext cx="8856984" cy="5400600"/>
          </a:xfrm>
        </p:spPr>
        <p:txBody>
          <a:bodyPr>
            <a:normAutofit fontScale="92500" lnSpcReduction="10000"/>
          </a:bodyPr>
          <a:lstStyle/>
          <a:p>
            <a:pPr marL="137160" indent="0">
              <a:buNone/>
            </a:pPr>
            <a:r>
              <a:rPr lang="en-GB" dirty="0" smtClean="0">
                <a:solidFill>
                  <a:schemeClr val="bg1"/>
                </a:solidFill>
              </a:rPr>
              <a:t>“</a:t>
            </a:r>
            <a:r>
              <a:rPr lang="en-GB" dirty="0">
                <a:solidFill>
                  <a:schemeClr val="bg1"/>
                </a:solidFill>
              </a:rPr>
              <a:t>They say that </a:t>
            </a:r>
            <a:r>
              <a:rPr lang="en-GB" dirty="0" err="1">
                <a:solidFill>
                  <a:schemeClr val="bg1"/>
                </a:solidFill>
              </a:rPr>
              <a:t>Faustina</a:t>
            </a:r>
            <a:r>
              <a:rPr lang="en-GB" dirty="0">
                <a:solidFill>
                  <a:schemeClr val="bg1"/>
                </a:solidFill>
              </a:rPr>
              <a:t>, the daughter of </a:t>
            </a:r>
            <a:r>
              <a:rPr lang="en-GB" dirty="0" err="1">
                <a:solidFill>
                  <a:schemeClr val="bg1"/>
                </a:solidFill>
              </a:rPr>
              <a:t>Antoninus</a:t>
            </a:r>
            <a:r>
              <a:rPr lang="en-GB" dirty="0">
                <a:solidFill>
                  <a:schemeClr val="bg1"/>
                </a:solidFill>
              </a:rPr>
              <a:t> Pius and wife of Marcus Aurelius, was once fired with the love of a gladiator… she suffered from a protracted sickness over this and eventually confessed to her husband. Marcus referred this matter to the </a:t>
            </a:r>
            <a:r>
              <a:rPr lang="en-GB" dirty="0" err="1">
                <a:solidFill>
                  <a:schemeClr val="bg1"/>
                </a:solidFill>
              </a:rPr>
              <a:t>Chaldaeans</a:t>
            </a:r>
            <a:r>
              <a:rPr lang="en-GB" dirty="0">
                <a:solidFill>
                  <a:schemeClr val="bg1"/>
                </a:solidFill>
              </a:rPr>
              <a:t>. Their counsel was that the gladiator should be killed and that </a:t>
            </a:r>
            <a:r>
              <a:rPr lang="en-GB" dirty="0" err="1">
                <a:solidFill>
                  <a:schemeClr val="bg1"/>
                </a:solidFill>
              </a:rPr>
              <a:t>Faustina</a:t>
            </a:r>
            <a:r>
              <a:rPr lang="en-GB" dirty="0">
                <a:solidFill>
                  <a:schemeClr val="bg1"/>
                </a:solidFill>
              </a:rPr>
              <a:t> should bathe herself in his blood, then sleep with her husband in this condition.” – </a:t>
            </a:r>
            <a:r>
              <a:rPr lang="en-GB" b="1" dirty="0">
                <a:solidFill>
                  <a:schemeClr val="bg1"/>
                </a:solidFill>
              </a:rPr>
              <a:t>SHA </a:t>
            </a:r>
            <a:r>
              <a:rPr lang="en-GB" b="1" i="1" dirty="0">
                <a:solidFill>
                  <a:schemeClr val="bg1"/>
                </a:solidFill>
              </a:rPr>
              <a:t>Marcus Aurelius </a:t>
            </a:r>
            <a:r>
              <a:rPr lang="en-GB" b="1" dirty="0">
                <a:solidFill>
                  <a:schemeClr val="bg1"/>
                </a:solidFill>
              </a:rPr>
              <a:t>19</a:t>
            </a:r>
            <a:r>
              <a:rPr lang="en-GB" dirty="0">
                <a:solidFill>
                  <a:schemeClr val="bg1"/>
                </a:solidFill>
              </a:rPr>
              <a:t>. </a:t>
            </a:r>
            <a:endParaRPr lang="en-GB" dirty="0" smtClean="0">
              <a:solidFill>
                <a:schemeClr val="bg1"/>
              </a:solidFill>
            </a:endParaRPr>
          </a:p>
          <a:p>
            <a:pPr marL="137160" indent="0">
              <a:buNone/>
            </a:pPr>
            <a:endParaRPr lang="en-GB" sz="1200" dirty="0">
              <a:solidFill>
                <a:schemeClr val="bg1"/>
              </a:solidFill>
            </a:endParaRPr>
          </a:p>
          <a:p>
            <a:pPr marL="137160" indent="0">
              <a:buNone/>
            </a:pPr>
            <a:r>
              <a:rPr lang="en-GB" dirty="0" smtClean="0">
                <a:solidFill>
                  <a:schemeClr val="bg1"/>
                </a:solidFill>
              </a:rPr>
              <a:t>“</a:t>
            </a:r>
            <a:r>
              <a:rPr lang="en-GB" dirty="0">
                <a:solidFill>
                  <a:schemeClr val="bg1"/>
                </a:solidFill>
              </a:rPr>
              <a:t>If the loins of a woman are smeared with the blood of a tick from a wild black bull, she is made to find sex repulsive, as </a:t>
            </a:r>
            <a:r>
              <a:rPr lang="en-GB" dirty="0" err="1">
                <a:solidFill>
                  <a:schemeClr val="bg1"/>
                </a:solidFill>
              </a:rPr>
              <a:t>Osthanes</a:t>
            </a:r>
            <a:r>
              <a:rPr lang="en-GB" dirty="0">
                <a:solidFill>
                  <a:schemeClr val="bg1"/>
                </a:solidFill>
              </a:rPr>
              <a:t> says, and love too, if she drinks the urine of a billy-goat, with nard mixed in to disguise the disgusting taste.” – </a:t>
            </a:r>
            <a:r>
              <a:rPr lang="en-GB" b="1" dirty="0">
                <a:solidFill>
                  <a:schemeClr val="bg1"/>
                </a:solidFill>
              </a:rPr>
              <a:t>Pliny </a:t>
            </a:r>
            <a:r>
              <a:rPr lang="en-GB" b="1" i="1" dirty="0">
                <a:solidFill>
                  <a:schemeClr val="bg1"/>
                </a:solidFill>
              </a:rPr>
              <a:t>NH </a:t>
            </a:r>
            <a:r>
              <a:rPr lang="en-GB" b="1" dirty="0">
                <a:solidFill>
                  <a:schemeClr val="bg1"/>
                </a:solidFill>
              </a:rPr>
              <a:t>28.256</a:t>
            </a:r>
            <a:r>
              <a:rPr lang="en-GB" dirty="0">
                <a:solidFill>
                  <a:schemeClr val="bg1"/>
                </a:solidFill>
              </a:rPr>
              <a:t>. </a:t>
            </a:r>
          </a:p>
        </p:txBody>
      </p:sp>
    </p:spTree>
    <p:extLst>
      <p:ext uri="{BB962C8B-B14F-4D97-AF65-F5344CB8AC3E}">
        <p14:creationId xmlns:p14="http://schemas.microsoft.com/office/powerpoint/2010/main" val="36615773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Sexuality and Status</a:t>
            </a:r>
            <a:endParaRPr lang="en-GB" dirty="0">
              <a:solidFill>
                <a:schemeClr val="bg1"/>
              </a:solidFill>
            </a:endParaRPr>
          </a:p>
        </p:txBody>
      </p:sp>
      <p:sp>
        <p:nvSpPr>
          <p:cNvPr id="3" name="Content Placeholder 2"/>
          <p:cNvSpPr>
            <a:spLocks noGrp="1"/>
          </p:cNvSpPr>
          <p:nvPr>
            <p:ph sz="half" idx="1"/>
          </p:nvPr>
        </p:nvSpPr>
        <p:spPr>
          <a:xfrm>
            <a:off x="0" y="3356992"/>
            <a:ext cx="4495800" cy="3501008"/>
          </a:xfrm>
        </p:spPr>
        <p:txBody>
          <a:bodyPr>
            <a:normAutofit/>
          </a:bodyPr>
          <a:lstStyle/>
          <a:p>
            <a:r>
              <a:rPr lang="en-GB" sz="2800" dirty="0" smtClean="0">
                <a:solidFill>
                  <a:schemeClr val="bg1"/>
                </a:solidFill>
              </a:rPr>
              <a:t>Paintings meant to be seen by a wider audience (“cook’s bedroom”, House of the </a:t>
            </a:r>
            <a:r>
              <a:rPr lang="en-GB" sz="2800" dirty="0" err="1" smtClean="0">
                <a:solidFill>
                  <a:schemeClr val="bg1"/>
                </a:solidFill>
              </a:rPr>
              <a:t>Vettii</a:t>
            </a:r>
            <a:r>
              <a:rPr lang="en-GB" sz="2800" dirty="0" smtClean="0">
                <a:solidFill>
                  <a:schemeClr val="bg1"/>
                </a:solidFill>
              </a:rPr>
              <a:t>).</a:t>
            </a:r>
          </a:p>
          <a:p>
            <a:endParaRPr lang="en-GB" sz="800" dirty="0">
              <a:solidFill>
                <a:schemeClr val="bg1"/>
              </a:solidFill>
            </a:endParaRPr>
          </a:p>
          <a:p>
            <a:r>
              <a:rPr lang="en-GB" sz="2800" dirty="0" smtClean="0">
                <a:solidFill>
                  <a:schemeClr val="bg1"/>
                </a:solidFill>
              </a:rPr>
              <a:t>Scenes of sexuality also found in public spaces. </a:t>
            </a:r>
            <a:endParaRPr lang="en-GB" sz="2800" dirty="0">
              <a:solidFill>
                <a:schemeClr val="bg1"/>
              </a:solidFill>
            </a:endParaRPr>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4008" y="3253604"/>
            <a:ext cx="4224828" cy="2805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1628800"/>
            <a:ext cx="8964488" cy="1655838"/>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“Erotic” paintings a high art – pretensions to status.</a:t>
            </a:r>
          </a:p>
          <a:p>
            <a:pPr marL="548640" lvl="0" indent="-411480">
              <a:spcBef>
                <a:spcPct val="20000"/>
              </a:spcBef>
              <a:buClr>
                <a:prstClr val="white">
                  <a:shade val="95000"/>
                </a:prstClr>
              </a:buClr>
              <a:buSzPct val="65000"/>
              <a:buFont typeface="Wingdings 2"/>
              <a:buChar char=""/>
            </a:pPr>
            <a:endParaRPr lang="en-GB" sz="1000" dirty="0">
              <a:solidFill>
                <a:prstClr val="black"/>
              </a:solidFill>
            </a:endParaRPr>
          </a:p>
          <a:p>
            <a:pPr marL="548640" lvl="0" indent="-411480">
              <a:spcBef>
                <a:spcPct val="20000"/>
              </a:spcBef>
              <a:buClr>
                <a:prstClr val="white">
                  <a:shade val="95000"/>
                </a:prstClr>
              </a:buClr>
              <a:buSzPct val="65000"/>
              <a:buFont typeface="Wingdings 2"/>
              <a:buChar char=""/>
            </a:pPr>
            <a:r>
              <a:rPr lang="en-GB" sz="2800" dirty="0">
                <a:solidFill>
                  <a:prstClr val="black"/>
                </a:solidFill>
              </a:rPr>
              <a:t>Well-fed young people enjoying the blessing of Venus.</a:t>
            </a:r>
          </a:p>
        </p:txBody>
      </p:sp>
      <p:sp>
        <p:nvSpPr>
          <p:cNvPr id="7" name="Content Placeholder 2"/>
          <p:cNvSpPr txBox="1">
            <a:spLocks/>
          </p:cNvSpPr>
          <p:nvPr/>
        </p:nvSpPr>
        <p:spPr>
          <a:xfrm>
            <a:off x="4710944" y="6093296"/>
            <a:ext cx="4253543" cy="692696"/>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Changing room of the Suburban Baths, Pompeii</a:t>
            </a:r>
            <a:endParaRPr lang="en-GB" sz="2000" dirty="0">
              <a:solidFill>
                <a:schemeClr val="bg1"/>
              </a:solidFill>
            </a:endParaRPr>
          </a:p>
        </p:txBody>
      </p:sp>
    </p:spTree>
    <p:extLst>
      <p:ext uri="{BB962C8B-B14F-4D97-AF65-F5344CB8AC3E}">
        <p14:creationId xmlns:p14="http://schemas.microsoft.com/office/powerpoint/2010/main" val="17848875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Prostitution</a:t>
            </a:r>
            <a:endParaRPr lang="en-GB" sz="6000" b="1" dirty="0">
              <a:solidFill>
                <a:schemeClr val="bg1"/>
              </a:solidFill>
            </a:endParaRPr>
          </a:p>
        </p:txBody>
      </p:sp>
    </p:spTree>
    <p:extLst>
      <p:ext uri="{BB962C8B-B14F-4D97-AF65-F5344CB8AC3E}">
        <p14:creationId xmlns:p14="http://schemas.microsoft.com/office/powerpoint/2010/main" val="858660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53752"/>
            <a:ext cx="8229600" cy="926976"/>
          </a:xfrm>
        </p:spPr>
        <p:txBody>
          <a:bodyPr>
            <a:normAutofit/>
          </a:bodyPr>
          <a:lstStyle/>
          <a:p>
            <a:r>
              <a:rPr lang="en-GB" dirty="0" smtClean="0">
                <a:solidFill>
                  <a:schemeClr val="bg1"/>
                </a:solidFill>
              </a:rPr>
              <a:t>The Sex Trade - Rome</a:t>
            </a:r>
            <a:endParaRPr lang="en-GB" dirty="0">
              <a:solidFill>
                <a:schemeClr val="bg1"/>
              </a:solidFill>
            </a:endParaRPr>
          </a:p>
        </p:txBody>
      </p:sp>
      <p:sp>
        <p:nvSpPr>
          <p:cNvPr id="3" name="Content Placeholder 2"/>
          <p:cNvSpPr>
            <a:spLocks noGrp="1"/>
          </p:cNvSpPr>
          <p:nvPr>
            <p:ph idx="1"/>
          </p:nvPr>
        </p:nvSpPr>
        <p:spPr>
          <a:xfrm>
            <a:off x="-20578" y="980728"/>
            <a:ext cx="9164578" cy="2664296"/>
          </a:xfrm>
        </p:spPr>
        <p:txBody>
          <a:bodyPr>
            <a:normAutofit fontScale="77500" lnSpcReduction="20000"/>
          </a:bodyPr>
          <a:lstStyle/>
          <a:p>
            <a:r>
              <a:rPr lang="en-GB" i="1" dirty="0" err="1" smtClean="0">
                <a:solidFill>
                  <a:schemeClr val="bg1"/>
                </a:solidFill>
              </a:rPr>
              <a:t>Meretrix</a:t>
            </a:r>
            <a:r>
              <a:rPr lang="en-GB" i="1" dirty="0" smtClean="0">
                <a:solidFill>
                  <a:schemeClr val="bg1"/>
                </a:solidFill>
              </a:rPr>
              <a:t> </a:t>
            </a:r>
            <a:r>
              <a:rPr lang="en-GB" dirty="0">
                <a:solidFill>
                  <a:schemeClr val="bg1"/>
                </a:solidFill>
              </a:rPr>
              <a:t>(Latin, lit. ‘a woman who </a:t>
            </a:r>
            <a:r>
              <a:rPr lang="en-GB" dirty="0" smtClean="0">
                <a:solidFill>
                  <a:schemeClr val="bg1"/>
                </a:solidFill>
              </a:rPr>
              <a:t>earns’). </a:t>
            </a:r>
            <a:endParaRPr lang="en-GB" dirty="0">
              <a:solidFill>
                <a:schemeClr val="bg1"/>
              </a:solidFill>
            </a:endParaRPr>
          </a:p>
          <a:p>
            <a:pPr lvl="1"/>
            <a:r>
              <a:rPr lang="en-GB" dirty="0" smtClean="0">
                <a:solidFill>
                  <a:schemeClr val="bg1"/>
                </a:solidFill>
              </a:rPr>
              <a:t>Prostitutes </a:t>
            </a:r>
            <a:r>
              <a:rPr lang="en-GB" dirty="0">
                <a:solidFill>
                  <a:schemeClr val="bg1"/>
                </a:solidFill>
              </a:rPr>
              <a:t>deemed </a:t>
            </a:r>
            <a:r>
              <a:rPr lang="en-GB" i="1" dirty="0" err="1">
                <a:solidFill>
                  <a:schemeClr val="bg1"/>
                </a:solidFill>
              </a:rPr>
              <a:t>infamis</a:t>
            </a:r>
            <a:r>
              <a:rPr lang="en-GB" i="1" dirty="0">
                <a:solidFill>
                  <a:schemeClr val="bg1"/>
                </a:solidFill>
              </a:rPr>
              <a:t> </a:t>
            </a:r>
            <a:r>
              <a:rPr lang="en-GB" dirty="0">
                <a:solidFill>
                  <a:schemeClr val="bg1"/>
                </a:solidFill>
              </a:rPr>
              <a:t>– large numbers seem to become prostitutes as a result of enslavement – some daughters/wives prostituted. </a:t>
            </a:r>
            <a:endParaRPr lang="en-GB" sz="1100" dirty="0">
              <a:solidFill>
                <a:schemeClr val="bg1"/>
              </a:solidFill>
            </a:endParaRPr>
          </a:p>
          <a:p>
            <a:pPr lvl="1"/>
            <a:r>
              <a:rPr lang="en-GB" dirty="0" smtClean="0">
                <a:solidFill>
                  <a:schemeClr val="bg1"/>
                </a:solidFill>
              </a:rPr>
              <a:t>Difficult </a:t>
            </a:r>
            <a:r>
              <a:rPr lang="en-GB" dirty="0">
                <a:solidFill>
                  <a:schemeClr val="bg1"/>
                </a:solidFill>
              </a:rPr>
              <a:t>to know the extent of co-operation or coercion. </a:t>
            </a:r>
          </a:p>
          <a:p>
            <a:pPr marL="137160" indent="0">
              <a:buNone/>
            </a:pPr>
            <a:endParaRPr lang="en-GB" sz="300" dirty="0" smtClean="0">
              <a:solidFill>
                <a:schemeClr val="bg1"/>
              </a:solidFill>
            </a:endParaRPr>
          </a:p>
          <a:p>
            <a:pPr marL="137160" indent="0">
              <a:buNone/>
            </a:pPr>
            <a:r>
              <a:rPr lang="en-GB" dirty="0" smtClean="0">
                <a:solidFill>
                  <a:schemeClr val="bg1"/>
                </a:solidFill>
              </a:rPr>
              <a:t>“</a:t>
            </a:r>
            <a:r>
              <a:rPr lang="en-GB" dirty="0">
                <a:solidFill>
                  <a:schemeClr val="bg1"/>
                </a:solidFill>
              </a:rPr>
              <a:t>If a woman has Venus in her house, she will be full of vile lust, </a:t>
            </a:r>
            <a:r>
              <a:rPr lang="en-GB" dirty="0" smtClean="0">
                <a:solidFill>
                  <a:schemeClr val="bg1"/>
                </a:solidFill>
              </a:rPr>
              <a:t>open </a:t>
            </a:r>
            <a:r>
              <a:rPr lang="en-GB" dirty="0">
                <a:solidFill>
                  <a:schemeClr val="bg1"/>
                </a:solidFill>
              </a:rPr>
              <a:t>for the pleasure of all, and always in thrall to the impulses of a </a:t>
            </a:r>
            <a:r>
              <a:rPr lang="en-GB" i="1" dirty="0" err="1">
                <a:solidFill>
                  <a:schemeClr val="bg1"/>
                </a:solidFill>
              </a:rPr>
              <a:t>meretrix</a:t>
            </a:r>
            <a:r>
              <a:rPr lang="en-GB" dirty="0">
                <a:solidFill>
                  <a:schemeClr val="bg1"/>
                </a:solidFill>
              </a:rPr>
              <a:t>; </a:t>
            </a:r>
            <a:r>
              <a:rPr lang="en-GB" dirty="0" smtClean="0">
                <a:solidFill>
                  <a:schemeClr val="bg1"/>
                </a:solidFill>
              </a:rPr>
              <a:t>because </a:t>
            </a:r>
            <a:r>
              <a:rPr lang="en-GB" dirty="0">
                <a:solidFill>
                  <a:schemeClr val="bg1"/>
                </a:solidFill>
              </a:rPr>
              <a:t>of the necessity of this life she will set up in the business herself, or contract to a </a:t>
            </a:r>
            <a:r>
              <a:rPr lang="en-GB" i="1" dirty="0">
                <a:solidFill>
                  <a:schemeClr val="bg1"/>
                </a:solidFill>
              </a:rPr>
              <a:t>leno</a:t>
            </a:r>
            <a:r>
              <a:rPr lang="en-GB" dirty="0">
                <a:solidFill>
                  <a:schemeClr val="bg1"/>
                </a:solidFill>
              </a:rPr>
              <a:t>.” – </a:t>
            </a:r>
            <a:r>
              <a:rPr lang="en-GB" b="1" dirty="0" err="1">
                <a:solidFill>
                  <a:schemeClr val="bg1"/>
                </a:solidFill>
              </a:rPr>
              <a:t>Firmicus</a:t>
            </a:r>
            <a:r>
              <a:rPr lang="en-GB" b="1" dirty="0">
                <a:solidFill>
                  <a:schemeClr val="bg1"/>
                </a:solidFill>
              </a:rPr>
              <a:t> </a:t>
            </a:r>
            <a:r>
              <a:rPr lang="en-GB" b="1" i="1" dirty="0">
                <a:solidFill>
                  <a:schemeClr val="bg1"/>
                </a:solidFill>
              </a:rPr>
              <a:t>8</a:t>
            </a:r>
            <a:r>
              <a:rPr lang="en-GB" b="1" i="1" dirty="0" smtClean="0">
                <a:solidFill>
                  <a:schemeClr val="bg1"/>
                </a:solidFill>
              </a:rPr>
              <a:t> </a:t>
            </a:r>
            <a:r>
              <a:rPr lang="en-GB" b="1" i="1" dirty="0">
                <a:solidFill>
                  <a:schemeClr val="bg1"/>
                </a:solidFill>
              </a:rPr>
              <a:t>Books on Astrology </a:t>
            </a:r>
            <a:r>
              <a:rPr lang="en-GB" b="1" dirty="0">
                <a:solidFill>
                  <a:schemeClr val="bg1"/>
                </a:solidFill>
              </a:rPr>
              <a:t>3.6.22</a:t>
            </a:r>
            <a:r>
              <a:rPr lang="en-GB" dirty="0">
                <a:solidFill>
                  <a:schemeClr val="bg1"/>
                </a:solidFill>
              </a:rPr>
              <a:t>. </a:t>
            </a:r>
          </a:p>
        </p:txBody>
      </p:sp>
      <p:sp>
        <p:nvSpPr>
          <p:cNvPr id="5" name="Rectangle 4"/>
          <p:cNvSpPr/>
          <p:nvPr/>
        </p:nvSpPr>
        <p:spPr>
          <a:xfrm>
            <a:off x="0" y="3432551"/>
            <a:ext cx="9144001" cy="343478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Gathering together the prostitutes from the public places - Circus, the theatre, the stadium, the baths - </a:t>
            </a:r>
            <a:r>
              <a:rPr lang="en-GB" sz="2000" b="1" dirty="0">
                <a:solidFill>
                  <a:prstClr val="black"/>
                </a:solidFill>
              </a:rPr>
              <a:t>SHA </a:t>
            </a:r>
            <a:r>
              <a:rPr lang="en-GB" sz="2000" b="1" i="1" dirty="0" err="1">
                <a:solidFill>
                  <a:prstClr val="black"/>
                </a:solidFill>
              </a:rPr>
              <a:t>Elegabalus</a:t>
            </a:r>
            <a:r>
              <a:rPr lang="en-GB" sz="2000" b="1" dirty="0">
                <a:solidFill>
                  <a:prstClr val="black"/>
                </a:solidFill>
              </a:rPr>
              <a:t> 26.3-5</a:t>
            </a:r>
            <a:r>
              <a:rPr lang="en-GB" sz="2000" dirty="0">
                <a:solidFill>
                  <a:prstClr val="black"/>
                </a:solidFill>
              </a:rPr>
              <a:t>.</a:t>
            </a:r>
          </a:p>
          <a:p>
            <a:pPr marL="548640" lvl="0" indent="-411480">
              <a:spcBef>
                <a:spcPct val="20000"/>
              </a:spcBef>
              <a:buClr>
                <a:prstClr val="white">
                  <a:shade val="95000"/>
                </a:prstClr>
              </a:buClr>
              <a:buSzPct val="65000"/>
              <a:buFont typeface="Wingdings 2"/>
              <a:buChar char=""/>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i="1" dirty="0">
                <a:solidFill>
                  <a:prstClr val="black"/>
                </a:solidFill>
              </a:rPr>
              <a:t>Leones</a:t>
            </a:r>
            <a:r>
              <a:rPr lang="en-GB" sz="2000" dirty="0">
                <a:solidFill>
                  <a:prstClr val="black"/>
                </a:solidFill>
              </a:rPr>
              <a:t> – brothel-keeper.</a:t>
            </a:r>
          </a:p>
          <a:p>
            <a:pPr marL="1005840" lvl="1" indent="-411480">
              <a:spcBef>
                <a:spcPct val="20000"/>
              </a:spcBef>
              <a:buClr>
                <a:prstClr val="white">
                  <a:shade val="95000"/>
                </a:prstClr>
              </a:buClr>
              <a:buSzPct val="65000"/>
              <a:buFont typeface="Wingdings 2"/>
              <a:buChar char=""/>
            </a:pPr>
            <a:r>
              <a:rPr lang="en-GB" dirty="0" smtClean="0">
                <a:solidFill>
                  <a:prstClr val="black"/>
                </a:solidFill>
              </a:rPr>
              <a:t>Evidence </a:t>
            </a:r>
            <a:r>
              <a:rPr lang="en-GB" dirty="0">
                <a:solidFill>
                  <a:prstClr val="black"/>
                </a:solidFill>
              </a:rPr>
              <a:t>from Pompeii – </a:t>
            </a:r>
            <a:r>
              <a:rPr lang="en-GB" dirty="0" smtClean="0">
                <a:solidFill>
                  <a:prstClr val="black"/>
                </a:solidFill>
              </a:rPr>
              <a:t>possibly at </a:t>
            </a:r>
            <a:r>
              <a:rPr lang="en-GB" dirty="0">
                <a:solidFill>
                  <a:prstClr val="black"/>
                </a:solidFill>
              </a:rPr>
              <a:t>least 35 brothels dispersed around the town – near gates, </a:t>
            </a:r>
            <a:r>
              <a:rPr lang="en-GB" i="1" dirty="0" err="1">
                <a:solidFill>
                  <a:prstClr val="black"/>
                </a:solidFill>
              </a:rPr>
              <a:t>domus</a:t>
            </a:r>
            <a:r>
              <a:rPr lang="en-GB" dirty="0">
                <a:solidFill>
                  <a:prstClr val="black"/>
                </a:solidFill>
              </a:rPr>
              <a:t>, baths, inns, snack-bars – lack of zoning (no apparent moral zoning</a:t>
            </a:r>
            <a:r>
              <a:rPr lang="en-GB" dirty="0" smtClean="0">
                <a:solidFill>
                  <a:prstClr val="black"/>
                </a:solidFill>
              </a:rPr>
              <a:t>)?</a:t>
            </a:r>
            <a:endParaRPr lang="en-GB" dirty="0">
              <a:solidFill>
                <a:prstClr val="black"/>
              </a:solidFill>
            </a:endParaRPr>
          </a:p>
          <a:p>
            <a:pPr marL="1005840" lvl="1" indent="-411480">
              <a:spcBef>
                <a:spcPct val="20000"/>
              </a:spcBef>
              <a:buClr>
                <a:prstClr val="white">
                  <a:shade val="95000"/>
                </a:prstClr>
              </a:buClr>
              <a:buSzPct val="65000"/>
              <a:buFont typeface="Wingdings 2"/>
              <a:buChar char=""/>
            </a:pPr>
            <a:r>
              <a:rPr lang="en-GB" dirty="0" smtClean="0">
                <a:solidFill>
                  <a:prstClr val="black"/>
                </a:solidFill>
              </a:rPr>
              <a:t>Non-brothel </a:t>
            </a:r>
            <a:r>
              <a:rPr lang="en-GB" dirty="0">
                <a:solidFill>
                  <a:prstClr val="black"/>
                </a:solidFill>
              </a:rPr>
              <a:t>prostitution at major public venues – prostitutes often wore a man’s toga.</a:t>
            </a:r>
          </a:p>
          <a:p>
            <a:pPr marL="548640" lvl="0" indent="-411480">
              <a:spcBef>
                <a:spcPct val="20000"/>
              </a:spcBef>
              <a:buClr>
                <a:prstClr val="white">
                  <a:shade val="95000"/>
                </a:prstClr>
              </a:buClr>
              <a:buSzPct val="65000"/>
              <a:buFont typeface="Wingdings 2"/>
              <a:buChar char=""/>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dirty="0" err="1">
                <a:solidFill>
                  <a:prstClr val="black"/>
                </a:solidFill>
              </a:rPr>
              <a:t>Vicus</a:t>
            </a:r>
            <a:r>
              <a:rPr lang="en-GB" sz="2000" dirty="0">
                <a:solidFill>
                  <a:prstClr val="black"/>
                </a:solidFill>
              </a:rPr>
              <a:t> </a:t>
            </a:r>
            <a:r>
              <a:rPr lang="en-GB" sz="2000" dirty="0" err="1">
                <a:solidFill>
                  <a:prstClr val="black"/>
                </a:solidFill>
              </a:rPr>
              <a:t>Sobrius</a:t>
            </a:r>
            <a:r>
              <a:rPr lang="en-GB" sz="2000" dirty="0">
                <a:solidFill>
                  <a:prstClr val="black"/>
                </a:solidFill>
              </a:rPr>
              <a:t> – Festus (382L) states that this was the only street in Rome without </a:t>
            </a:r>
            <a:r>
              <a:rPr lang="en-GB" sz="2000" i="1" dirty="0" err="1">
                <a:solidFill>
                  <a:prstClr val="black"/>
                </a:solidFill>
              </a:rPr>
              <a:t>tabernae</a:t>
            </a:r>
            <a:r>
              <a:rPr lang="en-GB" sz="2000" dirty="0">
                <a:solidFill>
                  <a:prstClr val="black"/>
                </a:solidFill>
              </a:rPr>
              <a:t> (shops) or </a:t>
            </a:r>
            <a:r>
              <a:rPr lang="en-GB" sz="2000" i="1" dirty="0" err="1">
                <a:solidFill>
                  <a:prstClr val="black"/>
                </a:solidFill>
              </a:rPr>
              <a:t>cauponae</a:t>
            </a:r>
            <a:r>
              <a:rPr lang="en-GB" sz="2000" dirty="0">
                <a:solidFill>
                  <a:prstClr val="black"/>
                </a:solidFill>
              </a:rPr>
              <a:t> (inns).</a:t>
            </a:r>
          </a:p>
        </p:txBody>
      </p:sp>
    </p:spTree>
    <p:extLst>
      <p:ext uri="{BB962C8B-B14F-4D97-AF65-F5344CB8AC3E}">
        <p14:creationId xmlns:p14="http://schemas.microsoft.com/office/powerpoint/2010/main" val="6244586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856984" cy="6408712"/>
          </a:xfrm>
        </p:spPr>
        <p:txBody>
          <a:bodyPr>
            <a:normAutofit lnSpcReduction="10000"/>
          </a:bodyPr>
          <a:lstStyle/>
          <a:p>
            <a:pPr marL="137160" indent="0">
              <a:buNone/>
            </a:pPr>
            <a:r>
              <a:rPr lang="en-GB" dirty="0" smtClean="0">
                <a:solidFill>
                  <a:schemeClr val="bg1"/>
                </a:solidFill>
              </a:rPr>
              <a:t>“</a:t>
            </a:r>
            <a:r>
              <a:rPr lang="en-GB" dirty="0">
                <a:solidFill>
                  <a:schemeClr val="bg1"/>
                </a:solidFill>
              </a:rPr>
              <a:t>In the same year [AD 19], bounds were set to female profligacy by stringent resolutions of the senate; and </a:t>
            </a:r>
            <a:r>
              <a:rPr lang="en-GB" b="1" dirty="0">
                <a:solidFill>
                  <a:schemeClr val="bg1"/>
                </a:solidFill>
              </a:rPr>
              <a:t>it was laid down that no woman should trade in her body, if her father, grandfather, or husband had been a Roman knight</a:t>
            </a:r>
            <a:r>
              <a:rPr lang="en-GB" dirty="0">
                <a:solidFill>
                  <a:schemeClr val="bg1"/>
                </a:solidFill>
              </a:rPr>
              <a:t>. For </a:t>
            </a:r>
            <a:r>
              <a:rPr lang="en-GB" b="1" dirty="0" err="1">
                <a:solidFill>
                  <a:schemeClr val="bg1"/>
                </a:solidFill>
              </a:rPr>
              <a:t>Vistilia</a:t>
            </a:r>
            <a:r>
              <a:rPr lang="en-GB" dirty="0">
                <a:solidFill>
                  <a:schemeClr val="bg1"/>
                </a:solidFill>
              </a:rPr>
              <a:t>, the daughter of a praetorian family, had </a:t>
            </a:r>
            <a:r>
              <a:rPr lang="en-GB" b="1" dirty="0">
                <a:solidFill>
                  <a:schemeClr val="bg1"/>
                </a:solidFill>
              </a:rPr>
              <a:t>advertised her venality on the </a:t>
            </a:r>
            <a:r>
              <a:rPr lang="en-GB" b="1" dirty="0" err="1">
                <a:solidFill>
                  <a:schemeClr val="bg1"/>
                </a:solidFill>
              </a:rPr>
              <a:t>aediles</a:t>
            </a:r>
            <a:r>
              <a:rPr lang="en-GB" b="1" dirty="0">
                <a:solidFill>
                  <a:schemeClr val="bg1"/>
                </a:solidFill>
              </a:rPr>
              <a:t>' list </a:t>
            </a:r>
            <a:r>
              <a:rPr lang="en-GB" dirty="0">
                <a:solidFill>
                  <a:schemeClr val="bg1"/>
                </a:solidFill>
              </a:rPr>
              <a:t>— the normal procedure among our ancestors, who imagined the unchaste to be sufficiently punished by the avowal of their infamy. Her husband, </a:t>
            </a:r>
            <a:r>
              <a:rPr lang="en-GB" b="1" dirty="0" err="1">
                <a:solidFill>
                  <a:schemeClr val="bg1"/>
                </a:solidFill>
              </a:rPr>
              <a:t>Titidius</a:t>
            </a:r>
            <a:r>
              <a:rPr lang="en-GB" b="1" dirty="0">
                <a:solidFill>
                  <a:schemeClr val="bg1"/>
                </a:solidFill>
              </a:rPr>
              <a:t> </a:t>
            </a:r>
            <a:r>
              <a:rPr lang="en-GB" b="1" dirty="0" err="1">
                <a:solidFill>
                  <a:schemeClr val="bg1"/>
                </a:solidFill>
              </a:rPr>
              <a:t>Labeo</a:t>
            </a:r>
            <a:r>
              <a:rPr lang="en-GB" b="1" dirty="0">
                <a:solidFill>
                  <a:schemeClr val="bg1"/>
                </a:solidFill>
              </a:rPr>
              <a:t>, was also required to explain why, in view of his wife's manifest guilt, he had not invoked the penalty of the law</a:t>
            </a:r>
            <a:r>
              <a:rPr lang="en-GB" dirty="0">
                <a:solidFill>
                  <a:schemeClr val="bg1"/>
                </a:solidFill>
              </a:rPr>
              <a:t>. As he pleaded that sixty days, not yet elapsed, were allowed for deliberation, it was thought enough to pass sentence on </a:t>
            </a:r>
            <a:r>
              <a:rPr lang="en-GB" dirty="0" err="1">
                <a:solidFill>
                  <a:schemeClr val="bg1"/>
                </a:solidFill>
              </a:rPr>
              <a:t>Vistilia</a:t>
            </a:r>
            <a:r>
              <a:rPr lang="en-GB" dirty="0">
                <a:solidFill>
                  <a:schemeClr val="bg1"/>
                </a:solidFill>
              </a:rPr>
              <a:t>, who was removed to the island of </a:t>
            </a:r>
            <a:r>
              <a:rPr lang="en-GB" dirty="0" err="1">
                <a:solidFill>
                  <a:schemeClr val="bg1"/>
                </a:solidFill>
              </a:rPr>
              <a:t>Seriphos</a:t>
            </a:r>
            <a:r>
              <a:rPr lang="en-GB" dirty="0">
                <a:solidFill>
                  <a:schemeClr val="bg1"/>
                </a:solidFill>
              </a:rPr>
              <a:t>.” – </a:t>
            </a:r>
            <a:r>
              <a:rPr lang="en-GB" b="1" dirty="0">
                <a:solidFill>
                  <a:schemeClr val="bg1"/>
                </a:solidFill>
              </a:rPr>
              <a:t>Tacitus </a:t>
            </a:r>
            <a:r>
              <a:rPr lang="en-GB" b="1" i="1" dirty="0">
                <a:solidFill>
                  <a:schemeClr val="bg1"/>
                </a:solidFill>
              </a:rPr>
              <a:t>Annals </a:t>
            </a:r>
            <a:r>
              <a:rPr lang="en-GB" b="1" dirty="0">
                <a:solidFill>
                  <a:schemeClr val="bg1"/>
                </a:solidFill>
              </a:rPr>
              <a:t>2.85</a:t>
            </a:r>
            <a:r>
              <a:rPr lang="en-GB" dirty="0">
                <a:solidFill>
                  <a:schemeClr val="bg1"/>
                </a:solidFill>
              </a:rPr>
              <a:t>. </a:t>
            </a:r>
          </a:p>
        </p:txBody>
      </p:sp>
    </p:spTree>
    <p:extLst>
      <p:ext uri="{BB962C8B-B14F-4D97-AF65-F5344CB8AC3E}">
        <p14:creationId xmlns:p14="http://schemas.microsoft.com/office/powerpoint/2010/main" val="34611244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856984" cy="6741368"/>
          </a:xfrm>
        </p:spPr>
        <p:txBody>
          <a:bodyPr>
            <a:normAutofit/>
          </a:bodyPr>
          <a:lstStyle/>
          <a:p>
            <a:pPr marL="137160" indent="0" algn="ctr">
              <a:buNone/>
            </a:pPr>
            <a:r>
              <a:rPr lang="en-GB" dirty="0">
                <a:solidFill>
                  <a:schemeClr val="bg1"/>
                </a:solidFill>
              </a:rPr>
              <a:t>“There’s no happy medium. Some will only touch women</a:t>
            </a:r>
          </a:p>
          <a:p>
            <a:pPr marL="137160" indent="0" algn="ctr">
              <a:buNone/>
            </a:pPr>
            <a:r>
              <a:rPr lang="en-GB" dirty="0">
                <a:solidFill>
                  <a:schemeClr val="bg1"/>
                </a:solidFill>
              </a:rPr>
              <a:t>Whose ankles are hidden beneath a wife’s flounces:</a:t>
            </a:r>
          </a:p>
          <a:p>
            <a:pPr marL="137160" indent="0" algn="ctr">
              <a:buNone/>
            </a:pPr>
            <a:r>
              <a:rPr lang="en-GB" dirty="0">
                <a:solidFill>
                  <a:schemeClr val="bg1"/>
                </a:solidFill>
              </a:rPr>
              <a:t>Another only those who frequent stinking brothels.</a:t>
            </a:r>
          </a:p>
          <a:p>
            <a:pPr marL="137160" indent="0" algn="ctr">
              <a:buNone/>
            </a:pPr>
            <a:r>
              <a:rPr lang="en-GB" dirty="0">
                <a:solidFill>
                  <a:schemeClr val="bg1"/>
                </a:solidFill>
              </a:rPr>
              <a:t>Seeing someone he knew exit from one, </a:t>
            </a:r>
            <a:r>
              <a:rPr lang="en-GB" b="1" dirty="0">
                <a:solidFill>
                  <a:schemeClr val="bg1"/>
                </a:solidFill>
              </a:rPr>
              <a:t>Cato’s</a:t>
            </a:r>
          </a:p>
          <a:p>
            <a:pPr marL="137160" indent="0" algn="ctr">
              <a:buNone/>
            </a:pPr>
            <a:r>
              <a:rPr lang="en-GB" b="1" dirty="0">
                <a:solidFill>
                  <a:schemeClr val="bg1"/>
                </a:solidFill>
              </a:rPr>
              <a:t>Noble words were</a:t>
            </a:r>
            <a:r>
              <a:rPr lang="en-GB" dirty="0">
                <a:solidFill>
                  <a:schemeClr val="bg1"/>
                </a:solidFill>
              </a:rPr>
              <a:t>: ‘A blessing on all your doings, since</a:t>
            </a:r>
          </a:p>
          <a:p>
            <a:pPr marL="137160" indent="0" algn="ctr">
              <a:buNone/>
            </a:pPr>
            <a:r>
              <a:rPr lang="en-GB" dirty="0">
                <a:solidFill>
                  <a:schemeClr val="bg1"/>
                </a:solidFill>
              </a:rPr>
              <a:t>It’s fine when shameful lust swells youngsters’ veins</a:t>
            </a:r>
          </a:p>
          <a:p>
            <a:pPr marL="137160" indent="0" algn="ctr">
              <a:buNone/>
            </a:pPr>
            <a:r>
              <a:rPr lang="en-GB" dirty="0">
                <a:solidFill>
                  <a:schemeClr val="bg1"/>
                </a:solidFill>
              </a:rPr>
              <a:t>For them to wander down here, and not mess around</a:t>
            </a:r>
          </a:p>
          <a:p>
            <a:pPr marL="137160" indent="0" algn="ctr">
              <a:buNone/>
            </a:pPr>
            <a:r>
              <a:rPr lang="en-GB" dirty="0">
                <a:solidFill>
                  <a:schemeClr val="bg1"/>
                </a:solidFill>
              </a:rPr>
              <a:t>With other men’s wives.’</a:t>
            </a:r>
          </a:p>
          <a:p>
            <a:pPr marL="137160" indent="0" algn="ctr">
              <a:buNone/>
            </a:pPr>
            <a:r>
              <a:rPr lang="en-GB" dirty="0">
                <a:solidFill>
                  <a:schemeClr val="bg1"/>
                </a:solidFill>
              </a:rPr>
              <a:t>-</a:t>
            </a:r>
            <a:r>
              <a:rPr lang="en-GB" b="1" dirty="0">
                <a:solidFill>
                  <a:schemeClr val="bg1"/>
                </a:solidFill>
              </a:rPr>
              <a:t>Horace </a:t>
            </a:r>
            <a:r>
              <a:rPr lang="en-GB" b="1" i="1" dirty="0">
                <a:solidFill>
                  <a:schemeClr val="bg1"/>
                </a:solidFill>
              </a:rPr>
              <a:t>Satires</a:t>
            </a:r>
            <a:r>
              <a:rPr lang="en-GB" b="1" dirty="0">
                <a:solidFill>
                  <a:schemeClr val="bg1"/>
                </a:solidFill>
              </a:rPr>
              <a:t> 1.2.28-35</a:t>
            </a:r>
            <a:r>
              <a:rPr lang="en-GB" dirty="0">
                <a:solidFill>
                  <a:schemeClr val="bg1"/>
                </a:solidFill>
              </a:rPr>
              <a:t>.</a:t>
            </a:r>
          </a:p>
          <a:p>
            <a:pPr marL="137160" indent="0">
              <a:buNone/>
            </a:pPr>
            <a:endParaRPr lang="en-GB" sz="1000" dirty="0" smtClean="0">
              <a:solidFill>
                <a:schemeClr val="bg1"/>
              </a:solidFill>
            </a:endParaRPr>
          </a:p>
          <a:p>
            <a:r>
              <a:rPr lang="en-GB" dirty="0" smtClean="0">
                <a:solidFill>
                  <a:schemeClr val="bg1"/>
                </a:solidFill>
              </a:rPr>
              <a:t>See </a:t>
            </a:r>
            <a:r>
              <a:rPr lang="en-GB" dirty="0">
                <a:solidFill>
                  <a:schemeClr val="bg1"/>
                </a:solidFill>
              </a:rPr>
              <a:t>also similar ideas about Solon setting up cheap brothels – </a:t>
            </a:r>
            <a:r>
              <a:rPr lang="en-GB" b="1" dirty="0">
                <a:solidFill>
                  <a:schemeClr val="bg1"/>
                </a:solidFill>
              </a:rPr>
              <a:t>Athenaeus 13.569d</a:t>
            </a:r>
            <a:r>
              <a:rPr lang="en-GB" dirty="0">
                <a:solidFill>
                  <a:schemeClr val="bg1"/>
                </a:solidFill>
              </a:rPr>
              <a:t>.</a:t>
            </a:r>
          </a:p>
        </p:txBody>
      </p:sp>
    </p:spTree>
    <p:extLst>
      <p:ext uri="{BB962C8B-B14F-4D97-AF65-F5344CB8AC3E}">
        <p14:creationId xmlns:p14="http://schemas.microsoft.com/office/powerpoint/2010/main" val="266489854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Sexuality in Rome</a:t>
            </a:r>
            <a:endParaRPr lang="en-GB" sz="6000" b="1" dirty="0">
              <a:solidFill>
                <a:schemeClr val="bg1"/>
              </a:solidFill>
            </a:endParaRPr>
          </a:p>
        </p:txBody>
      </p:sp>
    </p:spTree>
    <p:extLst>
      <p:ext uri="{BB962C8B-B14F-4D97-AF65-F5344CB8AC3E}">
        <p14:creationId xmlns:p14="http://schemas.microsoft.com/office/powerpoint/2010/main" val="33768034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597352"/>
          </a:xfrm>
        </p:spPr>
        <p:txBody>
          <a:bodyPr>
            <a:normAutofit fontScale="92500"/>
          </a:bodyPr>
          <a:lstStyle/>
          <a:p>
            <a:r>
              <a:rPr lang="en-GB" dirty="0">
                <a:solidFill>
                  <a:schemeClr val="bg1"/>
                </a:solidFill>
              </a:rPr>
              <a:t>In Rome (as in Greece) for an adult male to physically assume the receptive role was to surrender masculine status and render one feminine.</a:t>
            </a:r>
          </a:p>
          <a:p>
            <a:endParaRPr lang="en-GB" sz="1100" dirty="0" smtClean="0">
              <a:solidFill>
                <a:schemeClr val="bg1"/>
              </a:solidFill>
            </a:endParaRPr>
          </a:p>
          <a:p>
            <a:r>
              <a:rPr lang="en-GB" dirty="0" smtClean="0">
                <a:solidFill>
                  <a:schemeClr val="bg1"/>
                </a:solidFill>
              </a:rPr>
              <a:t>Social </a:t>
            </a:r>
            <a:r>
              <a:rPr lang="en-GB" dirty="0">
                <a:solidFill>
                  <a:schemeClr val="bg1"/>
                </a:solidFill>
              </a:rPr>
              <a:t>and legal prohibition on sex with free-born boys – lacking relationship of Greek </a:t>
            </a:r>
            <a:r>
              <a:rPr lang="en-GB" dirty="0" smtClean="0">
                <a:solidFill>
                  <a:schemeClr val="bg1"/>
                </a:solidFill>
              </a:rPr>
              <a:t>pederasty – </a:t>
            </a:r>
            <a:r>
              <a:rPr lang="en-GB" i="1" dirty="0" smtClean="0">
                <a:solidFill>
                  <a:schemeClr val="bg1"/>
                </a:solidFill>
              </a:rPr>
              <a:t>Lex </a:t>
            </a:r>
            <a:r>
              <a:rPr lang="en-GB" i="1" dirty="0" err="1" smtClean="0">
                <a:solidFill>
                  <a:schemeClr val="bg1"/>
                </a:solidFill>
              </a:rPr>
              <a:t>Scantinia</a:t>
            </a:r>
            <a:r>
              <a:rPr lang="en-GB" i="1" dirty="0" smtClean="0">
                <a:solidFill>
                  <a:schemeClr val="bg1"/>
                </a:solidFill>
              </a:rPr>
              <a:t> </a:t>
            </a:r>
            <a:r>
              <a:rPr lang="en-GB" dirty="0" smtClean="0">
                <a:solidFill>
                  <a:schemeClr val="bg1"/>
                </a:solidFill>
              </a:rPr>
              <a:t>(c. late third or second century BC).</a:t>
            </a:r>
            <a:endParaRPr lang="en-GB" dirty="0">
              <a:solidFill>
                <a:schemeClr val="bg1"/>
              </a:solidFill>
            </a:endParaRPr>
          </a:p>
          <a:p>
            <a:endParaRPr lang="en-GB" sz="1100" dirty="0" smtClean="0">
              <a:solidFill>
                <a:schemeClr val="bg1"/>
              </a:solidFill>
            </a:endParaRPr>
          </a:p>
          <a:p>
            <a:r>
              <a:rPr lang="en-GB" dirty="0" smtClean="0">
                <a:solidFill>
                  <a:schemeClr val="bg1"/>
                </a:solidFill>
              </a:rPr>
              <a:t>Homoeroticism </a:t>
            </a:r>
            <a:r>
              <a:rPr lang="en-GB" dirty="0">
                <a:solidFill>
                  <a:schemeClr val="bg1"/>
                </a:solidFill>
              </a:rPr>
              <a:t>often represented in conservative Roman sources as a Greek import – the vocabulary consists of many Greek terms.</a:t>
            </a:r>
          </a:p>
          <a:p>
            <a:endParaRPr lang="en-GB" sz="1100" dirty="0" smtClean="0">
              <a:solidFill>
                <a:schemeClr val="bg1"/>
              </a:solidFill>
            </a:endParaRPr>
          </a:p>
          <a:p>
            <a:r>
              <a:rPr lang="en-GB" dirty="0" smtClean="0">
                <a:solidFill>
                  <a:schemeClr val="bg1"/>
                </a:solidFill>
              </a:rPr>
              <a:t>Could </a:t>
            </a:r>
            <a:r>
              <a:rPr lang="en-GB" dirty="0">
                <a:solidFill>
                  <a:schemeClr val="bg1"/>
                </a:solidFill>
              </a:rPr>
              <a:t>often be used as a slur – cf. Caesar as “Queen of Bithynia”.</a:t>
            </a:r>
          </a:p>
          <a:p>
            <a:endParaRPr lang="en-GB" sz="1100" dirty="0" smtClean="0">
              <a:solidFill>
                <a:schemeClr val="bg1"/>
              </a:solidFill>
            </a:endParaRPr>
          </a:p>
          <a:p>
            <a:r>
              <a:rPr lang="en-GB" dirty="0" smtClean="0">
                <a:solidFill>
                  <a:schemeClr val="bg1"/>
                </a:solidFill>
              </a:rPr>
              <a:t>From </a:t>
            </a:r>
            <a:r>
              <a:rPr lang="en-GB" dirty="0">
                <a:solidFill>
                  <a:schemeClr val="bg1"/>
                </a:solidFill>
              </a:rPr>
              <a:t>a Roman perspective blame is attached to using adult male slaves, rather than boys, as passive partners.</a:t>
            </a:r>
          </a:p>
        </p:txBody>
      </p:sp>
    </p:spTree>
    <p:extLst>
      <p:ext uri="{BB962C8B-B14F-4D97-AF65-F5344CB8AC3E}">
        <p14:creationId xmlns:p14="http://schemas.microsoft.com/office/powerpoint/2010/main" val="10338362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036496" cy="6597352"/>
          </a:xfrm>
        </p:spPr>
        <p:txBody>
          <a:bodyPr>
            <a:normAutofit/>
          </a:bodyPr>
          <a:lstStyle/>
          <a:p>
            <a:r>
              <a:rPr lang="en-GB" sz="3000" dirty="0">
                <a:solidFill>
                  <a:schemeClr val="bg1"/>
                </a:solidFill>
              </a:rPr>
              <a:t>Men who had “used their bodies in a woman’s fashion” were forbidden to act as advocates in Roman courts – </a:t>
            </a:r>
            <a:r>
              <a:rPr lang="en-GB" sz="3000" b="1" i="1" dirty="0">
                <a:solidFill>
                  <a:schemeClr val="bg1"/>
                </a:solidFill>
              </a:rPr>
              <a:t>Digest</a:t>
            </a:r>
            <a:r>
              <a:rPr lang="en-GB" sz="3000" b="1" dirty="0">
                <a:solidFill>
                  <a:schemeClr val="bg1"/>
                </a:solidFill>
              </a:rPr>
              <a:t> 3.1.5</a:t>
            </a:r>
            <a:r>
              <a:rPr lang="en-GB" sz="3000" dirty="0">
                <a:solidFill>
                  <a:schemeClr val="bg1"/>
                </a:solidFill>
              </a:rPr>
              <a:t>.</a:t>
            </a:r>
          </a:p>
          <a:p>
            <a:pPr marL="137160" indent="0">
              <a:buNone/>
            </a:pPr>
            <a:endParaRPr lang="en-GB" sz="800" dirty="0" smtClean="0">
              <a:solidFill>
                <a:schemeClr val="bg1"/>
              </a:solidFill>
            </a:endParaRPr>
          </a:p>
          <a:p>
            <a:pPr marL="137160" indent="0">
              <a:buNone/>
            </a:pPr>
            <a:r>
              <a:rPr lang="en-GB" sz="3000" dirty="0" smtClean="0">
                <a:solidFill>
                  <a:schemeClr val="bg1"/>
                </a:solidFill>
              </a:rPr>
              <a:t>“</a:t>
            </a:r>
            <a:r>
              <a:rPr lang="en-GB" sz="3000" dirty="0">
                <a:solidFill>
                  <a:schemeClr val="bg1"/>
                </a:solidFill>
              </a:rPr>
              <a:t>In early youth he incurred the reproach of sundry shameless acts. </a:t>
            </a:r>
            <a:r>
              <a:rPr lang="en-GB" sz="3000" dirty="0" err="1">
                <a:solidFill>
                  <a:schemeClr val="bg1"/>
                </a:solidFill>
              </a:rPr>
              <a:t>Sextus</a:t>
            </a:r>
            <a:r>
              <a:rPr lang="en-GB" sz="3000" dirty="0">
                <a:solidFill>
                  <a:schemeClr val="bg1"/>
                </a:solidFill>
              </a:rPr>
              <a:t> Pompey taunted him with effeminacy; Mark Antony with having earned adoption by his uncle through unnatural relations; and Lucius, brother of Mark Antony, that after sacrificing his honour to Caesar he had given himself to </a:t>
            </a:r>
            <a:r>
              <a:rPr lang="en-GB" sz="3000" dirty="0" err="1">
                <a:solidFill>
                  <a:schemeClr val="bg1"/>
                </a:solidFill>
              </a:rPr>
              <a:t>Aulus</a:t>
            </a:r>
            <a:r>
              <a:rPr lang="en-GB" sz="3000" dirty="0">
                <a:solidFill>
                  <a:schemeClr val="bg1"/>
                </a:solidFill>
              </a:rPr>
              <a:t> </a:t>
            </a:r>
            <a:r>
              <a:rPr lang="en-GB" sz="3000" dirty="0" err="1">
                <a:solidFill>
                  <a:schemeClr val="bg1"/>
                </a:solidFill>
              </a:rPr>
              <a:t>Hirtius</a:t>
            </a:r>
            <a:r>
              <a:rPr lang="en-GB" sz="3000" dirty="0">
                <a:solidFill>
                  <a:schemeClr val="bg1"/>
                </a:solidFill>
              </a:rPr>
              <a:t> in Spain for three hundred thousand sesterces, and that he used to singe his legs with red-hot nutshells, to make the hair grow softer.” – </a:t>
            </a:r>
            <a:r>
              <a:rPr lang="en-GB" sz="3000" b="1" dirty="0">
                <a:solidFill>
                  <a:schemeClr val="bg1"/>
                </a:solidFill>
              </a:rPr>
              <a:t>Suetonius </a:t>
            </a:r>
            <a:r>
              <a:rPr lang="en-GB" sz="3000" b="1" i="1" dirty="0" err="1">
                <a:solidFill>
                  <a:schemeClr val="bg1"/>
                </a:solidFill>
              </a:rPr>
              <a:t>Divus</a:t>
            </a:r>
            <a:r>
              <a:rPr lang="en-GB" sz="3000" b="1" i="1" dirty="0">
                <a:solidFill>
                  <a:schemeClr val="bg1"/>
                </a:solidFill>
              </a:rPr>
              <a:t> Augustus </a:t>
            </a:r>
            <a:r>
              <a:rPr lang="en-GB" sz="3000" b="1" dirty="0">
                <a:solidFill>
                  <a:schemeClr val="bg1"/>
                </a:solidFill>
              </a:rPr>
              <a:t>68</a:t>
            </a:r>
            <a:r>
              <a:rPr lang="en-GB" sz="3000" dirty="0">
                <a:solidFill>
                  <a:schemeClr val="bg1"/>
                </a:solidFill>
              </a:rPr>
              <a:t>.</a:t>
            </a:r>
          </a:p>
        </p:txBody>
      </p:sp>
    </p:spTree>
    <p:extLst>
      <p:ext uri="{BB962C8B-B14F-4D97-AF65-F5344CB8AC3E}">
        <p14:creationId xmlns:p14="http://schemas.microsoft.com/office/powerpoint/2010/main" val="18221099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a:bodyPr>
          <a:lstStyle/>
          <a:p>
            <a:r>
              <a:rPr lang="en-GB" dirty="0" smtClean="0">
                <a:solidFill>
                  <a:schemeClr val="bg1"/>
                </a:solidFill>
              </a:rPr>
              <a:t>Literary and Poetic References</a:t>
            </a:r>
            <a:endParaRPr lang="en-GB" dirty="0">
              <a:solidFill>
                <a:schemeClr val="bg1"/>
              </a:solidFill>
            </a:endParaRPr>
          </a:p>
        </p:txBody>
      </p:sp>
      <p:sp>
        <p:nvSpPr>
          <p:cNvPr id="3" name="Content Placeholder 2"/>
          <p:cNvSpPr>
            <a:spLocks noGrp="1"/>
          </p:cNvSpPr>
          <p:nvPr>
            <p:ph idx="1"/>
          </p:nvPr>
        </p:nvSpPr>
        <p:spPr>
          <a:xfrm>
            <a:off x="107504" y="1600200"/>
            <a:ext cx="8928992" cy="5213176"/>
          </a:xfrm>
        </p:spPr>
        <p:txBody>
          <a:bodyPr/>
          <a:lstStyle/>
          <a:p>
            <a:r>
              <a:rPr lang="en-GB" sz="3200" dirty="0" smtClean="0">
                <a:solidFill>
                  <a:schemeClr val="bg1"/>
                </a:solidFill>
              </a:rPr>
              <a:t>A </a:t>
            </a:r>
            <a:r>
              <a:rPr lang="en-GB" sz="3200" dirty="0">
                <a:solidFill>
                  <a:schemeClr val="bg1"/>
                </a:solidFill>
              </a:rPr>
              <a:t>number of poets – Catullus, Tibullus, </a:t>
            </a:r>
            <a:r>
              <a:rPr lang="en-GB" sz="3200" dirty="0" err="1">
                <a:solidFill>
                  <a:schemeClr val="bg1"/>
                </a:solidFill>
              </a:rPr>
              <a:t>Persius</a:t>
            </a:r>
            <a:r>
              <a:rPr lang="en-GB" sz="3200" dirty="0">
                <a:solidFill>
                  <a:schemeClr val="bg1"/>
                </a:solidFill>
              </a:rPr>
              <a:t>, Martial, Juvenal – refer to open </a:t>
            </a:r>
            <a:r>
              <a:rPr lang="en-GB" sz="3200" dirty="0" smtClean="0">
                <a:solidFill>
                  <a:schemeClr val="bg1"/>
                </a:solidFill>
              </a:rPr>
              <a:t>“homosexual” </a:t>
            </a:r>
            <a:r>
              <a:rPr lang="en-GB" sz="3200" dirty="0">
                <a:solidFill>
                  <a:schemeClr val="bg1"/>
                </a:solidFill>
              </a:rPr>
              <a:t>relations, sometimes involving themselves. </a:t>
            </a:r>
          </a:p>
          <a:p>
            <a:endParaRPr lang="en-GB" sz="1000" dirty="0">
              <a:solidFill>
                <a:schemeClr val="bg1"/>
              </a:solidFill>
            </a:endParaRPr>
          </a:p>
          <a:p>
            <a:r>
              <a:rPr lang="en-GB" sz="3200" dirty="0" smtClean="0">
                <a:solidFill>
                  <a:schemeClr val="bg1"/>
                </a:solidFill>
              </a:rPr>
              <a:t>Petronius </a:t>
            </a:r>
            <a:r>
              <a:rPr lang="en-GB" sz="3200" i="1" dirty="0" err="1">
                <a:solidFill>
                  <a:schemeClr val="bg1"/>
                </a:solidFill>
              </a:rPr>
              <a:t>Satyricon</a:t>
            </a:r>
            <a:r>
              <a:rPr lang="en-GB" sz="3200" i="1" dirty="0">
                <a:solidFill>
                  <a:schemeClr val="bg1"/>
                </a:solidFill>
              </a:rPr>
              <a:t> </a:t>
            </a:r>
            <a:r>
              <a:rPr lang="en-GB" sz="3200" dirty="0">
                <a:solidFill>
                  <a:schemeClr val="bg1"/>
                </a:solidFill>
              </a:rPr>
              <a:t>– main character </a:t>
            </a:r>
            <a:r>
              <a:rPr lang="en-GB" sz="3200" dirty="0" err="1">
                <a:solidFill>
                  <a:schemeClr val="bg1"/>
                </a:solidFill>
              </a:rPr>
              <a:t>Encolpius</a:t>
            </a:r>
            <a:r>
              <a:rPr lang="en-GB" sz="3200" dirty="0">
                <a:solidFill>
                  <a:schemeClr val="bg1"/>
                </a:solidFill>
              </a:rPr>
              <a:t>, and </a:t>
            </a:r>
            <a:r>
              <a:rPr lang="en-GB" sz="3200" dirty="0" err="1">
                <a:solidFill>
                  <a:schemeClr val="bg1"/>
                </a:solidFill>
              </a:rPr>
              <a:t>Ascyltus</a:t>
            </a:r>
            <a:r>
              <a:rPr lang="en-GB" sz="3200" dirty="0">
                <a:solidFill>
                  <a:schemeClr val="bg1"/>
                </a:solidFill>
              </a:rPr>
              <a:t> and </a:t>
            </a:r>
            <a:r>
              <a:rPr lang="en-GB" sz="3200" dirty="0" err="1">
                <a:solidFill>
                  <a:schemeClr val="bg1"/>
                </a:solidFill>
              </a:rPr>
              <a:t>Giton</a:t>
            </a:r>
            <a:r>
              <a:rPr lang="en-GB" sz="3200" dirty="0">
                <a:solidFill>
                  <a:schemeClr val="bg1"/>
                </a:solidFill>
              </a:rPr>
              <a:t>. </a:t>
            </a:r>
          </a:p>
          <a:p>
            <a:endParaRPr lang="en-GB" sz="1000" dirty="0">
              <a:solidFill>
                <a:schemeClr val="bg1"/>
              </a:solidFill>
            </a:endParaRPr>
          </a:p>
          <a:p>
            <a:r>
              <a:rPr lang="en-GB" sz="3200" dirty="0" smtClean="0">
                <a:solidFill>
                  <a:schemeClr val="bg1"/>
                </a:solidFill>
              </a:rPr>
              <a:t>Toleration </a:t>
            </a:r>
            <a:r>
              <a:rPr lang="en-GB" sz="3200" dirty="0">
                <a:solidFill>
                  <a:schemeClr val="bg1"/>
                </a:solidFill>
              </a:rPr>
              <a:t>and acceptability among the circle of writers and readers? </a:t>
            </a:r>
          </a:p>
          <a:p>
            <a:endParaRPr lang="en-GB" dirty="0"/>
          </a:p>
        </p:txBody>
      </p:sp>
    </p:spTree>
    <p:extLst>
      <p:ext uri="{BB962C8B-B14F-4D97-AF65-F5344CB8AC3E}">
        <p14:creationId xmlns:p14="http://schemas.microsoft.com/office/powerpoint/2010/main" val="23366672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Sexual Grid</a:t>
            </a:r>
            <a:endParaRPr lang="en-GB" dirty="0">
              <a:solidFill>
                <a:schemeClr val="bg1"/>
              </a:solidFill>
            </a:endParaRPr>
          </a:p>
        </p:txBody>
      </p:sp>
      <p:sp>
        <p:nvSpPr>
          <p:cNvPr id="3" name="Content Placeholder 2"/>
          <p:cNvSpPr>
            <a:spLocks noGrp="1"/>
          </p:cNvSpPr>
          <p:nvPr>
            <p:ph idx="1"/>
          </p:nvPr>
        </p:nvSpPr>
        <p:spPr>
          <a:xfrm>
            <a:off x="179512" y="1268760"/>
            <a:ext cx="8784976" cy="2088232"/>
          </a:xfrm>
        </p:spPr>
        <p:txBody>
          <a:bodyPr>
            <a:normAutofit/>
          </a:bodyPr>
          <a:lstStyle/>
          <a:p>
            <a:r>
              <a:rPr lang="en-GB" dirty="0">
                <a:solidFill>
                  <a:schemeClr val="bg1"/>
                </a:solidFill>
              </a:rPr>
              <a:t>Roman sexuality not a distinction between heterosexual and homosexual, but between active and passive.</a:t>
            </a:r>
          </a:p>
        </p:txBody>
      </p:sp>
      <p:graphicFrame>
        <p:nvGraphicFramePr>
          <p:cNvPr id="4" name="Table 3"/>
          <p:cNvGraphicFramePr>
            <a:graphicFrameLocks noGrp="1"/>
          </p:cNvGraphicFramePr>
          <p:nvPr>
            <p:extLst>
              <p:ext uri="{D42A27DB-BD31-4B8C-83A1-F6EECF244321}">
                <p14:modId xmlns:p14="http://schemas.microsoft.com/office/powerpoint/2010/main" val="3624686572"/>
              </p:ext>
            </p:extLst>
          </p:nvPr>
        </p:nvGraphicFramePr>
        <p:xfrm>
          <a:off x="179512" y="2780928"/>
          <a:ext cx="8784976" cy="3635112"/>
        </p:xfrm>
        <a:graphic>
          <a:graphicData uri="http://schemas.openxmlformats.org/drawingml/2006/table">
            <a:tbl>
              <a:tblPr firstRow="1" bandRow="1">
                <a:tableStyleId>{5C22544A-7EE6-4342-B048-85BDC9FD1C3A}</a:tableStyleId>
              </a:tblPr>
              <a:tblGrid>
                <a:gridCol w="2196244">
                  <a:extLst>
                    <a:ext uri="{9D8B030D-6E8A-4147-A177-3AD203B41FA5}">
                      <a16:colId xmlns:a16="http://schemas.microsoft.com/office/drawing/2014/main" xmlns="" val="20000"/>
                    </a:ext>
                  </a:extLst>
                </a:gridCol>
                <a:gridCol w="2196244">
                  <a:extLst>
                    <a:ext uri="{9D8B030D-6E8A-4147-A177-3AD203B41FA5}">
                      <a16:colId xmlns:a16="http://schemas.microsoft.com/office/drawing/2014/main" xmlns="" val="20001"/>
                    </a:ext>
                  </a:extLst>
                </a:gridCol>
                <a:gridCol w="2196244">
                  <a:extLst>
                    <a:ext uri="{9D8B030D-6E8A-4147-A177-3AD203B41FA5}">
                      <a16:colId xmlns:a16="http://schemas.microsoft.com/office/drawing/2014/main" xmlns="" val="20002"/>
                    </a:ext>
                  </a:extLst>
                </a:gridCol>
                <a:gridCol w="2196244">
                  <a:extLst>
                    <a:ext uri="{9D8B030D-6E8A-4147-A177-3AD203B41FA5}">
                      <a16:colId xmlns:a16="http://schemas.microsoft.com/office/drawing/2014/main" xmlns="" val="20003"/>
                    </a:ext>
                  </a:extLst>
                </a:gridCol>
              </a:tblGrid>
              <a:tr h="648072">
                <a:tc>
                  <a:txBody>
                    <a:bodyPr/>
                    <a:lstStyle/>
                    <a:p>
                      <a:endParaRPr lang="en-GB" dirty="0"/>
                    </a:p>
                  </a:txBody>
                  <a:tcPr/>
                </a:tc>
                <a:tc>
                  <a:txBody>
                    <a:bodyPr/>
                    <a:lstStyle/>
                    <a:p>
                      <a:r>
                        <a:rPr lang="en-GB" dirty="0" smtClean="0"/>
                        <a:t>Vagina</a:t>
                      </a:r>
                      <a:endParaRPr lang="en-GB" dirty="0"/>
                    </a:p>
                  </a:txBody>
                  <a:tcPr/>
                </a:tc>
                <a:tc>
                  <a:txBody>
                    <a:bodyPr/>
                    <a:lstStyle/>
                    <a:p>
                      <a:r>
                        <a:rPr lang="en-GB" dirty="0" smtClean="0"/>
                        <a:t>Anus</a:t>
                      </a:r>
                      <a:endParaRPr lang="en-GB" dirty="0"/>
                    </a:p>
                  </a:txBody>
                  <a:tcPr/>
                </a:tc>
                <a:tc>
                  <a:txBody>
                    <a:bodyPr/>
                    <a:lstStyle/>
                    <a:p>
                      <a:r>
                        <a:rPr lang="en-GB" dirty="0" smtClean="0"/>
                        <a:t>Mouth</a:t>
                      </a:r>
                      <a:endParaRPr lang="en-GB" dirty="0"/>
                    </a:p>
                  </a:txBody>
                  <a:tcPr/>
                </a:tc>
                <a:extLst>
                  <a:ext uri="{0D108BD9-81ED-4DB2-BD59-A6C34878D82A}">
                    <a16:rowId xmlns:a16="http://schemas.microsoft.com/office/drawing/2014/main" xmlns="" val="10000"/>
                  </a:ext>
                </a:extLst>
              </a:tr>
              <a:tr h="1036850">
                <a:tc>
                  <a:txBody>
                    <a:bodyPr/>
                    <a:lstStyle/>
                    <a:p>
                      <a:r>
                        <a:rPr lang="en-GB" dirty="0" smtClean="0"/>
                        <a:t>Active</a:t>
                      </a:r>
                    </a:p>
                    <a:p>
                      <a:endParaRPr lang="en-GB" dirty="0" smtClean="0"/>
                    </a:p>
                    <a:p>
                      <a:r>
                        <a:rPr lang="en-GB" sz="1400" dirty="0" smtClean="0"/>
                        <a:t>Activity</a:t>
                      </a:r>
                    </a:p>
                    <a:p>
                      <a:endParaRPr lang="en-GB" sz="1400" dirty="0" smtClean="0"/>
                    </a:p>
                    <a:p>
                      <a:r>
                        <a:rPr lang="en-GB" sz="1400" dirty="0" smtClean="0"/>
                        <a:t>Person (</a:t>
                      </a:r>
                      <a:r>
                        <a:rPr lang="en-GB" sz="1400" dirty="0" err="1" smtClean="0"/>
                        <a:t>Vir</a:t>
                      </a:r>
                      <a:r>
                        <a:rPr lang="en-GB" sz="1400" dirty="0" smtClean="0"/>
                        <a:t>)</a:t>
                      </a:r>
                      <a:endParaRPr lang="en-GB" sz="1400" dirty="0"/>
                    </a:p>
                  </a:txBody>
                  <a:tcPr/>
                </a:tc>
                <a:tc>
                  <a:txBody>
                    <a:bodyPr/>
                    <a:lstStyle/>
                    <a:p>
                      <a:endParaRPr lang="en-GB" dirty="0" smtClean="0"/>
                    </a:p>
                    <a:p>
                      <a:endParaRPr lang="en-GB" dirty="0" smtClean="0"/>
                    </a:p>
                    <a:p>
                      <a:r>
                        <a:rPr lang="en-GB" sz="1400" dirty="0" err="1" smtClean="0"/>
                        <a:t>futuere</a:t>
                      </a:r>
                      <a:endParaRPr lang="en-GB" sz="1400" dirty="0" smtClean="0"/>
                    </a:p>
                    <a:p>
                      <a:endParaRPr lang="en-GB" sz="1400" dirty="0" smtClean="0"/>
                    </a:p>
                    <a:p>
                      <a:r>
                        <a:rPr lang="en-GB" sz="1400" dirty="0" err="1" smtClean="0"/>
                        <a:t>fututor</a:t>
                      </a:r>
                      <a:endParaRPr lang="en-GB" sz="1400" dirty="0"/>
                    </a:p>
                  </a:txBody>
                  <a:tcPr/>
                </a:tc>
                <a:tc>
                  <a:txBody>
                    <a:bodyPr/>
                    <a:lstStyle/>
                    <a:p>
                      <a:endParaRPr lang="en-GB" dirty="0" smtClean="0"/>
                    </a:p>
                    <a:p>
                      <a:endParaRPr lang="en-GB" dirty="0" smtClean="0"/>
                    </a:p>
                    <a:p>
                      <a:r>
                        <a:rPr lang="en-GB" sz="1400" dirty="0" err="1" smtClean="0"/>
                        <a:t>pedicare</a:t>
                      </a:r>
                      <a:endParaRPr lang="en-GB" sz="1400" dirty="0" smtClean="0"/>
                    </a:p>
                    <a:p>
                      <a:endParaRPr lang="en-GB" sz="1400" dirty="0" smtClean="0"/>
                    </a:p>
                    <a:p>
                      <a:r>
                        <a:rPr lang="en-GB" sz="1400" dirty="0" err="1" smtClean="0"/>
                        <a:t>pedicator</a:t>
                      </a:r>
                      <a:r>
                        <a:rPr lang="en-GB" sz="1400" dirty="0" smtClean="0"/>
                        <a:t>/</a:t>
                      </a:r>
                      <a:r>
                        <a:rPr lang="en-GB" sz="1400" dirty="0" err="1" smtClean="0"/>
                        <a:t>pedico</a:t>
                      </a:r>
                      <a:endParaRPr lang="en-GB" sz="1400" dirty="0"/>
                    </a:p>
                  </a:txBody>
                  <a:tcPr/>
                </a:tc>
                <a:tc>
                  <a:txBody>
                    <a:bodyPr/>
                    <a:lstStyle/>
                    <a:p>
                      <a:endParaRPr lang="en-GB" dirty="0" smtClean="0"/>
                    </a:p>
                    <a:p>
                      <a:endParaRPr lang="en-GB" dirty="0" smtClean="0"/>
                    </a:p>
                    <a:p>
                      <a:r>
                        <a:rPr lang="en-GB" sz="1400" dirty="0" err="1" smtClean="0"/>
                        <a:t>irrumare</a:t>
                      </a:r>
                      <a:endParaRPr lang="en-GB" sz="1400" dirty="0" smtClean="0"/>
                    </a:p>
                    <a:p>
                      <a:endParaRPr lang="en-GB" sz="1400" dirty="0" smtClean="0"/>
                    </a:p>
                    <a:p>
                      <a:r>
                        <a:rPr lang="en-GB" sz="1400" dirty="0" err="1" smtClean="0"/>
                        <a:t>irrumator</a:t>
                      </a:r>
                      <a:endParaRPr lang="en-GB" sz="1400" dirty="0"/>
                    </a:p>
                  </a:txBody>
                  <a:tcPr/>
                </a:tc>
                <a:extLst>
                  <a:ext uri="{0D108BD9-81ED-4DB2-BD59-A6C34878D82A}">
                    <a16:rowId xmlns:a16="http://schemas.microsoft.com/office/drawing/2014/main" xmlns="" val="10001"/>
                  </a:ext>
                </a:extLst>
              </a:tr>
              <a:tr h="1036850">
                <a:tc>
                  <a:txBody>
                    <a:bodyPr/>
                    <a:lstStyle/>
                    <a:p>
                      <a:r>
                        <a:rPr lang="en-GB" dirty="0" smtClean="0"/>
                        <a:t>Passive</a:t>
                      </a:r>
                    </a:p>
                    <a:p>
                      <a:endParaRPr lang="en-GB" dirty="0" smtClean="0"/>
                    </a:p>
                    <a:p>
                      <a:r>
                        <a:rPr lang="en-GB" sz="1400" dirty="0" smtClean="0"/>
                        <a:t>Activity</a:t>
                      </a:r>
                    </a:p>
                    <a:p>
                      <a:endParaRPr lang="en-GB" sz="1400" dirty="0" smtClean="0"/>
                    </a:p>
                    <a:p>
                      <a:r>
                        <a:rPr lang="en-GB" sz="1400" dirty="0" smtClean="0"/>
                        <a:t>Person</a:t>
                      </a:r>
                    </a:p>
                    <a:p>
                      <a:r>
                        <a:rPr lang="en-GB" sz="1400" dirty="0" smtClean="0"/>
                        <a:t>(Male) </a:t>
                      </a:r>
                      <a:r>
                        <a:rPr lang="en-GB" sz="1400" dirty="0" err="1" smtClean="0"/>
                        <a:t>Pathicus</a:t>
                      </a:r>
                      <a:endParaRPr lang="en-GB" sz="1400" dirty="0" smtClean="0"/>
                    </a:p>
                    <a:p>
                      <a:r>
                        <a:rPr lang="en-GB" sz="1400" dirty="0" smtClean="0"/>
                        <a:t>(Female) </a:t>
                      </a:r>
                      <a:r>
                        <a:rPr lang="en-GB" sz="1400" dirty="0" err="1" smtClean="0"/>
                        <a:t>Femina</a:t>
                      </a:r>
                      <a:endParaRPr lang="en-GB" sz="1400" dirty="0"/>
                    </a:p>
                  </a:txBody>
                  <a:tcPr/>
                </a:tc>
                <a:tc>
                  <a:txBody>
                    <a:bodyPr/>
                    <a:lstStyle/>
                    <a:p>
                      <a:endParaRPr lang="en-GB" dirty="0" smtClean="0"/>
                    </a:p>
                    <a:p>
                      <a:endParaRPr lang="en-GB" dirty="0" smtClean="0"/>
                    </a:p>
                    <a:p>
                      <a:r>
                        <a:rPr lang="en-GB" sz="1400" dirty="0" err="1" smtClean="0"/>
                        <a:t>Futui</a:t>
                      </a:r>
                      <a:endParaRPr lang="en-GB" sz="1400" dirty="0" smtClean="0"/>
                    </a:p>
                    <a:p>
                      <a:endParaRPr lang="en-GB" sz="1400" dirty="0" smtClean="0"/>
                    </a:p>
                    <a:p>
                      <a:endParaRPr lang="en-GB" sz="1400" dirty="0" smtClean="0"/>
                    </a:p>
                    <a:p>
                      <a:r>
                        <a:rPr lang="en-GB" sz="1400" dirty="0" err="1" smtClean="0"/>
                        <a:t>cunnilinator</a:t>
                      </a:r>
                      <a:endParaRPr lang="en-GB" sz="1400" dirty="0" smtClean="0"/>
                    </a:p>
                    <a:p>
                      <a:r>
                        <a:rPr lang="en-GB" sz="1400" dirty="0" err="1" smtClean="0"/>
                        <a:t>Femina</a:t>
                      </a:r>
                      <a:r>
                        <a:rPr lang="en-GB" sz="1400" dirty="0" smtClean="0"/>
                        <a:t> / </a:t>
                      </a:r>
                      <a:r>
                        <a:rPr lang="en-GB" sz="1400" dirty="0" err="1" smtClean="0"/>
                        <a:t>puella</a:t>
                      </a:r>
                      <a:endParaRPr lang="en-GB" sz="1400" dirty="0"/>
                    </a:p>
                  </a:txBody>
                  <a:tcPr/>
                </a:tc>
                <a:tc>
                  <a:txBody>
                    <a:bodyPr/>
                    <a:lstStyle/>
                    <a:p>
                      <a:endParaRPr lang="en-GB" dirty="0" smtClean="0"/>
                    </a:p>
                    <a:p>
                      <a:endParaRPr lang="en-GB" dirty="0" smtClean="0"/>
                    </a:p>
                    <a:p>
                      <a:r>
                        <a:rPr lang="en-GB" sz="1400" dirty="0" err="1" smtClean="0"/>
                        <a:t>pedicari</a:t>
                      </a:r>
                      <a:endParaRPr lang="en-GB" sz="1400" dirty="0" smtClean="0"/>
                    </a:p>
                    <a:p>
                      <a:endParaRPr lang="en-GB" sz="1400" dirty="0" smtClean="0"/>
                    </a:p>
                    <a:p>
                      <a:endParaRPr lang="en-GB" sz="1400" dirty="0" smtClean="0"/>
                    </a:p>
                    <a:p>
                      <a:r>
                        <a:rPr lang="en-GB" sz="1400" dirty="0" err="1" smtClean="0"/>
                        <a:t>cinaedus</a:t>
                      </a:r>
                      <a:r>
                        <a:rPr lang="en-GB" sz="1400" baseline="0" dirty="0" smtClean="0"/>
                        <a:t> / </a:t>
                      </a:r>
                      <a:r>
                        <a:rPr lang="en-GB" sz="1400" baseline="0" dirty="0" err="1" smtClean="0"/>
                        <a:t>pathicus</a:t>
                      </a:r>
                      <a:endParaRPr lang="en-GB" sz="1400" baseline="0" dirty="0" smtClean="0"/>
                    </a:p>
                    <a:p>
                      <a:r>
                        <a:rPr lang="en-GB" sz="1400" baseline="0" dirty="0" err="1" smtClean="0"/>
                        <a:t>pathicus</a:t>
                      </a:r>
                      <a:endParaRPr lang="en-GB" sz="1400" dirty="0"/>
                    </a:p>
                  </a:txBody>
                  <a:tcPr/>
                </a:tc>
                <a:tc>
                  <a:txBody>
                    <a:bodyPr/>
                    <a:lstStyle/>
                    <a:p>
                      <a:endParaRPr lang="en-GB" dirty="0" smtClean="0"/>
                    </a:p>
                    <a:p>
                      <a:endParaRPr lang="en-GB" dirty="0" smtClean="0"/>
                    </a:p>
                    <a:p>
                      <a:r>
                        <a:rPr lang="en-GB" sz="1400" dirty="0" err="1" smtClean="0"/>
                        <a:t>Irrumari</a:t>
                      </a:r>
                      <a:r>
                        <a:rPr lang="en-GB" sz="1400" dirty="0" smtClean="0"/>
                        <a:t> / </a:t>
                      </a:r>
                      <a:r>
                        <a:rPr lang="en-GB" sz="1400" dirty="0" err="1" smtClean="0"/>
                        <a:t>fellari</a:t>
                      </a:r>
                      <a:endParaRPr lang="en-GB" sz="1400" dirty="0" smtClean="0"/>
                    </a:p>
                    <a:p>
                      <a:endParaRPr lang="en-GB" sz="1400" dirty="0" smtClean="0"/>
                    </a:p>
                    <a:p>
                      <a:endParaRPr lang="en-GB" sz="1400" dirty="0" smtClean="0"/>
                    </a:p>
                    <a:p>
                      <a:r>
                        <a:rPr lang="en-GB" sz="1400" dirty="0" smtClean="0"/>
                        <a:t>fellator</a:t>
                      </a:r>
                    </a:p>
                    <a:p>
                      <a:r>
                        <a:rPr lang="en-GB" sz="1400" dirty="0" smtClean="0"/>
                        <a:t>fellatrix</a:t>
                      </a:r>
                      <a:endParaRPr lang="en-GB" sz="1400" dirty="0"/>
                    </a:p>
                  </a:txBody>
                  <a:tcPr/>
                </a:tc>
                <a:extLst>
                  <a:ext uri="{0D108BD9-81ED-4DB2-BD59-A6C34878D82A}">
                    <a16:rowId xmlns:a16="http://schemas.microsoft.com/office/drawing/2014/main" xmlns="" val="10002"/>
                  </a:ext>
                </a:extLst>
              </a:tr>
            </a:tbl>
          </a:graphicData>
        </a:graphic>
      </p:graphicFrame>
    </p:spTree>
    <p:extLst>
      <p:ext uri="{BB962C8B-B14F-4D97-AF65-F5344CB8AC3E}">
        <p14:creationId xmlns:p14="http://schemas.microsoft.com/office/powerpoint/2010/main" val="26102547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480720"/>
          </a:xfrm>
        </p:spPr>
        <p:txBody>
          <a:bodyPr>
            <a:noAutofit/>
          </a:bodyPr>
          <a:lstStyle/>
          <a:p>
            <a:pPr marL="137160" indent="0">
              <a:buNone/>
            </a:pPr>
            <a:r>
              <a:rPr lang="en-GB" sz="3400" dirty="0" smtClean="0">
                <a:solidFill>
                  <a:schemeClr val="bg1"/>
                </a:solidFill>
              </a:rPr>
              <a:t>“</a:t>
            </a:r>
            <a:r>
              <a:rPr lang="en-GB" sz="3400" dirty="0">
                <a:solidFill>
                  <a:schemeClr val="bg1"/>
                </a:solidFill>
              </a:rPr>
              <a:t>Nor was access to the senate allowed: he [</a:t>
            </a:r>
            <a:r>
              <a:rPr lang="en-GB" sz="3400" dirty="0" err="1">
                <a:solidFill>
                  <a:schemeClr val="bg1"/>
                </a:solidFill>
              </a:rPr>
              <a:t>Valerius</a:t>
            </a:r>
            <a:r>
              <a:rPr lang="en-GB" sz="3400" dirty="0">
                <a:solidFill>
                  <a:schemeClr val="bg1"/>
                </a:solidFill>
              </a:rPr>
              <a:t> </a:t>
            </a:r>
            <a:r>
              <a:rPr lang="en-GB" sz="3400" dirty="0" err="1">
                <a:solidFill>
                  <a:schemeClr val="bg1"/>
                </a:solidFill>
              </a:rPr>
              <a:t>Asiaticus</a:t>
            </a:r>
            <a:r>
              <a:rPr lang="en-GB" sz="3400" dirty="0">
                <a:solidFill>
                  <a:schemeClr val="bg1"/>
                </a:solidFill>
              </a:rPr>
              <a:t>] was heard inside a bedroom, with Messalina looking on and </a:t>
            </a:r>
            <a:r>
              <a:rPr lang="en-GB" sz="3400" dirty="0" err="1">
                <a:solidFill>
                  <a:schemeClr val="bg1"/>
                </a:solidFill>
              </a:rPr>
              <a:t>Suillius</a:t>
            </a:r>
            <a:r>
              <a:rPr lang="en-GB" sz="3400" dirty="0">
                <a:solidFill>
                  <a:schemeClr val="bg1"/>
                </a:solidFill>
              </a:rPr>
              <a:t> formulating the charges: corruption of the military, who, he alleged, were bound in return for money — and worse — to every form of infamy; adultery with </a:t>
            </a:r>
            <a:r>
              <a:rPr lang="en-GB" sz="3400" dirty="0" err="1">
                <a:solidFill>
                  <a:schemeClr val="bg1"/>
                </a:solidFill>
              </a:rPr>
              <a:t>Poppaea</a:t>
            </a:r>
            <a:r>
              <a:rPr lang="en-GB" sz="3400" dirty="0">
                <a:solidFill>
                  <a:schemeClr val="bg1"/>
                </a:solidFill>
              </a:rPr>
              <a:t>; and, finally, sexual effeminacy. The last imputation was too much for the defendant's taciturnity:— “</a:t>
            </a:r>
            <a:r>
              <a:rPr lang="en-GB" sz="3400" b="1" dirty="0">
                <a:solidFill>
                  <a:schemeClr val="bg1"/>
                </a:solidFill>
              </a:rPr>
              <a:t>Ask your sons, </a:t>
            </a:r>
            <a:r>
              <a:rPr lang="en-GB" sz="3400" b="1" dirty="0" err="1">
                <a:solidFill>
                  <a:schemeClr val="bg1"/>
                </a:solidFill>
              </a:rPr>
              <a:t>Suillus</a:t>
            </a:r>
            <a:r>
              <a:rPr lang="en-GB" sz="3400" b="1" dirty="0">
                <a:solidFill>
                  <a:schemeClr val="bg1"/>
                </a:solidFill>
              </a:rPr>
              <a:t>, he broke out; “they will tell you I am a man </a:t>
            </a:r>
            <a:r>
              <a:rPr lang="en-GB" sz="3400" b="1" i="1" dirty="0">
                <a:solidFill>
                  <a:schemeClr val="bg1"/>
                </a:solidFill>
              </a:rPr>
              <a:t>(</a:t>
            </a:r>
            <a:r>
              <a:rPr lang="en-GB" sz="3400" b="1" i="1" dirty="0" err="1">
                <a:solidFill>
                  <a:schemeClr val="bg1"/>
                </a:solidFill>
              </a:rPr>
              <a:t>virum</a:t>
            </a:r>
            <a:r>
              <a:rPr lang="en-GB" sz="3400" b="1" dirty="0">
                <a:solidFill>
                  <a:schemeClr val="bg1"/>
                </a:solidFill>
              </a:rPr>
              <a:t>)</a:t>
            </a:r>
            <a:r>
              <a:rPr lang="en-GB" sz="3400" dirty="0">
                <a:solidFill>
                  <a:schemeClr val="bg1"/>
                </a:solidFill>
              </a:rPr>
              <a:t>!</a:t>
            </a:r>
            <a:r>
              <a:rPr lang="en-GB" sz="3400" i="1" dirty="0">
                <a:solidFill>
                  <a:schemeClr val="bg1"/>
                </a:solidFill>
              </a:rPr>
              <a:t>” – </a:t>
            </a:r>
            <a:r>
              <a:rPr lang="en-GB" sz="3400" b="1" dirty="0">
                <a:solidFill>
                  <a:schemeClr val="bg1"/>
                </a:solidFill>
              </a:rPr>
              <a:t>Tacitus </a:t>
            </a:r>
            <a:r>
              <a:rPr lang="en-GB" sz="3400" b="1" i="1" dirty="0">
                <a:solidFill>
                  <a:schemeClr val="bg1"/>
                </a:solidFill>
              </a:rPr>
              <a:t>Annals </a:t>
            </a:r>
            <a:r>
              <a:rPr lang="en-GB" sz="3400" b="1" dirty="0">
                <a:solidFill>
                  <a:schemeClr val="bg1"/>
                </a:solidFill>
              </a:rPr>
              <a:t>11.2.2</a:t>
            </a:r>
            <a:r>
              <a:rPr lang="en-GB" sz="3400" dirty="0">
                <a:solidFill>
                  <a:schemeClr val="bg1"/>
                </a:solidFill>
              </a:rPr>
              <a:t>. </a:t>
            </a:r>
          </a:p>
        </p:txBody>
      </p:sp>
    </p:spTree>
    <p:extLst>
      <p:ext uri="{BB962C8B-B14F-4D97-AF65-F5344CB8AC3E}">
        <p14:creationId xmlns:p14="http://schemas.microsoft.com/office/powerpoint/2010/main" val="33659024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976704"/>
          </a:xfrm>
        </p:spPr>
        <p:txBody>
          <a:bodyPr>
            <a:noAutofit/>
          </a:bodyPr>
          <a:lstStyle/>
          <a:p>
            <a:pPr marL="137160" indent="0">
              <a:buNone/>
            </a:pPr>
            <a:r>
              <a:rPr lang="en-GB" sz="4000" dirty="0" smtClean="0">
                <a:solidFill>
                  <a:schemeClr val="bg1"/>
                </a:solidFill>
              </a:rPr>
              <a:t>“Often you have one silver coin in your entire strongbox, Hyllus, and that worn smoother than your arse. And yet you won’t lose it to the baker or the innkeeper, but to someone who </a:t>
            </a:r>
            <a:r>
              <a:rPr lang="en-GB" sz="4000" smtClean="0">
                <a:solidFill>
                  <a:schemeClr val="bg1"/>
                </a:solidFill>
              </a:rPr>
              <a:t>boasts a </a:t>
            </a:r>
            <a:r>
              <a:rPr lang="en-GB" sz="4000" dirty="0" smtClean="0">
                <a:solidFill>
                  <a:schemeClr val="bg1"/>
                </a:solidFill>
              </a:rPr>
              <a:t>huge cock. Your unfortunate belly watches your arse’s banquet. The one hungers miserably all the time, the other guzzles.” – </a:t>
            </a:r>
            <a:r>
              <a:rPr lang="en-GB" sz="4000" b="1" dirty="0" smtClean="0">
                <a:solidFill>
                  <a:schemeClr val="bg1"/>
                </a:solidFill>
              </a:rPr>
              <a:t>Martial </a:t>
            </a:r>
            <a:r>
              <a:rPr lang="en-GB" sz="4000" b="1" i="1" dirty="0" smtClean="0">
                <a:solidFill>
                  <a:schemeClr val="bg1"/>
                </a:solidFill>
              </a:rPr>
              <a:t>Epigrams </a:t>
            </a:r>
            <a:r>
              <a:rPr lang="en-GB" sz="4000" b="1" dirty="0" smtClean="0">
                <a:solidFill>
                  <a:schemeClr val="bg1"/>
                </a:solidFill>
              </a:rPr>
              <a:t>2.51.</a:t>
            </a:r>
            <a:endParaRPr lang="en-GB" sz="4000" b="1" dirty="0">
              <a:solidFill>
                <a:schemeClr val="bg1"/>
              </a:solidFill>
            </a:endParaRPr>
          </a:p>
        </p:txBody>
      </p:sp>
    </p:spTree>
    <p:extLst>
      <p:ext uri="{BB962C8B-B14F-4D97-AF65-F5344CB8AC3E}">
        <p14:creationId xmlns:p14="http://schemas.microsoft.com/office/powerpoint/2010/main" val="207866110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Exclusivity?</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normAutofit/>
          </a:bodyPr>
          <a:lstStyle/>
          <a:p>
            <a:pPr marL="137160" indent="0">
              <a:buNone/>
            </a:pPr>
            <a:r>
              <a:rPr lang="en-GB" dirty="0">
                <a:solidFill>
                  <a:schemeClr val="bg1"/>
                </a:solidFill>
              </a:rPr>
              <a:t>“He was of an extreme lust towards women, completely lacking in experience of men.” – </a:t>
            </a:r>
            <a:r>
              <a:rPr lang="en-GB" b="1" dirty="0">
                <a:solidFill>
                  <a:schemeClr val="bg1"/>
                </a:solidFill>
              </a:rPr>
              <a:t>Suetonius </a:t>
            </a:r>
            <a:r>
              <a:rPr lang="en-GB" b="1" i="1" dirty="0" err="1">
                <a:solidFill>
                  <a:schemeClr val="bg1"/>
                </a:solidFill>
              </a:rPr>
              <a:t>Divus</a:t>
            </a:r>
            <a:r>
              <a:rPr lang="en-GB" b="1" i="1" dirty="0">
                <a:solidFill>
                  <a:schemeClr val="bg1"/>
                </a:solidFill>
              </a:rPr>
              <a:t> Claudius </a:t>
            </a:r>
            <a:r>
              <a:rPr lang="en-GB" b="1" dirty="0">
                <a:solidFill>
                  <a:schemeClr val="bg1"/>
                </a:solidFill>
              </a:rPr>
              <a:t>33.2</a:t>
            </a:r>
            <a:r>
              <a:rPr lang="en-GB" dirty="0">
                <a:solidFill>
                  <a:schemeClr val="bg1"/>
                </a:solidFill>
              </a:rPr>
              <a:t>. – Suetonius does not have an equivalent word for heterosexual.</a:t>
            </a:r>
          </a:p>
          <a:p>
            <a:pPr marL="137160" indent="0">
              <a:buNone/>
            </a:pPr>
            <a:endParaRPr lang="en-GB" sz="1100" dirty="0" smtClean="0">
              <a:solidFill>
                <a:schemeClr val="bg1"/>
              </a:solidFill>
            </a:endParaRPr>
          </a:p>
          <a:p>
            <a:pPr marL="137160" indent="0">
              <a:buNone/>
            </a:pPr>
            <a:r>
              <a:rPr lang="en-GB" dirty="0" smtClean="0">
                <a:solidFill>
                  <a:schemeClr val="bg1"/>
                </a:solidFill>
              </a:rPr>
              <a:t>“</a:t>
            </a:r>
            <a:r>
              <a:rPr lang="en-GB" dirty="0">
                <a:solidFill>
                  <a:schemeClr val="bg1"/>
                </a:solidFill>
              </a:rPr>
              <a:t>In sexual matters, he was more inclined towards males, and then none but the hard-bodied and those past their prime.” – </a:t>
            </a:r>
            <a:r>
              <a:rPr lang="en-GB" b="1" dirty="0">
                <a:solidFill>
                  <a:schemeClr val="bg1"/>
                </a:solidFill>
              </a:rPr>
              <a:t>Suetonius </a:t>
            </a:r>
            <a:r>
              <a:rPr lang="en-GB" b="1" i="1" dirty="0">
                <a:solidFill>
                  <a:schemeClr val="bg1"/>
                </a:solidFill>
              </a:rPr>
              <a:t>Galba</a:t>
            </a:r>
            <a:r>
              <a:rPr lang="en-GB" b="1" dirty="0">
                <a:solidFill>
                  <a:schemeClr val="bg1"/>
                </a:solidFill>
              </a:rPr>
              <a:t> 22</a:t>
            </a:r>
            <a:r>
              <a:rPr lang="en-GB" dirty="0">
                <a:solidFill>
                  <a:schemeClr val="bg1"/>
                </a:solidFill>
              </a:rPr>
              <a:t>.</a:t>
            </a:r>
          </a:p>
          <a:p>
            <a:endParaRPr lang="en-GB" sz="1100" dirty="0" smtClean="0">
              <a:solidFill>
                <a:schemeClr val="bg1"/>
              </a:solidFill>
            </a:endParaRPr>
          </a:p>
          <a:p>
            <a:r>
              <a:rPr lang="en-GB" dirty="0" smtClean="0">
                <a:solidFill>
                  <a:schemeClr val="bg1"/>
                </a:solidFill>
              </a:rPr>
              <a:t>In </a:t>
            </a:r>
            <a:r>
              <a:rPr lang="en-GB" dirty="0">
                <a:solidFill>
                  <a:schemeClr val="bg1"/>
                </a:solidFill>
              </a:rPr>
              <a:t>the vast majority of accounts concerning emperors indicate they had sexual relations with both men and women.</a:t>
            </a:r>
          </a:p>
        </p:txBody>
      </p:sp>
    </p:spTree>
    <p:extLst>
      <p:ext uri="{BB962C8B-B14F-4D97-AF65-F5344CB8AC3E}">
        <p14:creationId xmlns:p14="http://schemas.microsoft.com/office/powerpoint/2010/main" val="393180575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Phallus</a:t>
            </a:r>
            <a:endParaRPr lang="en-GB" dirty="0">
              <a:solidFill>
                <a:schemeClr val="bg1"/>
              </a:solidFill>
            </a:endParaRPr>
          </a:p>
        </p:txBody>
      </p:sp>
      <p:sp>
        <p:nvSpPr>
          <p:cNvPr id="3" name="Content Placeholder 2"/>
          <p:cNvSpPr>
            <a:spLocks noGrp="1"/>
          </p:cNvSpPr>
          <p:nvPr>
            <p:ph idx="1"/>
          </p:nvPr>
        </p:nvSpPr>
        <p:spPr>
          <a:xfrm>
            <a:off x="-1690" y="1412776"/>
            <a:ext cx="7236296" cy="3441919"/>
          </a:xfrm>
        </p:spPr>
        <p:txBody>
          <a:bodyPr>
            <a:normAutofit lnSpcReduction="10000"/>
          </a:bodyPr>
          <a:lstStyle/>
          <a:p>
            <a:r>
              <a:rPr lang="en-GB" dirty="0" smtClean="0">
                <a:solidFill>
                  <a:schemeClr val="bg1"/>
                </a:solidFill>
              </a:rPr>
              <a:t>Usually represented in more detail in art than female genitalia. </a:t>
            </a:r>
          </a:p>
          <a:p>
            <a:endParaRPr lang="en-GB" sz="1200" dirty="0">
              <a:solidFill>
                <a:schemeClr val="bg1"/>
              </a:solidFill>
            </a:endParaRPr>
          </a:p>
          <a:p>
            <a:r>
              <a:rPr lang="en-GB" dirty="0" smtClean="0">
                <a:solidFill>
                  <a:schemeClr val="bg1"/>
                </a:solidFill>
              </a:rPr>
              <a:t>Phallus could be considered an apotropaic object.</a:t>
            </a:r>
          </a:p>
          <a:p>
            <a:endParaRPr lang="en-GB" sz="1200" dirty="0">
              <a:solidFill>
                <a:schemeClr val="bg1"/>
              </a:solidFill>
            </a:endParaRPr>
          </a:p>
          <a:p>
            <a:r>
              <a:rPr lang="en-GB" dirty="0" smtClean="0">
                <a:solidFill>
                  <a:schemeClr val="bg1"/>
                </a:solidFill>
              </a:rPr>
              <a:t>Apotropaic objects designed to deflect the harmful gaze from victims by attracting the Evil Eye. </a:t>
            </a:r>
          </a:p>
          <a:p>
            <a:endParaRPr lang="en-GB" sz="1200" dirty="0">
              <a:solidFill>
                <a:schemeClr val="bg1"/>
              </a:solidFill>
            </a:endParaRPr>
          </a:p>
        </p:txBody>
      </p:sp>
      <p:sp>
        <p:nvSpPr>
          <p:cNvPr id="4" name="Rectangle 3"/>
          <p:cNvSpPr/>
          <p:nvPr/>
        </p:nvSpPr>
        <p:spPr>
          <a:xfrm>
            <a:off x="-8443" y="4869160"/>
            <a:ext cx="4572000" cy="1815882"/>
          </a:xfrm>
          <a:prstGeom prst="rect">
            <a:avLst/>
          </a:prstGeom>
        </p:spPr>
        <p:txBody>
          <a:bodyPr>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Apotropaic objects often placed at danger spots (crossroads, doorways, bridges, corners).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7236296" y="1772816"/>
            <a:ext cx="1830740"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7228656" y="6373964"/>
            <a:ext cx="1925960" cy="452592"/>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Font typeface="Wingdings 2"/>
              <a:buNone/>
            </a:pPr>
            <a:r>
              <a:rPr lang="en-GB" sz="2600" b="1" dirty="0" smtClean="0">
                <a:solidFill>
                  <a:schemeClr val="bg1"/>
                </a:solidFill>
              </a:rPr>
              <a:t>Herm</a:t>
            </a:r>
            <a:endParaRPr lang="en-GB" sz="2600" b="1" dirty="0">
              <a:solidFill>
                <a:schemeClr val="bg1"/>
              </a:solidFill>
            </a:endParaRPr>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0445" y="4525929"/>
            <a:ext cx="1885879" cy="17896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3"/>
          <p:cNvSpPr txBox="1">
            <a:spLocks/>
          </p:cNvSpPr>
          <p:nvPr/>
        </p:nvSpPr>
        <p:spPr>
          <a:xfrm>
            <a:off x="3851921" y="6309320"/>
            <a:ext cx="3744416" cy="720120"/>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Phallic </a:t>
            </a:r>
            <a:r>
              <a:rPr lang="en-GB" b="1" i="1" dirty="0" err="1" smtClean="0">
                <a:solidFill>
                  <a:schemeClr val="bg1"/>
                </a:solidFill>
              </a:rPr>
              <a:t>tintinnabulum</a:t>
            </a:r>
            <a:endParaRPr lang="en-GB" b="1" i="1" dirty="0">
              <a:solidFill>
                <a:schemeClr val="bg1"/>
              </a:solidFill>
            </a:endParaRPr>
          </a:p>
        </p:txBody>
      </p:sp>
    </p:spTree>
    <p:extLst>
      <p:ext uri="{BB962C8B-B14F-4D97-AF65-F5344CB8AC3E}">
        <p14:creationId xmlns:p14="http://schemas.microsoft.com/office/powerpoint/2010/main" val="32906635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Views on Oral Sex</a:t>
            </a:r>
            <a:endParaRPr lang="en-GB" dirty="0">
              <a:solidFill>
                <a:schemeClr val="bg1"/>
              </a:solidFill>
            </a:endParaRPr>
          </a:p>
        </p:txBody>
      </p:sp>
      <p:sp>
        <p:nvSpPr>
          <p:cNvPr id="3" name="Content Placeholder 2"/>
          <p:cNvSpPr>
            <a:spLocks noGrp="1"/>
          </p:cNvSpPr>
          <p:nvPr>
            <p:ph idx="1"/>
          </p:nvPr>
        </p:nvSpPr>
        <p:spPr>
          <a:xfrm>
            <a:off x="0" y="1268760"/>
            <a:ext cx="8892480" cy="2764904"/>
          </a:xfrm>
        </p:spPr>
        <p:txBody>
          <a:bodyPr>
            <a:normAutofit/>
          </a:bodyPr>
          <a:lstStyle/>
          <a:p>
            <a:r>
              <a:rPr lang="en-GB" sz="2600" dirty="0">
                <a:solidFill>
                  <a:schemeClr val="bg1"/>
                </a:solidFill>
              </a:rPr>
              <a:t>The vagina and anus are unproblematic in terms of being passive, the mouth is more problematic.</a:t>
            </a:r>
          </a:p>
          <a:p>
            <a:endParaRPr lang="en-GB" sz="300" dirty="0" smtClean="0">
              <a:solidFill>
                <a:schemeClr val="bg1"/>
              </a:solidFill>
            </a:endParaRPr>
          </a:p>
          <a:p>
            <a:r>
              <a:rPr lang="en-GB" sz="2400" dirty="0" smtClean="0">
                <a:solidFill>
                  <a:schemeClr val="bg1"/>
                </a:solidFill>
              </a:rPr>
              <a:t>Romans thought </a:t>
            </a:r>
            <a:r>
              <a:rPr lang="en-GB" sz="2400" dirty="0">
                <a:solidFill>
                  <a:schemeClr val="bg1"/>
                </a:solidFill>
              </a:rPr>
              <a:t>oral sex to one of the basest sexual acts – seen as contaminating the </a:t>
            </a:r>
            <a:r>
              <a:rPr lang="en-GB" sz="2400" dirty="0" smtClean="0">
                <a:solidFill>
                  <a:schemeClr val="bg1"/>
                </a:solidFill>
              </a:rPr>
              <a:t>mouth </a:t>
            </a:r>
            <a:r>
              <a:rPr lang="en-GB" sz="2400" i="1" dirty="0" smtClean="0">
                <a:solidFill>
                  <a:schemeClr val="bg1"/>
                </a:solidFill>
              </a:rPr>
              <a:t>(</a:t>
            </a:r>
            <a:r>
              <a:rPr lang="en-GB" sz="2400" i="1" dirty="0" err="1" smtClean="0">
                <a:solidFill>
                  <a:schemeClr val="bg1"/>
                </a:solidFill>
              </a:rPr>
              <a:t>os</a:t>
            </a:r>
            <a:r>
              <a:rPr lang="en-GB" sz="2400" i="1" dirty="0" smtClean="0">
                <a:solidFill>
                  <a:schemeClr val="bg1"/>
                </a:solidFill>
              </a:rPr>
              <a:t> </a:t>
            </a:r>
            <a:r>
              <a:rPr lang="en-GB" sz="2400" i="1" dirty="0" err="1" smtClean="0">
                <a:solidFill>
                  <a:schemeClr val="bg1"/>
                </a:solidFill>
              </a:rPr>
              <a:t>impurum</a:t>
            </a:r>
            <a:r>
              <a:rPr lang="en-GB" sz="2400" i="1" dirty="0" smtClean="0">
                <a:solidFill>
                  <a:schemeClr val="bg1"/>
                </a:solidFill>
              </a:rPr>
              <a:t> </a:t>
            </a:r>
            <a:r>
              <a:rPr lang="en-GB" sz="2400" dirty="0" smtClean="0">
                <a:solidFill>
                  <a:schemeClr val="bg1"/>
                </a:solidFill>
              </a:rPr>
              <a:t>– filthy mouth)</a:t>
            </a:r>
            <a:r>
              <a:rPr lang="en-GB" sz="2400" i="1" dirty="0" smtClean="0">
                <a:solidFill>
                  <a:schemeClr val="bg1"/>
                </a:solidFill>
              </a:rPr>
              <a:t>.</a:t>
            </a:r>
            <a:endParaRPr lang="en-GB" sz="2400" i="1" dirty="0">
              <a:solidFill>
                <a:schemeClr val="bg1"/>
              </a:solidFill>
            </a:endParaRPr>
          </a:p>
          <a:p>
            <a:endParaRPr lang="en-GB" sz="300" dirty="0" smtClean="0">
              <a:solidFill>
                <a:schemeClr val="bg1"/>
              </a:solidFill>
            </a:endParaRPr>
          </a:p>
          <a:p>
            <a:r>
              <a:rPr lang="en-GB" sz="2400" dirty="0" smtClean="0">
                <a:solidFill>
                  <a:schemeClr val="bg1"/>
                </a:solidFill>
              </a:rPr>
              <a:t>It </a:t>
            </a:r>
            <a:r>
              <a:rPr lang="en-GB" sz="2400" dirty="0">
                <a:solidFill>
                  <a:schemeClr val="bg1"/>
                </a:solidFill>
              </a:rPr>
              <a:t>was considered most shameful to perform it on a woman.</a:t>
            </a:r>
          </a:p>
          <a:p>
            <a:endParaRPr lang="en-GB" sz="1100" dirty="0" smtClean="0">
              <a:solidFill>
                <a:schemeClr val="bg1"/>
              </a:solidFill>
            </a:endParaRPr>
          </a:p>
        </p:txBody>
      </p:sp>
      <p:sp>
        <p:nvSpPr>
          <p:cNvPr id="4" name="Rectangle 3"/>
          <p:cNvSpPr/>
          <p:nvPr/>
        </p:nvSpPr>
        <p:spPr>
          <a:xfrm>
            <a:off x="-16566" y="4005064"/>
            <a:ext cx="5596678" cy="2843855"/>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400" i="1" dirty="0">
                <a:solidFill>
                  <a:prstClr val="black"/>
                </a:solidFill>
              </a:rPr>
              <a:t>Fellator</a:t>
            </a:r>
            <a:r>
              <a:rPr lang="en-GB" sz="2400" dirty="0">
                <a:solidFill>
                  <a:prstClr val="black"/>
                </a:solidFill>
              </a:rPr>
              <a:t> – someone who enjoys performing oral sex on a man – a </a:t>
            </a:r>
            <a:r>
              <a:rPr lang="en-GB" sz="2400" i="1" dirty="0" err="1">
                <a:solidFill>
                  <a:prstClr val="black"/>
                </a:solidFill>
              </a:rPr>
              <a:t>cunnilinctor</a:t>
            </a:r>
            <a:r>
              <a:rPr lang="en-GB" sz="2400" dirty="0">
                <a:solidFill>
                  <a:prstClr val="black"/>
                </a:solidFill>
              </a:rPr>
              <a:t> pleasures women.</a:t>
            </a:r>
          </a:p>
          <a:p>
            <a:pPr marL="548640" lvl="0" indent="-411480">
              <a:spcBef>
                <a:spcPct val="20000"/>
              </a:spcBef>
              <a:buClr>
                <a:prstClr val="white">
                  <a:shade val="95000"/>
                </a:prstClr>
              </a:buClr>
              <a:buSzPct val="65000"/>
              <a:buFont typeface="Wingdings 2"/>
              <a:buChar char=""/>
            </a:pPr>
            <a:endParaRPr lang="en-GB" sz="500" dirty="0">
              <a:solidFill>
                <a:prstClr val="black"/>
              </a:solidFill>
            </a:endParaRPr>
          </a:p>
          <a:p>
            <a:pPr marL="548640" lvl="0" indent="-411480">
              <a:spcBef>
                <a:spcPct val="20000"/>
              </a:spcBef>
              <a:buClr>
                <a:prstClr val="white">
                  <a:shade val="95000"/>
                </a:prstClr>
              </a:buClr>
              <a:buSzPct val="65000"/>
              <a:buFont typeface="Wingdings 2"/>
              <a:buChar char=""/>
            </a:pPr>
            <a:r>
              <a:rPr lang="en-GB" sz="2400" dirty="0">
                <a:solidFill>
                  <a:prstClr val="black"/>
                </a:solidFill>
              </a:rPr>
              <a:t>The </a:t>
            </a:r>
            <a:r>
              <a:rPr lang="en-GB" sz="2400" i="1" dirty="0" err="1">
                <a:solidFill>
                  <a:prstClr val="black"/>
                </a:solidFill>
              </a:rPr>
              <a:t>cunnilinctor</a:t>
            </a:r>
            <a:r>
              <a:rPr lang="en-GB" sz="2400" dirty="0">
                <a:solidFill>
                  <a:prstClr val="black"/>
                </a:solidFill>
              </a:rPr>
              <a:t> is viewed as being </a:t>
            </a:r>
            <a:r>
              <a:rPr lang="en-GB" sz="2400" dirty="0" smtClean="0">
                <a:solidFill>
                  <a:prstClr val="black"/>
                </a:solidFill>
              </a:rPr>
              <a:t>passive </a:t>
            </a:r>
            <a:r>
              <a:rPr lang="en-GB" sz="2400" dirty="0">
                <a:solidFill>
                  <a:prstClr val="black"/>
                </a:solidFill>
              </a:rPr>
              <a:t>– for a man to commit cunnilingus is to be “f*</a:t>
            </a:r>
            <a:r>
              <a:rPr lang="en-GB" sz="2400" dirty="0" err="1">
                <a:solidFill>
                  <a:prstClr val="black"/>
                </a:solidFill>
              </a:rPr>
              <a:t>cked</a:t>
            </a:r>
            <a:r>
              <a:rPr lang="en-GB" sz="2400" dirty="0">
                <a:solidFill>
                  <a:prstClr val="black"/>
                </a:solidFill>
              </a:rPr>
              <a:t>” by a woman – to be used vaginally.</a:t>
            </a:r>
          </a:p>
        </p:txBody>
      </p:sp>
      <p:pic>
        <p:nvPicPr>
          <p:cNvPr id="5122"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6700"/>
          <a:stretch/>
        </p:blipFill>
        <p:spPr bwMode="auto">
          <a:xfrm>
            <a:off x="6300192" y="4023320"/>
            <a:ext cx="2232248" cy="2403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5461248" y="6460039"/>
            <a:ext cx="3682752" cy="324056"/>
          </a:xfrm>
          <a:prstGeom prst="rect">
            <a:avLst/>
          </a:prstGeom>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Font typeface="Wingdings 2"/>
              <a:buNone/>
            </a:pPr>
            <a:r>
              <a:rPr lang="en-GB" sz="2000" dirty="0" smtClean="0">
                <a:solidFill>
                  <a:schemeClr val="bg1"/>
                </a:solidFill>
              </a:rPr>
              <a:t>Suburban Baths, Pompeii</a:t>
            </a:r>
            <a:endParaRPr lang="en-GB" sz="2000" dirty="0">
              <a:solidFill>
                <a:schemeClr val="bg1"/>
              </a:solidFill>
            </a:endParaRPr>
          </a:p>
        </p:txBody>
      </p:sp>
    </p:spTree>
    <p:extLst>
      <p:ext uri="{BB962C8B-B14F-4D97-AF65-F5344CB8AC3E}">
        <p14:creationId xmlns:p14="http://schemas.microsoft.com/office/powerpoint/2010/main" val="47358858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Female Sexuality</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fontScale="92500" lnSpcReduction="10000"/>
          </a:bodyPr>
          <a:lstStyle/>
          <a:p>
            <a:r>
              <a:rPr lang="en-GB" dirty="0">
                <a:solidFill>
                  <a:schemeClr val="bg1"/>
                </a:solidFill>
              </a:rPr>
              <a:t>Female sexual “activity” is defined as abnormal or an oxymoron – the Roman expectation is women are meant to be passive – but not necessarily devoid of sensuality or enjoyment (</a:t>
            </a:r>
            <a:r>
              <a:rPr lang="en-GB" i="1" dirty="0" err="1">
                <a:solidFill>
                  <a:schemeClr val="bg1"/>
                </a:solidFill>
              </a:rPr>
              <a:t>morigera</a:t>
            </a:r>
            <a:r>
              <a:rPr lang="en-GB" dirty="0">
                <a:solidFill>
                  <a:schemeClr val="bg1"/>
                </a:solidFill>
              </a:rPr>
              <a:t> - “actively pleasing the man”). </a:t>
            </a:r>
            <a:endParaRPr lang="en-GB" dirty="0" smtClean="0">
              <a:solidFill>
                <a:schemeClr val="bg1"/>
              </a:solidFill>
            </a:endParaRPr>
          </a:p>
          <a:p>
            <a:endParaRPr lang="en-GB" sz="500" dirty="0">
              <a:solidFill>
                <a:schemeClr val="bg1"/>
              </a:solidFill>
            </a:endParaRPr>
          </a:p>
          <a:p>
            <a:r>
              <a:rPr lang="en-GB" dirty="0" smtClean="0">
                <a:solidFill>
                  <a:schemeClr val="bg1"/>
                </a:solidFill>
              </a:rPr>
              <a:t>Sexual activity outside marriage condemned, but women also seen as unable to control their “appetites”. </a:t>
            </a:r>
          </a:p>
          <a:p>
            <a:endParaRPr lang="en-GB" sz="500" dirty="0">
              <a:solidFill>
                <a:schemeClr val="bg1"/>
              </a:solidFill>
            </a:endParaRPr>
          </a:p>
          <a:p>
            <a:r>
              <a:rPr lang="en-GB" dirty="0" smtClean="0">
                <a:solidFill>
                  <a:schemeClr val="bg1"/>
                </a:solidFill>
              </a:rPr>
              <a:t>Female organism (</a:t>
            </a:r>
            <a:r>
              <a:rPr lang="en-GB" u="sng" dirty="0" smtClean="0">
                <a:solidFill>
                  <a:schemeClr val="bg1"/>
                </a:solidFill>
              </a:rPr>
              <a:t>wrongly</a:t>
            </a:r>
            <a:r>
              <a:rPr lang="en-GB" dirty="0" smtClean="0">
                <a:solidFill>
                  <a:schemeClr val="bg1"/>
                </a:solidFill>
              </a:rPr>
              <a:t>) seen as necessary for conception by ancient medical writers.</a:t>
            </a:r>
          </a:p>
          <a:p>
            <a:pPr marL="137160" indent="0">
              <a:buNone/>
            </a:pPr>
            <a:endParaRPr lang="en-GB" sz="500" dirty="0">
              <a:solidFill>
                <a:schemeClr val="bg1"/>
              </a:solidFill>
            </a:endParaRPr>
          </a:p>
          <a:p>
            <a:pPr marL="137160" indent="0">
              <a:buNone/>
            </a:pPr>
            <a:r>
              <a:rPr lang="en-GB" dirty="0" smtClean="0">
                <a:solidFill>
                  <a:schemeClr val="bg1"/>
                </a:solidFill>
              </a:rPr>
              <a:t>“And if nature denied you the gift of achieving a climax, moan as though you were </a:t>
            </a:r>
            <a:r>
              <a:rPr lang="en-GB" dirty="0" err="1" smtClean="0">
                <a:solidFill>
                  <a:schemeClr val="bg1"/>
                </a:solidFill>
              </a:rPr>
              <a:t>cuming</a:t>
            </a:r>
            <a:r>
              <a:rPr lang="en-GB" dirty="0" smtClean="0">
                <a:solidFill>
                  <a:schemeClr val="bg1"/>
                </a:solidFill>
              </a:rPr>
              <a:t>, put on an act!” – </a:t>
            </a:r>
            <a:r>
              <a:rPr lang="en-GB" b="1" dirty="0" smtClean="0">
                <a:solidFill>
                  <a:schemeClr val="bg1"/>
                </a:solidFill>
              </a:rPr>
              <a:t>Ovid </a:t>
            </a:r>
            <a:r>
              <a:rPr lang="en-GB" b="1" i="1" dirty="0" smtClean="0">
                <a:solidFill>
                  <a:schemeClr val="bg1"/>
                </a:solidFill>
              </a:rPr>
              <a:t>The Art of Love </a:t>
            </a:r>
            <a:r>
              <a:rPr lang="en-GB" b="1" dirty="0" smtClean="0">
                <a:solidFill>
                  <a:schemeClr val="bg1"/>
                </a:solidFill>
              </a:rPr>
              <a:t>3.798-99</a:t>
            </a:r>
            <a:r>
              <a:rPr lang="en-GB" dirty="0" smtClean="0">
                <a:solidFill>
                  <a:schemeClr val="bg1"/>
                </a:solidFill>
              </a:rPr>
              <a:t>. </a:t>
            </a:r>
            <a:endParaRPr lang="en-GB" dirty="0">
              <a:solidFill>
                <a:schemeClr val="bg1"/>
              </a:solidFill>
            </a:endParaRPr>
          </a:p>
          <a:p>
            <a:endParaRPr lang="en-GB" dirty="0"/>
          </a:p>
        </p:txBody>
      </p:sp>
    </p:spTree>
    <p:extLst>
      <p:ext uri="{BB962C8B-B14F-4D97-AF65-F5344CB8AC3E}">
        <p14:creationId xmlns:p14="http://schemas.microsoft.com/office/powerpoint/2010/main" val="91989676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“Idealised Woman”</a:t>
            </a:r>
            <a:endParaRPr lang="en-GB" dirty="0">
              <a:solidFill>
                <a:schemeClr val="bg1"/>
              </a:solidFill>
            </a:endParaRPr>
          </a:p>
        </p:txBody>
      </p:sp>
      <p:sp>
        <p:nvSpPr>
          <p:cNvPr id="3" name="Content Placeholder 2"/>
          <p:cNvSpPr>
            <a:spLocks noGrp="1"/>
          </p:cNvSpPr>
          <p:nvPr>
            <p:ph sz="half" idx="1"/>
          </p:nvPr>
        </p:nvSpPr>
        <p:spPr>
          <a:xfrm>
            <a:off x="0" y="1600200"/>
            <a:ext cx="9144000" cy="1540768"/>
          </a:xfrm>
        </p:spPr>
        <p:txBody>
          <a:bodyPr/>
          <a:lstStyle/>
          <a:p>
            <a:r>
              <a:rPr lang="en-GB" dirty="0" smtClean="0">
                <a:solidFill>
                  <a:schemeClr val="bg1"/>
                </a:solidFill>
              </a:rPr>
              <a:t>Ideal feminine body was described as soft, plump, smooth and hairless. </a:t>
            </a:r>
          </a:p>
          <a:p>
            <a:endParaRPr lang="en-GB" sz="500" dirty="0">
              <a:solidFill>
                <a:schemeClr val="bg1"/>
              </a:solidFill>
            </a:endParaRPr>
          </a:p>
          <a:p>
            <a:r>
              <a:rPr lang="en-GB" dirty="0" smtClean="0">
                <a:solidFill>
                  <a:schemeClr val="bg1"/>
                </a:solidFill>
              </a:rPr>
              <a:t>Ideal breasts were those small and well-shaped. </a:t>
            </a:r>
          </a:p>
          <a:p>
            <a:endParaRPr lang="en-GB" sz="1200" dirty="0">
              <a:solidFill>
                <a:schemeClr val="bg1"/>
              </a:solidFill>
            </a:endParaRPr>
          </a:p>
        </p:txBody>
      </p:sp>
      <p:pic>
        <p:nvPicPr>
          <p:cNvPr id="3074"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436096" y="3106357"/>
            <a:ext cx="3493812" cy="3328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5292080" y="6411652"/>
            <a:ext cx="3851920" cy="89269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600" dirty="0" smtClean="0">
                <a:solidFill>
                  <a:schemeClr val="bg1"/>
                </a:solidFill>
              </a:rPr>
              <a:t>House of </a:t>
            </a:r>
            <a:r>
              <a:rPr lang="en-GB" sz="1600" dirty="0" err="1" smtClean="0">
                <a:solidFill>
                  <a:schemeClr val="bg1"/>
                </a:solidFill>
              </a:rPr>
              <a:t>Caecilius</a:t>
            </a:r>
            <a:r>
              <a:rPr lang="en-GB" sz="1600" dirty="0" smtClean="0">
                <a:solidFill>
                  <a:schemeClr val="bg1"/>
                </a:solidFill>
              </a:rPr>
              <a:t> </a:t>
            </a:r>
            <a:r>
              <a:rPr lang="en-GB" sz="1600" dirty="0" err="1" smtClean="0">
                <a:solidFill>
                  <a:schemeClr val="bg1"/>
                </a:solidFill>
              </a:rPr>
              <a:t>Iucundus</a:t>
            </a:r>
            <a:r>
              <a:rPr lang="en-GB" sz="1600" dirty="0" smtClean="0">
                <a:solidFill>
                  <a:schemeClr val="bg1"/>
                </a:solidFill>
              </a:rPr>
              <a:t>, Pompeii</a:t>
            </a:r>
            <a:endParaRPr lang="en-GB" sz="1600" dirty="0">
              <a:solidFill>
                <a:schemeClr val="bg1"/>
              </a:solidFill>
            </a:endParaRPr>
          </a:p>
        </p:txBody>
      </p:sp>
      <p:sp>
        <p:nvSpPr>
          <p:cNvPr id="5" name="Rectangle 4"/>
          <p:cNvSpPr/>
          <p:nvPr/>
        </p:nvSpPr>
        <p:spPr>
          <a:xfrm>
            <a:off x="0" y="3212976"/>
            <a:ext cx="5300329" cy="892552"/>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600" dirty="0">
                <a:solidFill>
                  <a:prstClr val="black"/>
                </a:solidFill>
              </a:rPr>
              <a:t>Large hips seen as desirable (borne out by wall paintings). </a:t>
            </a:r>
          </a:p>
        </p:txBody>
      </p:sp>
      <p:sp>
        <p:nvSpPr>
          <p:cNvPr id="8" name="Content Placeholder 3"/>
          <p:cNvSpPr txBox="1">
            <a:spLocks/>
          </p:cNvSpPr>
          <p:nvPr/>
        </p:nvSpPr>
        <p:spPr>
          <a:xfrm>
            <a:off x="-8384" y="4221088"/>
            <a:ext cx="5308713" cy="263691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“Breast-band! confine the swelling bosom of my mistress, that I may be able to cover and press it with my hand.” – </a:t>
            </a:r>
            <a:r>
              <a:rPr lang="en-GB" b="1" dirty="0" smtClean="0">
                <a:solidFill>
                  <a:schemeClr val="bg1"/>
                </a:solidFill>
              </a:rPr>
              <a:t>Martial </a:t>
            </a:r>
            <a:r>
              <a:rPr lang="en-GB" b="1" i="1" dirty="0" smtClean="0">
                <a:solidFill>
                  <a:schemeClr val="bg1"/>
                </a:solidFill>
              </a:rPr>
              <a:t>Epigrams </a:t>
            </a:r>
            <a:r>
              <a:rPr lang="en-GB" b="1" dirty="0" smtClean="0">
                <a:solidFill>
                  <a:schemeClr val="bg1"/>
                </a:solidFill>
              </a:rPr>
              <a:t>14.149.</a:t>
            </a:r>
            <a:endParaRPr lang="en-GB" b="1" dirty="0">
              <a:solidFill>
                <a:schemeClr val="bg1"/>
              </a:solidFill>
            </a:endParaRPr>
          </a:p>
        </p:txBody>
      </p:sp>
    </p:spTree>
    <p:extLst>
      <p:ext uri="{BB962C8B-B14F-4D97-AF65-F5344CB8AC3E}">
        <p14:creationId xmlns:p14="http://schemas.microsoft.com/office/powerpoint/2010/main" val="33739812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Active Woman</a:t>
            </a:r>
            <a:endParaRPr lang="en-GB" dirty="0">
              <a:solidFill>
                <a:schemeClr val="bg1"/>
              </a:solidFill>
            </a:endParaRPr>
          </a:p>
        </p:txBody>
      </p:sp>
      <p:sp>
        <p:nvSpPr>
          <p:cNvPr id="3" name="Content Placeholder 2"/>
          <p:cNvSpPr>
            <a:spLocks noGrp="1"/>
          </p:cNvSpPr>
          <p:nvPr>
            <p:ph idx="1"/>
          </p:nvPr>
        </p:nvSpPr>
        <p:spPr>
          <a:xfrm>
            <a:off x="179512" y="1340768"/>
            <a:ext cx="8856984" cy="5400600"/>
          </a:xfrm>
        </p:spPr>
        <p:txBody>
          <a:bodyPr>
            <a:normAutofit fontScale="92500"/>
          </a:bodyPr>
          <a:lstStyle/>
          <a:p>
            <a:r>
              <a:rPr lang="en-GB" dirty="0" smtClean="0">
                <a:solidFill>
                  <a:schemeClr val="bg1"/>
                </a:solidFill>
              </a:rPr>
              <a:t>The </a:t>
            </a:r>
            <a:r>
              <a:rPr lang="en-GB" dirty="0">
                <a:solidFill>
                  <a:schemeClr val="bg1"/>
                </a:solidFill>
              </a:rPr>
              <a:t>sexually active woman seen as an </a:t>
            </a:r>
            <a:r>
              <a:rPr lang="en-GB" dirty="0" smtClean="0">
                <a:solidFill>
                  <a:schemeClr val="bg1"/>
                </a:solidFill>
              </a:rPr>
              <a:t>adulterer, prostitute, nymphomaniac, or transgressive (cf</a:t>
            </a:r>
            <a:r>
              <a:rPr lang="en-GB" dirty="0">
                <a:solidFill>
                  <a:schemeClr val="bg1"/>
                </a:solidFill>
              </a:rPr>
              <a:t>. </a:t>
            </a:r>
            <a:r>
              <a:rPr lang="en-GB" dirty="0" smtClean="0">
                <a:solidFill>
                  <a:schemeClr val="bg1"/>
                </a:solidFill>
              </a:rPr>
              <a:t>Apuleius </a:t>
            </a:r>
            <a:r>
              <a:rPr lang="en-GB" i="1" dirty="0" smtClean="0">
                <a:solidFill>
                  <a:schemeClr val="bg1"/>
                </a:solidFill>
              </a:rPr>
              <a:t>Metamorphose</a:t>
            </a:r>
            <a:r>
              <a:rPr lang="en-GB" dirty="0" smtClean="0">
                <a:solidFill>
                  <a:schemeClr val="bg1"/>
                </a:solidFill>
              </a:rPr>
              <a:t>s or </a:t>
            </a:r>
            <a:r>
              <a:rPr lang="en-GB" i="1" dirty="0" smtClean="0">
                <a:solidFill>
                  <a:schemeClr val="bg1"/>
                </a:solidFill>
              </a:rPr>
              <a:t>Golden Ass</a:t>
            </a:r>
            <a:r>
              <a:rPr lang="en-GB" dirty="0" smtClean="0">
                <a:solidFill>
                  <a:schemeClr val="bg1"/>
                </a:solidFill>
              </a:rPr>
              <a:t>. </a:t>
            </a:r>
            <a:endParaRPr lang="en-GB" dirty="0">
              <a:solidFill>
                <a:schemeClr val="bg1"/>
              </a:solidFill>
            </a:endParaRPr>
          </a:p>
          <a:p>
            <a:endParaRPr lang="en-GB" sz="1100" dirty="0">
              <a:solidFill>
                <a:schemeClr val="bg1"/>
              </a:solidFill>
            </a:endParaRPr>
          </a:p>
          <a:p>
            <a:r>
              <a:rPr lang="en-GB" dirty="0" smtClean="0">
                <a:solidFill>
                  <a:schemeClr val="bg1"/>
                </a:solidFill>
              </a:rPr>
              <a:t>Difficult </a:t>
            </a:r>
            <a:r>
              <a:rPr lang="en-GB" dirty="0">
                <a:solidFill>
                  <a:schemeClr val="bg1"/>
                </a:solidFill>
              </a:rPr>
              <a:t>for Roman (male) authors to conceive of </a:t>
            </a:r>
            <a:r>
              <a:rPr lang="en-GB" dirty="0" smtClean="0">
                <a:solidFill>
                  <a:schemeClr val="bg1"/>
                </a:solidFill>
              </a:rPr>
              <a:t>lesbian </a:t>
            </a:r>
            <a:r>
              <a:rPr lang="en-GB" dirty="0">
                <a:solidFill>
                  <a:schemeClr val="bg1"/>
                </a:solidFill>
              </a:rPr>
              <a:t>acts in a non-phallocentric way (active is defined as penetrating with a penis). </a:t>
            </a:r>
          </a:p>
          <a:p>
            <a:endParaRPr lang="en-GB" sz="1100" dirty="0">
              <a:solidFill>
                <a:schemeClr val="bg1"/>
              </a:solidFill>
            </a:endParaRPr>
          </a:p>
          <a:p>
            <a:r>
              <a:rPr lang="en-GB" dirty="0" smtClean="0">
                <a:solidFill>
                  <a:schemeClr val="bg1"/>
                </a:solidFill>
              </a:rPr>
              <a:t>The </a:t>
            </a:r>
            <a:r>
              <a:rPr lang="en-GB" i="1" dirty="0" err="1">
                <a:solidFill>
                  <a:schemeClr val="bg1"/>
                </a:solidFill>
              </a:rPr>
              <a:t>tribades</a:t>
            </a:r>
            <a:r>
              <a:rPr lang="en-GB" i="1" dirty="0">
                <a:solidFill>
                  <a:schemeClr val="bg1"/>
                </a:solidFill>
              </a:rPr>
              <a:t> </a:t>
            </a:r>
            <a:r>
              <a:rPr lang="en-GB" dirty="0">
                <a:solidFill>
                  <a:schemeClr val="bg1"/>
                </a:solidFill>
              </a:rPr>
              <a:t>engage in a form of intercourse by rubbing their vulvas together or by one using a dildo </a:t>
            </a:r>
            <a:r>
              <a:rPr lang="en-GB" dirty="0" smtClean="0">
                <a:solidFill>
                  <a:schemeClr val="bg1"/>
                </a:solidFill>
              </a:rPr>
              <a:t>on one </a:t>
            </a:r>
            <a:r>
              <a:rPr lang="en-GB" dirty="0">
                <a:solidFill>
                  <a:schemeClr val="bg1"/>
                </a:solidFill>
              </a:rPr>
              <a:t>another (Seneca </a:t>
            </a:r>
            <a:r>
              <a:rPr lang="en-GB" i="1" dirty="0" err="1">
                <a:solidFill>
                  <a:schemeClr val="bg1"/>
                </a:solidFill>
              </a:rPr>
              <a:t>Controv</a:t>
            </a:r>
            <a:r>
              <a:rPr lang="en-GB" i="1" dirty="0">
                <a:solidFill>
                  <a:schemeClr val="bg1"/>
                </a:solidFill>
              </a:rPr>
              <a:t>. </a:t>
            </a:r>
            <a:r>
              <a:rPr lang="en-GB" dirty="0">
                <a:solidFill>
                  <a:schemeClr val="bg1"/>
                </a:solidFill>
              </a:rPr>
              <a:t>1.2.23; Martial </a:t>
            </a:r>
            <a:r>
              <a:rPr lang="en-GB" i="1" dirty="0" err="1">
                <a:solidFill>
                  <a:schemeClr val="bg1"/>
                </a:solidFill>
              </a:rPr>
              <a:t>Epig</a:t>
            </a:r>
            <a:r>
              <a:rPr lang="en-GB" i="1" dirty="0">
                <a:solidFill>
                  <a:schemeClr val="bg1"/>
                </a:solidFill>
              </a:rPr>
              <a:t>. </a:t>
            </a:r>
            <a:r>
              <a:rPr lang="en-GB" dirty="0">
                <a:solidFill>
                  <a:schemeClr val="bg1"/>
                </a:solidFill>
              </a:rPr>
              <a:t>1.90, 7.35, 7.67-70; Juvenal </a:t>
            </a:r>
            <a:r>
              <a:rPr lang="en-GB" i="1" dirty="0">
                <a:solidFill>
                  <a:schemeClr val="bg1"/>
                </a:solidFill>
              </a:rPr>
              <a:t>Sat. </a:t>
            </a:r>
            <a:r>
              <a:rPr lang="en-GB" dirty="0">
                <a:solidFill>
                  <a:schemeClr val="bg1"/>
                </a:solidFill>
              </a:rPr>
              <a:t>6.304-13. </a:t>
            </a:r>
          </a:p>
          <a:p>
            <a:endParaRPr lang="en-GB" sz="1100" dirty="0">
              <a:solidFill>
                <a:schemeClr val="bg1"/>
              </a:solidFill>
            </a:endParaRPr>
          </a:p>
          <a:p>
            <a:r>
              <a:rPr lang="en-GB" dirty="0" smtClean="0">
                <a:solidFill>
                  <a:schemeClr val="bg1"/>
                </a:solidFill>
              </a:rPr>
              <a:t>Scale </a:t>
            </a:r>
            <a:r>
              <a:rPr lang="en-GB" dirty="0">
                <a:solidFill>
                  <a:schemeClr val="bg1"/>
                </a:solidFill>
              </a:rPr>
              <a:t>of humiliation – vagina, anus, mouth. </a:t>
            </a:r>
          </a:p>
          <a:p>
            <a:endParaRPr lang="en-GB" dirty="0"/>
          </a:p>
        </p:txBody>
      </p:sp>
    </p:spTree>
    <p:extLst>
      <p:ext uri="{BB962C8B-B14F-4D97-AF65-F5344CB8AC3E}">
        <p14:creationId xmlns:p14="http://schemas.microsoft.com/office/powerpoint/2010/main" val="34086021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784976" cy="6336704"/>
          </a:xfrm>
        </p:spPr>
        <p:txBody>
          <a:bodyPr>
            <a:normAutofit/>
          </a:bodyPr>
          <a:lstStyle/>
          <a:p>
            <a:pPr marL="137160" indent="0" algn="ctr">
              <a:buNone/>
            </a:pPr>
            <a:r>
              <a:rPr lang="en-GB" sz="3600" dirty="0">
                <a:solidFill>
                  <a:schemeClr val="bg1"/>
                </a:solidFill>
              </a:rPr>
              <a:t>“</a:t>
            </a:r>
            <a:r>
              <a:rPr lang="en-GB" sz="3600" dirty="0" err="1">
                <a:solidFill>
                  <a:schemeClr val="bg1"/>
                </a:solidFill>
              </a:rPr>
              <a:t>Philaenis</a:t>
            </a:r>
            <a:r>
              <a:rPr lang="en-GB" sz="3600" dirty="0">
                <a:solidFill>
                  <a:schemeClr val="bg1"/>
                </a:solidFill>
              </a:rPr>
              <a:t> the </a:t>
            </a:r>
            <a:r>
              <a:rPr lang="en-GB" sz="3600" dirty="0" err="1">
                <a:solidFill>
                  <a:schemeClr val="bg1"/>
                </a:solidFill>
              </a:rPr>
              <a:t>tribad</a:t>
            </a:r>
            <a:r>
              <a:rPr lang="en-GB" sz="3600" dirty="0">
                <a:solidFill>
                  <a:schemeClr val="bg1"/>
                </a:solidFill>
              </a:rPr>
              <a:t> (</a:t>
            </a:r>
            <a:r>
              <a:rPr lang="en-GB" sz="3600" i="1" dirty="0" err="1">
                <a:solidFill>
                  <a:schemeClr val="bg1"/>
                </a:solidFill>
              </a:rPr>
              <a:t>tribas</a:t>
            </a:r>
            <a:r>
              <a:rPr lang="en-GB" sz="3600" dirty="0">
                <a:solidFill>
                  <a:schemeClr val="bg1"/>
                </a:solidFill>
              </a:rPr>
              <a:t>) </a:t>
            </a:r>
            <a:r>
              <a:rPr lang="en-GB" sz="3600" dirty="0" smtClean="0">
                <a:solidFill>
                  <a:schemeClr val="bg1"/>
                </a:solidFill>
              </a:rPr>
              <a:t>butt-f*</a:t>
            </a:r>
            <a:r>
              <a:rPr lang="en-GB" sz="3600" dirty="0" err="1" smtClean="0">
                <a:solidFill>
                  <a:schemeClr val="bg1"/>
                </a:solidFill>
              </a:rPr>
              <a:t>cks</a:t>
            </a:r>
            <a:r>
              <a:rPr lang="en-GB" sz="3600" dirty="0" smtClean="0">
                <a:solidFill>
                  <a:schemeClr val="bg1"/>
                </a:solidFill>
              </a:rPr>
              <a:t> </a:t>
            </a:r>
            <a:r>
              <a:rPr lang="en-GB" sz="3600" dirty="0">
                <a:solidFill>
                  <a:schemeClr val="bg1"/>
                </a:solidFill>
              </a:rPr>
              <a:t>(</a:t>
            </a:r>
            <a:r>
              <a:rPr lang="en-GB" sz="3600" i="1" dirty="0" err="1">
                <a:solidFill>
                  <a:schemeClr val="bg1"/>
                </a:solidFill>
              </a:rPr>
              <a:t>pedicat</a:t>
            </a:r>
            <a:r>
              <a:rPr lang="en-GB" sz="3600" dirty="0">
                <a:solidFill>
                  <a:schemeClr val="bg1"/>
                </a:solidFill>
              </a:rPr>
              <a:t>) boys fiercer than a husband’s erection, hacks eleven girls every day…</a:t>
            </a:r>
          </a:p>
          <a:p>
            <a:pPr marL="137160" indent="0" algn="ctr">
              <a:buNone/>
            </a:pPr>
            <a:r>
              <a:rPr lang="en-GB" sz="3600" dirty="0">
                <a:solidFill>
                  <a:schemeClr val="bg1"/>
                </a:solidFill>
              </a:rPr>
              <a:t>After these things [various manly exercises], when she’s horny, she doesn’t suck (</a:t>
            </a:r>
            <a:r>
              <a:rPr lang="en-GB" sz="3600" i="1" dirty="0" err="1">
                <a:solidFill>
                  <a:schemeClr val="bg1"/>
                </a:solidFill>
              </a:rPr>
              <a:t>fellat</a:t>
            </a:r>
            <a:r>
              <a:rPr lang="en-GB" sz="3600" dirty="0">
                <a:solidFill>
                  <a:schemeClr val="bg1"/>
                </a:solidFill>
              </a:rPr>
              <a:t>)- she thinks this unmanly (</a:t>
            </a:r>
            <a:r>
              <a:rPr lang="en-GB" sz="3600" i="1" dirty="0" err="1">
                <a:solidFill>
                  <a:schemeClr val="bg1"/>
                </a:solidFill>
              </a:rPr>
              <a:t>parum</a:t>
            </a:r>
            <a:r>
              <a:rPr lang="en-GB" sz="3600" i="1" dirty="0">
                <a:solidFill>
                  <a:schemeClr val="bg1"/>
                </a:solidFill>
              </a:rPr>
              <a:t> virile</a:t>
            </a:r>
            <a:r>
              <a:rPr lang="en-GB" sz="3600" dirty="0">
                <a:solidFill>
                  <a:schemeClr val="bg1"/>
                </a:solidFill>
              </a:rPr>
              <a:t>)- but simply devours the middles of girls. The gods give you back your mind, </a:t>
            </a:r>
            <a:r>
              <a:rPr lang="en-GB" sz="3600" dirty="0" err="1">
                <a:solidFill>
                  <a:schemeClr val="bg1"/>
                </a:solidFill>
              </a:rPr>
              <a:t>Philaenis</a:t>
            </a:r>
            <a:r>
              <a:rPr lang="en-GB" sz="3600" dirty="0">
                <a:solidFill>
                  <a:schemeClr val="bg1"/>
                </a:solidFill>
              </a:rPr>
              <a:t> you who think that licking </a:t>
            </a:r>
            <a:r>
              <a:rPr lang="en-GB" sz="3600" dirty="0" smtClean="0">
                <a:solidFill>
                  <a:schemeClr val="bg1"/>
                </a:solidFill>
              </a:rPr>
              <a:t>c*</a:t>
            </a:r>
            <a:r>
              <a:rPr lang="en-GB" sz="3600" dirty="0" err="1" smtClean="0">
                <a:solidFill>
                  <a:schemeClr val="bg1"/>
                </a:solidFill>
              </a:rPr>
              <a:t>nt</a:t>
            </a:r>
            <a:r>
              <a:rPr lang="en-GB" sz="3600" dirty="0" smtClean="0">
                <a:solidFill>
                  <a:schemeClr val="bg1"/>
                </a:solidFill>
              </a:rPr>
              <a:t> </a:t>
            </a:r>
            <a:r>
              <a:rPr lang="en-GB" sz="3600" dirty="0">
                <a:solidFill>
                  <a:schemeClr val="bg1"/>
                </a:solidFill>
              </a:rPr>
              <a:t>is manly.” – </a:t>
            </a:r>
            <a:r>
              <a:rPr lang="en-GB" sz="3600" b="1" dirty="0">
                <a:solidFill>
                  <a:schemeClr val="bg1"/>
                </a:solidFill>
              </a:rPr>
              <a:t>Martial Epigrams 7.67 lines 1-3, 13-17</a:t>
            </a:r>
            <a:r>
              <a:rPr lang="en-GB" sz="3600" dirty="0">
                <a:solidFill>
                  <a:schemeClr val="bg1"/>
                </a:solidFill>
              </a:rPr>
              <a:t>.</a:t>
            </a:r>
          </a:p>
        </p:txBody>
      </p:sp>
    </p:spTree>
    <p:extLst>
      <p:ext uri="{BB962C8B-B14F-4D97-AF65-F5344CB8AC3E}">
        <p14:creationId xmlns:p14="http://schemas.microsoft.com/office/powerpoint/2010/main" val="14005305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241946"/>
            <a:ext cx="5755357" cy="59233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txBox="1">
            <a:spLocks/>
          </p:cNvSpPr>
          <p:nvPr/>
        </p:nvSpPr>
        <p:spPr>
          <a:xfrm>
            <a:off x="395536" y="6150064"/>
            <a:ext cx="8568952" cy="663312"/>
          </a:xfrm>
          <a:prstGeom prst="rect">
            <a:avLst/>
          </a:prstGeom>
        </p:spPr>
        <p:txBody>
          <a:bodyPr>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Imagine ancient reactions to modern sexual identity.</a:t>
            </a:r>
            <a:endParaRPr lang="en-GB" b="1" dirty="0">
              <a:solidFill>
                <a:schemeClr val="bg1"/>
              </a:solidFill>
            </a:endParaRPr>
          </a:p>
        </p:txBody>
      </p:sp>
    </p:spTree>
    <p:extLst>
      <p:ext uri="{BB962C8B-B14F-4D97-AF65-F5344CB8AC3E}">
        <p14:creationId xmlns:p14="http://schemas.microsoft.com/office/powerpoint/2010/main" val="3016033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556792"/>
            <a:ext cx="9036496" cy="5301208"/>
          </a:xfrm>
        </p:spPr>
        <p:txBody>
          <a:bodyPr>
            <a:normAutofit fontScale="92500" lnSpcReduction="20000"/>
          </a:bodyPr>
          <a:lstStyle/>
          <a:p>
            <a:r>
              <a:rPr lang="en-GB" dirty="0" err="1" smtClean="0">
                <a:solidFill>
                  <a:schemeClr val="bg1"/>
                </a:solidFill>
              </a:rPr>
              <a:t>Flemming</a:t>
            </a:r>
            <a:r>
              <a:rPr lang="en-GB" dirty="0">
                <a:solidFill>
                  <a:schemeClr val="bg1"/>
                </a:solidFill>
              </a:rPr>
              <a:t>, R. (1999) ‘Quae </a:t>
            </a:r>
            <a:r>
              <a:rPr lang="en-GB" dirty="0" err="1">
                <a:solidFill>
                  <a:schemeClr val="bg1"/>
                </a:solidFill>
              </a:rPr>
              <a:t>Corpore</a:t>
            </a:r>
            <a:r>
              <a:rPr lang="en-GB" dirty="0">
                <a:solidFill>
                  <a:schemeClr val="bg1"/>
                </a:solidFill>
              </a:rPr>
              <a:t> </a:t>
            </a:r>
            <a:r>
              <a:rPr lang="en-GB" dirty="0" err="1">
                <a:solidFill>
                  <a:schemeClr val="bg1"/>
                </a:solidFill>
              </a:rPr>
              <a:t>Quaestum</a:t>
            </a:r>
            <a:r>
              <a:rPr lang="en-GB" dirty="0">
                <a:solidFill>
                  <a:schemeClr val="bg1"/>
                </a:solidFill>
              </a:rPr>
              <a:t> </a:t>
            </a:r>
            <a:r>
              <a:rPr lang="en-GB" dirty="0" err="1">
                <a:solidFill>
                  <a:schemeClr val="bg1"/>
                </a:solidFill>
              </a:rPr>
              <a:t>Facit</a:t>
            </a:r>
            <a:r>
              <a:rPr lang="en-GB" dirty="0">
                <a:solidFill>
                  <a:schemeClr val="bg1"/>
                </a:solidFill>
              </a:rPr>
              <a:t>: The Sexual Economy of Female Prostitutes in Rome’, </a:t>
            </a:r>
            <a:r>
              <a:rPr lang="en-GB" i="1" dirty="0">
                <a:solidFill>
                  <a:schemeClr val="bg1"/>
                </a:solidFill>
              </a:rPr>
              <a:t>Journal of Roman Studies </a:t>
            </a:r>
            <a:r>
              <a:rPr lang="en-GB" dirty="0">
                <a:solidFill>
                  <a:schemeClr val="bg1"/>
                </a:solidFill>
              </a:rPr>
              <a:t>89: 38-61</a:t>
            </a:r>
            <a:r>
              <a:rPr lang="en-GB" dirty="0" smtClean="0">
                <a:solidFill>
                  <a:schemeClr val="bg1"/>
                </a:solidFill>
              </a:rPr>
              <a:t>.</a:t>
            </a:r>
          </a:p>
          <a:p>
            <a:endParaRPr lang="en-GB" sz="600" dirty="0">
              <a:solidFill>
                <a:schemeClr val="bg1"/>
              </a:solidFill>
            </a:endParaRPr>
          </a:p>
          <a:p>
            <a:r>
              <a:rPr lang="en-GB" dirty="0" err="1" smtClean="0">
                <a:solidFill>
                  <a:schemeClr val="bg1"/>
                </a:solidFill>
              </a:rPr>
              <a:t>MacMullen</a:t>
            </a:r>
            <a:r>
              <a:rPr lang="en-GB" dirty="0">
                <a:solidFill>
                  <a:schemeClr val="bg1"/>
                </a:solidFill>
              </a:rPr>
              <a:t>, R. (1982) ‘Roman Attitudes to Greek Love’, </a:t>
            </a:r>
            <a:r>
              <a:rPr lang="en-GB" i="1" dirty="0" err="1">
                <a:solidFill>
                  <a:schemeClr val="bg1"/>
                </a:solidFill>
              </a:rPr>
              <a:t>Historia</a:t>
            </a:r>
            <a:r>
              <a:rPr lang="en-GB" dirty="0">
                <a:solidFill>
                  <a:schemeClr val="bg1"/>
                </a:solidFill>
              </a:rPr>
              <a:t> 31 (4): 484-502</a:t>
            </a:r>
            <a:r>
              <a:rPr lang="en-GB" dirty="0" smtClean="0">
                <a:solidFill>
                  <a:schemeClr val="bg1"/>
                </a:solidFill>
              </a:rPr>
              <a:t>.</a:t>
            </a:r>
          </a:p>
          <a:p>
            <a:endParaRPr lang="en-GB" sz="600" dirty="0" smtClean="0">
              <a:solidFill>
                <a:schemeClr val="bg1"/>
              </a:solidFill>
            </a:endParaRPr>
          </a:p>
          <a:p>
            <a:r>
              <a:rPr lang="en-GB" dirty="0" err="1">
                <a:solidFill>
                  <a:schemeClr val="bg1"/>
                </a:solidFill>
              </a:rPr>
              <a:t>McGinn</a:t>
            </a:r>
            <a:r>
              <a:rPr lang="en-GB" dirty="0">
                <a:solidFill>
                  <a:schemeClr val="bg1"/>
                </a:solidFill>
              </a:rPr>
              <a:t>, T. (2006) ‘Zoning Shame in the Roman City’, in </a:t>
            </a:r>
            <a:r>
              <a:rPr lang="en-GB" dirty="0" err="1">
                <a:solidFill>
                  <a:schemeClr val="bg1"/>
                </a:solidFill>
              </a:rPr>
              <a:t>Faraone</a:t>
            </a:r>
            <a:r>
              <a:rPr lang="en-GB" dirty="0">
                <a:solidFill>
                  <a:schemeClr val="bg1"/>
                </a:solidFill>
              </a:rPr>
              <a:t>, C. A. and McClure, L. (eds.), </a:t>
            </a:r>
            <a:r>
              <a:rPr lang="en-GB" i="1" dirty="0">
                <a:solidFill>
                  <a:schemeClr val="bg1"/>
                </a:solidFill>
              </a:rPr>
              <a:t>Prostitutes and Courtesans in the Ancient World</a:t>
            </a:r>
            <a:r>
              <a:rPr lang="en-GB" dirty="0">
                <a:solidFill>
                  <a:schemeClr val="bg1"/>
                </a:solidFill>
              </a:rPr>
              <a:t>. Wisconsin: University of Wisconsin Press: 161-176</a:t>
            </a:r>
            <a:r>
              <a:rPr lang="en-GB" dirty="0" smtClean="0">
                <a:solidFill>
                  <a:schemeClr val="bg1"/>
                </a:solidFill>
              </a:rPr>
              <a:t>.</a:t>
            </a:r>
          </a:p>
          <a:p>
            <a:endParaRPr lang="en-GB" sz="600" dirty="0">
              <a:solidFill>
                <a:schemeClr val="bg1"/>
              </a:solidFill>
            </a:endParaRPr>
          </a:p>
          <a:p>
            <a:r>
              <a:rPr lang="en-GB" dirty="0">
                <a:solidFill>
                  <a:schemeClr val="bg1"/>
                </a:solidFill>
              </a:rPr>
              <a:t>Parker, H. N. (1997) ‘The Teratogenic Grid’, in </a:t>
            </a:r>
            <a:r>
              <a:rPr lang="en-GB" dirty="0" err="1">
                <a:solidFill>
                  <a:schemeClr val="bg1"/>
                </a:solidFill>
              </a:rPr>
              <a:t>Hallett</a:t>
            </a:r>
            <a:r>
              <a:rPr lang="en-GB" dirty="0">
                <a:solidFill>
                  <a:schemeClr val="bg1"/>
                </a:solidFill>
              </a:rPr>
              <a:t>, J. P. and Skinner, M. B. (eds.), </a:t>
            </a:r>
            <a:r>
              <a:rPr lang="en-GB" i="1" dirty="0">
                <a:solidFill>
                  <a:schemeClr val="bg1"/>
                </a:solidFill>
              </a:rPr>
              <a:t>Roman Sexualities</a:t>
            </a:r>
            <a:r>
              <a:rPr lang="en-GB" dirty="0">
                <a:solidFill>
                  <a:schemeClr val="bg1"/>
                </a:solidFill>
              </a:rPr>
              <a:t>. Princeton: Princeton University Press: 47-65</a:t>
            </a:r>
            <a:r>
              <a:rPr lang="en-GB" dirty="0" smtClean="0">
                <a:solidFill>
                  <a:schemeClr val="bg1"/>
                </a:solidFill>
              </a:rPr>
              <a:t>.</a:t>
            </a:r>
          </a:p>
          <a:p>
            <a:endParaRPr lang="en-GB" sz="600" dirty="0">
              <a:solidFill>
                <a:schemeClr val="bg1"/>
              </a:solidFill>
            </a:endParaRPr>
          </a:p>
          <a:p>
            <a:r>
              <a:rPr lang="en-GB" dirty="0" smtClean="0">
                <a:solidFill>
                  <a:schemeClr val="bg1"/>
                </a:solidFill>
              </a:rPr>
              <a:t>Skinner</a:t>
            </a:r>
            <a:r>
              <a:rPr lang="en-GB" dirty="0">
                <a:solidFill>
                  <a:schemeClr val="bg1"/>
                </a:solidFill>
              </a:rPr>
              <a:t>, M. B. (2005) </a:t>
            </a:r>
            <a:r>
              <a:rPr lang="en-GB" i="1" dirty="0">
                <a:solidFill>
                  <a:schemeClr val="bg1"/>
                </a:solidFill>
              </a:rPr>
              <a:t>Sexuality in Greek and Roman Culture</a:t>
            </a:r>
            <a:r>
              <a:rPr lang="en-GB" dirty="0">
                <a:solidFill>
                  <a:schemeClr val="bg1"/>
                </a:solidFill>
              </a:rPr>
              <a:t>. Oxford: Blackwell</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4699908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498</TotalTime>
  <Words>2783</Words>
  <Application>Microsoft Office PowerPoint</Application>
  <PresentationFormat>On-screen Show (4:3)</PresentationFormat>
  <Paragraphs>240</Paragraphs>
  <Slides>30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Book Antiqua</vt:lpstr>
      <vt:lpstr>Lucida Sans</vt:lpstr>
      <vt:lpstr>Wingdings</vt:lpstr>
      <vt:lpstr>Wingdings 2</vt:lpstr>
      <vt:lpstr>Wingdings 3</vt:lpstr>
      <vt:lpstr>Apex</vt:lpstr>
      <vt:lpstr>Roman History and Literature</vt:lpstr>
      <vt:lpstr>PowerPoint Presentation</vt:lpstr>
      <vt:lpstr>PowerPoint Presentation</vt:lpstr>
      <vt:lpstr>Marriage</vt:lpstr>
      <vt:lpstr>Adultery and Debauchery</vt:lpstr>
      <vt:lpstr>Roman Laws on Adultery</vt:lpstr>
      <vt:lpstr>The Art of Seduction</vt:lpstr>
      <vt:lpstr>Elite Anxiety about Sex</vt:lpstr>
      <vt:lpstr>Resisting Desires</vt:lpstr>
      <vt:lpstr>Sexuality and Status</vt:lpstr>
      <vt:lpstr>PowerPoint Presentation</vt:lpstr>
      <vt:lpstr>The Sex Trade - Rome</vt:lpstr>
      <vt:lpstr>PowerPoint Presentation</vt:lpstr>
      <vt:lpstr>PowerPoint Presentation</vt:lpstr>
      <vt:lpstr>PowerPoint Presentation</vt:lpstr>
      <vt:lpstr>PowerPoint Presentation</vt:lpstr>
      <vt:lpstr>PowerPoint Presentation</vt:lpstr>
      <vt:lpstr>Literary and Poetic References</vt:lpstr>
      <vt:lpstr>Sexual Grid</vt:lpstr>
      <vt:lpstr>PowerPoint Presentation</vt:lpstr>
      <vt:lpstr>PowerPoint Presentation</vt:lpstr>
      <vt:lpstr>Exclusivity?</vt:lpstr>
      <vt:lpstr>The Phallus</vt:lpstr>
      <vt:lpstr>Roman Views on Oral Sex</vt:lpstr>
      <vt:lpstr>Female Sexuality</vt:lpstr>
      <vt:lpstr>The “Idealised Woman”</vt:lpstr>
      <vt:lpstr>The Active Woman</vt:lpstr>
      <vt:lpstr>PowerPoint Presentation</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cp:lastModifiedBy>
  <cp:revision>131</cp:revision>
  <dcterms:created xsi:type="dcterms:W3CDTF">2015-01-14T13:40:27Z</dcterms:created>
  <dcterms:modified xsi:type="dcterms:W3CDTF">2020-02-17T09:31:52Z</dcterms:modified>
</cp:coreProperties>
</file>