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5" d="100"/>
          <a:sy n="75" d="100"/>
        </p:scale>
        <p:origin x="946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F39E5B-DD1E-3B29-39D9-B6E3751E8C85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64ED1C-FDE1-06D1-866B-6E3322B9CE19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B1B204-EF8B-1ADD-F184-35187A428ED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7A8A68F-2F16-4C12-88E7-7D2CA64B2684}" type="datetime1">
              <a:rPr lang="en-GB"/>
              <a:pPr lvl="0"/>
              <a:t>04/12/2024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419BB7-5D88-7E40-FD95-9A849D0D7EA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F25DA3-106F-45C8-1552-C9D4218BDE0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4CD10F6-5209-48E7-84AB-723F34D32D1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7530496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505448-65DD-200D-80EF-3D887A46A32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891DCB-280C-7D2A-910A-30F563F1B57C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0CDF41-E37C-DD7D-4306-E59F0AEC01D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3E00B53-AA3D-445C-AB04-82D860FA74AE}" type="datetime1">
              <a:rPr lang="en-GB"/>
              <a:pPr lvl="0"/>
              <a:t>04/12/2024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CFA1D6-E03C-C6E4-CDD9-FB582A014A6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C0C299-5030-4020-B095-0483F4972FE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31323AD-9E07-41C7-8505-B6E2C55DD4D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4773561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03E608-098D-E000-D974-18060821FFB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2E6BE6-AE25-9A26-C998-67FBB15A576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767676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265059-3BCE-6042-7127-03F157FA7B9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D90A173-2871-48CF-A9DB-58CE96FE4794}" type="datetime1">
              <a:rPr lang="en-GB"/>
              <a:pPr lvl="0"/>
              <a:t>04/12/2024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AA75A0-C1DC-3538-8DE5-64EB1DB01D9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75C433-54CC-3E5D-F864-73A39B28509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BB6B64D-EABB-4335-A35F-FB24A1BB9FA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18562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82A95D-B4AE-7027-5FD0-C1418179C7E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5BFA06-BFB1-169E-116E-5FA4EB7F44B8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08343DF-546D-DD35-86AB-FEAF4F22D7F4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2C9D131-59F9-A334-EBBA-B124D1B80DF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D203DC1-6DD9-4937-846E-B6C10D177072}" type="datetime1">
              <a:rPr lang="en-GB"/>
              <a:pPr lvl="0"/>
              <a:t>04/12/2024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076E4C2-CC9E-F2EB-E8D5-A3B4602E32B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1740ED-8843-F83C-789B-D7738F8F12A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F293330-0694-4FC3-AAE8-25C9CDC8E01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59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762067-E3C6-C6AE-0570-D7EB2025829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C3C588-2E38-C177-10FB-BB990F548AE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8765F8-5A80-33A4-EDAE-381D70A3D8BD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2EF1C5D-07AB-D184-A66E-B401617038E8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F97ADB4-6220-C70C-E3E5-CB891CCEDFE2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33C1363-BE81-B834-AB15-AB0AC653428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D8CB367-CBD1-4058-8FCE-0921DB4CE1DB}" type="datetime1">
              <a:rPr lang="en-GB"/>
              <a:pPr lvl="0"/>
              <a:t>04/12/2024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225133E-FFF9-3061-15BD-BF2D5369586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04B01D9-CB26-0ECF-0716-9ECA2EEAD43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7BA194F-3731-4D65-89CA-D0BD321AB3C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8436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41284D-8B20-4FDF-D62E-A6690BC330D5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D33D7DC-E36D-9BF9-0185-32DC9A7B972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783527D-7047-4DC6-BF61-6F7D6404FC3A}" type="datetime1">
              <a:rPr lang="en-GB"/>
              <a:pPr lvl="0"/>
              <a:t>04/12/2024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9CC852E-0C88-D883-BC7E-5E6CB6D065C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F07E42-34D2-C496-F226-E6C84FB4531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DA1EE30-7724-410C-B082-5BFAAA055B9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39145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5A39061-7AB7-32FC-5B0E-F5375E924BE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2F20129-EFB1-4963-9C14-87974468DA15}" type="datetime1">
              <a:rPr lang="en-GB"/>
              <a:pPr lvl="0"/>
              <a:t>04/12/2024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91567FF-2069-257A-CDE4-39CC985649E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FBE8C63-5646-8CC6-89B7-5A853B79782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0BD042C-48A9-4D92-A09A-90249198B8F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30324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E8646A-A34A-9427-D47D-9118783EFDF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298D98-5BBE-D028-C095-792589F98CD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3D403B8-EB8C-122A-82CF-6FAB538E1055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FDBAAA5-B6C9-D5FF-B11E-4ECF434B5DA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F145382-E98B-449D-9228-387B4734A699}" type="datetime1">
              <a:rPr lang="en-GB"/>
              <a:pPr lvl="0"/>
              <a:t>04/12/2024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C398F6-2AE0-DA24-22F5-62E0C903D4E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B068FE-1092-FAF2-DA6C-A3FA6628DB5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A2DA0A1-6F0A-48AC-A148-B57606BC913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48421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6ACA3A-2BFD-8A50-7534-23F734E80A6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0711A1A-1C6C-5C8B-26C0-87C7706AD55E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pPr lvl="0"/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F2BAE2A-EB73-35EA-B6C9-A2CE15E0B259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0A8075-A428-2F80-EAD7-4CC610ED172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41D5F47-2918-4695-B2DB-DF1E3ECA50C0}" type="datetime1">
              <a:rPr lang="en-GB"/>
              <a:pPr lvl="0"/>
              <a:t>04/12/2024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013C766-722B-3E12-BFCC-A4A0C386B2C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7E90ED-C594-49B5-DDC3-F89371C1069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44B44DB-1630-4B08-8140-1CC1987565E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05972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8949A7-8940-11EA-8674-B95FAF0313A5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615AB3C-EBFA-DF6C-B594-E15E5E299DC7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B8B453-E8ED-CCF8-56A9-2A66DC57381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E647319-8072-4356-A1C0-5A5A09C1D557}" type="datetime1">
              <a:rPr lang="en-GB"/>
              <a:pPr lvl="0"/>
              <a:t>04/12/2024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1E85D1-2E85-A0BF-F2BB-DE73A7CCD2A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F32385-CA58-4E22-40D2-4D5050EFC88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A810C15-0480-4A4F-B4F5-E9E755D83F5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7488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389C6B9-C2D1-A0D9-F76D-6B04DF4DA27E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F66BF0F-C9E9-47A4-CE62-1D0402BF93D8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9D895-2E29-C20D-5882-8670B8F2D01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0978279-9756-4610-B577-609AD05F9AA6}" type="datetime1">
              <a:rPr lang="en-GB"/>
              <a:pPr lvl="0"/>
              <a:t>04/12/2024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ACB600-705A-7BBF-76F3-4FE9B1B2B98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8A6EEA-1912-39F9-0CDE-853D5461C9E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2062C81-5834-47E3-B333-4AE13B7F03A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79245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62B206D-0589-69B3-20A8-DBA2568E4DF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7B3BD4C-A5E7-E154-78B8-910A29C4CD4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690E4A-68AB-14FF-8774-1D547A9BAD51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9930751A-D2E6-43D5-A1A7-2F69E822567E}" type="datetime1">
              <a:rPr lang="en-GB"/>
              <a:pPr lvl="0"/>
              <a:t>04/12/2024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B3477D-D6AB-1286-4F4F-64FD5A693332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A38B57-D2E1-93DB-EE06-2CF623C3BA14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701EA902-0DA1-4FEF-B402-CFAD5D0D90BA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GB" sz="4400" b="0" i="0" u="none" strike="noStrike" kern="1200" cap="none" spc="0" baseline="0">
          <a:solidFill>
            <a:srgbClr val="000000"/>
          </a:solidFill>
          <a:uFillTx/>
          <a:latin typeface="Aptos Display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GB" sz="2800" b="0" i="0" u="none" strike="noStrike" kern="1200" cap="none" spc="0" baseline="0">
          <a:solidFill>
            <a:srgbClr val="000000"/>
          </a:solidFill>
          <a:uFillTx/>
          <a:latin typeface="Aptos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2400" b="0" i="0" u="none" strike="noStrike" kern="1200" cap="none" spc="0" baseline="0">
          <a:solidFill>
            <a:srgbClr val="000000"/>
          </a:solidFill>
          <a:uFillTx/>
          <a:latin typeface="Aptos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2000" b="0" i="0" u="none" strike="noStrike" kern="1200" cap="none" spc="0" baseline="0">
          <a:solidFill>
            <a:srgbClr val="000000"/>
          </a:solidFill>
          <a:uFillTx/>
          <a:latin typeface="Aptos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1800" b="0" i="0" u="none" strike="noStrike" kern="1200" cap="none" spc="0" baseline="0">
          <a:solidFill>
            <a:srgbClr val="000000"/>
          </a:solidFill>
          <a:uFillTx/>
          <a:latin typeface="Aptos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1800" b="0" i="0" u="none" strike="noStrike" kern="1200" cap="none" spc="0" baseline="0">
          <a:solidFill>
            <a:srgbClr val="000000"/>
          </a:solidFill>
          <a:uFillTx/>
          <a:latin typeface="Apto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pngimg.com/png/18450-team-work-png-pic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nc/3.0/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courses.lumenlearning.com/wm-introductiontobusiness/chapter/stages-of-team-development/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>
            <a:extLst>
              <a:ext uri="{FF2B5EF4-FFF2-40B4-BE49-F238E27FC236}">
                <a16:creationId xmlns:a16="http://schemas.microsoft.com/office/drawing/2014/main" id="{A973B0E8-D10C-3A60-D335-95BFF1258E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7369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6C8D8DF-0B62-8316-D6F6-8258B3A7687C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113812" y="2960717"/>
            <a:ext cx="4036335" cy="2387598"/>
          </a:xfrm>
        </p:spPr>
        <p:txBody>
          <a:bodyPr anchor="t" anchorCtr="0"/>
          <a:lstStyle/>
          <a:p>
            <a:pPr lvl="0" algn="l"/>
            <a:r>
              <a:rPr lang="en-GB" sz="4200">
                <a:latin typeface="Calibri" pitchFamily="34"/>
                <a:ea typeface="Calibri" pitchFamily="34"/>
                <a:cs typeface="Arial" pitchFamily="34"/>
              </a:rPr>
              <a:t>“What Have We Learnt About Effective Teams?</a:t>
            </a:r>
            <a:endParaRPr lang="en-GB" sz="4200"/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5F3EB969-E129-DA03-773F-76EDA1A5D07A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113812" y="953033"/>
            <a:ext cx="4036335" cy="1709845"/>
          </a:xfrm>
        </p:spPr>
        <p:txBody>
          <a:bodyPr anchor="b" anchorCtr="0"/>
          <a:lstStyle/>
          <a:p>
            <a:pPr lvl="0" algn="l"/>
            <a:r>
              <a:rPr lang="en-GB" sz="2000"/>
              <a:t>Andrea Lilea</a:t>
            </a:r>
          </a:p>
          <a:p>
            <a:pPr lvl="0" algn="l"/>
            <a:r>
              <a:rPr lang="en-GB" sz="2000"/>
              <a:t>Mariana Danescu</a:t>
            </a:r>
          </a:p>
          <a:p>
            <a:pPr lvl="0" algn="l"/>
            <a:r>
              <a:rPr lang="en-GB" sz="2000"/>
              <a:t>Varvara Hotico</a:t>
            </a:r>
          </a:p>
          <a:p>
            <a:pPr lvl="0" algn="l"/>
            <a:r>
              <a:rPr lang="en-GB" sz="2000"/>
              <a:t>Ionut Dumitru</a:t>
            </a:r>
          </a:p>
        </p:txBody>
      </p:sp>
      <p:grpSp>
        <p:nvGrpSpPr>
          <p:cNvPr id="5" name="Group 12">
            <a:extLst>
              <a:ext uri="{FF2B5EF4-FFF2-40B4-BE49-F238E27FC236}">
                <a16:creationId xmlns:a16="http://schemas.microsoft.com/office/drawing/2014/main" id="{EF430071-1181-6807-8303-43806D6F3716}"/>
              </a:ext>
            </a:extLst>
          </p:cNvPr>
          <p:cNvGrpSpPr/>
          <p:nvPr/>
        </p:nvGrpSpPr>
        <p:grpSpPr>
          <a:xfrm>
            <a:off x="0" y="2984994"/>
            <a:ext cx="731519" cy="673455"/>
            <a:chOff x="0" y="2984994"/>
            <a:chExt cx="731519" cy="673455"/>
          </a:xfrm>
        </p:grpSpPr>
        <p:sp>
          <p:nvSpPr>
            <p:cNvPr id="6" name="Rectangle 13">
              <a:extLst>
                <a:ext uri="{FF2B5EF4-FFF2-40B4-BE49-F238E27FC236}">
                  <a16:creationId xmlns:a16="http://schemas.microsoft.com/office/drawing/2014/main" id="{23CA0040-3778-6993-7650-C934B43923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0" y="2984994"/>
              <a:ext cx="195855" cy="673455"/>
            </a:xfrm>
            <a:prstGeom prst="rect">
              <a:avLst/>
            </a:prstGeom>
            <a:solidFill>
              <a:srgbClr val="0F9ED5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7" name="Rectangle 14">
              <a:extLst>
                <a:ext uri="{FF2B5EF4-FFF2-40B4-BE49-F238E27FC236}">
                  <a16:creationId xmlns:a16="http://schemas.microsoft.com/office/drawing/2014/main" id="{7364BE73-6E49-71D7-DD54-466E63B678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267836" y="2984994"/>
              <a:ext cx="195855" cy="673455"/>
            </a:xfrm>
            <a:prstGeom prst="rect">
              <a:avLst/>
            </a:prstGeom>
            <a:solidFill>
              <a:srgbClr val="0F9ED5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8" name="Rectangle 15">
              <a:extLst>
                <a:ext uri="{FF2B5EF4-FFF2-40B4-BE49-F238E27FC236}">
                  <a16:creationId xmlns:a16="http://schemas.microsoft.com/office/drawing/2014/main" id="{F3C8616D-79D0-D189-FF92-5CB2CEDF31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535664" y="2984994"/>
              <a:ext cx="195855" cy="673455"/>
            </a:xfrm>
            <a:prstGeom prst="rect">
              <a:avLst/>
            </a:prstGeom>
            <a:solidFill>
              <a:srgbClr val="0F9ED5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</p:grpSp>
      <p:sp>
        <p:nvSpPr>
          <p:cNvPr id="9" name="Rectangle 17">
            <a:extLst>
              <a:ext uri="{FF2B5EF4-FFF2-40B4-BE49-F238E27FC236}">
                <a16:creationId xmlns:a16="http://schemas.microsoft.com/office/drawing/2014/main" id="{F6513788-BC64-174A-A6AD-511A5C30A1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flipH="1">
            <a:off x="10697666" y="0"/>
            <a:ext cx="1494330" cy="6858000"/>
          </a:xfrm>
          <a:prstGeom prst="rect">
            <a:avLst/>
          </a:prstGeom>
          <a:solidFill>
            <a:srgbClr val="0F9ED5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10" name="Rectangle 19">
            <a:extLst>
              <a:ext uri="{FF2B5EF4-FFF2-40B4-BE49-F238E27FC236}">
                <a16:creationId xmlns:a16="http://schemas.microsoft.com/office/drawing/2014/main" id="{4CCBC52A-1929-46B1-F28F-5755AEDE6B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5685812" y="391884"/>
            <a:ext cx="6009363" cy="6017081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  <a:effectLst>
            <a:outerShdw dist="127001" dir="5400000" algn="tl">
              <a:srgbClr val="000000">
                <a:alpha val="15000"/>
              </a:srgbClr>
            </a:outerShdw>
          </a:effectLst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pic>
        <p:nvPicPr>
          <p:cNvPr id="11" name="Picture 4" descr="A group of people with gears&#10;&#10;Description automatically generated">
            <a:extLst>
              <a:ext uri="{FF2B5EF4-FFF2-40B4-BE49-F238E27FC236}">
                <a16:creationId xmlns:a16="http://schemas.microsoft.com/office/drawing/2014/main" id="{B7DE9C99-FA68-73EF-5F31-12B82FAE43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22495" y="1870304"/>
            <a:ext cx="5535997" cy="305864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2" name="TextBox 5">
            <a:extLst>
              <a:ext uri="{FF2B5EF4-FFF2-40B4-BE49-F238E27FC236}">
                <a16:creationId xmlns:a16="http://schemas.microsoft.com/office/drawing/2014/main" id="{28200E4A-7743-5DD0-FACC-53AF41D6E3AA}"/>
              </a:ext>
            </a:extLst>
          </p:cNvPr>
          <p:cNvSpPr txBox="1"/>
          <p:nvPr/>
        </p:nvSpPr>
        <p:spPr>
          <a:xfrm>
            <a:off x="9003977" y="4728883"/>
            <a:ext cx="2454514" cy="200052"/>
          </a:xfrm>
          <a:prstGeom prst="rect">
            <a:avLst/>
          </a:prstGeom>
          <a:solidFill>
            <a:srgbClr val="000000"/>
          </a:solidFill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  <a:hlinkClick r:id="rId3" tooltip="https://freepngimg.com/png/18450-team-work-png-pic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 by Unknown Author is licensed under </a:t>
            </a: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  <a:hlinkClick r:id="rId4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7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4">
            <a:extLst>
              <a:ext uri="{FF2B5EF4-FFF2-40B4-BE49-F238E27FC236}">
                <a16:creationId xmlns:a16="http://schemas.microsoft.com/office/drawing/2014/main" id="{C3B77A3A-53CF-8743-8B18-0BBC21CB7B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258AB7A8-E4F1-5D85-2004-3BE2A27ED0C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72496" y="238539"/>
            <a:ext cx="11018520" cy="1434419"/>
          </a:xfrm>
        </p:spPr>
        <p:txBody>
          <a:bodyPr anchor="b"/>
          <a:lstStyle/>
          <a:p>
            <a:pPr lvl="0"/>
            <a:r>
              <a:rPr lang="en-GB" sz="5400"/>
              <a:t>Essential Qualities of Effective Teams</a:t>
            </a:r>
          </a:p>
        </p:txBody>
      </p:sp>
      <p:sp>
        <p:nvSpPr>
          <p:cNvPr id="4" name="sketchy line">
            <a:extLst>
              <a:ext uri="{FF2B5EF4-FFF2-40B4-BE49-F238E27FC236}">
                <a16:creationId xmlns:a16="http://schemas.microsoft.com/office/drawing/2014/main" id="{3D32B904-F8B7-D972-3895-4E9A9E153E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572496" y="1681545"/>
            <a:ext cx="10972800" cy="18288"/>
          </a:xfrm>
          <a:prstGeom prst="rect">
            <a:avLst/>
          </a:prstGeom>
          <a:solidFill>
            <a:srgbClr val="E97132">
              <a:alpha val="75000"/>
            </a:srgbClr>
          </a:solidFill>
          <a:ln w="44448" cap="rnd">
            <a:solidFill>
              <a:srgbClr val="E97132">
                <a:alpha val="75000"/>
              </a:srgbClr>
            </a:solidFill>
            <a:prstDash val="solid"/>
            <a:round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A3A0E527-943B-7EC8-8743-2A3BCC937C0E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72496" y="2071317"/>
            <a:ext cx="6713552" cy="4119170"/>
          </a:xfrm>
        </p:spPr>
        <p:txBody>
          <a:bodyPr/>
          <a:lstStyle/>
          <a:p>
            <a:pPr lvl="0">
              <a:lnSpc>
                <a:spcPct val="80000"/>
              </a:lnSpc>
            </a:pPr>
            <a:r>
              <a:rPr lang="en-GB" sz="2200"/>
              <a:t>Clearly defined roles and goals: roles and objectives are clearly defined in effective teams (Tuckman, 1965).</a:t>
            </a:r>
          </a:p>
          <a:p>
            <a:pPr lvl="0">
              <a:lnSpc>
                <a:spcPct val="80000"/>
              </a:lnSpc>
            </a:pPr>
            <a:r>
              <a:rPr lang="en-GB" sz="2200"/>
              <a:t>Open Communication: make sure all opinions are heard, and communication is sincere, respectful and consistent (Hackman, 2002).</a:t>
            </a:r>
          </a:p>
          <a:p>
            <a:pPr lvl="0">
              <a:lnSpc>
                <a:spcPct val="80000"/>
              </a:lnSpc>
            </a:pPr>
            <a:r>
              <a:rPr lang="en-GB" sz="2200"/>
              <a:t>Inclusion and Diversity: diverse point of views for better problem solving (Belbin, 1981).</a:t>
            </a:r>
          </a:p>
          <a:p>
            <a:pPr lvl="0">
              <a:lnSpc>
                <a:spcPct val="80000"/>
              </a:lnSpc>
            </a:pPr>
            <a:r>
              <a:rPr lang="en-GB" sz="2200"/>
              <a:t>Flexibility: resilient team and adapt to new challenges.</a:t>
            </a:r>
          </a:p>
          <a:p>
            <a:pPr lvl="0">
              <a:lnSpc>
                <a:spcPct val="80000"/>
              </a:lnSpc>
            </a:pPr>
            <a:r>
              <a:rPr lang="en-GB" sz="2200"/>
              <a:t>Effective Leadership: empowers team members to contribute</a:t>
            </a:r>
          </a:p>
          <a:p>
            <a:pPr lvl="0">
              <a:lnSpc>
                <a:spcPct val="80000"/>
              </a:lnSpc>
            </a:pPr>
            <a:endParaRPr lang="en-GB" sz="2200"/>
          </a:p>
          <a:p>
            <a:pPr lvl="0">
              <a:lnSpc>
                <a:spcPct val="80000"/>
              </a:lnSpc>
            </a:pPr>
            <a:endParaRPr lang="en-GB" sz="2200"/>
          </a:p>
        </p:txBody>
      </p:sp>
      <p:pic>
        <p:nvPicPr>
          <p:cNvPr id="6" name="Picture 9" descr="A silhouette of people helping each other&#10;&#10;Description automatically generated">
            <a:extLst>
              <a:ext uri="{FF2B5EF4-FFF2-40B4-BE49-F238E27FC236}">
                <a16:creationId xmlns:a16="http://schemas.microsoft.com/office/drawing/2014/main" id="{608D44DC-0341-592D-DC18-51569E93FB4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780" r="29928" b="2"/>
          <a:stretch>
            <a:fillRect/>
          </a:stretch>
        </p:blipFill>
        <p:spPr>
          <a:xfrm>
            <a:off x="7675656" y="2093976"/>
            <a:ext cx="3941063" cy="4096512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7" name="Rectangle 1">
            <a:extLst>
              <a:ext uri="{FF2B5EF4-FFF2-40B4-BE49-F238E27FC236}">
                <a16:creationId xmlns:a16="http://schemas.microsoft.com/office/drawing/2014/main" id="{3153237C-59B9-C037-91A9-7472C7C95156}"/>
              </a:ext>
            </a:extLst>
          </p:cNvPr>
          <p:cNvSpPr/>
          <p:nvPr/>
        </p:nvSpPr>
        <p:spPr>
          <a:xfrm>
            <a:off x="0" y="-184663"/>
            <a:ext cx="184727" cy="369335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none" lIns="91440" tIns="45720" rIns="91440" bIns="45720" anchor="ctr" anchorCtr="0" compatLnSpc="1">
            <a:spAutoFit/>
          </a:bodyPr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2">
            <a:extLst>
              <a:ext uri="{FF2B5EF4-FFF2-40B4-BE49-F238E27FC236}">
                <a16:creationId xmlns:a16="http://schemas.microsoft.com/office/drawing/2014/main" id="{30C174DF-7562-FB16-D430-C50466738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FA86C424-75AC-D59D-3C14-DD225881D1A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/>
          <a:lstStyle/>
          <a:p>
            <a:pPr lvl="0"/>
            <a:r>
              <a:rPr lang="en-GB" sz="5000"/>
              <a:t>Successful Team</a:t>
            </a:r>
          </a:p>
        </p:txBody>
      </p:sp>
      <p:sp>
        <p:nvSpPr>
          <p:cNvPr id="4" name="sketch line">
            <a:extLst>
              <a:ext uri="{FF2B5EF4-FFF2-40B4-BE49-F238E27FC236}">
                <a16:creationId xmlns:a16="http://schemas.microsoft.com/office/drawing/2014/main" id="{409A76D7-E7CA-8E4C-C0A1-4EECAF1003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643280" y="2372868"/>
            <a:ext cx="3255099" cy="18288"/>
          </a:xfrm>
          <a:prstGeom prst="rect">
            <a:avLst/>
          </a:prstGeom>
          <a:solidFill>
            <a:srgbClr val="E97132"/>
          </a:solidFill>
          <a:ln w="38103" cap="rnd">
            <a:solidFill>
              <a:srgbClr val="E97132"/>
            </a:solidFill>
            <a:prstDash val="solid"/>
            <a:round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B239FECC-B8F2-31C1-78B5-9429755ABD3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30936" y="2660903"/>
            <a:ext cx="4818888" cy="3547872"/>
          </a:xfrm>
        </p:spPr>
        <p:txBody>
          <a:bodyPr/>
          <a:lstStyle/>
          <a:p>
            <a:pPr lvl="0"/>
            <a:r>
              <a:rPr lang="en-GB" sz="2000"/>
              <a:t>Communication, clarity, diversity and trust are essential components to successful teams ( Lencioni, 2002).</a:t>
            </a:r>
          </a:p>
          <a:p>
            <a:pPr lvl="0"/>
            <a:r>
              <a:rPr lang="en-GB" sz="2000"/>
              <a:t>Conflict are inevitable: we are all different and have diverse opinions, but it is a question of balance (Belbin, 2010).</a:t>
            </a:r>
          </a:p>
          <a:p>
            <a:pPr lvl="0"/>
            <a:r>
              <a:rPr lang="en-GB" sz="2000"/>
              <a:t>Creativity is vital for effective problem solving to find new approaches for unclear situations ( Griffith and Dunham, 2015).</a:t>
            </a:r>
          </a:p>
          <a:p>
            <a:pPr lvl="0"/>
            <a:endParaRPr lang="en-GB" sz="2000"/>
          </a:p>
          <a:p>
            <a:pPr lvl="0"/>
            <a:endParaRPr lang="en-GB" sz="2000"/>
          </a:p>
          <a:p>
            <a:pPr lvl="0"/>
            <a:endParaRPr lang="en-GB" sz="2000"/>
          </a:p>
          <a:p>
            <a:pPr lvl="0"/>
            <a:endParaRPr lang="en-GB" sz="2000"/>
          </a:p>
          <a:p>
            <a:pPr lvl="0"/>
            <a:endParaRPr lang="en-GB" sz="2000"/>
          </a:p>
        </p:txBody>
      </p:sp>
      <p:pic>
        <p:nvPicPr>
          <p:cNvPr id="6" name="Picture 6" descr="A diagram of a diagram of a diagram&#10;&#10;Description automatically generated with medium confidence">
            <a:extLst>
              <a:ext uri="{FF2B5EF4-FFF2-40B4-BE49-F238E27FC236}">
                <a16:creationId xmlns:a16="http://schemas.microsoft.com/office/drawing/2014/main" id="{BCD14F42-0375-E709-13D5-B8D40B2B5F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9048" y="1869298"/>
            <a:ext cx="5458968" cy="3119411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7" name="TextBox 7">
            <a:extLst>
              <a:ext uri="{FF2B5EF4-FFF2-40B4-BE49-F238E27FC236}">
                <a16:creationId xmlns:a16="http://schemas.microsoft.com/office/drawing/2014/main" id="{0D952A24-6FF7-4F92-99A7-F6CDDA193160}"/>
              </a:ext>
            </a:extLst>
          </p:cNvPr>
          <p:cNvSpPr txBox="1"/>
          <p:nvPr/>
        </p:nvSpPr>
        <p:spPr>
          <a:xfrm>
            <a:off x="9125940" y="4788648"/>
            <a:ext cx="2432075" cy="200052"/>
          </a:xfrm>
          <a:prstGeom prst="rect">
            <a:avLst/>
          </a:prstGeom>
          <a:solidFill>
            <a:srgbClr val="000000"/>
          </a:solidFill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  <a:hlinkClick r:id="rId3" tooltip="https://courses.lumenlearning.com/wm-introductiontobusiness/chapter/stages-of-team-development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 by Unknown Author is licensed under </a:t>
            </a: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410</TotalTime>
  <Words>186</Words>
  <Application>Microsoft Office PowerPoint</Application>
  <PresentationFormat>Widescreen</PresentationFormat>
  <Paragraphs>20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Aptos</vt:lpstr>
      <vt:lpstr>Aptos Display</vt:lpstr>
      <vt:lpstr>Arial</vt:lpstr>
      <vt:lpstr>Calibri</vt:lpstr>
      <vt:lpstr>Office Theme</vt:lpstr>
      <vt:lpstr>“What Have We Learnt About Effective Teams?</vt:lpstr>
      <vt:lpstr>Essential Qualities of Effective Teams</vt:lpstr>
      <vt:lpstr>Successful Team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varvarahotico2@gmail.com</dc:creator>
  <cp:lastModifiedBy>varvarahotico2@gmail.com</cp:lastModifiedBy>
  <cp:revision>1</cp:revision>
  <dcterms:created xsi:type="dcterms:W3CDTF">2024-12-03T20:57:43Z</dcterms:created>
  <dcterms:modified xsi:type="dcterms:W3CDTF">2024-12-04T20:26:56Z</dcterms:modified>
</cp:coreProperties>
</file>