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899" autoAdjust="0"/>
  </p:normalViewPr>
  <p:slideViewPr>
    <p:cSldViewPr>
      <p:cViewPr varScale="1">
        <p:scale>
          <a:sx n="78" d="100"/>
          <a:sy n="78" d="100"/>
        </p:scale>
        <p:origin x="95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EF1A4F-8BEC-4BC7-9FF0-640D2F396D35}" type="datetimeFigureOut">
              <a:rPr lang="en-GB" smtClean="0"/>
              <a:pPr/>
              <a:t>25/02/2019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ECEA05-603A-4838-A8AC-BF4D12426C53}" type="slidenum">
              <a:rPr lang="en-GB" smtClean="0"/>
              <a:pPr/>
              <a:t>‹#›</a:t>
            </a:fld>
            <a:endParaRPr lang="en-GB"/>
          </a:p>
        </p:txBody>
      </p:sp>
    </p:spTree>
    <p:extLst>
      <p:ext uri="{BB962C8B-B14F-4D97-AF65-F5344CB8AC3E}">
        <p14:creationId xmlns:p14="http://schemas.microsoft.com/office/powerpoint/2010/main" val="362197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Clay Ironstone nodules in picture on right in </a:t>
            </a:r>
            <a:r>
              <a:rPr lang="en-GB" dirty="0" err="1" smtClean="0"/>
              <a:t>pembrokeshire</a:t>
            </a:r>
            <a:r>
              <a:rPr lang="en-GB" dirty="0" smtClean="0"/>
              <a:t>. </a:t>
            </a:r>
            <a:r>
              <a:rPr lang="en-GB" sz="1200" b="0" i="0" kern="1200" dirty="0" smtClean="0">
                <a:solidFill>
                  <a:schemeClr val="tx1"/>
                </a:solidFill>
                <a:latin typeface="+mn-lt"/>
                <a:ea typeface="+mn-ea"/>
                <a:cs typeface="+mn-cs"/>
              </a:rPr>
              <a:t>Clay Ironstone Nodules , in the cliffs to the east of </a:t>
            </a:r>
            <a:r>
              <a:rPr lang="en-GB" sz="1200" b="0" i="0" kern="1200" dirty="0" err="1" smtClean="0">
                <a:solidFill>
                  <a:schemeClr val="tx1"/>
                </a:solidFill>
                <a:latin typeface="+mn-lt"/>
                <a:ea typeface="+mn-ea"/>
                <a:cs typeface="+mn-cs"/>
              </a:rPr>
              <a:t>Amroth</a:t>
            </a:r>
            <a:r>
              <a:rPr lang="en-GB" sz="1200" b="0" i="0" kern="1200" dirty="0" smtClean="0">
                <a:solidFill>
                  <a:schemeClr val="tx1"/>
                </a:solidFill>
                <a:latin typeface="+mn-lt"/>
                <a:ea typeface="+mn-ea"/>
                <a:cs typeface="+mn-cs"/>
              </a:rPr>
              <a:t> Beach .</a:t>
            </a:r>
            <a:r>
              <a:rPr lang="en-GB" dirty="0" smtClean="0"/>
              <a:t/>
            </a:r>
            <a:br>
              <a:rPr lang="en-GB" dirty="0" smtClean="0"/>
            </a:br>
            <a:r>
              <a:rPr lang="en-GB" sz="1200" b="0" i="0" kern="1200" dirty="0" smtClean="0">
                <a:solidFill>
                  <a:schemeClr val="tx1"/>
                </a:solidFill>
                <a:latin typeface="+mn-lt"/>
                <a:ea typeface="+mn-ea"/>
                <a:cs typeface="+mn-cs"/>
              </a:rPr>
              <a:t>A hard clay-rock , containing carbonate of iron (</a:t>
            </a:r>
            <a:r>
              <a:rPr lang="en-GB" sz="1200" b="0" i="0" kern="1200" dirty="0" err="1" smtClean="0">
                <a:solidFill>
                  <a:schemeClr val="tx1"/>
                </a:solidFill>
                <a:latin typeface="+mn-lt"/>
                <a:ea typeface="+mn-ea"/>
                <a:cs typeface="+mn-cs"/>
              </a:rPr>
              <a:t>chalybite</a:t>
            </a:r>
            <a:r>
              <a:rPr lang="en-GB" sz="1200" b="0" i="0" kern="1200" dirty="0" smtClean="0">
                <a:solidFill>
                  <a:schemeClr val="tx1"/>
                </a:solidFill>
                <a:latin typeface="+mn-lt"/>
                <a:ea typeface="+mn-ea"/>
                <a:cs typeface="+mn-cs"/>
              </a:rPr>
              <a:t>) , </a:t>
            </a:r>
            <a:r>
              <a:rPr lang="en-GB" sz="1200" b="0" i="0" kern="1200" dirty="0" err="1" smtClean="0">
                <a:solidFill>
                  <a:schemeClr val="tx1"/>
                </a:solidFill>
                <a:latin typeface="+mn-lt"/>
                <a:ea typeface="+mn-ea"/>
                <a:cs typeface="+mn-cs"/>
              </a:rPr>
              <a:t>interbedded</a:t>
            </a:r>
            <a:r>
              <a:rPr lang="en-GB" sz="1200" b="0" i="0" kern="1200" dirty="0" smtClean="0">
                <a:solidFill>
                  <a:schemeClr val="tx1"/>
                </a:solidFill>
                <a:latin typeface="+mn-lt"/>
                <a:ea typeface="+mn-ea"/>
                <a:cs typeface="+mn-cs"/>
              </a:rPr>
              <a:t> with </a:t>
            </a:r>
            <a:r>
              <a:rPr lang="en-GB" sz="1200" b="0" i="0" kern="1200" dirty="0" err="1" smtClean="0">
                <a:solidFill>
                  <a:schemeClr val="tx1"/>
                </a:solidFill>
                <a:latin typeface="+mn-lt"/>
                <a:ea typeface="+mn-ea"/>
                <a:cs typeface="+mn-cs"/>
              </a:rPr>
              <a:t>shales</a:t>
            </a:r>
            <a:r>
              <a:rPr lang="en-GB" sz="1200" b="0" i="0" kern="1200" dirty="0" smtClean="0">
                <a:solidFill>
                  <a:schemeClr val="tx1"/>
                </a:solidFill>
                <a:latin typeface="+mn-lt"/>
                <a:ea typeface="+mn-ea"/>
                <a:cs typeface="+mn-cs"/>
              </a:rPr>
              <a:t> associated with coal seams in the "Coal Measures "</a:t>
            </a:r>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latin typeface="+mn-lt"/>
                <a:ea typeface="+mn-ea"/>
                <a:cs typeface="+mn-cs"/>
              </a:rPr>
              <a:t>The iron ore in the Coal Measures is </a:t>
            </a:r>
            <a:r>
              <a:rPr lang="en-US" sz="1200" kern="1200" dirty="0" smtClean="0">
                <a:solidFill>
                  <a:schemeClr val="tx1"/>
                </a:solidFill>
                <a:latin typeface="+mn-lt"/>
                <a:ea typeface="+mn-ea"/>
                <a:cs typeface="+mn-cs"/>
              </a:rPr>
              <a:t>the so-called clay ironstone that is </a:t>
            </a:r>
            <a:r>
              <a:rPr lang="en-US" sz="1200" kern="1200" dirty="0" err="1" smtClean="0">
                <a:solidFill>
                  <a:schemeClr val="tx1"/>
                </a:solidFill>
                <a:latin typeface="+mn-lt"/>
                <a:ea typeface="+mn-ea"/>
                <a:cs typeface="+mn-cs"/>
              </a:rPr>
              <a:t>interbedded</a:t>
            </a:r>
            <a:r>
              <a:rPr lang="en-US" sz="1200" kern="1200" dirty="0" smtClean="0">
                <a:solidFill>
                  <a:schemeClr val="tx1"/>
                </a:solidFill>
                <a:latin typeface="+mn-lt"/>
                <a:ea typeface="+mn-ea"/>
                <a:cs typeface="+mn-cs"/>
              </a:rPr>
              <a:t> with </a:t>
            </a:r>
            <a:r>
              <a:rPr lang="en-US" sz="1200" kern="1200" dirty="0" err="1" smtClean="0">
                <a:solidFill>
                  <a:schemeClr val="tx1"/>
                </a:solidFill>
                <a:latin typeface="+mn-lt"/>
                <a:ea typeface="+mn-ea"/>
                <a:cs typeface="+mn-cs"/>
              </a:rPr>
              <a:t>shales</a:t>
            </a:r>
            <a:r>
              <a:rPr lang="en-US" sz="1200" kern="1200" dirty="0" smtClean="0">
                <a:solidFill>
                  <a:schemeClr val="tx1"/>
                </a:solidFill>
                <a:latin typeface="+mn-lt"/>
                <a:ea typeface="+mn-ea"/>
                <a:cs typeface="+mn-cs"/>
              </a:rPr>
              <a:t> associated with coal seams. It is essentially a hard clay-rock containing carbonate of iron (</a:t>
            </a:r>
            <a:r>
              <a:rPr lang="en-US" sz="1200" kern="1200" dirty="0" err="1" smtClean="0">
                <a:solidFill>
                  <a:schemeClr val="tx1"/>
                </a:solidFill>
                <a:latin typeface="+mn-lt"/>
                <a:ea typeface="+mn-ea"/>
                <a:cs typeface="+mn-cs"/>
              </a:rPr>
              <a:t>chalybite</a:t>
            </a:r>
            <a:r>
              <a:rPr lang="en-US" sz="1200" kern="1200" dirty="0" smtClean="0">
                <a:solidFill>
                  <a:schemeClr val="tx1"/>
                </a:solidFill>
                <a:latin typeface="+mn-lt"/>
                <a:ea typeface="+mn-ea"/>
                <a:cs typeface="+mn-cs"/>
              </a:rPr>
              <a:t>) in such quantity as to yield from 25 to 35 per cent of iron. Normally the </a:t>
            </a:r>
            <a:r>
              <a:rPr lang="en-US" sz="1200" kern="1200" dirty="0" err="1" smtClean="0">
                <a:solidFill>
                  <a:schemeClr val="tx1"/>
                </a:solidFill>
                <a:latin typeface="+mn-lt"/>
                <a:ea typeface="+mn-ea"/>
                <a:cs typeface="+mn-cs"/>
              </a:rPr>
              <a:t>colour</a:t>
            </a:r>
            <a:r>
              <a:rPr lang="en-US" sz="1200" kern="1200" dirty="0" smtClean="0">
                <a:solidFill>
                  <a:schemeClr val="tx1"/>
                </a:solidFill>
                <a:latin typeface="+mn-lt"/>
                <a:ea typeface="+mn-ea"/>
                <a:cs typeface="+mn-cs"/>
              </a:rPr>
              <a:t> ranges from light to dark brown but it may be almost black, due to the presence of so much carbonaceous matter that the ore can be roasted (as a preliminary to smelting) without the use of fuel. It is then called black-band.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ore may occur in continuous beds a few inches in thickness, or as more or less rounded lumps or nodules distributed in layers within the </a:t>
            </a:r>
            <a:r>
              <a:rPr lang="en-US" sz="1200" kern="1200" dirty="0" err="1" smtClean="0">
                <a:solidFill>
                  <a:schemeClr val="tx1"/>
                </a:solidFill>
                <a:latin typeface="+mn-lt"/>
                <a:ea typeface="+mn-ea"/>
                <a:cs typeface="+mn-cs"/>
              </a:rPr>
              <a:t>shales</a:t>
            </a:r>
            <a:r>
              <a:rPr lang="en-US" sz="1200" kern="1200" dirty="0" smtClean="0">
                <a:solidFill>
                  <a:schemeClr val="tx1"/>
                </a:solidFill>
                <a:latin typeface="+mn-lt"/>
                <a:ea typeface="+mn-ea"/>
                <a:cs typeface="+mn-cs"/>
              </a:rPr>
              <a:t>. It was known as 'mine,' the nodules being 'balls of mine ' and the beds 'pins of mine,' whilst the shale in which the ore occurred was known as ' mine ground.' </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Shale is a fine-grained sedimentary rock that forms from the compaction of silt and clay-size mineral particles that we commonly call "mud." This composition places shale in a category of sedimentary rocks known as "mudstones."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Clay ironstone owes its origin to the conditions which resulted in the formation of coal seams. Most rocks contain a small amount of iron which normally passes into solution as the rocks are weathered, and, together with other products of denudation, finds its way into the waters of rivers. In the swamps in which the Coal Measures accumulated, and on which were established the forests that provided the material for coal seams, there were many temporary shallow lagoons in the often stagnant water of which there was much decaying vegetation which acted as a reducing agent and prevented oxidation, so that an appreciable amount of the iron remained in solution. This, deposited as iron carbonate as the solution became concentrated, mingled with the mud or other sediment that was settling out of the water and gave rise to the ferruginous clay that now constitutes the ironstone.</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Sea level went up and down slightly and river channels moved burying some of this organic</a:t>
            </a:r>
            <a:r>
              <a:rPr lang="en-GB" baseline="0" dirty="0" smtClean="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South Wales clay-ironstone occurs principally in the Lower and Middle Series of the Coal Measures which also contain most of the important coal seams. It is best developed and was most extensively worked between </a:t>
            </a:r>
            <a:r>
              <a:rPr lang="en-US" sz="1200" kern="1200" dirty="0" err="1" smtClean="0">
                <a:solidFill>
                  <a:schemeClr val="tx1"/>
                </a:solidFill>
                <a:latin typeface="+mn-lt"/>
                <a:ea typeface="+mn-ea"/>
                <a:cs typeface="+mn-cs"/>
              </a:rPr>
              <a:t>Pontypool</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Merthyr</a:t>
            </a:r>
            <a:r>
              <a:rPr lang="en-US" sz="1200" kern="1200" dirty="0" smtClean="0">
                <a:solidFill>
                  <a:schemeClr val="tx1"/>
                </a:solidFill>
                <a:latin typeface="+mn-lt"/>
                <a:ea typeface="+mn-ea"/>
                <a:cs typeface="+mn-cs"/>
              </a:rPr>
              <a:t>, but when traced to the west, although the individual beds tend to become thicker they also become poorer in iron.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a:t>
            </a:r>
            <a:r>
              <a:rPr lang="en-US" sz="1200" kern="1200" baseline="0" dirty="0" smtClean="0">
                <a:solidFill>
                  <a:schemeClr val="tx1"/>
                </a:solidFill>
                <a:latin typeface="+mn-lt"/>
                <a:ea typeface="+mn-ea"/>
                <a:cs typeface="+mn-cs"/>
              </a:rPr>
              <a:t> Old Furnace Ironworks (</a:t>
            </a:r>
            <a:r>
              <a:rPr lang="en-US" sz="1200" kern="1200" baseline="0" dirty="0" err="1" smtClean="0">
                <a:solidFill>
                  <a:schemeClr val="tx1"/>
                </a:solidFill>
                <a:latin typeface="+mn-lt"/>
                <a:ea typeface="+mn-ea"/>
                <a:cs typeface="+mn-cs"/>
              </a:rPr>
              <a:t>Llanelli</a:t>
            </a:r>
            <a:r>
              <a:rPr lang="en-US" sz="1200" kern="1200" baseline="0" dirty="0" smtClean="0">
                <a:solidFill>
                  <a:schemeClr val="tx1"/>
                </a:solidFill>
                <a:latin typeface="+mn-lt"/>
                <a:ea typeface="+mn-ea"/>
                <a:cs typeface="+mn-cs"/>
              </a:rPr>
              <a:t>) are late 18</a:t>
            </a:r>
            <a:r>
              <a:rPr lang="en-US" sz="1200" kern="1200" baseline="30000" dirty="0" smtClean="0">
                <a:solidFill>
                  <a:schemeClr val="tx1"/>
                </a:solidFill>
                <a:latin typeface="+mn-lt"/>
                <a:ea typeface="+mn-ea"/>
                <a:cs typeface="+mn-cs"/>
              </a:rPr>
              <a:t>th</a:t>
            </a:r>
            <a:r>
              <a:rPr lang="en-US" sz="1200" kern="1200" baseline="0" dirty="0" smtClean="0">
                <a:solidFill>
                  <a:schemeClr val="tx1"/>
                </a:solidFill>
                <a:latin typeface="+mn-lt"/>
                <a:ea typeface="+mn-ea"/>
                <a:cs typeface="+mn-cs"/>
              </a:rPr>
              <a:t> century and early 19</a:t>
            </a:r>
            <a:r>
              <a:rPr lang="en-US" sz="1200" kern="1200" baseline="30000" dirty="0" smtClean="0">
                <a:solidFill>
                  <a:schemeClr val="tx1"/>
                </a:solidFill>
                <a:latin typeface="+mn-lt"/>
                <a:ea typeface="+mn-ea"/>
                <a:cs typeface="+mn-cs"/>
              </a:rPr>
              <a:t>th</a:t>
            </a:r>
            <a:r>
              <a:rPr lang="en-US" sz="1200" kern="1200" baseline="0" dirty="0" smtClean="0">
                <a:solidFill>
                  <a:schemeClr val="tx1"/>
                </a:solidFill>
                <a:latin typeface="+mn-lt"/>
                <a:ea typeface="+mn-ea"/>
                <a:cs typeface="+mn-cs"/>
              </a:rPr>
              <a:t> century in date. This includes Raby’s in furnace. From https://www.coflein.gov.uk/en/site/40418/details/the-old-furnace-ironworks-llanelli</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Alexander Raby is said to have first taken an interest in Llanelli around 1792 when he considered leasing coal under land belonging to Sir John Stepney. However, he seems to have been undecided because in 1794, Sir John Stepney’s coal was leased to William Roderick instead.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The ironmaster probably became interested in the town through his association with John Givers (John </a:t>
            </a:r>
            <a:r>
              <a:rPr lang="en-GB" sz="1200" kern="1200" baseline="0" dirty="0" err="1" smtClean="0">
                <a:solidFill>
                  <a:schemeClr val="tx1"/>
                </a:solidFill>
                <a:latin typeface="+mn-lt"/>
                <a:ea typeface="+mn-ea"/>
                <a:cs typeface="+mn-cs"/>
              </a:rPr>
              <a:t>Gevers</a:t>
            </a:r>
            <a:r>
              <a:rPr lang="en-GB" sz="1200" kern="1200" baseline="0" dirty="0" smtClean="0">
                <a:solidFill>
                  <a:schemeClr val="tx1"/>
                </a:solidFill>
                <a:latin typeface="+mn-lt"/>
                <a:ea typeface="+mn-ea"/>
                <a:cs typeface="+mn-cs"/>
              </a:rPr>
              <a:t>) and Thomas </a:t>
            </a:r>
            <a:r>
              <a:rPr lang="en-GB" sz="1200" kern="1200" baseline="0" dirty="0" err="1" smtClean="0">
                <a:solidFill>
                  <a:schemeClr val="tx1"/>
                </a:solidFill>
                <a:latin typeface="+mn-lt"/>
                <a:ea typeface="+mn-ea"/>
                <a:cs typeface="+mn-cs"/>
              </a:rPr>
              <a:t>Ingman</a:t>
            </a:r>
            <a:r>
              <a:rPr lang="en-GB" sz="1200" kern="1200" baseline="0" dirty="0" smtClean="0">
                <a:solidFill>
                  <a:schemeClr val="tx1"/>
                </a:solidFill>
                <a:latin typeface="+mn-lt"/>
                <a:ea typeface="+mn-ea"/>
                <a:cs typeface="+mn-cs"/>
              </a:rPr>
              <a:t>. These two industrialists may have taken over an old iron furnace on the </a:t>
            </a:r>
            <a:r>
              <a:rPr lang="en-GB" sz="1200" kern="1200" baseline="0" dirty="0" err="1" smtClean="0">
                <a:solidFill>
                  <a:schemeClr val="tx1"/>
                </a:solidFill>
                <a:latin typeface="+mn-lt"/>
                <a:ea typeface="+mn-ea"/>
                <a:cs typeface="+mn-cs"/>
              </a:rPr>
              <a:t>Stradey</a:t>
            </a:r>
            <a:r>
              <a:rPr lang="en-GB" sz="1200" kern="1200" baseline="0" dirty="0" smtClean="0">
                <a:solidFill>
                  <a:schemeClr val="tx1"/>
                </a:solidFill>
                <a:latin typeface="+mn-lt"/>
                <a:ea typeface="+mn-ea"/>
                <a:cs typeface="+mn-cs"/>
              </a:rPr>
              <a:t> Estate, dating back to 1750, originally worked by Daniel </a:t>
            </a:r>
            <a:r>
              <a:rPr lang="en-GB" sz="1200" kern="1200" baseline="0" dirty="0" err="1" smtClean="0">
                <a:solidFill>
                  <a:schemeClr val="tx1"/>
                </a:solidFill>
                <a:latin typeface="+mn-lt"/>
                <a:ea typeface="+mn-ea"/>
                <a:cs typeface="+mn-cs"/>
              </a:rPr>
              <a:t>Shewen</a:t>
            </a:r>
            <a:r>
              <a:rPr lang="en-GB" sz="1200" kern="1200" baseline="0" dirty="0" smtClean="0">
                <a:solidFill>
                  <a:schemeClr val="tx1"/>
                </a:solidFill>
                <a:latin typeface="+mn-lt"/>
                <a:ea typeface="+mn-ea"/>
                <a:cs typeface="+mn-cs"/>
              </a:rPr>
              <a:t>. Raby may have helped Givers and </a:t>
            </a:r>
            <a:r>
              <a:rPr lang="en-GB" sz="1200" kern="1200" baseline="0" dirty="0" err="1" smtClean="0">
                <a:solidFill>
                  <a:schemeClr val="tx1"/>
                </a:solidFill>
                <a:latin typeface="+mn-lt"/>
                <a:ea typeface="+mn-ea"/>
                <a:cs typeface="+mn-cs"/>
              </a:rPr>
              <a:t>Ingman</a:t>
            </a:r>
            <a:r>
              <a:rPr lang="en-GB" sz="1200" kern="1200" baseline="0" dirty="0" smtClean="0">
                <a:solidFill>
                  <a:schemeClr val="tx1"/>
                </a:solidFill>
                <a:latin typeface="+mn-lt"/>
                <a:ea typeface="+mn-ea"/>
                <a:cs typeface="+mn-cs"/>
              </a:rPr>
              <a:t> financially, being instrumental in persuading them to come to Llanelli where they began to build an iron furnace and foundry on land at </a:t>
            </a:r>
            <a:r>
              <a:rPr lang="en-GB" sz="1200" kern="1200" baseline="0" dirty="0" err="1" smtClean="0">
                <a:solidFill>
                  <a:schemeClr val="tx1"/>
                </a:solidFill>
                <a:latin typeface="+mn-lt"/>
                <a:ea typeface="+mn-ea"/>
                <a:cs typeface="+mn-cs"/>
              </a:rPr>
              <a:t>Cwmddyche</a:t>
            </a:r>
            <a:r>
              <a:rPr lang="en-GB" sz="1200" kern="1200" baseline="0" dirty="0" smtClean="0">
                <a:solidFill>
                  <a:schemeClr val="tx1"/>
                </a:solidFill>
                <a:latin typeface="+mn-lt"/>
                <a:ea typeface="+mn-ea"/>
                <a:cs typeface="+mn-cs"/>
              </a:rPr>
              <a:t> (later known as Furnace).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Raby took over their ironworks, obtained coal leases and embarked on establishing an industrial empire on </a:t>
            </a:r>
            <a:r>
              <a:rPr lang="en-GB" sz="1200" kern="1200" baseline="0" dirty="0" err="1" smtClean="0">
                <a:solidFill>
                  <a:schemeClr val="tx1"/>
                </a:solidFill>
                <a:latin typeface="+mn-lt"/>
                <a:ea typeface="+mn-ea"/>
                <a:cs typeface="+mn-cs"/>
              </a:rPr>
              <a:t>Stradey</a:t>
            </a:r>
            <a:r>
              <a:rPr lang="en-GB" sz="1200" kern="1200" baseline="0" dirty="0" smtClean="0">
                <a:solidFill>
                  <a:schemeClr val="tx1"/>
                </a:solidFill>
                <a:latin typeface="+mn-lt"/>
                <a:ea typeface="+mn-ea"/>
                <a:cs typeface="+mn-cs"/>
              </a:rPr>
              <a:t> Estate lands belonging to the </a:t>
            </a:r>
            <a:r>
              <a:rPr lang="en-GB" sz="1200" kern="1200" baseline="0" dirty="0" err="1" smtClean="0">
                <a:solidFill>
                  <a:schemeClr val="tx1"/>
                </a:solidFill>
                <a:latin typeface="+mn-lt"/>
                <a:ea typeface="+mn-ea"/>
                <a:cs typeface="+mn-cs"/>
              </a:rPr>
              <a:t>Mansel</a:t>
            </a:r>
            <a:r>
              <a:rPr lang="en-GB" sz="1200" kern="1200" baseline="0" dirty="0" smtClean="0">
                <a:solidFill>
                  <a:schemeClr val="tx1"/>
                </a:solidFill>
                <a:latin typeface="+mn-lt"/>
                <a:ea typeface="+mn-ea"/>
                <a:cs typeface="+mn-cs"/>
              </a:rPr>
              <a:t> family.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At first the ore in the principal regions of production was obtained by picking the nodules from the beds of streams, where they tended to accumulate on account of their superior weight and hardness whilst the associated softer </a:t>
            </a:r>
            <a:r>
              <a:rPr lang="en-US" sz="1200" kern="1200" dirty="0" err="1" smtClean="0">
                <a:solidFill>
                  <a:schemeClr val="tx1"/>
                </a:solidFill>
                <a:latin typeface="+mn-lt"/>
                <a:ea typeface="+mn-ea"/>
                <a:cs typeface="+mn-cs"/>
              </a:rPr>
              <a:t>shales</a:t>
            </a:r>
            <a:r>
              <a:rPr lang="en-US" sz="1200" kern="1200" dirty="0" smtClean="0">
                <a:solidFill>
                  <a:schemeClr val="tx1"/>
                </a:solidFill>
                <a:latin typeface="+mn-lt"/>
                <a:ea typeface="+mn-ea"/>
                <a:cs typeface="+mn-cs"/>
              </a:rPr>
              <a:t> were disintegrated and washed away. When these supplies were exhausted the nodules in beds exposed in cliffs and artificial excavations were worked. One method of separating the ores from the much more abundant </a:t>
            </a:r>
            <a:r>
              <a:rPr lang="en-US" sz="1200" kern="1200" dirty="0" err="1" smtClean="0">
                <a:solidFill>
                  <a:schemeClr val="tx1"/>
                </a:solidFill>
                <a:latin typeface="+mn-lt"/>
                <a:ea typeface="+mn-ea"/>
                <a:cs typeface="+mn-cs"/>
              </a:rPr>
              <a:t>shales</a:t>
            </a:r>
            <a:r>
              <a:rPr lang="en-US" sz="1200" kern="1200" dirty="0" smtClean="0">
                <a:solidFill>
                  <a:schemeClr val="tx1"/>
                </a:solidFill>
                <a:latin typeface="+mn-lt"/>
                <a:ea typeface="+mn-ea"/>
                <a:cs typeface="+mn-cs"/>
              </a:rPr>
              <a:t> was to make a pond (about 20 yards square and 3 or 4 feet deep) at a suitably high level by damming a stream and then allowing the water (controlled by a sluice gate) to rush suddenly down the hill, washing away the shale and leaving the heavier nodules to accumulate at the bottom of the slope. The streams were called 1 races,' but the process, which was called ' scouring ' tended to block watercourses with debris, causing floods that destroyed valuable land and led to expensive lawsuits.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As the demand increased the ores were obtained from quarry-like excavations along the outcrop. These were known as ' patches ' or patchworks ' and the debris left the surface very irregular with fan-shaped mounds that were gradually covered with vegetation. Plate V illustrates a mid-nineteenth century patchwork known as the </a:t>
            </a:r>
            <a:r>
              <a:rPr lang="en-US" sz="1200" kern="1200" dirty="0" err="1" smtClean="0">
                <a:solidFill>
                  <a:schemeClr val="tx1"/>
                </a:solidFill>
                <a:latin typeface="+mn-lt"/>
                <a:ea typeface="+mn-ea"/>
                <a:cs typeface="+mn-cs"/>
              </a:rPr>
              <a:t>Elled</a:t>
            </a:r>
            <a:r>
              <a:rPr lang="en-US" sz="1200" kern="1200" dirty="0" smtClean="0">
                <a:solidFill>
                  <a:schemeClr val="tx1"/>
                </a:solidFill>
                <a:latin typeface="+mn-lt"/>
                <a:ea typeface="+mn-ea"/>
                <a:cs typeface="+mn-cs"/>
              </a:rPr>
              <a:t> Patch, situated on the shoulder of a hill between </a:t>
            </a:r>
            <a:r>
              <a:rPr lang="en-US" sz="1200" kern="1200" dirty="0" err="1" smtClean="0">
                <a:solidFill>
                  <a:schemeClr val="tx1"/>
                </a:solidFill>
                <a:latin typeface="+mn-lt"/>
                <a:ea typeface="+mn-ea"/>
                <a:cs typeface="+mn-cs"/>
              </a:rPr>
              <a:t>Nant</a:t>
            </a:r>
            <a:r>
              <a:rPr lang="en-US" sz="1200" kern="1200" dirty="0" smtClean="0">
                <a:solidFill>
                  <a:schemeClr val="tx1"/>
                </a:solidFill>
                <a:latin typeface="+mn-lt"/>
                <a:ea typeface="+mn-ea"/>
                <a:cs typeface="+mn-cs"/>
              </a:rPr>
              <a:t>-y-</a:t>
            </a:r>
            <a:r>
              <a:rPr lang="en-US" sz="1200" kern="1200" dirty="0" err="1" smtClean="0">
                <a:solidFill>
                  <a:schemeClr val="tx1"/>
                </a:solidFill>
                <a:latin typeface="+mn-lt"/>
                <a:ea typeface="+mn-ea"/>
                <a:cs typeface="+mn-cs"/>
              </a:rPr>
              <a:t>glo</a:t>
            </a:r>
            <a:r>
              <a:rPr lang="en-US" sz="1200" kern="1200" dirty="0" smtClean="0">
                <a:solidFill>
                  <a:schemeClr val="tx1"/>
                </a:solidFill>
                <a:latin typeface="+mn-lt"/>
                <a:ea typeface="+mn-ea"/>
                <a:cs typeface="+mn-cs"/>
              </a:rPr>
              <a:t> and Beaufort. Below a thin layer of soil and stones there followed in turn, a (dark in the illustration) layer of poor quality ironstone, then shale with abundant ironstone nodules, a seam of coal - the </a:t>
            </a:r>
            <a:r>
              <a:rPr lang="en-US" sz="1200" kern="1200" dirty="0" err="1" smtClean="0">
                <a:solidFill>
                  <a:schemeClr val="tx1"/>
                </a:solidFill>
                <a:latin typeface="+mn-lt"/>
                <a:ea typeface="+mn-ea"/>
                <a:cs typeface="+mn-cs"/>
              </a:rPr>
              <a:t>Elled</a:t>
            </a:r>
            <a:r>
              <a:rPr lang="en-US" sz="1200" kern="1200" dirty="0" smtClean="0">
                <a:solidFill>
                  <a:schemeClr val="tx1"/>
                </a:solidFill>
                <a:latin typeface="+mn-lt"/>
                <a:ea typeface="+mn-ea"/>
                <a:cs typeface="+mn-cs"/>
              </a:rPr>
              <a:t> Coal - and more </a:t>
            </a:r>
            <a:r>
              <a:rPr lang="en-US" sz="1200" kern="1200" dirty="0" err="1" smtClean="0">
                <a:solidFill>
                  <a:schemeClr val="tx1"/>
                </a:solidFill>
                <a:latin typeface="+mn-lt"/>
                <a:ea typeface="+mn-ea"/>
                <a:cs typeface="+mn-cs"/>
              </a:rPr>
              <a:t>shales</a:t>
            </a:r>
            <a:r>
              <a:rPr lang="en-US" sz="1200" kern="1200" dirty="0" smtClean="0">
                <a:solidFill>
                  <a:schemeClr val="tx1"/>
                </a:solidFill>
                <a:latin typeface="+mn-lt"/>
                <a:ea typeface="+mn-ea"/>
                <a:cs typeface="+mn-cs"/>
              </a:rPr>
              <a:t> separating other thin seams of coal.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By the beginning of the 19th century the ore was obtained from levels driven into the hills by a method resembling the 'pillar and stall ' system used for working coal seams. From main roadways intended for transport a number of tunnel-like cuttings (stalls) were driven into the seam or strata to be excavated, with pillars left between them to support the roof. This operation released a considerable part of the available ore, and then, after cutting or' holing ' through a pillar at its far end from one stall to another the material of the pillar was removed, the ore sent to the surface in trams and the unsupported roof left to collapse into the space that remained after the miners had stowed away as much of the discarded shale debris as was possible. The amount of debris was considerable because although the workings had to be about 6 feet in height the ironstone beds - two or three in number and from less than two inches to about six inches thick - accounted for only a small proportion of the material that had to be excavated, and even when as much as possible had been stowed back in the emptied space there was still a considerable quantity to be brought to the surface through roadways maintained within the debris. This amounted to as much as five or six trams of rubbish to one tram of ore. A model of the </a:t>
            </a:r>
            <a:r>
              <a:rPr lang="en-US" sz="1200" kern="1200" dirty="0" err="1" smtClean="0">
                <a:solidFill>
                  <a:schemeClr val="tx1"/>
                </a:solidFill>
                <a:latin typeface="+mn-lt"/>
                <a:ea typeface="+mn-ea"/>
                <a:cs typeface="+mn-cs"/>
              </a:rPr>
              <a:t>neighbourhood</a:t>
            </a:r>
            <a:r>
              <a:rPr lang="en-US" sz="1200" kern="1200" dirty="0" smtClean="0">
                <a:solidFill>
                  <a:schemeClr val="tx1"/>
                </a:solidFill>
                <a:latin typeface="+mn-lt"/>
                <a:ea typeface="+mn-ea"/>
                <a:cs typeface="+mn-cs"/>
              </a:rPr>
              <a:t> of </a:t>
            </a:r>
            <a:r>
              <a:rPr lang="en-US" sz="1200" kern="1200" dirty="0" err="1" smtClean="0">
                <a:solidFill>
                  <a:schemeClr val="tx1"/>
                </a:solidFill>
                <a:latin typeface="+mn-lt"/>
                <a:ea typeface="+mn-ea"/>
                <a:cs typeface="+mn-cs"/>
              </a:rPr>
              <a:t>Ebbw</a:t>
            </a:r>
            <a:r>
              <a:rPr lang="en-US" sz="1200" kern="1200" dirty="0" smtClean="0">
                <a:solidFill>
                  <a:schemeClr val="tx1"/>
                </a:solidFill>
                <a:latin typeface="+mn-lt"/>
                <a:ea typeface="+mn-ea"/>
                <a:cs typeface="+mn-cs"/>
              </a:rPr>
              <a:t> Vale made by Thomas </a:t>
            </a:r>
            <a:r>
              <a:rPr lang="en-US" sz="1200" kern="1200" dirty="0" err="1" smtClean="0">
                <a:solidFill>
                  <a:schemeClr val="tx1"/>
                </a:solidFill>
                <a:latin typeface="+mn-lt"/>
                <a:ea typeface="+mn-ea"/>
                <a:cs typeface="+mn-cs"/>
              </a:rPr>
              <a:t>Sopwith</a:t>
            </a:r>
            <a:r>
              <a:rPr lang="en-US" sz="1200" kern="1200" dirty="0" smtClean="0">
                <a:solidFill>
                  <a:schemeClr val="tx1"/>
                </a:solidFill>
                <a:latin typeface="+mn-lt"/>
                <a:ea typeface="+mn-ea"/>
                <a:cs typeface="+mn-cs"/>
              </a:rPr>
              <a:t> in 1840 when the ore was still in great demand is preserved in the Museum. It illustrates the distribution and effects of patchworks and the plans of some pillar-and-stall workings in both ironstone and coal. When underground mining for the ore first commenced there was a tendency, as there had been in earlier mining ventures, to adopt methods that seemed likely to yield most profit most quickly, without taking into account the desirability for planned working with a view to ensuring that the removal of ore at one level did not increase the </a:t>
            </a:r>
            <a:r>
              <a:rPr lang="en-US" sz="1200" kern="1200" dirty="0" err="1" smtClean="0">
                <a:solidFill>
                  <a:schemeClr val="tx1"/>
                </a:solidFill>
                <a:latin typeface="+mn-lt"/>
                <a:ea typeface="+mn-ea"/>
                <a:cs typeface="+mn-cs"/>
              </a:rPr>
              <a:t>labour</a:t>
            </a:r>
            <a:r>
              <a:rPr lang="en-US" sz="1200" kern="1200" dirty="0" smtClean="0">
                <a:solidFill>
                  <a:schemeClr val="tx1"/>
                </a:solidFill>
                <a:latin typeface="+mn-lt"/>
                <a:ea typeface="+mn-ea"/>
                <a:cs typeface="+mn-cs"/>
              </a:rPr>
              <a:t> and cost of working at other levels.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Before ironstone mining ceased the pillar-and-stall method was in large measure replaced by 'long wall working' - also a system applied in coal mines - by which all the ore-bearing shale was removed at one operation, no supporting pillars being left for subsequent removal. The shale was mined along a continuous face or ' wall ' that moved farther and farther away from the entrance to the mine. The roof of the space immediately in front of the working face was supported by timbers which were moved and re-erected as the face advanced, allowing the roof to collapse on the debris which had been stowed in the emptied workings. Communication with the exit was maintained by building thick stone walls from floor to roof on either side of a road, thus providing a passage through the fallen debris which became more and more tightly packed as the overlying strata settled down upon it. </a:t>
            </a: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smtClean="0">
                <a:latin typeface="Verdana,Helvetica,Arial,Sans Serif"/>
              </a:rPr>
              <a:t>The purpose of a blast furnace is to chemically reduce and physically convert iron oxides into liquid iron called "hot metal". The blast furnace is a huge, steel stack lined with refractory brick, where iron ore, coke and limestone are dumped into the top, and preheated air is blown into the bottom. The raw materials require 6 to 8 hours to descend to the bottom of the furnace where they become the final product of liquid slag and liquid iron. These liquid products are drained from the furnace at regular intervals. The hot air that was blown into the bottom of the furnace ascends to the top in 6 to 8 seconds after going through numerous chemical reactions. Once a blast furnace is started it will continuously run for four to ten years with only short stops to perform planned maintenance.</a:t>
            </a:r>
          </a:p>
          <a:p>
            <a:endParaRPr lang="en-GB" dirty="0" smtClean="0">
              <a:latin typeface="Verdana,Helvetica,Arial,Sans Serif"/>
            </a:endParaRPr>
          </a:p>
          <a:p>
            <a:r>
              <a:rPr lang="en-US" dirty="0" smtClean="0">
                <a:latin typeface="Arial"/>
              </a:rPr>
              <a:t>Iron oxides can come to the blast furnace plant in the form of raw ore, pellets or sinter. The raw ore is removed from the earth and sized into pieces that range from 0.5 to 1.5 inches. This ore is either Hematite (Fe</a:t>
            </a:r>
            <a:r>
              <a:rPr lang="en-US" baseline="-25000" dirty="0" smtClean="0">
                <a:latin typeface="Arial"/>
              </a:rPr>
              <a:t>2</a:t>
            </a:r>
            <a:r>
              <a:rPr lang="en-US" dirty="0" smtClean="0">
                <a:latin typeface="Arial"/>
              </a:rPr>
              <a:t>O</a:t>
            </a:r>
            <a:r>
              <a:rPr lang="en-US" baseline="-25000" dirty="0" smtClean="0">
                <a:latin typeface="Arial"/>
              </a:rPr>
              <a:t>3</a:t>
            </a:r>
            <a:r>
              <a:rPr lang="en-US" dirty="0" smtClean="0">
                <a:latin typeface="Arial"/>
              </a:rPr>
              <a:t>) or Magnetite (Fe</a:t>
            </a:r>
            <a:r>
              <a:rPr lang="en-US" baseline="-25000" dirty="0" smtClean="0">
                <a:latin typeface="Arial"/>
              </a:rPr>
              <a:t>3</a:t>
            </a:r>
            <a:r>
              <a:rPr lang="en-US" dirty="0" smtClean="0">
                <a:latin typeface="Arial"/>
              </a:rPr>
              <a:t>O</a:t>
            </a:r>
            <a:r>
              <a:rPr lang="en-US" baseline="-25000" dirty="0" smtClean="0">
                <a:latin typeface="Arial"/>
              </a:rPr>
              <a:t>4</a:t>
            </a:r>
            <a:r>
              <a:rPr lang="en-US" dirty="0" smtClean="0">
                <a:latin typeface="Arial"/>
              </a:rPr>
              <a:t>) and the iron content ranges from 50% to 70%. This iron rich ore can be charged directly into a blast furnace without any further processing. Iron ore that contains a lower iron content must be processed or beneficiated to increase its iron content. Pellets are produced from this lower iron content ore. This ore is crushed and ground into a powder so the waste material called gangue can be removed. The remaining iron-rich powder is rolled into balls and fired in a furnace to produce strong, marble-sized pellets that contain 60% to 65% iron. Sinter is produced from fine raw ore, small coke, sand-sized limestone and numerous other steel plant waste materials that contain some iron. These fine materials are proportioned to obtain a desired product chemistry then mixed together. This raw material mix is then placed on a sintering strand, which is similar to a steel conveyor belt, where it is ignited by gas fired furnace and fused by the heat from the coke fines into larger size pieces that are from 0.5 to 2.0 inches. The iron ore, pellets and sinter then become the liquid iron produced in the blast furnace with any of their remaining impurities going to the liquid slag.</a:t>
            </a:r>
            <a:r>
              <a:rPr lang="en-US" dirty="0" smtClean="0"/>
              <a:t> </a:t>
            </a:r>
          </a:p>
          <a:p>
            <a:r>
              <a:rPr lang="en-US" dirty="0" smtClean="0">
                <a:latin typeface="Arial"/>
              </a:rPr>
              <a:t>The coke is produced from a mixture of coals. The coal is crushed and ground into a powder and then charged into an oven. As the oven is heated the coal is cooked so most of the volatile matter such as oil and tar are removed. The cooked coal, called coke, is removed from the oven after 18 to 24 hours of reaction time. The coke is cooled and screened into pieces ranging from one inch to four inches. The coke contains 90 to 93% carbon, some ash and </a:t>
            </a:r>
            <a:r>
              <a:rPr lang="en-US" dirty="0" err="1" smtClean="0">
                <a:latin typeface="Arial"/>
              </a:rPr>
              <a:t>sulphur</a:t>
            </a:r>
            <a:r>
              <a:rPr lang="en-US" dirty="0" smtClean="0">
                <a:latin typeface="Arial"/>
              </a:rPr>
              <a:t> but compared to raw coal is very strong. The strong pieces of coke with a high energy value provide permeability, heat and gases which are required to reduce and melt the iron ore, pellets and sinter.</a:t>
            </a:r>
            <a:r>
              <a:rPr lang="en-US" dirty="0" smtClean="0"/>
              <a:t> </a:t>
            </a:r>
          </a:p>
          <a:p>
            <a:r>
              <a:rPr lang="en-US" dirty="0" smtClean="0">
                <a:latin typeface="Arial"/>
              </a:rPr>
              <a:t>The final raw material in the </a:t>
            </a:r>
            <a:r>
              <a:rPr lang="en-US" dirty="0" err="1" smtClean="0">
                <a:latin typeface="Arial"/>
              </a:rPr>
              <a:t>ironmaking</a:t>
            </a:r>
            <a:r>
              <a:rPr lang="en-US" dirty="0" smtClean="0">
                <a:latin typeface="Arial"/>
              </a:rPr>
              <a:t> process in limestone. The limestone is removed from the earth by blasting with explosives. It is then crushed and screened to a size that ranges from 0.5 inch to 1.5 inch to become blast furnace flux . This flux can be pure high calcium limestone, dolomitic limestone containing magnesia or a blend of the two types of limestone.</a:t>
            </a:r>
            <a:r>
              <a:rPr lang="en-US" dirty="0" smtClean="0"/>
              <a:t> </a:t>
            </a:r>
          </a:p>
          <a:p>
            <a:r>
              <a:rPr lang="en-US" dirty="0" smtClean="0">
                <a:latin typeface="Arial"/>
              </a:rPr>
              <a:t>Since the limestone is melted to become the slag which removes </a:t>
            </a:r>
            <a:r>
              <a:rPr lang="en-US" dirty="0" err="1" smtClean="0">
                <a:latin typeface="Arial"/>
              </a:rPr>
              <a:t>sulphur</a:t>
            </a:r>
            <a:r>
              <a:rPr lang="en-US" dirty="0" smtClean="0">
                <a:latin typeface="Arial"/>
              </a:rPr>
              <a:t> and other impurities, the blast furnace operator may blend the different stones to produce the desired slag chemistry to create optimum properties such as has a low melting point and a high fluidity.</a:t>
            </a:r>
            <a:r>
              <a:rPr lang="en-US" dirty="0" smtClean="0"/>
              <a:t> </a:t>
            </a:r>
          </a:p>
          <a:p>
            <a:endParaRPr lang="en-US" dirty="0" smtClean="0"/>
          </a:p>
          <a:p>
            <a:r>
              <a:rPr lang="en-US" dirty="0" smtClean="0">
                <a:latin typeface="Arial"/>
              </a:rPr>
              <a:t>All of the raw materials are stored in an ore field and transferred to the </a:t>
            </a:r>
            <a:r>
              <a:rPr lang="en-US" dirty="0" err="1" smtClean="0">
                <a:latin typeface="Arial"/>
              </a:rPr>
              <a:t>stockhouse</a:t>
            </a:r>
            <a:r>
              <a:rPr lang="en-US" dirty="0" smtClean="0">
                <a:latin typeface="Arial"/>
              </a:rPr>
              <a:t> before charging. Once these materials are charged into the furnace top, they go through numerous chemical and physical reactions while descending to the bottom of the furnace.</a:t>
            </a:r>
            <a:r>
              <a:rPr lang="en-US" dirty="0" smtClean="0"/>
              <a:t> </a:t>
            </a:r>
          </a:p>
          <a:p>
            <a:endParaRPr lang="en-US" dirty="0" smtClean="0"/>
          </a:p>
          <a:p>
            <a:r>
              <a:rPr lang="en-US" dirty="0" smtClean="0">
                <a:latin typeface="Arial"/>
              </a:rPr>
              <a:t>The iron ore, pellets and sinter are reduced which simply means the oxygen in the iron oxides is removed by a series of chemical reactions. These reactions occur as follows:</a:t>
            </a:r>
            <a:r>
              <a:rPr lang="en-US" dirty="0" smtClean="0"/>
              <a:t> </a:t>
            </a:r>
          </a:p>
          <a:p>
            <a:endParaRPr lang="en-US"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10</a:t>
            </a:fld>
            <a:endParaRPr lang="en-GB"/>
          </a:p>
        </p:txBody>
      </p:sp>
    </p:spTree>
    <p:extLst>
      <p:ext uri="{BB962C8B-B14F-4D97-AF65-F5344CB8AC3E}">
        <p14:creationId xmlns:p14="http://schemas.microsoft.com/office/powerpoint/2010/main" val="3159126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Iron is an element, found in chemistry labs.</a:t>
            </a:r>
          </a:p>
          <a:p>
            <a:r>
              <a:rPr lang="en-GB" sz="1200" b="0" i="0" kern="1200" dirty="0" smtClean="0">
                <a:solidFill>
                  <a:schemeClr val="tx1"/>
                </a:solidFill>
                <a:latin typeface="+mn-lt"/>
                <a:ea typeface="+mn-ea"/>
                <a:cs typeface="+mn-cs"/>
              </a:rPr>
              <a:t>Pig iron is iron as cast after smelting from ore. It is so called because it used to be a very simple casting made by scooping roundish depressions in a row along a runnel. Add red-hot iron, and the visual effect resembles piglets feeding from a </a:t>
            </a:r>
            <a:r>
              <a:rPr lang="en-GB" sz="1200" b="0" i="0" kern="1200" dirty="0" err="1" smtClean="0">
                <a:solidFill>
                  <a:schemeClr val="tx1"/>
                </a:solidFill>
                <a:latin typeface="+mn-lt"/>
                <a:ea typeface="+mn-ea"/>
                <a:cs typeface="+mn-cs"/>
              </a:rPr>
              <a:t>sow.</a:t>
            </a:r>
            <a:r>
              <a:rPr lang="en-GB" sz="1200" b="0" i="0" kern="1200" dirty="0" smtClean="0">
                <a:solidFill>
                  <a:schemeClr val="tx1"/>
                </a:solidFill>
                <a:latin typeface="+mn-lt"/>
                <a:ea typeface="+mn-ea"/>
                <a:cs typeface="+mn-cs"/>
              </a:rPr>
              <a:t> Pig iron has 5% carbon by weight or more.</a:t>
            </a:r>
          </a:p>
          <a:p>
            <a:r>
              <a:rPr lang="en-GB" sz="1200" b="0" i="0" kern="1200" dirty="0" smtClean="0">
                <a:solidFill>
                  <a:schemeClr val="tx1"/>
                </a:solidFill>
                <a:latin typeface="+mn-lt"/>
                <a:ea typeface="+mn-ea"/>
                <a:cs typeface="+mn-cs"/>
              </a:rPr>
              <a:t>Cast iron is pig iron </a:t>
            </a:r>
            <a:r>
              <a:rPr lang="en-GB" sz="1200" b="0" i="0" kern="1200" dirty="0" err="1" smtClean="0">
                <a:solidFill>
                  <a:schemeClr val="tx1"/>
                </a:solidFill>
                <a:latin typeface="+mn-lt"/>
                <a:ea typeface="+mn-ea"/>
                <a:cs typeface="+mn-cs"/>
              </a:rPr>
              <a:t>remelted</a:t>
            </a:r>
            <a:r>
              <a:rPr lang="en-GB" sz="1200" b="0" i="0" kern="1200" dirty="0" smtClean="0">
                <a:solidFill>
                  <a:schemeClr val="tx1"/>
                </a:solidFill>
                <a:latin typeface="+mn-lt"/>
                <a:ea typeface="+mn-ea"/>
                <a:cs typeface="+mn-cs"/>
              </a:rPr>
              <a:t> (or even, these days, shipped directly to a foundry in molten form) and cast into something useful. It still has 5% or more carbon, and the carbon separates out into flakes. This reduces the tensile strength, but not the compressive strength, so it is used where compression is important. Machine tool bases are often cast iron.</a:t>
            </a:r>
          </a:p>
          <a:p>
            <a:r>
              <a:rPr lang="en-GB" sz="1200" b="0" i="0" kern="1200" dirty="0" smtClean="0">
                <a:solidFill>
                  <a:schemeClr val="tx1"/>
                </a:solidFill>
                <a:latin typeface="+mn-lt"/>
                <a:ea typeface="+mn-ea"/>
                <a:cs typeface="+mn-cs"/>
              </a:rPr>
              <a:t>Take out all but 0.25% of the carbon, add a little manganese and silicon, and you have mild steel. This is the steel that you see the most of. It works relatively easily, has good tensile and compressive strength, and is cheap. Car and appliance bodies are mild steel sheet. Coat the sheet with zinc to prevent corrosion, and use it for roofs and ducts. Most modern "wrought iron" railings are really mild steel, so you need to keep them painted. This is what most people are thinking of when the say just "steel" with no qualifiers.</a:t>
            </a:r>
          </a:p>
          <a:p>
            <a:r>
              <a:rPr lang="en-GB" sz="1200" b="0" i="0" kern="1200" dirty="0" smtClean="0">
                <a:solidFill>
                  <a:schemeClr val="tx1"/>
                </a:solidFill>
                <a:latin typeface="+mn-lt"/>
                <a:ea typeface="+mn-ea"/>
                <a:cs typeface="+mn-cs"/>
              </a:rPr>
              <a:t>Take out just about all the carbon and you have wrought iron, easy to shape on a forge and weather resistant - it rusts a lot more slowly than other steels. It is almost pure iron. Rarely seen these days.</a:t>
            </a:r>
          </a:p>
          <a:p>
            <a:r>
              <a:rPr lang="en-GB" sz="1200" b="0" i="0" kern="1200" dirty="0" smtClean="0">
                <a:solidFill>
                  <a:schemeClr val="tx1"/>
                </a:solidFill>
                <a:latin typeface="+mn-lt"/>
                <a:ea typeface="+mn-ea"/>
                <a:cs typeface="+mn-cs"/>
              </a:rPr>
              <a:t>Leave in just the right amount of carbon, around 1%, and you have carbon steel. This is useful in springs, knives, and high-tensile wire rope. Its big feature is that you can change its properties from soft via springy to hard and brittle by simple heat treatment. Also sometimes called tool steel, though this tends to be used for more complex alloys.</a:t>
            </a:r>
          </a:p>
          <a:p>
            <a:r>
              <a:rPr lang="en-GB" sz="1200" b="0" i="0" kern="1200" dirty="0" smtClean="0">
                <a:solidFill>
                  <a:schemeClr val="tx1"/>
                </a:solidFill>
                <a:latin typeface="+mn-lt"/>
                <a:ea typeface="+mn-ea"/>
                <a:cs typeface="+mn-cs"/>
              </a:rPr>
              <a:t>To get stainless steel you remove the carbon and add a lot of chromium, at least 10.5%. It is capable of taking a moderately good edge, (not as good as a tool steel) but it will not rust, provided it is exposed to air so that it can form a protective oxide layer. Great for cutlery and cooking gear, but not so good for bolts, which rust out fast where you can't see them, because there is no free oxygen there.</a:t>
            </a:r>
          </a:p>
          <a:p>
            <a:r>
              <a:rPr lang="en-GB" sz="1200" b="0" i="0" kern="1200" dirty="0" smtClean="0">
                <a:solidFill>
                  <a:schemeClr val="tx1"/>
                </a:solidFill>
                <a:latin typeface="+mn-lt"/>
                <a:ea typeface="+mn-ea"/>
                <a:cs typeface="+mn-cs"/>
              </a:rPr>
              <a:t>And for extra points...</a:t>
            </a:r>
          </a:p>
          <a:p>
            <a:r>
              <a:rPr lang="en-GB" sz="1200" b="0" i="0" kern="1200" dirty="0" smtClean="0">
                <a:solidFill>
                  <a:schemeClr val="tx1"/>
                </a:solidFill>
                <a:latin typeface="+mn-lt"/>
                <a:ea typeface="+mn-ea"/>
                <a:cs typeface="+mn-cs"/>
              </a:rPr>
              <a:t>Casting is the forming of shapes by pouring molten metal into a mould. The mould is often made by tamping slightly damp sand around a wooden "pattern". After each casting is made the sand mould is destroyed to extract the casting, but it is easy to make another mould from the pattern.</a:t>
            </a:r>
          </a:p>
          <a:p>
            <a:r>
              <a:rPr lang="en-GB" sz="1200" b="0" i="0" kern="1200" dirty="0" smtClean="0">
                <a:solidFill>
                  <a:schemeClr val="tx1"/>
                </a:solidFill>
                <a:latin typeface="+mn-lt"/>
                <a:ea typeface="+mn-ea"/>
                <a:cs typeface="+mn-cs"/>
              </a:rPr>
              <a:t>Forging is beating hot metal to the shape you need. Red-hot steel is surprisingly plastic. The craftsman who specialises in forging is the blacksmith. Industrial forging is done with presses rather than hammers. Forging is dramatic, fun to watch, even more fun to do.</a:t>
            </a:r>
          </a:p>
          <a:p>
            <a:r>
              <a:rPr lang="en-GB" sz="1200" b="0" i="0" kern="1200" dirty="0" smtClean="0">
                <a:solidFill>
                  <a:schemeClr val="tx1"/>
                </a:solidFill>
                <a:latin typeface="+mn-lt"/>
                <a:ea typeface="+mn-ea"/>
                <a:cs typeface="+mn-cs"/>
              </a:rPr>
              <a:t>Coke is the residue left in the retort after coal is heated without an air supply to form coal gas. This used to be done on a huge scale in almost every city to produce gas for domestic use. The residual coke is porous and brittle. It burns very cleanly, and very hot, so it is a great fuel for your forge.</a:t>
            </a:r>
          </a:p>
          <a:p>
            <a:r>
              <a:rPr lang="en-GB" sz="1200" b="0" i="0" kern="1200" dirty="0" smtClean="0">
                <a:solidFill>
                  <a:schemeClr val="tx1"/>
                </a:solidFill>
                <a:latin typeface="+mn-lt"/>
                <a:ea typeface="+mn-ea"/>
                <a:cs typeface="+mn-cs"/>
              </a:rPr>
              <a:t>A bloom is a gob of metal retrieved from a </a:t>
            </a:r>
            <a:r>
              <a:rPr lang="en-GB" sz="1200" b="0" i="0" kern="1200" dirty="0" err="1" smtClean="0">
                <a:solidFill>
                  <a:schemeClr val="tx1"/>
                </a:solidFill>
                <a:latin typeface="+mn-lt"/>
                <a:ea typeface="+mn-ea"/>
                <a:cs typeface="+mn-cs"/>
              </a:rPr>
              <a:t>puddling</a:t>
            </a:r>
            <a:r>
              <a:rPr lang="en-GB" sz="1200" b="0" i="0" kern="1200" dirty="0" smtClean="0">
                <a:solidFill>
                  <a:schemeClr val="tx1"/>
                </a:solidFill>
                <a:latin typeface="+mn-lt"/>
                <a:ea typeface="+mn-ea"/>
                <a:cs typeface="+mn-cs"/>
              </a:rPr>
              <a:t> furnace by dipping in a rod and stirring it about. Puddling used to be a major steelmaking method, but it was labour-intensive, and has largely been </a:t>
            </a:r>
            <a:r>
              <a:rPr lang="en-GB" sz="1200" b="0" i="0" kern="1200" dirty="0" err="1" smtClean="0">
                <a:solidFill>
                  <a:schemeClr val="tx1"/>
                </a:solidFill>
                <a:latin typeface="+mn-lt"/>
                <a:ea typeface="+mn-ea"/>
                <a:cs typeface="+mn-cs"/>
              </a:rPr>
              <a:t>superceded</a:t>
            </a:r>
            <a:r>
              <a:rPr lang="en-GB" sz="1200" b="0" i="0" kern="1200" dirty="0" smtClean="0">
                <a:solidFill>
                  <a:schemeClr val="tx1"/>
                </a:solidFill>
                <a:latin typeface="+mn-lt"/>
                <a:ea typeface="+mn-ea"/>
                <a:cs typeface="+mn-cs"/>
              </a:rPr>
              <a:t> by Bessemer converters.</a:t>
            </a:r>
          </a:p>
          <a:p>
            <a:endParaRPr lang="en-GB" sz="1200" b="0" i="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11</a:t>
            </a:fld>
            <a:endParaRPr lang="en-GB"/>
          </a:p>
        </p:txBody>
      </p:sp>
    </p:spTree>
    <p:extLst>
      <p:ext uri="{BB962C8B-B14F-4D97-AF65-F5344CB8AC3E}">
        <p14:creationId xmlns:p14="http://schemas.microsoft.com/office/powerpoint/2010/main" val="198655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F3DAB-1268-4F3E-90FC-DDC6DAD88A7E}" type="datetimeFigureOut">
              <a:rPr lang="en-GB" smtClean="0"/>
              <a:pPr/>
              <a:t>25/02/2019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FFA1D-476A-4697-A798-88B600AE34C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xBIgbRT8f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lstStyle/>
          <a:p>
            <a:r>
              <a:rPr lang="en-GB" dirty="0" smtClean="0"/>
              <a:t>Llanelli and Nearby Clay Ironstone</a:t>
            </a:r>
            <a:endParaRPr lang="en-GB" dirty="0"/>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395536" y="2060848"/>
            <a:ext cx="3888432" cy="454123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cstate="print"/>
          <a:srcRect/>
          <a:stretch>
            <a:fillRect/>
          </a:stretch>
        </p:blipFill>
        <p:spPr bwMode="auto">
          <a:xfrm>
            <a:off x="4381500" y="2708920"/>
            <a:ext cx="4762500" cy="32385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 Ironstone</a:t>
            </a:r>
            <a:endParaRPr lang="en-GB" dirty="0"/>
          </a:p>
        </p:txBody>
      </p:sp>
      <p:sp>
        <p:nvSpPr>
          <p:cNvPr id="3" name="Content Placeholder 2"/>
          <p:cNvSpPr>
            <a:spLocks noGrp="1"/>
          </p:cNvSpPr>
          <p:nvPr>
            <p:ph idx="1"/>
          </p:nvPr>
        </p:nvSpPr>
        <p:spPr/>
        <p:txBody>
          <a:bodyPr/>
          <a:lstStyle/>
          <a:p>
            <a:r>
              <a:rPr lang="en-GB" dirty="0" smtClean="0"/>
              <a:t>Iron ore in the coal measures put down in Carboniferous times</a:t>
            </a:r>
          </a:p>
          <a:p>
            <a:r>
              <a:rPr lang="en-GB" dirty="0" smtClean="0"/>
              <a:t>The ore may occur in continuous beds a few inches in thickness</a:t>
            </a:r>
          </a:p>
          <a:p>
            <a:r>
              <a:rPr lang="en-GB" dirty="0" smtClean="0"/>
              <a:t>Or rounded lumps or nodules in layers within the shale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 Ironstone formation</a:t>
            </a:r>
            <a:endParaRPr lang="en-GB" dirty="0"/>
          </a:p>
        </p:txBody>
      </p:sp>
      <p:sp>
        <p:nvSpPr>
          <p:cNvPr id="3" name="Content Placeholder 2"/>
          <p:cNvSpPr>
            <a:spLocks noGrp="1"/>
          </p:cNvSpPr>
          <p:nvPr>
            <p:ph idx="1"/>
          </p:nvPr>
        </p:nvSpPr>
        <p:spPr/>
        <p:txBody>
          <a:bodyPr/>
          <a:lstStyle/>
          <a:p>
            <a:r>
              <a:rPr lang="en-GB" dirty="0" smtClean="0"/>
              <a:t>What is shale/Clay?</a:t>
            </a:r>
          </a:p>
          <a:p>
            <a:r>
              <a:rPr lang="en-GB" dirty="0" smtClean="0"/>
              <a:t>How is it formed</a:t>
            </a:r>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2411760" y="2780928"/>
            <a:ext cx="5609653" cy="381456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Clay/Shale formation</a:t>
            </a:r>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1484784"/>
            <a:ext cx="6624736" cy="4938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Clay/Shale formation</a:t>
            </a:r>
            <a:endParaRPr lang="en-GB" dirty="0"/>
          </a:p>
        </p:txBody>
      </p:sp>
      <p:pic>
        <p:nvPicPr>
          <p:cNvPr id="6" name="Picture 5" descr="C:\Users\se046\AppData\Local\Microsoft\Windows\Temporary Internet Files\Content.Word\New Picture.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348880"/>
            <a:ext cx="6984776" cy="2952328"/>
          </a:xfrm>
          <a:prstGeom prst="rect">
            <a:avLst/>
          </a:prstGeom>
          <a:noFill/>
          <a:ln>
            <a:noFill/>
          </a:ln>
        </p:spPr>
      </p:pic>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Ironstone</a:t>
            </a:r>
            <a:endParaRPr lang="en-GB" dirty="0"/>
          </a:p>
        </p:txBody>
      </p:sp>
      <p:sp>
        <p:nvSpPr>
          <p:cNvPr id="3" name="Content Placeholder 2"/>
          <p:cNvSpPr>
            <a:spLocks noGrp="1"/>
          </p:cNvSpPr>
          <p:nvPr>
            <p:ph idx="1"/>
          </p:nvPr>
        </p:nvSpPr>
        <p:spPr/>
        <p:txBody>
          <a:bodyPr>
            <a:normAutofit lnSpcReduction="10000"/>
          </a:bodyPr>
          <a:lstStyle/>
          <a:p>
            <a:r>
              <a:rPr lang="en-GB" dirty="0" smtClean="0"/>
              <a:t>Clay Ironstone in lower and middle series of coal measures.</a:t>
            </a:r>
          </a:p>
          <a:p>
            <a:r>
              <a:rPr lang="en-GB" dirty="0" smtClean="0"/>
              <a:t>Developed extensively between Pontypool and Merthyr but also in places around Llanelli area</a:t>
            </a:r>
          </a:p>
          <a:p>
            <a:r>
              <a:rPr lang="en-GB" dirty="0" smtClean="0"/>
              <a:t>Further west thicker but poorer quality beds occur</a:t>
            </a:r>
          </a:p>
          <a:p>
            <a:r>
              <a:rPr lang="en-GB" dirty="0" smtClean="0"/>
              <a:t>The Old Furnace Ironworks &amp; Sluices – Llanelli</a:t>
            </a:r>
          </a:p>
          <a:p>
            <a:r>
              <a:rPr lang="en-GB" dirty="0" smtClean="0"/>
              <a:t>Alexander Raby </a:t>
            </a:r>
            <a:r>
              <a:rPr lang="en-GB" dirty="0" smtClean="0"/>
              <a:t>(took over in 1796)</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Ironstone</a:t>
            </a:r>
            <a:endParaRPr lang="en-GB" dirty="0"/>
          </a:p>
        </p:txBody>
      </p:sp>
      <p:sp>
        <p:nvSpPr>
          <p:cNvPr id="3" name="Content Placeholder 2"/>
          <p:cNvSpPr>
            <a:spLocks noGrp="1"/>
          </p:cNvSpPr>
          <p:nvPr>
            <p:ph idx="1"/>
          </p:nvPr>
        </p:nvSpPr>
        <p:spPr/>
        <p:txBody>
          <a:bodyPr/>
          <a:lstStyle/>
          <a:p>
            <a:r>
              <a:rPr lang="en-GB" dirty="0" smtClean="0"/>
              <a:t>At first nodules picked from stream beds</a:t>
            </a:r>
          </a:p>
          <a:p>
            <a:r>
              <a:rPr lang="en-GB" dirty="0" smtClean="0"/>
              <a:t>Then from beds in exposed cliffs and artificial excavations worked.</a:t>
            </a:r>
          </a:p>
          <a:p>
            <a:r>
              <a:rPr lang="en-GB" dirty="0" smtClean="0"/>
              <a:t>Damning and rushing used to separate iron ore from </a:t>
            </a:r>
            <a:r>
              <a:rPr lang="en-GB" dirty="0" err="1" smtClean="0"/>
              <a:t>shales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Ironstone working Llanelli area</a:t>
            </a:r>
            <a:endParaRPr lang="en-GB" dirty="0"/>
          </a:p>
        </p:txBody>
      </p:sp>
      <p:sp>
        <p:nvSpPr>
          <p:cNvPr id="3" name="Content Placeholder 2"/>
          <p:cNvSpPr>
            <a:spLocks noGrp="1"/>
          </p:cNvSpPr>
          <p:nvPr>
            <p:ph idx="1"/>
          </p:nvPr>
        </p:nvSpPr>
        <p:spPr/>
        <p:txBody>
          <a:bodyPr/>
          <a:lstStyle/>
          <a:p>
            <a:r>
              <a:rPr lang="en-GB" dirty="0" smtClean="0"/>
              <a:t>Quarry patches worked as demand grew</a:t>
            </a:r>
          </a:p>
          <a:p>
            <a:r>
              <a:rPr lang="en-GB" dirty="0" smtClean="0"/>
              <a:t>By beginning of 19</a:t>
            </a:r>
            <a:r>
              <a:rPr lang="en-GB" baseline="30000" dirty="0" smtClean="0"/>
              <a:t>th</a:t>
            </a:r>
            <a:r>
              <a:rPr lang="en-GB" dirty="0" smtClean="0"/>
              <a:t> century a method called “pillar and stall” system was used to work coal seams</a:t>
            </a:r>
          </a:p>
          <a:p>
            <a:endParaRPr lang="en-GB" dirty="0"/>
          </a:p>
        </p:txBody>
      </p:sp>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3" y="3429000"/>
            <a:ext cx="4876647" cy="3254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Ironstone working Llanelli area</a:t>
            </a:r>
            <a:endParaRPr lang="en-US" dirty="0"/>
          </a:p>
        </p:txBody>
      </p:sp>
      <p:sp>
        <p:nvSpPr>
          <p:cNvPr id="3" name="Content Placeholder 2"/>
          <p:cNvSpPr>
            <a:spLocks noGrp="1"/>
          </p:cNvSpPr>
          <p:nvPr>
            <p:ph idx="1"/>
          </p:nvPr>
        </p:nvSpPr>
        <p:spPr/>
        <p:txBody>
          <a:bodyPr/>
          <a:lstStyle/>
          <a:p>
            <a:pPr lvl="0"/>
            <a:r>
              <a:rPr lang="en-GB" dirty="0">
                <a:solidFill>
                  <a:prstClr val="black"/>
                </a:solidFill>
              </a:rPr>
              <a:t>Before Ironstone mining ceased “long wall working” system was used</a:t>
            </a:r>
          </a:p>
          <a:p>
            <a:pPr lvl="0"/>
            <a:r>
              <a:rPr lang="en-GB" dirty="0">
                <a:solidFill>
                  <a:prstClr val="black"/>
                </a:solidFill>
              </a:rPr>
              <a:t>Until Iron ore stopped being mined at the end of the 18</a:t>
            </a:r>
            <a:r>
              <a:rPr lang="en-GB" baseline="30000" dirty="0">
                <a:solidFill>
                  <a:prstClr val="black"/>
                </a:solidFill>
              </a:rPr>
              <a:t>th</a:t>
            </a:r>
            <a:r>
              <a:rPr lang="en-GB" dirty="0">
                <a:solidFill>
                  <a:prstClr val="black"/>
                </a:solidFill>
              </a:rPr>
              <a:t> century in the area</a:t>
            </a:r>
          </a:p>
          <a:p>
            <a:endParaRPr lang="en-US"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3789040"/>
            <a:ext cx="7627446"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68877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a blast furnace works to produce Pig Iron</a:t>
            </a:r>
            <a:endParaRPr lang="en-US" dirty="0"/>
          </a:p>
        </p:txBody>
      </p:sp>
      <p:sp>
        <p:nvSpPr>
          <p:cNvPr id="3" name="Content Placeholder 2"/>
          <p:cNvSpPr>
            <a:spLocks noGrp="1"/>
          </p:cNvSpPr>
          <p:nvPr>
            <p:ph idx="1"/>
          </p:nvPr>
        </p:nvSpPr>
        <p:spPr/>
        <p:txBody>
          <a:bodyPr/>
          <a:lstStyle/>
          <a:p>
            <a:pPr marL="0" indent="0">
              <a:buNone/>
            </a:pPr>
            <a:r>
              <a:rPr lang="en-GB" sz="2400" dirty="0" smtClean="0"/>
              <a:t>Video link of how Blast furnaces produce </a:t>
            </a:r>
            <a:r>
              <a:rPr lang="en-GB" sz="2400" dirty="0"/>
              <a:t>Pig Iron - </a:t>
            </a:r>
            <a:r>
              <a:rPr lang="en-GB" sz="2000" dirty="0">
                <a:hlinkClick r:id="rId3"/>
              </a:rPr>
              <a:t>https://</a:t>
            </a:r>
            <a:r>
              <a:rPr lang="en-GB" sz="2000" dirty="0" smtClean="0">
                <a:hlinkClick r:id="rId3"/>
              </a:rPr>
              <a:t>www.youtube.com/watch?v=fxBIgbRT8fw</a:t>
            </a:r>
            <a:endParaRPr lang="en-GB" sz="2000" dirty="0" smtClean="0"/>
          </a:p>
          <a:p>
            <a:pPr marL="0" indent="0">
              <a:buNone/>
            </a:pPr>
            <a:endParaRPr lang="en-US" dirty="0"/>
          </a:p>
        </p:txBody>
      </p:sp>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2609372"/>
            <a:ext cx="4896544" cy="4248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52120" y="3645024"/>
            <a:ext cx="3355573"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8127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18</a:t>
            </a:r>
            <a:r>
              <a:rPr lang="en-GB" baseline="30000" dirty="0" smtClean="0"/>
              <a:t>th</a:t>
            </a:r>
            <a:r>
              <a:rPr lang="en-GB" dirty="0" smtClean="0"/>
              <a:t> </a:t>
            </a:r>
            <a:r>
              <a:rPr lang="en-GB" smtClean="0"/>
              <a:t>&amp; early 19</a:t>
            </a:r>
            <a:r>
              <a:rPr lang="en-GB" baseline="30000" smtClean="0"/>
              <a:t>th</a:t>
            </a:r>
            <a:r>
              <a:rPr lang="en-GB" smtClean="0"/>
              <a:t> century </a:t>
            </a:r>
            <a:r>
              <a:rPr lang="en-GB" dirty="0" smtClean="0"/>
              <a:t>Pig </a:t>
            </a:r>
            <a:r>
              <a:rPr lang="en-GB" dirty="0"/>
              <a:t>I</a:t>
            </a:r>
            <a:r>
              <a:rPr lang="en-GB" dirty="0" smtClean="0"/>
              <a:t>ron uses</a:t>
            </a:r>
            <a:endParaRPr lang="en-GB" dirty="0"/>
          </a:p>
        </p:txBody>
      </p:sp>
      <p:pic>
        <p:nvPicPr>
          <p:cNvPr id="5122" name="Picture 2"/>
          <p:cNvPicPr>
            <a:picLocks noGrp="1" noChangeAspect="1" noChangeArrowheads="1"/>
          </p:cNvPicPr>
          <p:nvPr>
            <p:ph idx="1"/>
          </p:nvPr>
        </p:nvPicPr>
        <p:blipFill>
          <a:blip r:embed="rId3" cstate="print"/>
          <a:srcRect/>
          <a:stretch>
            <a:fillRect/>
          </a:stretch>
        </p:blipFill>
        <p:spPr bwMode="auto">
          <a:xfrm>
            <a:off x="1259632" y="1250834"/>
            <a:ext cx="6768752" cy="5607166"/>
          </a:xfrm>
          <a:prstGeom prst="rect">
            <a:avLst/>
          </a:prstGeom>
          <a:noFill/>
          <a:ln w="9525">
            <a:noFill/>
            <a:miter lim="800000"/>
            <a:headEnd/>
            <a:tailEnd/>
          </a:ln>
          <a:effectLst/>
        </p:spPr>
      </p:pic>
    </p:spTree>
    <p:extLst>
      <p:ext uri="{BB962C8B-B14F-4D97-AF65-F5344CB8AC3E}">
        <p14:creationId xmlns:p14="http://schemas.microsoft.com/office/powerpoint/2010/main" val="34977115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Alexander Raby &amp; Ironworks History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Ephgrave</a:t>
            </a:r>
            <a:r>
              <a:rPr lang="en-GB" dirty="0"/>
              <a:t>, R. (</a:t>
            </a:r>
            <a:r>
              <a:rPr lang="en-GB" dirty="0" err="1"/>
              <a:t>n.d.</a:t>
            </a:r>
            <a:r>
              <a:rPr lang="en-GB" dirty="0"/>
              <a:t>). A Brief History of Raby's Furnace. Retrieved February 25, 2019, from https://www.llanellich.org.uk/projects/buildings/97-a-brief-history-of-rabys-furnace</a:t>
            </a:r>
            <a:endParaRPr lang="en-GB" dirty="0" smtClean="0"/>
          </a:p>
          <a:p>
            <a:pPr marL="0" indent="0">
              <a:buNone/>
            </a:pPr>
            <a:endParaRPr lang="en-GB" dirty="0"/>
          </a:p>
          <a:p>
            <a:pPr marL="0" indent="0">
              <a:buNone/>
            </a:pPr>
            <a:r>
              <a:rPr lang="en-GB" dirty="0" err="1" smtClean="0"/>
              <a:t>Ephgrave</a:t>
            </a:r>
            <a:r>
              <a:rPr lang="en-GB" dirty="0"/>
              <a:t>, R. (</a:t>
            </a:r>
            <a:r>
              <a:rPr lang="en-GB" dirty="0" err="1"/>
              <a:t>n.d.</a:t>
            </a:r>
            <a:r>
              <a:rPr lang="en-GB" dirty="0"/>
              <a:t>). A Brief History of Raby's Furnace. Retrieved February 25, 2019, from https://www.llanellich.org.uk/projects/buildings/97-a-brief-history-of-rabys-furnace</a:t>
            </a:r>
            <a:endParaRPr lang="en-GB" dirty="0" smtClean="0"/>
          </a:p>
          <a:p>
            <a:pPr marL="0" indent="0">
              <a:buNone/>
            </a:pPr>
            <a:endParaRPr lang="en-GB" dirty="0" smtClean="0"/>
          </a:p>
          <a:p>
            <a:pPr marL="0" indent="0">
              <a:buNone/>
            </a:pPr>
            <a:r>
              <a:rPr lang="en-GB" dirty="0" smtClean="0"/>
              <a:t>John</a:t>
            </a:r>
            <a:r>
              <a:rPr lang="en-GB" dirty="0"/>
              <a:t>, L. (</a:t>
            </a:r>
            <a:r>
              <a:rPr lang="en-GB" dirty="0" err="1"/>
              <a:t>n.d.</a:t>
            </a:r>
            <a:r>
              <a:rPr lang="en-GB" dirty="0"/>
              <a:t>). Lyn John. Retrieved February 25, 2019, from https://www.llanellich.org.uk/files/395-alexander-raby-ironmaster-coalmaster</a:t>
            </a:r>
            <a:endParaRPr lang="en-GB" dirty="0"/>
          </a:p>
          <a:p>
            <a:endParaRPr lang="en-GB" dirty="0"/>
          </a:p>
        </p:txBody>
      </p:sp>
    </p:spTree>
    <p:extLst>
      <p:ext uri="{BB962C8B-B14F-4D97-AF65-F5344CB8AC3E}">
        <p14:creationId xmlns:p14="http://schemas.microsoft.com/office/powerpoint/2010/main" val="2925165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TotalTime>
  <Words>3249</Words>
  <Application>Microsoft Office PowerPoint</Application>
  <PresentationFormat>On-screen Show (4:3)</PresentationFormat>
  <Paragraphs>94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Verdana,Helvetica,Arial,Sans Serif</vt:lpstr>
      <vt:lpstr>Office Theme</vt:lpstr>
      <vt:lpstr>Llanelli and Nearby Clay Ironstone</vt:lpstr>
      <vt:lpstr>Clay Ironstone</vt:lpstr>
      <vt:lpstr>Clay Ironstone formation</vt:lpstr>
      <vt:lpstr>Clay/Shale formation</vt:lpstr>
      <vt:lpstr>Clay/Shale formation</vt:lpstr>
      <vt:lpstr>About the Ironstone</vt:lpstr>
      <vt:lpstr>About Ironstone</vt:lpstr>
      <vt:lpstr>Ironstone working Llanelli area</vt:lpstr>
      <vt:lpstr>Ironstone working Llanelli area</vt:lpstr>
      <vt:lpstr>How a blast furnace works to produce Pig Iron</vt:lpstr>
      <vt:lpstr>18th &amp; early 19th century Pig Iron uses</vt:lpstr>
      <vt:lpstr>Alexander Raby &amp; Ironworks History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Clay Ironstone</dc:title>
  <dc:creator>se046</dc:creator>
  <cp:lastModifiedBy>Anthony Burns</cp:lastModifiedBy>
  <cp:revision>38</cp:revision>
  <dcterms:created xsi:type="dcterms:W3CDTF">2018-02-05T16:49:54Z</dcterms:created>
  <dcterms:modified xsi:type="dcterms:W3CDTF">2019-02-25T14:24:41Z</dcterms:modified>
</cp:coreProperties>
</file>