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67" r:id="rId6"/>
    <p:sldId id="259"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BBF8A-939C-87D2-682F-8D6ACF49379C}" v="240" dt="2021-01-29T10:26:11.363"/>
    <p1510:client id="{A4A27941-73AB-44CA-BDAD-91908E3B0A51}" v="633" dt="2021-01-28T22:23:48.064"/>
    <p1510:client id="{D0CEB401-82F1-C5D0-0EE5-1F5FF42AEF09}" v="152" dt="2021-01-29T08:42:53.192"/>
    <p1510:client id="{EC5BD6E7-4840-4D58-B628-6617DE569A3B}" v="2781" dt="2021-01-28T22:53:2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google.com/search?q=augustin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hat and glasses&#10;&#10;Description automatically generated">
            <a:extLst>
              <a:ext uri="{FF2B5EF4-FFF2-40B4-BE49-F238E27FC236}">
                <a16:creationId xmlns:a16="http://schemas.microsoft.com/office/drawing/2014/main" id="{B258310E-4DBE-42FB-BF5E-335AEFB7BACA}"/>
              </a:ext>
            </a:extLst>
          </p:cNvPr>
          <p:cNvPicPr>
            <a:picLocks noChangeAspect="1"/>
          </p:cNvPicPr>
          <p:nvPr/>
        </p:nvPicPr>
        <p:blipFill rotWithShape="1">
          <a:blip r:embed="rId2"/>
          <a:srcRect l="9502" r="32183" b="9092"/>
          <a:stretch/>
        </p:blipFill>
        <p:spPr>
          <a:xfrm>
            <a:off x="3523488" y="10"/>
            <a:ext cx="8668512" cy="6857990"/>
          </a:xfrm>
          <a:prstGeom prst="rect">
            <a:avLst/>
          </a:prstGeom>
        </p:spPr>
      </p:pic>
      <p:sp>
        <p:nvSpPr>
          <p:cNvPr id="43" name="Rectangle 4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t>Saint Augustine: The link between church and state.</a:t>
            </a:r>
          </a:p>
        </p:txBody>
      </p:sp>
      <p:sp>
        <p:nvSpPr>
          <p:cNvPr id="45" name="Rectangle 4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4" y="2718054"/>
            <a:ext cx="3438906" cy="3207258"/>
          </a:xfrm>
        </p:spPr>
        <p:txBody>
          <a:bodyPr vert="horz" lIns="91440" tIns="45720" rIns="91440" bIns="45720" rtlCol="0" anchor="t">
            <a:normAutofit/>
          </a:bodyPr>
          <a:lstStyle/>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Tia Carson-Davies, 1801650</a:t>
            </a:r>
          </a:p>
          <a:p>
            <a:pPr indent="-228600" algn="l">
              <a:buFont typeface="Arial" panose="020B0604020202020204" pitchFamily="34" charset="0"/>
              <a:buChar char="•"/>
            </a:pPr>
            <a:r>
              <a:rPr lang="en-US" sz="1700"/>
              <a:t>Daisy Harris, 1900821</a:t>
            </a:r>
          </a:p>
          <a:p>
            <a:pPr indent="-228600" algn="l">
              <a:buFont typeface="Arial" panose="020B0604020202020204" pitchFamily="34" charset="0"/>
              <a:buChar char="•"/>
            </a:pPr>
            <a:r>
              <a:rPr lang="en-US" sz="1700"/>
              <a:t>Georgia Williams, 1801640</a:t>
            </a:r>
          </a:p>
        </p:txBody>
      </p:sp>
      <p:sp>
        <p:nvSpPr>
          <p:cNvPr id="5" name="TextBox 4">
            <a:extLst>
              <a:ext uri="{FF2B5EF4-FFF2-40B4-BE49-F238E27FC236}">
                <a16:creationId xmlns:a16="http://schemas.microsoft.com/office/drawing/2014/main" id="{1A92B971-6084-4D47-9B15-CAB3DF0D1209}"/>
              </a:ext>
            </a:extLst>
          </p:cNvPr>
          <p:cNvSpPr txBox="1"/>
          <p:nvPr/>
        </p:nvSpPr>
        <p:spPr>
          <a:xfrm>
            <a:off x="78059" y="6285571"/>
            <a:ext cx="39884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https://adoremus.org/2017/01/straight-talk-hippo-st-augustines-sermons-speak-volumes-todays-preachers/</a:t>
            </a:r>
            <a:endParaRPr lang="en-US"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F1CDE-BF6F-4555-8F8A-99E2A6F40F8B}"/>
              </a:ext>
            </a:extLst>
          </p:cNvPr>
          <p:cNvSpPr>
            <a:spLocks noGrp="1"/>
          </p:cNvSpPr>
          <p:nvPr>
            <p:ph type="title"/>
          </p:nvPr>
        </p:nvSpPr>
        <p:spPr>
          <a:xfrm>
            <a:off x="838201" y="365125"/>
            <a:ext cx="5251316" cy="1807305"/>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1CEECDD9-62F9-49C7-A116-1997A7473D8F}"/>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pPr marL="0" indent="0">
              <a:buNone/>
            </a:pPr>
            <a:r>
              <a:rPr lang="en-GB" sz="1400" dirty="0"/>
              <a:t>This power point is going to discuss Augustine’s ideology on the links between Church and State as well as analyse his connection with religion and his background and how his ideology had influence over both the church and state. </a:t>
            </a:r>
          </a:p>
          <a:p>
            <a:pPr marL="0" indent="0">
              <a:buNone/>
            </a:pPr>
            <a:r>
              <a:rPr lang="en-GB" sz="1400" dirty="0"/>
              <a:t>The power point will be presented as follows:</a:t>
            </a:r>
            <a:endParaRPr lang="en-GB" sz="1400" dirty="0">
              <a:cs typeface="Calibri"/>
            </a:endParaRPr>
          </a:p>
          <a:p>
            <a:pPr marL="457200" indent="-457200">
              <a:buAutoNum type="arabicPeriod"/>
            </a:pPr>
            <a:r>
              <a:rPr lang="en-GB" sz="1400" dirty="0"/>
              <a:t>An overview of St Augustine</a:t>
            </a:r>
            <a:endParaRPr lang="en-GB" sz="1400" dirty="0">
              <a:cs typeface="Calibri"/>
            </a:endParaRPr>
          </a:p>
          <a:p>
            <a:pPr marL="457200" indent="-457200">
              <a:buAutoNum type="arabicPeriod"/>
            </a:pPr>
            <a:r>
              <a:rPr lang="en-GB" sz="1400" dirty="0"/>
              <a:t>St Augustine’s thoughts on the state</a:t>
            </a:r>
            <a:endParaRPr lang="en-GB" sz="1400" dirty="0">
              <a:cs typeface="Calibri"/>
            </a:endParaRPr>
          </a:p>
          <a:p>
            <a:pPr marL="457200" indent="-457200">
              <a:buAutoNum type="arabicPeriod"/>
            </a:pPr>
            <a:r>
              <a:rPr lang="en-GB" sz="1400" dirty="0"/>
              <a:t>St Augustine’s role in the Church's thoughts</a:t>
            </a:r>
            <a:endParaRPr lang="en-GB" sz="1400" dirty="0">
              <a:cs typeface="Calibri"/>
            </a:endParaRPr>
          </a:p>
          <a:p>
            <a:pPr marL="457200" indent="-457200">
              <a:buAutoNum type="arabicPeriod"/>
            </a:pPr>
            <a:r>
              <a:rPr lang="en-GB" sz="1400" dirty="0"/>
              <a:t>St Augustine’s link between the Church and the State</a:t>
            </a:r>
            <a:endParaRPr lang="en-GB" sz="1400" dirty="0">
              <a:cs typeface="Calibri"/>
            </a:endParaRPr>
          </a:p>
          <a:p>
            <a:pPr marL="457200" indent="-457200">
              <a:buAutoNum type="arabicPeriod"/>
            </a:pPr>
            <a:r>
              <a:rPr lang="en-GB" sz="1400" dirty="0"/>
              <a:t>St Augustine’s influence on the state</a:t>
            </a:r>
            <a:endParaRPr lang="en-GB" sz="1400" dirty="0">
              <a:cs typeface="Calibri"/>
            </a:endParaRPr>
          </a:p>
          <a:p>
            <a:pPr marL="457200" indent="-457200">
              <a:buAutoNum type="arabicPeriod"/>
            </a:pPr>
            <a:r>
              <a:rPr lang="en-GB" sz="1400" dirty="0"/>
              <a:t>Conclusion: How Augustine’s influences has had effect on modern day politics.</a:t>
            </a:r>
            <a:endParaRPr lang="en-GB" sz="1400" dirty="0">
              <a:cs typeface="Calibri"/>
            </a:endParaRPr>
          </a:p>
          <a:p>
            <a:pPr marL="457200" indent="-457200">
              <a:buAutoNum type="arabicPeriod"/>
            </a:pPr>
            <a:endParaRPr lang="en-GB" sz="1400" dirty="0">
              <a:cs typeface="Calibri"/>
            </a:endParaRPr>
          </a:p>
          <a:p>
            <a:pPr marL="0" indent="0">
              <a:buNone/>
            </a:pPr>
            <a:r>
              <a:rPr lang="en-GB" sz="1400" dirty="0">
                <a:cs typeface="Calibri" panose="020F0502020204030204"/>
              </a:rPr>
              <a:t>Made by all of us </a:t>
            </a:r>
          </a:p>
          <a:p>
            <a:pPr marL="457200" indent="-457200">
              <a:buAutoNum type="arabicPeriod"/>
            </a:pPr>
            <a:endParaRPr lang="en-GB" sz="1400">
              <a:cs typeface="Calibri" panose="020F0502020204030204"/>
            </a:endParaRPr>
          </a:p>
        </p:txBody>
      </p:sp>
      <p:pic>
        <p:nvPicPr>
          <p:cNvPr id="4" name="Picture 4" descr="A picture containing building, text, person, person&#10;&#10;Description automatically generated">
            <a:extLst>
              <a:ext uri="{FF2B5EF4-FFF2-40B4-BE49-F238E27FC236}">
                <a16:creationId xmlns:a16="http://schemas.microsoft.com/office/drawing/2014/main" id="{30AE3B15-E363-46E2-9DE0-2DD581C2689B}"/>
              </a:ext>
            </a:extLst>
          </p:cNvPr>
          <p:cNvPicPr>
            <a:picLocks noChangeAspect="1"/>
          </p:cNvPicPr>
          <p:nvPr/>
        </p:nvPicPr>
        <p:blipFill rotWithShape="1">
          <a:blip r:embed="rId2"/>
          <a:srcRect t="9586" r="2" b="1397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63C29D0-1B14-40C3-99AB-FCE148FF896C}"/>
              </a:ext>
            </a:extLst>
          </p:cNvPr>
          <p:cNvSpPr txBox="1"/>
          <p:nvPr/>
        </p:nvSpPr>
        <p:spPr>
          <a:xfrm>
            <a:off x="3252439" y="6469301"/>
            <a:ext cx="52977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ea typeface="+mn-lt"/>
                <a:cs typeface="+mn-lt"/>
              </a:rPr>
              <a:t>https://en.wikipedia.org/wiki/Augustine_of_Hippo</a:t>
            </a:r>
            <a:endParaRPr lang="en-US" sz="1400"/>
          </a:p>
        </p:txBody>
      </p:sp>
    </p:spTree>
    <p:extLst>
      <p:ext uri="{BB962C8B-B14F-4D97-AF65-F5344CB8AC3E}">
        <p14:creationId xmlns:p14="http://schemas.microsoft.com/office/powerpoint/2010/main" val="2991153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29CEC-0F1F-4373-B2D6-F9BCCD2E9B44}"/>
              </a:ext>
            </a:extLst>
          </p:cNvPr>
          <p:cNvSpPr>
            <a:spLocks noGrp="1"/>
          </p:cNvSpPr>
          <p:nvPr>
            <p:ph type="title"/>
          </p:nvPr>
        </p:nvSpPr>
        <p:spPr>
          <a:xfrm>
            <a:off x="640080" y="4777739"/>
            <a:ext cx="3418990" cy="1412119"/>
          </a:xfrm>
        </p:spPr>
        <p:txBody>
          <a:bodyPr>
            <a:normAutofit/>
          </a:bodyPr>
          <a:lstStyle/>
          <a:p>
            <a:r>
              <a:rPr lang="en-GB" sz="4800"/>
              <a:t>Augustine’s introduction </a:t>
            </a:r>
          </a:p>
        </p:txBody>
      </p:sp>
      <p:pic>
        <p:nvPicPr>
          <p:cNvPr id="5" name="Picture 5" descr="A picture containing building, table, old, different&#10;&#10;Description automatically generated">
            <a:extLst>
              <a:ext uri="{FF2B5EF4-FFF2-40B4-BE49-F238E27FC236}">
                <a16:creationId xmlns:a16="http://schemas.microsoft.com/office/drawing/2014/main" id="{CE945B6B-F129-4BC9-BE61-D7E01F2EC15D}"/>
              </a:ext>
            </a:extLst>
          </p:cNvPr>
          <p:cNvPicPr>
            <a:picLocks noChangeAspect="1"/>
          </p:cNvPicPr>
          <p:nvPr/>
        </p:nvPicPr>
        <p:blipFill rotWithShape="1">
          <a:blip r:embed="rId2"/>
          <a:srcRect b="28443"/>
          <a:stretch/>
        </p:blipFill>
        <p:spPr>
          <a:xfrm>
            <a:off x="3177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12E0DB-65AC-4359-B737-B9C2D19DC74D}"/>
              </a:ext>
            </a:extLst>
          </p:cNvPr>
          <p:cNvSpPr>
            <a:spLocks noGrp="1"/>
          </p:cNvSpPr>
          <p:nvPr>
            <p:ph idx="1"/>
          </p:nvPr>
        </p:nvSpPr>
        <p:spPr>
          <a:xfrm>
            <a:off x="4352370" y="5165927"/>
            <a:ext cx="7199550" cy="2118091"/>
          </a:xfrm>
        </p:spPr>
        <p:txBody>
          <a:bodyPr anchor="ctr">
            <a:normAutofit fontScale="92500" lnSpcReduction="20000"/>
          </a:bodyPr>
          <a:lstStyle/>
          <a:p>
            <a:r>
              <a:rPr lang="en-GB" sz="2200">
                <a:ea typeface="+mn-lt"/>
                <a:cs typeface="+mn-lt"/>
              </a:rPr>
              <a:t>Saint Augustine of Hippo was Born in Northern Africa in 354 AD.</a:t>
            </a:r>
            <a:endParaRPr lang="en-US" sz="2200">
              <a:ea typeface="+mn-lt"/>
              <a:cs typeface="+mn-lt"/>
            </a:endParaRPr>
          </a:p>
          <a:p>
            <a:r>
              <a:rPr lang="en-GB" sz="2200">
                <a:ea typeface="+mn-lt"/>
                <a:cs typeface="+mn-lt"/>
              </a:rPr>
              <a:t> Studying first in Tagaste, then Madauros, and finally at Carthage where he returned to Carthage to teach rhetoric.</a:t>
            </a:r>
            <a:endParaRPr lang="en-US" sz="2200">
              <a:ea typeface="+mn-lt"/>
              <a:cs typeface="+mn-lt"/>
            </a:endParaRPr>
          </a:p>
          <a:p>
            <a:r>
              <a:rPr lang="en-GB" sz="2200">
                <a:ea typeface="+mn-lt"/>
                <a:cs typeface="+mn-lt"/>
              </a:rPr>
              <a:t>He became a Professor of Rhetoric in Carthage, Rome and Milan.</a:t>
            </a:r>
            <a:endParaRPr lang="en-US" sz="2200">
              <a:ea typeface="+mn-lt"/>
              <a:cs typeface="+mn-lt"/>
            </a:endParaRPr>
          </a:p>
          <a:p>
            <a:r>
              <a:rPr lang="en-GB" sz="2200">
                <a:ea typeface="+mn-lt"/>
                <a:cs typeface="+mn-lt"/>
              </a:rPr>
              <a:t>Augustine  Converted to Christianity 386 AD, and then became Bishop of the Church in Hippo Regius in 396</a:t>
            </a:r>
            <a:endParaRPr lang="en-US" sz="2200">
              <a:ea typeface="+mn-lt"/>
              <a:cs typeface="+mn-lt"/>
            </a:endParaRPr>
          </a:p>
          <a:p>
            <a:r>
              <a:rPr lang="en-GB" sz="2200">
                <a:ea typeface="+mn-lt"/>
                <a:cs typeface="+mn-lt"/>
              </a:rPr>
              <a:t>Confessions (397-400) and The City of God (413–426</a:t>
            </a:r>
            <a:r>
              <a:rPr lang="en-GB" sz="2200" dirty="0">
                <a:ea typeface="+mn-lt"/>
                <a:cs typeface="+mn-lt"/>
              </a:rPr>
              <a:t>)</a:t>
            </a:r>
            <a:endParaRPr lang="en-GB" sz="2200">
              <a:ea typeface="+mn-lt"/>
              <a:cs typeface="+mn-lt"/>
            </a:endParaRPr>
          </a:p>
          <a:p>
            <a:endParaRPr lang="en-GB" sz="2200" dirty="0">
              <a:cs typeface="Calibri"/>
            </a:endParaRPr>
          </a:p>
          <a:p>
            <a:endParaRPr lang="en-US" sz="2200">
              <a:cs typeface="Calibri"/>
            </a:endParaRPr>
          </a:p>
          <a:p>
            <a:endParaRPr lang="en-GB" sz="2200" dirty="0">
              <a:cs typeface="Calibri"/>
            </a:endParaRPr>
          </a:p>
        </p:txBody>
      </p:sp>
      <p:sp>
        <p:nvSpPr>
          <p:cNvPr id="4" name="TextBox 3">
            <a:extLst>
              <a:ext uri="{FF2B5EF4-FFF2-40B4-BE49-F238E27FC236}">
                <a16:creationId xmlns:a16="http://schemas.microsoft.com/office/drawing/2014/main" id="{FBCC63B4-0FCA-407E-8FB9-F14152A6EA00}"/>
              </a:ext>
            </a:extLst>
          </p:cNvPr>
          <p:cNvSpPr txBox="1"/>
          <p:nvPr/>
        </p:nvSpPr>
        <p:spPr>
          <a:xfrm>
            <a:off x="152401" y="6285571"/>
            <a:ext cx="420618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rPr>
              <a:t>https://www.ancient.eu/article/918/saint-augustine-of-hippo--his-confession-of-faith/</a:t>
            </a:r>
            <a:endParaRPr lang="en-US" sz="1100"/>
          </a:p>
        </p:txBody>
      </p:sp>
      <p:sp>
        <p:nvSpPr>
          <p:cNvPr id="6" name="TextBox 5">
            <a:extLst>
              <a:ext uri="{FF2B5EF4-FFF2-40B4-BE49-F238E27FC236}">
                <a16:creationId xmlns:a16="http://schemas.microsoft.com/office/drawing/2014/main" id="{2A070663-9650-496C-8D41-13BB879B47E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7" name="TextBox 6">
            <a:extLst>
              <a:ext uri="{FF2B5EF4-FFF2-40B4-BE49-F238E27FC236}">
                <a16:creationId xmlns:a16="http://schemas.microsoft.com/office/drawing/2014/main" id="{8DCA02B5-EE73-494E-BAE0-FC64D274D74A}"/>
              </a:ext>
            </a:extLst>
          </p:cNvPr>
          <p:cNvSpPr txBox="1"/>
          <p:nvPr/>
        </p:nvSpPr>
        <p:spPr>
          <a:xfrm>
            <a:off x="152400" y="4592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3306660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3CC55A2-6519-4FE9-90C2-634825DD0648}"/>
              </a:ext>
            </a:extLst>
          </p:cNvPr>
          <p:cNvSpPr>
            <a:spLocks noGrp="1"/>
          </p:cNvSpPr>
          <p:nvPr>
            <p:ph type="title"/>
          </p:nvPr>
        </p:nvSpPr>
        <p:spPr>
          <a:xfrm>
            <a:off x="6094105" y="802955"/>
            <a:ext cx="4977976" cy="1454051"/>
          </a:xfrm>
        </p:spPr>
        <p:txBody>
          <a:bodyPr vert="horz" lIns="91440" tIns="45720" rIns="91440" bIns="45720" rtlCol="0">
            <a:normAutofit/>
          </a:bodyPr>
          <a:lstStyle/>
          <a:p>
            <a:r>
              <a:rPr lang="en-US" kern="1200">
                <a:solidFill>
                  <a:srgbClr val="000000"/>
                </a:solidFill>
                <a:latin typeface="+mj-lt"/>
                <a:ea typeface="+mj-ea"/>
                <a:cs typeface="+mj-cs"/>
              </a:rPr>
              <a:t>Augustine’s thoughts on the state</a:t>
            </a:r>
          </a:p>
        </p:txBody>
      </p:sp>
      <p:sp>
        <p:nvSpPr>
          <p:cNvPr id="4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C97C33AE-FE38-4292-8C66-E0CFEDDC1FC4}"/>
              </a:ext>
            </a:extLst>
          </p:cNvPr>
          <p:cNvPicPr>
            <a:picLocks noChangeAspect="1"/>
          </p:cNvPicPr>
          <p:nvPr/>
        </p:nvPicPr>
        <p:blipFill rotWithShape="1">
          <a:blip r:embed="rId3">
            <a:alphaModFix/>
          </a:blip>
          <a:srcRect l="8357" r="25003"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D66991E-35B4-4E34-9B10-F89469EAA59D}"/>
              </a:ext>
            </a:extLst>
          </p:cNvPr>
          <p:cNvSpPr>
            <a:spLocks noGrp="1"/>
          </p:cNvSpPr>
          <p:nvPr>
            <p:ph idx="1"/>
          </p:nvPr>
        </p:nvSpPr>
        <p:spPr>
          <a:xfrm>
            <a:off x="6090574" y="2421682"/>
            <a:ext cx="4977578" cy="3639289"/>
          </a:xfrm>
        </p:spPr>
        <p:txBody>
          <a:bodyPr vert="horz" lIns="91440" tIns="45720" rIns="91440" bIns="45720" rtlCol="0" anchor="ctr">
            <a:normAutofit fontScale="85000" lnSpcReduction="20000"/>
          </a:bodyPr>
          <a:lstStyle/>
          <a:p>
            <a:r>
              <a:rPr lang="en-GB" sz="2000">
                <a:solidFill>
                  <a:srgbClr val="000000"/>
                </a:solidFill>
              </a:rPr>
              <a:t>It is seen throughout that it was never central to Augustine to define his thoughts on the state however he does draw some central themes through out parts of his work. </a:t>
            </a:r>
          </a:p>
          <a:p>
            <a:r>
              <a:rPr lang="en-GB" sz="2000">
                <a:solidFill>
                  <a:srgbClr val="000000"/>
                </a:solidFill>
              </a:rPr>
              <a:t>One of his main ideologies is that God is the one who chooses who shall “wield the sword” 1. which conveys that Augustine believed that ultimately God chose whoever was in political power.</a:t>
            </a:r>
          </a:p>
          <a:p>
            <a:r>
              <a:rPr lang="en-GB" sz="2000">
                <a:solidFill>
                  <a:srgbClr val="000000"/>
                </a:solidFill>
              </a:rPr>
              <a:t>Augustine believed that human nature will ultimately interrupt the ability to have a civil state, as Human nature is the “true meaning of social ills.”2.</a:t>
            </a:r>
          </a:p>
          <a:p>
            <a:r>
              <a:rPr lang="en-GB" sz="2000">
                <a:solidFill>
                  <a:srgbClr val="000000"/>
                </a:solidFill>
              </a:rPr>
              <a:t>Another belief Augustine held is that there would be anarchy if there was no power. This </a:t>
            </a:r>
            <a:r>
              <a:rPr lang="en-GB" sz="2000" err="1">
                <a:solidFill>
                  <a:srgbClr val="000000"/>
                </a:solidFill>
              </a:rPr>
              <a:t>inturn</a:t>
            </a:r>
            <a:r>
              <a:rPr lang="en-GB" sz="2000">
                <a:solidFill>
                  <a:srgbClr val="000000"/>
                </a:solidFill>
              </a:rPr>
              <a:t> proves that Augustine saw the importance of a state which further helps to understand what he thought about it. </a:t>
            </a:r>
          </a:p>
          <a:p>
            <a:pPr marL="0" indent="0">
              <a:buNone/>
            </a:pPr>
            <a:endParaRPr lang="en-US" sz="2000" kern="1200">
              <a:solidFill>
                <a:srgbClr val="000000"/>
              </a:solidFill>
              <a:latin typeface="+mn-lt"/>
              <a:ea typeface="+mn-ea"/>
              <a:cs typeface="+mn-cs"/>
            </a:endParaRPr>
          </a:p>
        </p:txBody>
      </p:sp>
      <p:sp>
        <p:nvSpPr>
          <p:cNvPr id="7" name="TextBox 6">
            <a:extLst>
              <a:ext uri="{FF2B5EF4-FFF2-40B4-BE49-F238E27FC236}">
                <a16:creationId xmlns:a16="http://schemas.microsoft.com/office/drawing/2014/main" id="{84DEA560-E702-4423-A58D-03E2C347BFD0}"/>
              </a:ext>
            </a:extLst>
          </p:cNvPr>
          <p:cNvSpPr txBox="1"/>
          <p:nvPr/>
        </p:nvSpPr>
        <p:spPr>
          <a:xfrm>
            <a:off x="193562" y="6060971"/>
            <a:ext cx="4613314" cy="369332"/>
          </a:xfrm>
          <a:prstGeom prst="rect">
            <a:avLst/>
          </a:prstGeom>
          <a:noFill/>
        </p:spPr>
        <p:txBody>
          <a:bodyPr wrap="none" rtlCol="0">
            <a:spAutoFit/>
          </a:bodyPr>
          <a:lstStyle/>
          <a:p>
            <a:r>
              <a:rPr lang="en-GB">
                <a:hlinkClick r:id="rId4"/>
              </a:rPr>
              <a:t>https://www.google.com/search?q=augustine</a:t>
            </a:r>
            <a:r>
              <a:rPr lang="en-GB"/>
              <a:t> </a:t>
            </a:r>
          </a:p>
        </p:txBody>
      </p:sp>
      <p:sp>
        <p:nvSpPr>
          <p:cNvPr id="11" name="TextBox 10">
            <a:extLst>
              <a:ext uri="{FF2B5EF4-FFF2-40B4-BE49-F238E27FC236}">
                <a16:creationId xmlns:a16="http://schemas.microsoft.com/office/drawing/2014/main" id="{D1F69C50-3E6D-4F30-8416-36D511CC8F84}"/>
              </a:ext>
            </a:extLst>
          </p:cNvPr>
          <p:cNvSpPr txBox="1"/>
          <p:nvPr/>
        </p:nvSpPr>
        <p:spPr>
          <a:xfrm>
            <a:off x="5000437" y="6136320"/>
            <a:ext cx="7032534" cy="646331"/>
          </a:xfrm>
          <a:prstGeom prst="rect">
            <a:avLst/>
          </a:prstGeom>
          <a:noFill/>
        </p:spPr>
        <p:txBody>
          <a:bodyPr wrap="square" rtlCol="0">
            <a:spAutoFit/>
          </a:bodyPr>
          <a:lstStyle/>
          <a:p>
            <a:pPr marL="0" indent="0">
              <a:buNone/>
            </a:pPr>
            <a:r>
              <a:rPr lang="en-GB" sz="1800">
                <a:ea typeface="+mn-lt"/>
                <a:cs typeface="+mn-lt"/>
              </a:rPr>
              <a:t>Taylor. P, ‘St. Augustine and Political thought: A revisionist view’ </a:t>
            </a:r>
            <a:r>
              <a:rPr lang="en-GB" sz="1800" i="1">
                <a:ea typeface="+mn-lt"/>
                <a:cs typeface="+mn-lt"/>
              </a:rPr>
              <a:t>Augustiniana, </a:t>
            </a:r>
            <a:r>
              <a:rPr lang="en-GB" sz="1800">
                <a:ea typeface="+mn-lt"/>
                <a:cs typeface="+mn-lt"/>
              </a:rPr>
              <a:t>Vol 43 No ¾ (1998) </a:t>
            </a:r>
            <a:r>
              <a:rPr lang="en-GB" sz="1800" err="1">
                <a:ea typeface="+mn-lt"/>
                <a:cs typeface="+mn-lt"/>
              </a:rPr>
              <a:t>pg</a:t>
            </a:r>
            <a:r>
              <a:rPr lang="en-GB" sz="1800">
                <a:ea typeface="+mn-lt"/>
                <a:cs typeface="+mn-lt"/>
              </a:rPr>
              <a:t> 287 – 303.</a:t>
            </a:r>
            <a:endParaRPr lang="en-GB" sz="1800">
              <a:cs typeface="Calibri"/>
            </a:endParaRPr>
          </a:p>
        </p:txBody>
      </p:sp>
      <p:sp>
        <p:nvSpPr>
          <p:cNvPr id="4" name="TextBox 3">
            <a:extLst>
              <a:ext uri="{FF2B5EF4-FFF2-40B4-BE49-F238E27FC236}">
                <a16:creationId xmlns:a16="http://schemas.microsoft.com/office/drawing/2014/main" id="{20150A00-FB48-4F80-9985-78295938DF91}"/>
              </a:ext>
            </a:extLst>
          </p:cNvPr>
          <p:cNvSpPr txBox="1"/>
          <p:nvPr/>
        </p:nvSpPr>
        <p:spPr>
          <a:xfrm>
            <a:off x="6057900" y="348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3298481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9BE9-BCBA-48C1-9EFE-00F742DC887F}"/>
              </a:ext>
            </a:extLst>
          </p:cNvPr>
          <p:cNvSpPr>
            <a:spLocks noGrp="1"/>
          </p:cNvSpPr>
          <p:nvPr>
            <p:ph type="title"/>
          </p:nvPr>
        </p:nvSpPr>
        <p:spPr>
          <a:xfrm>
            <a:off x="5297762" y="329184"/>
            <a:ext cx="6251110" cy="1783080"/>
          </a:xfrm>
        </p:spPr>
        <p:txBody>
          <a:bodyPr anchor="b">
            <a:normAutofit/>
          </a:bodyPr>
          <a:lstStyle/>
          <a:p>
            <a:r>
              <a:rPr lang="en-GB" sz="3800">
                <a:cs typeface="Calibri Light"/>
              </a:rPr>
              <a:t>Augustine's thoughts on religion ( a critique of his thoughts )</a:t>
            </a:r>
            <a:endParaRPr lang="en-GB" sz="3800"/>
          </a:p>
        </p:txBody>
      </p:sp>
      <p:pic>
        <p:nvPicPr>
          <p:cNvPr id="4" name="Picture 4" descr="A picture containing wearing, brown, sitting, old&#10;&#10;Description automatically generated">
            <a:extLst>
              <a:ext uri="{FF2B5EF4-FFF2-40B4-BE49-F238E27FC236}">
                <a16:creationId xmlns:a16="http://schemas.microsoft.com/office/drawing/2014/main" id="{D29891A5-6277-47D4-9EEE-84FF96411071}"/>
              </a:ext>
            </a:extLst>
          </p:cNvPr>
          <p:cNvPicPr>
            <a:picLocks noChangeAspect="1"/>
          </p:cNvPicPr>
          <p:nvPr/>
        </p:nvPicPr>
        <p:blipFill rotWithShape="1">
          <a:blip r:embed="rId2"/>
          <a:srcRect l="13086" r="13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9AAA4-C818-4118-A2FB-BF4B0BCF8989}"/>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500">
                <a:ea typeface="+mn-lt"/>
                <a:cs typeface="+mn-lt"/>
              </a:rPr>
              <a:t>As we know from his name Saint Agustine was a saint of the catholic church. During his life and all the way through till the 19</a:t>
            </a:r>
            <a:r>
              <a:rPr lang="en-GB" sz="1500" baseline="30000">
                <a:ea typeface="+mn-lt"/>
                <a:cs typeface="+mn-lt"/>
              </a:rPr>
              <a:t>th</a:t>
            </a:r>
            <a:r>
              <a:rPr lang="en-GB" sz="1500">
                <a:ea typeface="+mn-lt"/>
                <a:cs typeface="+mn-lt"/>
              </a:rPr>
              <a:t> century his theological thought process was universally accepted and almost undisputed. Agustine is said to be one of, if not the, greatest Christian philosopher of antiquity. </a:t>
            </a:r>
          </a:p>
          <a:p>
            <a:r>
              <a:rPr lang="en-GB" sz="1500">
                <a:ea typeface="+mn-lt"/>
                <a:cs typeface="+mn-lt"/>
              </a:rPr>
              <a:t>He displayed intensely deep and meaningful thought of the influence and presence of God. Almost all of his work is exclusively on God or religion or ways in which his life has lead him to religion. Even his writings on topics such as slavery or war eventually lead us back to religion.</a:t>
            </a:r>
          </a:p>
          <a:p>
            <a:r>
              <a:rPr lang="en-GB" sz="1500">
                <a:ea typeface="+mn-lt"/>
                <a:cs typeface="+mn-lt"/>
              </a:rPr>
              <a:t>As we know, Augustine had great influence in his time, in both religion and in politics as some sources state it was rare to find a man who would dispute him. I feel as this was detrimental to the Christian faith and undermines a large part of the fundamental principles of the religion.</a:t>
            </a:r>
          </a:p>
        </p:txBody>
      </p:sp>
      <p:sp>
        <p:nvSpPr>
          <p:cNvPr id="7" name="TextBox 6">
            <a:extLst>
              <a:ext uri="{FF2B5EF4-FFF2-40B4-BE49-F238E27FC236}">
                <a16:creationId xmlns:a16="http://schemas.microsoft.com/office/drawing/2014/main" id="{67E97492-23AF-47D9-955F-A7AB3DBA021C}"/>
              </a:ext>
            </a:extLst>
          </p:cNvPr>
          <p:cNvSpPr txBox="1"/>
          <p:nvPr/>
        </p:nvSpPr>
        <p:spPr>
          <a:xfrm>
            <a:off x="4033003" y="6459848"/>
            <a:ext cx="4838021" cy="506373"/>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400">
                <a:solidFill>
                  <a:schemeClr val="tx1"/>
                </a:solidFill>
              </a:rPr>
              <a:t>https://www.catholic.org/saints/saint.php?saint_id=418</a:t>
            </a:r>
            <a:endParaRPr lang="en-US" sz="1400">
              <a:solidFill>
                <a:schemeClr val="tx1"/>
              </a:solidFill>
            </a:endParaRPr>
          </a:p>
        </p:txBody>
      </p:sp>
      <p:sp>
        <p:nvSpPr>
          <p:cNvPr id="5" name="TextBox 4">
            <a:extLst>
              <a:ext uri="{FF2B5EF4-FFF2-40B4-BE49-F238E27FC236}">
                <a16:creationId xmlns:a16="http://schemas.microsoft.com/office/drawing/2014/main" id="{A244B33D-6FD5-47F0-B414-D98A2B324D4E}"/>
              </a:ext>
            </a:extLst>
          </p:cNvPr>
          <p:cNvSpPr txBox="1"/>
          <p:nvPr/>
        </p:nvSpPr>
        <p:spPr>
          <a:xfrm>
            <a:off x="6417733"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Made by Daisy</a:t>
            </a:r>
            <a:endParaRPr lang="en-GB" dirty="0">
              <a:cs typeface="Calibri"/>
            </a:endParaRPr>
          </a:p>
        </p:txBody>
      </p:sp>
    </p:spTree>
    <p:extLst>
      <p:ext uri="{BB962C8B-B14F-4D97-AF65-F5344CB8AC3E}">
        <p14:creationId xmlns:p14="http://schemas.microsoft.com/office/powerpoint/2010/main" val="371915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5BAC75-ACF1-4BBC-8D27-7CDC5C4B2B4C}"/>
              </a:ext>
            </a:extLst>
          </p:cNvPr>
          <p:cNvSpPr>
            <a:spLocks noGrp="1"/>
          </p:cNvSpPr>
          <p:nvPr>
            <p:ph type="title"/>
          </p:nvPr>
        </p:nvSpPr>
        <p:spPr>
          <a:xfrm>
            <a:off x="6094105" y="802955"/>
            <a:ext cx="4977976" cy="1454051"/>
          </a:xfrm>
        </p:spPr>
        <p:txBody>
          <a:bodyPr>
            <a:normAutofit/>
          </a:bodyPr>
          <a:lstStyle/>
          <a:p>
            <a:r>
              <a:rPr lang="en-GB">
                <a:solidFill>
                  <a:srgbClr val="000000"/>
                </a:solidFill>
              </a:rPr>
              <a:t>Link between church and state</a:t>
            </a:r>
          </a:p>
        </p:txBody>
      </p:sp>
      <p:sp>
        <p:nvSpPr>
          <p:cNvPr id="2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ainting of a person&#10;&#10;Description automatically generated">
            <a:extLst>
              <a:ext uri="{FF2B5EF4-FFF2-40B4-BE49-F238E27FC236}">
                <a16:creationId xmlns:a16="http://schemas.microsoft.com/office/drawing/2014/main" id="{8C6887CE-25EB-420A-8F0F-0E7BB680C668}"/>
              </a:ext>
            </a:extLst>
          </p:cNvPr>
          <p:cNvPicPr>
            <a:picLocks noChangeAspect="1"/>
          </p:cNvPicPr>
          <p:nvPr/>
        </p:nvPicPr>
        <p:blipFill rotWithShape="1">
          <a:blip r:embed="rId3">
            <a:alphaModFix/>
          </a:blip>
          <a:srcRect l="780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BE04E0F-888F-4386-9DCE-4C7FC2C0DC2C}"/>
              </a:ext>
            </a:extLst>
          </p:cNvPr>
          <p:cNvSpPr>
            <a:spLocks noGrp="1"/>
          </p:cNvSpPr>
          <p:nvPr>
            <p:ph idx="1"/>
          </p:nvPr>
        </p:nvSpPr>
        <p:spPr>
          <a:xfrm>
            <a:off x="6090574" y="2421682"/>
            <a:ext cx="4977578" cy="3639289"/>
          </a:xfrm>
        </p:spPr>
        <p:txBody>
          <a:bodyPr anchor="ctr">
            <a:normAutofit/>
          </a:bodyPr>
          <a:lstStyle/>
          <a:p>
            <a:r>
              <a:rPr lang="en-GB" sz="2000">
                <a:ea typeface="+mn-lt"/>
                <a:cs typeface="+mn-lt"/>
              </a:rPr>
              <a:t>The City of God was written by St Augustine in response to pagan claims that the sack of Rome by barbarians in 410 , was one of the consequences of the elimination of pagan worship by Christian emperors.</a:t>
            </a:r>
            <a:endParaRPr lang="en-US" sz="2000">
              <a:ea typeface="+mn-lt"/>
              <a:cs typeface="+mn-lt"/>
            </a:endParaRPr>
          </a:p>
          <a:p>
            <a:r>
              <a:rPr lang="en-GB" sz="2000">
                <a:ea typeface="+mn-lt"/>
                <a:cs typeface="+mn-lt"/>
              </a:rPr>
              <a:t>Augustine outlined his vision of two societies, that of the elect (“The City of God”) and that of the damned (“The City of Man”).</a:t>
            </a:r>
          </a:p>
          <a:p>
            <a:r>
              <a:rPr lang="en-GB" sz="2000" dirty="0">
                <a:ea typeface="+mn-lt"/>
                <a:cs typeface="+mn-lt"/>
              </a:rPr>
              <a:t> </a:t>
            </a:r>
            <a:r>
              <a:rPr lang="en-GB" sz="2000">
                <a:ea typeface="+mn-lt"/>
                <a:cs typeface="+mn-lt"/>
              </a:rPr>
              <a:t>St. Augustine believed that both the society and the state were created by God as a punitive and remedial institution.</a:t>
            </a:r>
            <a:endParaRPr lang="en-US" sz="2000">
              <a:ea typeface="+mn-lt"/>
              <a:cs typeface="+mn-lt"/>
            </a:endParaRPr>
          </a:p>
          <a:p>
            <a:endParaRPr lang="en-GB" sz="2000" dirty="0">
              <a:solidFill>
                <a:srgbClr val="000000"/>
              </a:solidFill>
              <a:cs typeface="Calibri"/>
            </a:endParaRPr>
          </a:p>
        </p:txBody>
      </p:sp>
      <p:sp>
        <p:nvSpPr>
          <p:cNvPr id="4" name="TextBox 3">
            <a:extLst>
              <a:ext uri="{FF2B5EF4-FFF2-40B4-BE49-F238E27FC236}">
                <a16:creationId xmlns:a16="http://schemas.microsoft.com/office/drawing/2014/main" id="{16DC02D7-93EF-4B0D-A4B9-C102221C577E}"/>
              </a:ext>
            </a:extLst>
          </p:cNvPr>
          <p:cNvSpPr txBox="1"/>
          <p:nvPr/>
        </p:nvSpPr>
        <p:spPr>
          <a:xfrm>
            <a:off x="124522" y="6522971"/>
            <a:ext cx="844960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600">
                <a:ea typeface="+mn-lt"/>
                <a:cs typeface="+mn-lt"/>
              </a:rPr>
              <a:t>https://www.catholicculture.org/culture/liturgicalyear/calendar/day.cfm?date=2017-08-28</a:t>
            </a:r>
            <a:endParaRPr lang="en-US" sz="1600"/>
          </a:p>
        </p:txBody>
      </p:sp>
      <p:sp>
        <p:nvSpPr>
          <p:cNvPr id="6" name="TextBox 5">
            <a:extLst>
              <a:ext uri="{FF2B5EF4-FFF2-40B4-BE49-F238E27FC236}">
                <a16:creationId xmlns:a16="http://schemas.microsoft.com/office/drawing/2014/main" id="{E5B3AAEB-04D5-4A46-BF0B-63D2D1CE064A}"/>
              </a:ext>
            </a:extLst>
          </p:cNvPr>
          <p:cNvSpPr txBox="1"/>
          <p:nvPr/>
        </p:nvSpPr>
        <p:spPr>
          <a:xfrm>
            <a:off x="6131983" y="369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420630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4DB4C-8E3C-4973-902A-A22C85D67D49}"/>
              </a:ext>
            </a:extLst>
          </p:cNvPr>
          <p:cNvSpPr>
            <a:spLocks noGrp="1"/>
          </p:cNvSpPr>
          <p:nvPr>
            <p:ph type="title"/>
          </p:nvPr>
        </p:nvSpPr>
        <p:spPr>
          <a:xfrm>
            <a:off x="640080" y="325369"/>
            <a:ext cx="4368602" cy="1956841"/>
          </a:xfrm>
        </p:spPr>
        <p:txBody>
          <a:bodyPr anchor="b">
            <a:normAutofit fontScale="90000"/>
          </a:bodyPr>
          <a:lstStyle/>
          <a:p>
            <a:r>
              <a:rPr lang="en-GB" sz="4200"/>
              <a:t>Augustine’s roles and influence within the roman empire</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164CDC-28F9-487B-9BBD-76561B67DC2D}"/>
              </a:ext>
            </a:extLst>
          </p:cNvPr>
          <p:cNvSpPr>
            <a:spLocks noGrp="1"/>
          </p:cNvSpPr>
          <p:nvPr>
            <p:ph idx="1"/>
          </p:nvPr>
        </p:nvSpPr>
        <p:spPr>
          <a:xfrm>
            <a:off x="640080" y="2872899"/>
            <a:ext cx="4243589" cy="3320668"/>
          </a:xfrm>
        </p:spPr>
        <p:txBody>
          <a:bodyPr>
            <a:normAutofit fontScale="92500" lnSpcReduction="20000"/>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Augustine viewed Rome and its occupants to be greedy, selfish and filled with violence and crime. He claimed that Rome had been influenced by God but also by demons. </a:t>
            </a:r>
          </a:p>
          <a:p>
            <a:r>
              <a:rPr lang="en-GB" sz="1800">
                <a:solidFill>
                  <a:srgbClr val="202020"/>
                </a:solidFill>
                <a:effectLst/>
                <a:latin typeface="Arial" panose="020B0604020202020204" pitchFamily="34" charset="0"/>
                <a:ea typeface="Arial" panose="020B0604020202020204" pitchFamily="34" charset="0"/>
                <a:cs typeface="Times New Roman" panose="02020603050405020304" pitchFamily="18" charset="0"/>
              </a:rPr>
              <a:t>He condemned Rome to the same catastrophic fate that the cities faced in the old testament. As we know Saint Augustine was professor of Rhetoric, which meant he was very persuasive and heavily influential to people in power. When the emperor declared Christianity the one true religion Augustine became sceptical but once he met Ambrose, who was also an educated rhetoric, he believed his life was changed.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a:p>
        </p:txBody>
      </p:sp>
      <p:pic>
        <p:nvPicPr>
          <p:cNvPr id="5" name="Picture 5" descr="A picture containing indoor, sitting, wearing, teddy&#10;&#10;Description automatically generated">
            <a:extLst>
              <a:ext uri="{FF2B5EF4-FFF2-40B4-BE49-F238E27FC236}">
                <a16:creationId xmlns:a16="http://schemas.microsoft.com/office/drawing/2014/main" id="{C4B8ED92-2B1F-41E6-AE9F-C9C59919770B}"/>
              </a:ext>
            </a:extLst>
          </p:cNvPr>
          <p:cNvPicPr>
            <a:picLocks noChangeAspect="1"/>
          </p:cNvPicPr>
          <p:nvPr/>
        </p:nvPicPr>
        <p:blipFill rotWithShape="1">
          <a:blip r:embed="rId2"/>
          <a:srcRect t="1107" b="308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66DE7314-F8EF-4D63-9992-C02B1EE968E2}"/>
              </a:ext>
            </a:extLst>
          </p:cNvPr>
          <p:cNvSpPr txBox="1"/>
          <p:nvPr/>
        </p:nvSpPr>
        <p:spPr>
          <a:xfrm>
            <a:off x="4067" y="6116374"/>
            <a:ext cx="5665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ea typeface="+mn-lt"/>
                <a:cs typeface="+mn-lt"/>
              </a:rPr>
              <a:t>https://pixels.com/featured/saint-augustine-of-hippo-berto-di-giovanni.html</a:t>
            </a:r>
            <a:endParaRPr lang="en-US"/>
          </a:p>
        </p:txBody>
      </p:sp>
      <p:sp>
        <p:nvSpPr>
          <p:cNvPr id="6" name="TextBox 5">
            <a:extLst>
              <a:ext uri="{FF2B5EF4-FFF2-40B4-BE49-F238E27FC236}">
                <a16:creationId xmlns:a16="http://schemas.microsoft.com/office/drawing/2014/main" id="{D423003A-ACD8-4DD2-868F-90C55A5A1B03}"/>
              </a:ext>
            </a:extLst>
          </p:cNvPr>
          <p:cNvSpPr txBox="1"/>
          <p:nvPr/>
        </p:nvSpPr>
        <p:spPr>
          <a:xfrm>
            <a:off x="1729317" y="226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456002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8315-BB8F-4839-8051-6B922FAF8F40}"/>
              </a:ext>
            </a:extLst>
          </p:cNvPr>
          <p:cNvSpPr>
            <a:spLocks noGrp="1"/>
          </p:cNvSpPr>
          <p:nvPr>
            <p:ph type="title"/>
          </p:nvPr>
        </p:nvSpPr>
        <p:spPr>
          <a:xfrm>
            <a:off x="4965430" y="629268"/>
            <a:ext cx="6586491" cy="1286160"/>
          </a:xfrm>
        </p:spPr>
        <p:txBody>
          <a:bodyPr anchor="b">
            <a:normAutofit/>
          </a:bodyPr>
          <a:lstStyle/>
          <a:p>
            <a:r>
              <a:rPr lang="en-GB" sz="4100"/>
              <a:t>The relationship between church and state today.</a:t>
            </a:r>
          </a:p>
        </p:txBody>
      </p:sp>
      <p:sp>
        <p:nvSpPr>
          <p:cNvPr id="3" name="Content Placeholder 2">
            <a:extLst>
              <a:ext uri="{FF2B5EF4-FFF2-40B4-BE49-F238E27FC236}">
                <a16:creationId xmlns:a16="http://schemas.microsoft.com/office/drawing/2014/main" id="{87BF3890-9E64-441A-AE84-57DF4A456CBF}"/>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1900">
                <a:ea typeface="+mn-lt"/>
                <a:cs typeface="+mn-lt"/>
              </a:rPr>
              <a:t>Christianity, and all religion, in itself has had a huge impact on society today. It effects everything from education to crime statistics. But looking specifically on our laws which are centred largely around the Christian faith we can see a correlation between our laws, the decalogue and Augustine's depiction of his developing Christian doctrine of laws. </a:t>
            </a:r>
          </a:p>
          <a:p>
            <a:r>
              <a:rPr lang="en-GB" sz="1900">
                <a:ea typeface="+mn-lt"/>
                <a:cs typeface="+mn-lt"/>
              </a:rPr>
              <a:t>Augustine used his knowledge of the self and his knowledge of Roman history to create his Christian philosophy of law.</a:t>
            </a:r>
          </a:p>
          <a:p>
            <a:r>
              <a:rPr lang="en-GB" sz="1900">
                <a:ea typeface="+mn-lt"/>
                <a:cs typeface="+mn-lt"/>
              </a:rPr>
              <a:t>“The development of his moral philosophy took on new dimensions as he came to explore Roman and world history in the light of scripture and the role of the contemporary, institutional church.”</a:t>
            </a:r>
          </a:p>
          <a:p>
            <a:endParaRPr lang="en-GB" sz="1900">
              <a:cs typeface="Calibri"/>
            </a:endParaRPr>
          </a:p>
        </p:txBody>
      </p:sp>
      <p:pic>
        <p:nvPicPr>
          <p:cNvPr id="4" name="Picture 4" descr="A picture containing person, person, book, text&#10;&#10;Description automatically generated">
            <a:extLst>
              <a:ext uri="{FF2B5EF4-FFF2-40B4-BE49-F238E27FC236}">
                <a16:creationId xmlns:a16="http://schemas.microsoft.com/office/drawing/2014/main" id="{8498A078-EC41-4B4A-B07B-86C26C60451E}"/>
              </a:ext>
            </a:extLst>
          </p:cNvPr>
          <p:cNvPicPr>
            <a:picLocks noChangeAspect="1"/>
          </p:cNvPicPr>
          <p:nvPr/>
        </p:nvPicPr>
        <p:blipFill rotWithShape="1">
          <a:blip r:embed="rId2"/>
          <a:srcRect r="-2" b="4575"/>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9E4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BB93233-C7A4-40C3-9936-73A75DE0013E}"/>
              </a:ext>
            </a:extLst>
          </p:cNvPr>
          <p:cNvSpPr txBox="1"/>
          <p:nvPr/>
        </p:nvSpPr>
        <p:spPr>
          <a:xfrm>
            <a:off x="4525822" y="6509570"/>
            <a:ext cx="7306199" cy="42454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t>https://www.holyrosaryparish.org/news/2017/8/25/educational-saint-augustine-of-hippo-354-430</a:t>
            </a:r>
            <a:endParaRPr lang="en-US" sz="1300"/>
          </a:p>
        </p:txBody>
      </p:sp>
      <p:sp>
        <p:nvSpPr>
          <p:cNvPr id="6" name="TextBox 5">
            <a:extLst>
              <a:ext uri="{FF2B5EF4-FFF2-40B4-BE49-F238E27FC236}">
                <a16:creationId xmlns:a16="http://schemas.microsoft.com/office/drawing/2014/main" id="{16FA270A-1744-41F2-8C1D-A5189AC34706}"/>
              </a:ext>
            </a:extLst>
          </p:cNvPr>
          <p:cNvSpPr txBox="1"/>
          <p:nvPr/>
        </p:nvSpPr>
        <p:spPr>
          <a:xfrm>
            <a:off x="5634567" y="2582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Daisy</a:t>
            </a:r>
          </a:p>
        </p:txBody>
      </p:sp>
    </p:spTree>
    <p:extLst>
      <p:ext uri="{BB962C8B-B14F-4D97-AF65-F5344CB8AC3E}">
        <p14:creationId xmlns:p14="http://schemas.microsoft.com/office/powerpoint/2010/main" val="1996036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E42A4-E4B6-45A1-AC58-568BCAD11624}"/>
              </a:ext>
            </a:extLst>
          </p:cNvPr>
          <p:cNvSpPr>
            <a:spLocks noGrp="1"/>
          </p:cNvSpPr>
          <p:nvPr>
            <p:ph type="title"/>
          </p:nvPr>
        </p:nvSpPr>
        <p:spPr>
          <a:xfrm>
            <a:off x="838200" y="365125"/>
            <a:ext cx="10515600" cy="1325563"/>
          </a:xfrm>
        </p:spPr>
        <p:txBody>
          <a:bodyPr>
            <a:normAutofit/>
          </a:bodyPr>
          <a:lstStyle/>
          <a:p>
            <a:r>
              <a:rPr lang="en-GB" sz="5400"/>
              <a:t>Conclusion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33DEB-0BBF-4959-A63B-67863963B926}"/>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r>
              <a:rPr lang="en-GB" sz="2200">
                <a:cs typeface="Calibri"/>
              </a:rPr>
              <a:t>Tia - </a:t>
            </a:r>
            <a:r>
              <a:rPr lang="en-GB" sz="2200">
                <a:ea typeface="+mn-lt"/>
                <a:cs typeface="+mn-lt"/>
              </a:rPr>
              <a:t>To Conclude, St Augustine of Hippo Converted to Christianity 386 AD, and then became Bishop of the Church in Hippo Regius in 396.  Augustine’s adaptation of classical thought to Christian teaching created a theological system of great power and lasting influence.  Two of his most important works are Confessions (c. 400) and The City of God (c. 413–426)  In The City of God, The last 12 books retell the biblical story of humankind presenting what Augustine offers as the true history of the City of God (Church) against which, the history of the City of Man/ Earth (the State) can be properly understood.  St. Augustine believed that both the society and the state were created by God as a punitive and remedial institution.   These “cities” have contended with each other since the fall of the angels. They are fused on this earth and will remain so the end of time.</a:t>
            </a:r>
            <a:endParaRPr lang="en-US" sz="2200">
              <a:ea typeface="+mn-lt"/>
              <a:cs typeface="+mn-lt"/>
            </a:endParaRPr>
          </a:p>
          <a:p>
            <a:r>
              <a:rPr lang="en-GB" sz="2200">
                <a:cs typeface="Calibri"/>
              </a:rPr>
              <a:t>Georgia - </a:t>
            </a:r>
            <a:r>
              <a:rPr lang="en-GB" sz="2200">
                <a:effectLst/>
                <a:latin typeface="Calibri"/>
                <a:ea typeface="Calibri" panose="020F0502020204030204" pitchFamily="34" charset="0"/>
                <a:cs typeface="Times New Roman"/>
              </a:rPr>
              <a:t>Augustine had conflicted views about what he thought about the state. He argues that he did was not centrally interested about the state however he subconsciously gives his definition. By arguing that God ultimately chooses who is in power by saying God chooses who ‘wields the sword’. This links back to how the church and the state go hand in hand as one can see how Augustine’s conversion heavily influences his ideology as he adopts the idea of God into his views of the state.</a:t>
            </a:r>
            <a:r>
              <a:rPr lang="en-GB" sz="2200">
                <a:latin typeface="Calibri"/>
                <a:ea typeface="Calibri" panose="020F0502020204030204" pitchFamily="34" charset="0"/>
                <a:cs typeface="Times New Roman"/>
              </a:rPr>
              <a:t> </a:t>
            </a:r>
            <a:endParaRPr lang="en-GB" sz="2200">
              <a:cs typeface="Calibri"/>
            </a:endParaRPr>
          </a:p>
          <a:p>
            <a:r>
              <a:rPr lang="en-GB" sz="2200">
                <a:cs typeface="Calibri"/>
              </a:rPr>
              <a:t>Daisy - </a:t>
            </a:r>
            <a:r>
              <a:rPr lang="en-GB" sz="2200">
                <a:ea typeface="+mn-lt"/>
                <a:cs typeface="+mn-lt"/>
              </a:rPr>
              <a:t>My conclusion is that Augustine’s influence on both the church and the state is the reason why we have the laws and views on religion from his time all the way through till the early 19</a:t>
            </a:r>
            <a:r>
              <a:rPr lang="en-GB" sz="2200" baseline="30000">
                <a:ea typeface="+mn-lt"/>
                <a:cs typeface="+mn-lt"/>
              </a:rPr>
              <a:t>th</a:t>
            </a:r>
            <a:r>
              <a:rPr lang="en-GB" sz="2200">
                <a:ea typeface="+mn-lt"/>
                <a:cs typeface="+mn-lt"/>
              </a:rPr>
              <a:t> century. Although I am critical of his views, he is a highly respected theologian and philosopher who’s writing was well ahead of his time and it wasn’t until the 19</a:t>
            </a:r>
            <a:r>
              <a:rPr lang="en-GB" sz="2200" baseline="30000">
                <a:ea typeface="+mn-lt"/>
                <a:cs typeface="+mn-lt"/>
              </a:rPr>
              <a:t>th</a:t>
            </a:r>
            <a:r>
              <a:rPr lang="en-GB" sz="2200">
                <a:ea typeface="+mn-lt"/>
                <a:cs typeface="+mn-lt"/>
              </a:rPr>
              <a:t> century that anyone was capable of disputing his ideas. I believe this is no fault of his own but the problem lies with the fact that he was bound by the knowledge of the bible and roman history in that time. He had no further knowledge that this to be able to perfect his ideals.</a:t>
            </a:r>
          </a:p>
        </p:txBody>
      </p:sp>
    </p:spTree>
    <p:extLst>
      <p:ext uri="{BB962C8B-B14F-4D97-AF65-F5344CB8AC3E}">
        <p14:creationId xmlns:p14="http://schemas.microsoft.com/office/powerpoint/2010/main" val="82289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B49F7-A076-44E6-B827-2004310EA860}"/>
              </a:ext>
            </a:extLst>
          </p:cNvPr>
          <p:cNvSpPr>
            <a:spLocks noGrp="1"/>
          </p:cNvSpPr>
          <p:nvPr>
            <p:ph type="title"/>
          </p:nvPr>
        </p:nvSpPr>
        <p:spPr>
          <a:xfrm>
            <a:off x="841248" y="548640"/>
            <a:ext cx="3600860" cy="5431536"/>
          </a:xfrm>
        </p:spPr>
        <p:txBody>
          <a:bodyPr>
            <a:normAutofit/>
          </a:bodyPr>
          <a:lstStyle/>
          <a:p>
            <a:r>
              <a:rPr lang="en-GB" sz="5400"/>
              <a:t>Bibliography </a:t>
            </a:r>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CF7F18-19D1-4DD0-8CDF-585C310C2138}"/>
              </a:ext>
            </a:extLst>
          </p:cNvPr>
          <p:cNvSpPr>
            <a:spLocks noGrp="1"/>
          </p:cNvSpPr>
          <p:nvPr>
            <p:ph idx="1"/>
          </p:nvPr>
        </p:nvSpPr>
        <p:spPr>
          <a:xfrm>
            <a:off x="5126418" y="552091"/>
            <a:ext cx="6224335" cy="5431536"/>
          </a:xfrm>
        </p:spPr>
        <p:txBody>
          <a:bodyPr vert="horz" lIns="91440" tIns="45720" rIns="91440" bIns="45720" rtlCol="0" anchor="ctr">
            <a:normAutofit fontScale="70000" lnSpcReduction="20000"/>
          </a:bodyPr>
          <a:lstStyle/>
          <a:p>
            <a:r>
              <a:rPr lang="en-GB" sz="1900" dirty="0">
                <a:cs typeface="Calibri"/>
              </a:rPr>
              <a:t>Daisy - </a:t>
            </a:r>
            <a:endParaRPr lang="en-GB" sz="1900" dirty="0">
              <a:ea typeface="+mn-lt"/>
              <a:cs typeface="+mn-lt"/>
            </a:endParaRPr>
          </a:p>
          <a:p>
            <a:pPr marL="0" indent="0">
              <a:buNone/>
            </a:pPr>
            <a:r>
              <a:rPr lang="en-GB" sz="1900">
                <a:ea typeface="+mn-lt"/>
                <a:cs typeface="+mn-lt"/>
              </a:rPr>
              <a:t>1. Plato.stanford.edu. 2021. </a:t>
            </a:r>
            <a:r>
              <a:rPr lang="en-GB" sz="1900" i="1">
                <a:ea typeface="+mn-lt"/>
                <a:cs typeface="+mn-lt"/>
              </a:rPr>
              <a:t>Saint Augustine (Stanford </a:t>
            </a:r>
            <a:r>
              <a:rPr lang="en-GB" sz="1900" i="1" err="1">
                <a:ea typeface="+mn-lt"/>
                <a:cs typeface="+mn-lt"/>
              </a:rPr>
              <a:t>Encyclopedia</a:t>
            </a:r>
            <a:r>
              <a:rPr lang="en-GB" sz="1900" i="1">
                <a:ea typeface="+mn-lt"/>
                <a:cs typeface="+mn-lt"/>
              </a:rPr>
              <a:t> of Philosophy)</a:t>
            </a:r>
            <a:r>
              <a:rPr lang="en-GB" sz="1900">
                <a:ea typeface="+mn-lt"/>
                <a:cs typeface="+mn-lt"/>
              </a:rPr>
              <a:t>. [online] Available at: &lt;https://plato.stanford.edu/entries/augustine/&gt; [Accessed 26 January 2021]. </a:t>
            </a:r>
          </a:p>
          <a:p>
            <a:pPr marL="0" indent="0">
              <a:buNone/>
            </a:pPr>
            <a:r>
              <a:rPr lang="en-GB" sz="1900">
                <a:cs typeface="Calibri"/>
              </a:rPr>
              <a:t>2. </a:t>
            </a:r>
            <a:r>
              <a:rPr lang="en-GB" sz="1900">
                <a:ea typeface="+mn-lt"/>
                <a:cs typeface="+mn-lt"/>
              </a:rPr>
              <a:t>Marripedia.org. 2021. </a:t>
            </a:r>
            <a:r>
              <a:rPr lang="en-GB" sz="1900" i="1">
                <a:ea typeface="+mn-lt"/>
                <a:cs typeface="+mn-lt"/>
              </a:rPr>
              <a:t>Effects of Religious Practice on Society [</a:t>
            </a:r>
            <a:r>
              <a:rPr lang="en-GB" sz="1900" i="1" err="1">
                <a:ea typeface="+mn-lt"/>
                <a:cs typeface="+mn-lt"/>
              </a:rPr>
              <a:t>Marripedia</a:t>
            </a:r>
            <a:r>
              <a:rPr lang="en-GB" sz="1900" i="1">
                <a:ea typeface="+mn-lt"/>
                <a:cs typeface="+mn-lt"/>
              </a:rPr>
              <a:t>]</a:t>
            </a:r>
            <a:r>
              <a:rPr lang="en-GB" sz="1900">
                <a:ea typeface="+mn-lt"/>
                <a:cs typeface="+mn-lt"/>
              </a:rPr>
              <a:t>. [online] Available at: &lt;http://marripedia.org/effects_of_religious_practice_on_society#:~:text=Religious%20worship%20also%20leads%20to,%2C%20longevity%2C%20and%20education%20attainment.&gt; [Accessed 26 January 2021].</a:t>
            </a:r>
          </a:p>
          <a:p>
            <a:pPr marL="0" indent="0">
              <a:buNone/>
            </a:pPr>
            <a:r>
              <a:rPr lang="en-GB" sz="1900">
                <a:cs typeface="Calibri"/>
              </a:rPr>
              <a:t>3. </a:t>
            </a:r>
            <a:r>
              <a:rPr lang="en-GB" sz="1900">
                <a:ea typeface="+mn-lt"/>
                <a:cs typeface="+mn-lt"/>
              </a:rPr>
              <a:t>Lawexplores.com. 2021. </a:t>
            </a:r>
            <a:r>
              <a:rPr lang="en-GB" sz="1900" i="1">
                <a:ea typeface="+mn-lt"/>
                <a:cs typeface="+mn-lt"/>
              </a:rPr>
              <a:t>The Philosophy of Law in The Writings of Augustine |</a:t>
            </a:r>
            <a:r>
              <a:rPr lang="en-GB" sz="1900">
                <a:ea typeface="+mn-lt"/>
                <a:cs typeface="+mn-lt"/>
              </a:rPr>
              <a:t>. [online] Available at: &lt;https://lawexplores.com/the-philosophy-of-law-in-the-writings-of-augustine/&gt; [Accessed 26 January 2021]. </a:t>
            </a:r>
          </a:p>
          <a:p>
            <a:pPr marL="0" indent="0">
              <a:buNone/>
            </a:pPr>
            <a:r>
              <a:rPr lang="en-GB" sz="1900" dirty="0">
                <a:ea typeface="+mn-lt"/>
                <a:cs typeface="+mn-lt"/>
              </a:rPr>
              <a:t>Georgia – </a:t>
            </a:r>
          </a:p>
          <a:p>
            <a:pPr marL="0" indent="0">
              <a:buNone/>
            </a:pPr>
            <a:r>
              <a:rPr lang="en-GB" sz="1900">
                <a:ea typeface="+mn-lt"/>
                <a:cs typeface="+mn-lt"/>
              </a:rPr>
              <a:t>1. Taylor. P, ‘St. Augustine and Political thought: A revisionist view’ </a:t>
            </a:r>
            <a:r>
              <a:rPr lang="en-GB" sz="1900" i="1" err="1">
                <a:ea typeface="+mn-lt"/>
                <a:cs typeface="+mn-lt"/>
              </a:rPr>
              <a:t>Augustiniana</a:t>
            </a:r>
            <a:r>
              <a:rPr lang="en-GB" sz="1900" i="1">
                <a:ea typeface="+mn-lt"/>
                <a:cs typeface="+mn-lt"/>
              </a:rPr>
              <a:t>, </a:t>
            </a:r>
            <a:r>
              <a:rPr lang="en-GB" sz="1900">
                <a:ea typeface="+mn-lt"/>
                <a:cs typeface="+mn-lt"/>
              </a:rPr>
              <a:t>Vol 43 No ¾ (1998) </a:t>
            </a:r>
            <a:r>
              <a:rPr lang="en-GB" sz="1900" err="1">
                <a:ea typeface="+mn-lt"/>
                <a:cs typeface="+mn-lt"/>
              </a:rPr>
              <a:t>pg</a:t>
            </a:r>
            <a:r>
              <a:rPr lang="en-GB" sz="1900">
                <a:ea typeface="+mn-lt"/>
                <a:cs typeface="+mn-lt"/>
              </a:rPr>
              <a:t> 287 – 303.</a:t>
            </a:r>
          </a:p>
          <a:p>
            <a:pPr marL="0" indent="0">
              <a:buNone/>
            </a:pPr>
            <a:r>
              <a:rPr lang="en-GB" sz="1900" dirty="0">
                <a:cs typeface="Calibri"/>
              </a:rPr>
              <a:t>2. </a:t>
            </a:r>
            <a:r>
              <a:rPr lang="en-GB" sz="1900" dirty="0">
                <a:ea typeface="+mn-lt"/>
                <a:cs typeface="+mn-lt"/>
              </a:rPr>
              <a:t>Fsmitha.com. 2021. </a:t>
            </a:r>
            <a:r>
              <a:rPr lang="en-GB" sz="1900" i="1" dirty="0">
                <a:ea typeface="+mn-lt"/>
                <a:cs typeface="+mn-lt"/>
              </a:rPr>
              <a:t>Augustine Reinterprets Rome</a:t>
            </a:r>
            <a:r>
              <a:rPr lang="en-GB" sz="1900" dirty="0">
                <a:ea typeface="+mn-lt"/>
                <a:cs typeface="+mn-lt"/>
              </a:rPr>
              <a:t>. [online] Available at: &lt;http://www.fsmitha.com/h1/ch25.htm#:~:text=Augustine%20claimed%20that%20Rome%20had,most%20successful%20brigands%20in%20history.&gt; [Accessed 25 January 2021].</a:t>
            </a:r>
          </a:p>
          <a:p>
            <a:pPr marL="0" indent="0">
              <a:buNone/>
            </a:pPr>
            <a:r>
              <a:rPr lang="en-GB" sz="1900">
                <a:cs typeface="Calibri"/>
              </a:rPr>
              <a:t>Tia</a:t>
            </a:r>
          </a:p>
          <a:p>
            <a:pPr>
              <a:buFont typeface="Arial"/>
              <a:buChar char="•"/>
            </a:pPr>
            <a:r>
              <a:rPr lang="en-GB" sz="1900" baseline="30000">
                <a:ea typeface="+mn-lt"/>
                <a:cs typeface="+mn-lt"/>
              </a:rPr>
              <a:t>Britannica, The Editors of Encyclopaedia. "The City of God". Encyclopedia Britannica, 23 Apr. 2020 &lt;https://www.britannica.com/topic/The-City-of-God.&gt; Accessed 24 January 2021.</a:t>
            </a:r>
            <a:endParaRPr lang="en-US" sz="1900">
              <a:ea typeface="+mn-lt"/>
              <a:cs typeface="+mn-lt"/>
            </a:endParaRPr>
          </a:p>
          <a:p>
            <a:pPr>
              <a:buFont typeface="Arial"/>
              <a:buChar char="•"/>
            </a:pPr>
            <a:r>
              <a:rPr lang="en-GB" sz="1900" baseline="30000">
                <a:ea typeface="+mn-lt"/>
                <a:cs typeface="+mn-lt"/>
              </a:rPr>
              <a:t>J. Mark Mattox, Augustine: Political and Social Philosophy, Internet Encyclopedia of Philosophy, &lt;https://iep.utm.edu/aug-poso/&gt; accessed 24 January 2021</a:t>
            </a:r>
            <a:endParaRPr lang="en-US" sz="1900">
              <a:ea typeface="+mn-lt"/>
              <a:cs typeface="+mn-lt"/>
            </a:endParaRPr>
          </a:p>
          <a:p>
            <a:pPr>
              <a:buFont typeface="Arial"/>
              <a:buChar char="•"/>
            </a:pPr>
            <a:r>
              <a:rPr lang="en-GB" sz="1900" baseline="30000">
                <a:ea typeface="+mn-lt"/>
                <a:cs typeface="+mn-lt"/>
              </a:rPr>
              <a:t>Johannes van Oort, Jerusalem and Babylon: A Study into Augustine's City of God and the Sources of his Doctrine of the Two Cities, 1 Dec 1990</a:t>
            </a:r>
            <a:endParaRPr lang="en-US" sz="1900">
              <a:ea typeface="+mn-lt"/>
              <a:cs typeface="+mn-lt"/>
            </a:endParaRPr>
          </a:p>
          <a:p>
            <a:pPr>
              <a:buFont typeface="Arial"/>
              <a:buChar char="•"/>
            </a:pPr>
            <a:r>
              <a:rPr lang="en-GB" sz="1900" baseline="30000">
                <a:ea typeface="+mn-lt"/>
                <a:cs typeface="+mn-lt"/>
              </a:rPr>
              <a:t>Monalisa, M. Political Science, Relationship between State and Church during Medieval Period, 2017</a:t>
            </a:r>
            <a:endParaRPr lang="en-US" sz="1900">
              <a:ea typeface="+mn-lt"/>
              <a:cs typeface="+mn-lt"/>
            </a:endParaRPr>
          </a:p>
          <a:p>
            <a:pPr>
              <a:buFont typeface="Arial"/>
              <a:buChar char="•"/>
            </a:pPr>
            <a:r>
              <a:rPr lang="en-GB" sz="1900" baseline="30000">
                <a:ea typeface="+mn-lt"/>
                <a:cs typeface="+mn-lt"/>
              </a:rPr>
              <a:t>O'Donnell, James. "St. Augustine". Encyclopedia Britannica, 9 Nov. 2020, &lt;https://www.britannica.com/biography/Saint-Augustine.&gt; Accessed 22 January 2021.</a:t>
            </a:r>
            <a:endParaRPr lang="en-US" sz="1900">
              <a:ea typeface="+mn-lt"/>
              <a:cs typeface="+mn-lt"/>
            </a:endParaRPr>
          </a:p>
          <a:p>
            <a:pPr marL="0" indent="0">
              <a:buNone/>
            </a:pPr>
            <a:endParaRPr lang="en-GB" sz="1900" dirty="0">
              <a:cs typeface="Calibri"/>
            </a:endParaRPr>
          </a:p>
          <a:p>
            <a:pPr marL="0" indent="0">
              <a:buNone/>
            </a:pPr>
            <a:endParaRPr lang="en-GB" sz="1900" dirty="0">
              <a:cs typeface="Calibri"/>
            </a:endParaRPr>
          </a:p>
        </p:txBody>
      </p:sp>
    </p:spTree>
    <p:extLst>
      <p:ext uri="{BB962C8B-B14F-4D97-AF65-F5344CB8AC3E}">
        <p14:creationId xmlns:p14="http://schemas.microsoft.com/office/powerpoint/2010/main" val="42187739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Saint Augustine: The link between church and state.</vt:lpstr>
      <vt:lpstr>Introduction </vt:lpstr>
      <vt:lpstr>Augustine’s introduction </vt:lpstr>
      <vt:lpstr>Augustine’s thoughts on the state</vt:lpstr>
      <vt:lpstr>Augustine's thoughts on religion ( a critique of his thoughts )</vt:lpstr>
      <vt:lpstr>Link between church and state</vt:lpstr>
      <vt:lpstr>Augustine’s roles and influence within the roman empire</vt:lpstr>
      <vt:lpstr>The relationship between church and state today.</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Augustine: The link between church and state.</dc:title>
  <dc:creator>Georgia Lowrie Williams (1801640)</dc:creator>
  <cp:revision>60</cp:revision>
  <dcterms:created xsi:type="dcterms:W3CDTF">2021-01-28T19:04:41Z</dcterms:created>
  <dcterms:modified xsi:type="dcterms:W3CDTF">2021-01-29T10:26:17Z</dcterms:modified>
</cp:coreProperties>
</file>