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CBBDE6-EC2B-4258-A3FA-BEF0396A73C3}" type="datetimeFigureOut">
              <a:rPr lang="en-US" smtClean="0"/>
              <a:t>2/20/2023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4DF643-9BF3-44D0-ACFF-F7A9E767ECE2}" type="slidenum">
              <a:rPr lang="en-US" smtClean="0"/>
              <a:t>‹#›</a:t>
            </a:fld>
            <a:endParaRPr lang="en-US"/>
          </a:p>
        </p:txBody>
      </p:sp>
    </p:spTree>
    <p:extLst>
      <p:ext uri="{BB962C8B-B14F-4D97-AF65-F5344CB8AC3E}">
        <p14:creationId xmlns:p14="http://schemas.microsoft.com/office/powerpoint/2010/main" val="1579278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Non-profits like Barnardo’s, Action for Children, and The </a:t>
            </a:r>
            <a:r>
              <a:rPr lang="en-GB" sz="1200" kern="1200" dirty="0" err="1">
                <a:solidFill>
                  <a:schemeClr val="tx1"/>
                </a:solidFill>
                <a:effectLst/>
                <a:latin typeface="+mn-lt"/>
                <a:ea typeface="+mn-ea"/>
                <a:cs typeface="+mn-cs"/>
              </a:rPr>
              <a:t>Childrens</a:t>
            </a:r>
            <a:r>
              <a:rPr lang="en-GB" sz="1200" kern="1200" dirty="0">
                <a:solidFill>
                  <a:schemeClr val="tx1"/>
                </a:solidFill>
                <a:effectLst/>
                <a:latin typeface="+mn-lt"/>
                <a:ea typeface="+mn-ea"/>
                <a:cs typeface="+mn-cs"/>
              </a:rPr>
              <a:t> Society provide satisfying careers in the fields of programme work, therapy, caregiving, and support personnel. Children and youth at danger of neglect or abuse are the primary focus of social workers in the child care system (</a:t>
            </a:r>
            <a:r>
              <a:rPr lang="en-GB" sz="1200" kern="1200" dirty="0" err="1">
                <a:solidFill>
                  <a:schemeClr val="tx1"/>
                </a:solidFill>
                <a:effectLst/>
                <a:latin typeface="+mn-lt"/>
                <a:ea typeface="+mn-ea"/>
                <a:cs typeface="+mn-cs"/>
              </a:rPr>
              <a:t>Babakr</a:t>
            </a:r>
            <a:r>
              <a:rPr lang="en-GB" sz="1200" kern="1200" dirty="0">
                <a:solidFill>
                  <a:schemeClr val="tx1"/>
                </a:solidFill>
                <a:effectLst/>
                <a:latin typeface="+mn-lt"/>
                <a:ea typeface="+mn-ea"/>
                <a:cs typeface="+mn-cs"/>
              </a:rPr>
              <a:t>, et al., 2019). This typically necessitates working with families dealing with disadvantages like poverty, racism, drug abuse, homelessness, and traumatic stress that is passed down from generation to generation (Coates and </a:t>
            </a:r>
            <a:r>
              <a:rPr lang="en-GB" sz="1200" kern="1200" dirty="0" err="1">
                <a:solidFill>
                  <a:schemeClr val="tx1"/>
                </a:solidFill>
                <a:effectLst/>
                <a:latin typeface="+mn-lt"/>
                <a:ea typeface="+mn-ea"/>
                <a:cs typeface="+mn-cs"/>
              </a:rPr>
              <a:t>Pimlott</a:t>
            </a:r>
            <a:r>
              <a:rPr lang="en-GB" sz="1200" kern="1200" dirty="0">
                <a:solidFill>
                  <a:schemeClr val="tx1"/>
                </a:solidFill>
                <a:effectLst/>
                <a:latin typeface="+mn-lt"/>
                <a:ea typeface="+mn-ea"/>
                <a:cs typeface="+mn-cs"/>
              </a:rPr>
              <a:t>‐Wilson, 2019). The goal of this evaluation is to find fun things to do with kids between the ages of 7 and 11. In a person’s capacity as head volunteer at the refugee centre, they should encourage women to participate in these activities so that they may continue to attend support group sessions. Piaget’s theories will be discussed in this paper.</a:t>
            </a:r>
            <a:endParaRPr lang="en-US" dirty="0">
              <a:effectLst/>
            </a:endParaRPr>
          </a:p>
          <a:p>
            <a:endParaRPr lang="en-US" dirty="0"/>
          </a:p>
        </p:txBody>
      </p:sp>
      <p:sp>
        <p:nvSpPr>
          <p:cNvPr id="4" name="Slide Number Placeholder 3"/>
          <p:cNvSpPr>
            <a:spLocks noGrp="1"/>
          </p:cNvSpPr>
          <p:nvPr>
            <p:ph type="sldNum" sz="quarter" idx="10"/>
          </p:nvPr>
        </p:nvSpPr>
        <p:spPr/>
        <p:txBody>
          <a:bodyPr/>
          <a:lstStyle/>
          <a:p>
            <a:fld id="{364DF643-9BF3-44D0-ACFF-F7A9E767ECE2}" type="slidenum">
              <a:rPr lang="en-US" smtClean="0"/>
              <a:t>2</a:t>
            </a:fld>
            <a:endParaRPr lang="en-US"/>
          </a:p>
        </p:txBody>
      </p:sp>
    </p:spTree>
    <p:extLst>
      <p:ext uri="{BB962C8B-B14F-4D97-AF65-F5344CB8AC3E}">
        <p14:creationId xmlns:p14="http://schemas.microsoft.com/office/powerpoint/2010/main" val="4162775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Piaget Theory </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Cognitive theorist and child psychologist Jean Piaget made his name in the 20th century. Observing and recording children’s growth was the foundation of his views (</a:t>
            </a:r>
            <a:r>
              <a:rPr lang="en-GB" sz="1200" kern="1200" dirty="0" err="1">
                <a:solidFill>
                  <a:schemeClr val="tx1"/>
                </a:solidFill>
                <a:effectLst/>
                <a:latin typeface="+mn-lt"/>
                <a:ea typeface="+mn-ea"/>
                <a:cs typeface="+mn-cs"/>
              </a:rPr>
              <a:t>Kazi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Galanaki</a:t>
            </a:r>
            <a:r>
              <a:rPr lang="en-GB" sz="1200" kern="1200" dirty="0">
                <a:solidFill>
                  <a:schemeClr val="tx1"/>
                </a:solidFill>
                <a:effectLst/>
                <a:latin typeface="+mn-lt"/>
                <a:ea typeface="+mn-ea"/>
                <a:cs typeface="+mn-cs"/>
              </a:rPr>
              <a:t>, 2019). Piaget argues that kids are not simply little grownups and that they have various ways of thinking. To Piaget, children are like “little scientists”, constantly observing and probing their surroundings to learn more about how things work (</a:t>
            </a:r>
            <a:r>
              <a:rPr lang="en-GB" sz="1200" kern="1200" dirty="0" err="1">
                <a:solidFill>
                  <a:schemeClr val="tx1"/>
                </a:solidFill>
                <a:effectLst/>
                <a:latin typeface="+mn-lt"/>
                <a:ea typeface="+mn-ea"/>
                <a:cs typeface="+mn-cs"/>
              </a:rPr>
              <a:t>Hanfstingl</a:t>
            </a:r>
            <a:r>
              <a:rPr lang="en-GB" sz="1200" kern="1200" dirty="0">
                <a:solidFill>
                  <a:schemeClr val="tx1"/>
                </a:solidFill>
                <a:effectLst/>
                <a:latin typeface="+mn-lt"/>
                <a:ea typeface="+mn-ea"/>
                <a:cs typeface="+mn-cs"/>
              </a:rPr>
              <a:t>, et al., 2019). He had faith that kids will figure things out on their own. He proposed the concept of sequential phases during which children acquire language, memory, and cognitive abilities. According to Piaget, it is at this time when infants become less egocentric as they continue to grow and learn abstract thought. They can see how others may interpret the same circumstances differently now. And kids may use the same ideas to analyse real-world items in a rational, tangible way (Letourneau, et al., 2019). However, this is still not the case when it comes to more abstract ideas. The three components that make up this particular operating phase are:</a:t>
            </a:r>
            <a:endParaRPr lang="en-US" dirty="0">
              <a:effectLst/>
            </a:endParaRPr>
          </a:p>
          <a:p>
            <a:pPr lvl="0"/>
            <a:r>
              <a:rPr lang="en-GB" sz="1200" b="1" kern="1200" dirty="0">
                <a:solidFill>
                  <a:schemeClr val="tx1"/>
                </a:solidFill>
                <a:effectLst/>
                <a:latin typeface="+mn-lt"/>
                <a:ea typeface="+mn-ea"/>
                <a:cs typeface="+mn-cs"/>
              </a:rPr>
              <a:t>Conservation and reversibility:</a:t>
            </a:r>
            <a:r>
              <a:rPr lang="en-GB" sz="1200" kern="1200" dirty="0">
                <a:solidFill>
                  <a:schemeClr val="tx1"/>
                </a:solidFill>
                <a:effectLst/>
                <a:latin typeface="+mn-lt"/>
                <a:ea typeface="+mn-ea"/>
                <a:cs typeface="+mn-cs"/>
              </a:rPr>
              <a:t> If something persists, it may morph in shape, volume, or appearance and yet be the same thing. Some changes are reversible whilst others cannot be undone.</a:t>
            </a:r>
            <a:endParaRPr lang="en-US" dirty="0">
              <a:effectLst/>
            </a:endParaRPr>
          </a:p>
          <a:p>
            <a:pPr lvl="0"/>
            <a:r>
              <a:rPr lang="en-GB" sz="1200" b="1" kern="1200" dirty="0">
                <a:solidFill>
                  <a:schemeClr val="tx1"/>
                </a:solidFill>
                <a:effectLst/>
                <a:latin typeface="+mn-lt"/>
                <a:ea typeface="+mn-ea"/>
                <a:cs typeface="+mn-cs"/>
              </a:rPr>
              <a:t>Classification:</a:t>
            </a:r>
            <a:r>
              <a:rPr lang="en-GB" sz="1200" kern="1200" dirty="0">
                <a:solidFill>
                  <a:schemeClr val="tx1"/>
                </a:solidFill>
                <a:effectLst/>
                <a:latin typeface="+mn-lt"/>
                <a:ea typeface="+mn-ea"/>
                <a:cs typeface="+mn-cs"/>
              </a:rPr>
              <a:t> Children who have mastered classification will be able to categorise objects into different categories and subgroups. To illustrate, kids may categorise things in several ways, such as by colour, form, or likeness (</a:t>
            </a:r>
            <a:r>
              <a:rPr lang="en-GB" sz="1200" kern="1200" dirty="0" err="1">
                <a:solidFill>
                  <a:schemeClr val="tx1"/>
                </a:solidFill>
                <a:effectLst/>
                <a:latin typeface="+mn-lt"/>
                <a:ea typeface="+mn-ea"/>
                <a:cs typeface="+mn-cs"/>
              </a:rPr>
              <a:t>Sevinç</a:t>
            </a:r>
            <a:r>
              <a:rPr lang="en-GB" sz="1200" kern="1200" dirty="0">
                <a:solidFill>
                  <a:schemeClr val="tx1"/>
                </a:solidFill>
                <a:effectLst/>
                <a:latin typeface="+mn-lt"/>
                <a:ea typeface="+mn-ea"/>
                <a:cs typeface="+mn-cs"/>
              </a:rPr>
              <a:t>, 2019).</a:t>
            </a:r>
            <a:endParaRPr lang="en-US" dirty="0">
              <a:effectLst/>
            </a:endParaRPr>
          </a:p>
          <a:p>
            <a:r>
              <a:rPr lang="en-GB" sz="1200" b="1" kern="1200" dirty="0">
                <a:solidFill>
                  <a:schemeClr val="tx1"/>
                </a:solidFill>
                <a:effectLst/>
                <a:latin typeface="+mn-lt"/>
                <a:ea typeface="+mn-ea"/>
                <a:cs typeface="+mn-cs"/>
              </a:rPr>
              <a:t>Serration:</a:t>
            </a:r>
            <a:r>
              <a:rPr lang="en-GB" sz="1200" kern="1200" dirty="0">
                <a:solidFill>
                  <a:schemeClr val="tx1"/>
                </a:solidFill>
                <a:effectLst/>
                <a:latin typeface="+mn-lt"/>
                <a:ea typeface="+mn-ea"/>
                <a:cs typeface="+mn-cs"/>
              </a:rPr>
              <a:t> This refers to the kid’s capacity to classify things in order of size, weight, or significance. Children need to have a firm grasp of this fundamental idea in order to progress in their studies of mathematics and science. </a:t>
            </a:r>
            <a:endParaRPr lang="en-US" dirty="0"/>
          </a:p>
        </p:txBody>
      </p:sp>
      <p:sp>
        <p:nvSpPr>
          <p:cNvPr id="4" name="Slide Number Placeholder 3"/>
          <p:cNvSpPr>
            <a:spLocks noGrp="1"/>
          </p:cNvSpPr>
          <p:nvPr>
            <p:ph type="sldNum" sz="quarter" idx="10"/>
          </p:nvPr>
        </p:nvSpPr>
        <p:spPr/>
        <p:txBody>
          <a:bodyPr/>
          <a:lstStyle/>
          <a:p>
            <a:fld id="{364DF643-9BF3-44D0-ACFF-F7A9E767ECE2}" type="slidenum">
              <a:rPr lang="en-US" smtClean="0"/>
              <a:t>4</a:t>
            </a:fld>
            <a:endParaRPr lang="en-US"/>
          </a:p>
        </p:txBody>
      </p:sp>
    </p:spTree>
    <p:extLst>
      <p:ext uri="{BB962C8B-B14F-4D97-AF65-F5344CB8AC3E}">
        <p14:creationId xmlns:p14="http://schemas.microsoft.com/office/powerpoint/2010/main" val="3096707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Imaginative Play</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creative play that many youngsters engage in without even realising it is important for their development. The children from the age 7-11 may discover their youngster playing in their imaginary world if the social setting will provide them random stuff. Children need to be allowed free time and unstructured play to develop their creative potential (</a:t>
            </a:r>
            <a:r>
              <a:rPr lang="en-GB" sz="1200" kern="1200" dirty="0" err="1">
                <a:solidFill>
                  <a:schemeClr val="tx1"/>
                </a:solidFill>
                <a:effectLst/>
                <a:latin typeface="+mn-lt"/>
                <a:ea typeface="+mn-ea"/>
                <a:cs typeface="+mn-cs"/>
              </a:rPr>
              <a:t>Hanfstingl</a:t>
            </a:r>
            <a:r>
              <a:rPr lang="en-GB" sz="1200" kern="1200" dirty="0">
                <a:solidFill>
                  <a:schemeClr val="tx1"/>
                </a:solidFill>
                <a:effectLst/>
                <a:latin typeface="+mn-lt"/>
                <a:ea typeface="+mn-ea"/>
                <a:cs typeface="+mn-cs"/>
              </a:rPr>
              <a:t>, et al., 2019). Their creative thinking and reading comprehension will both benefit from this. As a bonus, it will help kids feel better about themselves, opens their minds to new experiences, and gives them tools to fight monotony (</a:t>
            </a:r>
            <a:r>
              <a:rPr lang="en-GB" sz="1200" kern="1200" dirty="0" err="1">
                <a:solidFill>
                  <a:schemeClr val="tx1"/>
                </a:solidFill>
                <a:effectLst/>
                <a:latin typeface="+mn-lt"/>
                <a:ea typeface="+mn-ea"/>
                <a:cs typeface="+mn-cs"/>
              </a:rPr>
              <a:t>Babakr</a:t>
            </a:r>
            <a:r>
              <a:rPr lang="en-GB" sz="1200" kern="1200" dirty="0">
                <a:solidFill>
                  <a:schemeClr val="tx1"/>
                </a:solidFill>
                <a:effectLst/>
                <a:latin typeface="+mn-lt"/>
                <a:ea typeface="+mn-ea"/>
                <a:cs typeface="+mn-cs"/>
              </a:rPr>
              <a:t>, et al., 2019).</a:t>
            </a:r>
            <a:endParaRPr lang="en-US" dirty="0">
              <a:effectLst/>
            </a:endParaRPr>
          </a:p>
          <a:p>
            <a:r>
              <a:rPr lang="en-GB" sz="1200" kern="1200" dirty="0">
                <a:solidFill>
                  <a:schemeClr val="tx1"/>
                </a:solidFill>
                <a:effectLst/>
                <a:latin typeface="+mn-lt"/>
                <a:ea typeface="+mn-ea"/>
                <a:cs typeface="+mn-cs"/>
              </a:rPr>
              <a:t> </a:t>
            </a:r>
            <a:endParaRPr lang="en-US" dirty="0">
              <a:effectLst/>
            </a:endParaRPr>
          </a:p>
          <a:p>
            <a:r>
              <a:rPr lang="en-GB" sz="1200" b="1" i="1" kern="1200" dirty="0">
                <a:solidFill>
                  <a:schemeClr val="tx1"/>
                </a:solidFill>
                <a:effectLst/>
                <a:latin typeface="+mn-lt"/>
                <a:ea typeface="+mn-ea"/>
                <a:cs typeface="+mn-cs"/>
              </a:rPr>
              <a:t>Music, Dancing, and Singing</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Singing and music are excellent tools for fostering linguistic growth, which in turn paves the way to learning to read and write and mastering elementary arithmetic concepts like counting. As they practise listening, they will also begin to pick up rhythm. Strength, flexibility, and even coordination may all benefit from dancing, especially for kids (</a:t>
            </a:r>
            <a:r>
              <a:rPr lang="en-GB" sz="1200" kern="1200" dirty="0" err="1">
                <a:solidFill>
                  <a:schemeClr val="tx1"/>
                </a:solidFill>
                <a:effectLst/>
                <a:latin typeface="+mn-lt"/>
                <a:ea typeface="+mn-ea"/>
                <a:cs typeface="+mn-cs"/>
              </a:rPr>
              <a:t>Kazi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Galanaki</a:t>
            </a:r>
            <a:r>
              <a:rPr lang="en-GB" sz="1200" kern="1200" dirty="0">
                <a:solidFill>
                  <a:schemeClr val="tx1"/>
                </a:solidFill>
                <a:effectLst/>
                <a:latin typeface="+mn-lt"/>
                <a:ea typeface="+mn-ea"/>
                <a:cs typeface="+mn-cs"/>
              </a:rPr>
              <a:t>, 2019).</a:t>
            </a:r>
            <a:endParaRPr lang="en-US" dirty="0">
              <a:effectLst/>
            </a:endParaRPr>
          </a:p>
          <a:p>
            <a:r>
              <a:rPr lang="en-GB" sz="1200" kern="1200" dirty="0">
                <a:solidFill>
                  <a:schemeClr val="tx1"/>
                </a:solidFill>
                <a:effectLst/>
                <a:latin typeface="+mn-lt"/>
                <a:ea typeface="+mn-ea"/>
                <a:cs typeface="+mn-cs"/>
              </a:rPr>
              <a:t>The volunteer in the social setting researched about the cognitive behaviour of children at session and applied their understanding over it to discover many ways in which they can keep the children busy and active. Piaget’s theory of cognitive development has come under increased scrutiny in recent years (</a:t>
            </a:r>
            <a:r>
              <a:rPr lang="en-GB" sz="1200" kern="1200" dirty="0" err="1">
                <a:solidFill>
                  <a:schemeClr val="tx1"/>
                </a:solidFill>
                <a:effectLst/>
                <a:latin typeface="+mn-lt"/>
                <a:ea typeface="+mn-ea"/>
                <a:cs typeface="+mn-cs"/>
              </a:rPr>
              <a:t>Babakr</a:t>
            </a:r>
            <a:r>
              <a:rPr lang="en-GB" sz="1200" kern="1200" dirty="0">
                <a:solidFill>
                  <a:schemeClr val="tx1"/>
                </a:solidFill>
                <a:effectLst/>
                <a:latin typeface="+mn-lt"/>
                <a:ea typeface="+mn-ea"/>
                <a:cs typeface="+mn-cs"/>
              </a:rPr>
              <a:t>, et al., 2019). Recent programmers often reference experiments that go counter to Piaget’s notion. Cognitive theorists like Robert </a:t>
            </a:r>
            <a:r>
              <a:rPr lang="en-GB" sz="1200" kern="1200" dirty="0" err="1">
                <a:solidFill>
                  <a:schemeClr val="tx1"/>
                </a:solidFill>
                <a:effectLst/>
                <a:latin typeface="+mn-lt"/>
                <a:ea typeface="+mn-ea"/>
                <a:cs typeface="+mn-cs"/>
              </a:rPr>
              <a:t>Siegler</a:t>
            </a:r>
            <a:r>
              <a:rPr lang="en-GB" sz="1200" kern="1200" dirty="0">
                <a:solidFill>
                  <a:schemeClr val="tx1"/>
                </a:solidFill>
                <a:effectLst/>
                <a:latin typeface="+mn-lt"/>
                <a:ea typeface="+mn-ea"/>
                <a:cs typeface="+mn-cs"/>
              </a:rPr>
              <a:t>, for instance, see retention events not as dramatic shifts in children’s cognitive capacities and schemas, but rather as steady, incremental changes in the rules that children employ to solve problems (</a:t>
            </a:r>
            <a:r>
              <a:rPr lang="en-GB" sz="1200" kern="1200" dirty="0" err="1">
                <a:solidFill>
                  <a:schemeClr val="tx1"/>
                </a:solidFill>
                <a:effectLst/>
                <a:latin typeface="+mn-lt"/>
                <a:ea typeface="+mn-ea"/>
                <a:cs typeface="+mn-cs"/>
              </a:rPr>
              <a:t>Kazi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Galanaki</a:t>
            </a:r>
            <a:r>
              <a:rPr lang="en-GB" sz="1200" kern="1200" dirty="0">
                <a:solidFill>
                  <a:schemeClr val="tx1"/>
                </a:solidFill>
                <a:effectLst/>
                <a:latin typeface="+mn-lt"/>
                <a:ea typeface="+mn-ea"/>
                <a:cs typeface="+mn-cs"/>
              </a:rPr>
              <a:t>, 2019). Researchers have shown that children’s development is not linear but rather a spectrum from one set of skills to the next. In addition, these experts contend that children’s understanding goes well beyond what was assumed by Piaget. For instance, with the right instruction, even the youngest children are capable of doing many of the same activities as their older peers (</a:t>
            </a:r>
            <a:r>
              <a:rPr lang="en-GB" sz="1200" kern="1200" dirty="0" err="1">
                <a:solidFill>
                  <a:schemeClr val="tx1"/>
                </a:solidFill>
                <a:effectLst/>
                <a:latin typeface="+mn-lt"/>
                <a:ea typeface="+mn-ea"/>
                <a:cs typeface="+mn-cs"/>
              </a:rPr>
              <a:t>Hanfstingl</a:t>
            </a:r>
            <a:r>
              <a:rPr lang="en-GB" sz="1200" kern="1200" dirty="0">
                <a:solidFill>
                  <a:schemeClr val="tx1"/>
                </a:solidFill>
                <a:effectLst/>
                <a:latin typeface="+mn-lt"/>
                <a:ea typeface="+mn-ea"/>
                <a:cs typeface="+mn-cs"/>
              </a:rPr>
              <a:t>, et al., 2019). </a:t>
            </a:r>
            <a:endParaRPr lang="en-US" dirty="0">
              <a:effectLst/>
            </a:endParaRPr>
          </a:p>
          <a:p>
            <a:r>
              <a:rPr lang="en-GB" sz="1200" kern="1200" dirty="0">
                <a:solidFill>
                  <a:schemeClr val="tx1"/>
                </a:solidFill>
                <a:effectLst/>
                <a:latin typeface="+mn-lt"/>
                <a:ea typeface="+mn-ea"/>
                <a:cs typeface="+mn-cs"/>
              </a:rPr>
              <a:t>The study’s authors also discovered that biological and cultural factors had a much greater impact on children’s cognitive development than did Piaget’s ideas about children being egocentric, suggestible, magical, or concrete. Adults in positions of authority are keenly interested in the cognitive abilities of young children (</a:t>
            </a:r>
            <a:r>
              <a:rPr lang="en-GB" sz="1200" kern="1200" dirty="0" err="1">
                <a:solidFill>
                  <a:schemeClr val="tx1"/>
                </a:solidFill>
                <a:effectLst/>
                <a:latin typeface="+mn-lt"/>
                <a:ea typeface="+mn-ea"/>
                <a:cs typeface="+mn-cs"/>
              </a:rPr>
              <a:t>Sevinç</a:t>
            </a:r>
            <a:r>
              <a:rPr lang="en-GB" sz="1200" kern="1200" dirty="0">
                <a:solidFill>
                  <a:schemeClr val="tx1"/>
                </a:solidFill>
                <a:effectLst/>
                <a:latin typeface="+mn-lt"/>
                <a:ea typeface="+mn-ea"/>
                <a:cs typeface="+mn-cs"/>
              </a:rPr>
              <a:t>, 2019). Intelligence is a hypothetical mental capacity that has been linked to things like sturdiness, resourcefulness, and the capacity to understand and act with goal-directed behaviour. Alfred </a:t>
            </a:r>
            <a:r>
              <a:rPr lang="en-GB" sz="1200" kern="1200" dirty="0" err="1">
                <a:solidFill>
                  <a:schemeClr val="tx1"/>
                </a:solidFill>
                <a:effectLst/>
                <a:latin typeface="+mn-lt"/>
                <a:ea typeface="+mn-ea"/>
                <a:cs typeface="+mn-cs"/>
              </a:rPr>
              <a:t>Binet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Theophile</a:t>
            </a:r>
            <a:r>
              <a:rPr lang="en-GB" sz="1200" kern="1200" dirty="0">
                <a:solidFill>
                  <a:schemeClr val="tx1"/>
                </a:solidFill>
                <a:effectLst/>
                <a:latin typeface="+mn-lt"/>
                <a:ea typeface="+mn-ea"/>
                <a:cs typeface="+mn-cs"/>
              </a:rPr>
              <a:t> Simon conducted tests of children’s perception, memory, and language around the turn of the twentieth century (</a:t>
            </a:r>
            <a:r>
              <a:rPr lang="en-GB" sz="1200" kern="1200" dirty="0" err="1">
                <a:solidFill>
                  <a:schemeClr val="tx1"/>
                </a:solidFill>
                <a:effectLst/>
                <a:latin typeface="+mn-lt"/>
                <a:ea typeface="+mn-ea"/>
                <a:cs typeface="+mn-cs"/>
              </a:rPr>
              <a:t>Kazi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Galanaki</a:t>
            </a:r>
            <a:r>
              <a:rPr lang="en-GB" sz="1200" kern="1200" dirty="0">
                <a:solidFill>
                  <a:schemeClr val="tx1"/>
                </a:solidFill>
                <a:effectLst/>
                <a:latin typeface="+mn-lt"/>
                <a:ea typeface="+mn-ea"/>
                <a:cs typeface="+mn-cs"/>
              </a:rPr>
              <a:t>, 2019). To calculate a child’s IQ, these experts compare the child’s mental age to their actual age. </a:t>
            </a:r>
            <a:endParaRPr lang="en-US" dirty="0">
              <a:effectLst/>
            </a:endParaRPr>
          </a:p>
          <a:p>
            <a:r>
              <a:rPr lang="en-GB" sz="1200" kern="1200" dirty="0">
                <a:solidFill>
                  <a:schemeClr val="tx1"/>
                </a:solidFill>
                <a:effectLst/>
                <a:latin typeface="+mn-lt"/>
                <a:ea typeface="+mn-ea"/>
                <a:cs typeface="+mn-cs"/>
              </a:rPr>
              <a:t>The Stanford-</a:t>
            </a:r>
            <a:r>
              <a:rPr lang="en-GB" sz="1200" kern="1200" dirty="0" err="1">
                <a:solidFill>
                  <a:schemeClr val="tx1"/>
                </a:solidFill>
                <a:effectLst/>
                <a:latin typeface="+mn-lt"/>
                <a:ea typeface="+mn-ea"/>
                <a:cs typeface="+mn-cs"/>
              </a:rPr>
              <a:t>Binet</a:t>
            </a:r>
            <a:r>
              <a:rPr lang="en-GB" sz="1200" kern="1200" dirty="0">
                <a:solidFill>
                  <a:schemeClr val="tx1"/>
                </a:solidFill>
                <a:effectLst/>
                <a:latin typeface="+mn-lt"/>
                <a:ea typeface="+mn-ea"/>
                <a:cs typeface="+mn-cs"/>
              </a:rPr>
              <a:t> Intelligence Scale and the Wechsler Children’s Intelligence Scale are now the most widely used IQ tests for kids (WISC) (</a:t>
            </a:r>
            <a:r>
              <a:rPr lang="en-GB" sz="1200" kern="1200" dirty="0" err="1">
                <a:solidFill>
                  <a:schemeClr val="tx1"/>
                </a:solidFill>
                <a:effectLst/>
                <a:latin typeface="+mn-lt"/>
                <a:ea typeface="+mn-ea"/>
                <a:cs typeface="+mn-cs"/>
              </a:rPr>
              <a:t>Sevinç</a:t>
            </a:r>
            <a:r>
              <a:rPr lang="en-GB" sz="1200" kern="1200" dirty="0">
                <a:solidFill>
                  <a:schemeClr val="tx1"/>
                </a:solidFill>
                <a:effectLst/>
                <a:latin typeface="+mn-lt"/>
                <a:ea typeface="+mn-ea"/>
                <a:cs typeface="+mn-cs"/>
              </a:rPr>
              <a:t>, 2019). Some psychologists argue that it is necessary to distinguish between academic intelligence and “real-world smarts” due to the complex nature of intelligence (</a:t>
            </a:r>
            <a:r>
              <a:rPr lang="en-GB" sz="1200" kern="1200" dirty="0" err="1">
                <a:solidFill>
                  <a:schemeClr val="tx1"/>
                </a:solidFill>
                <a:effectLst/>
                <a:latin typeface="+mn-lt"/>
                <a:ea typeface="+mn-ea"/>
                <a:cs typeface="+mn-cs"/>
              </a:rPr>
              <a:t>Babakr</a:t>
            </a:r>
            <a:r>
              <a:rPr lang="en-GB" sz="1200" kern="1200" dirty="0">
                <a:solidFill>
                  <a:schemeClr val="tx1"/>
                </a:solidFill>
                <a:effectLst/>
                <a:latin typeface="+mn-lt"/>
                <a:ea typeface="+mn-ea"/>
                <a:cs typeface="+mn-cs"/>
              </a:rPr>
              <a:t>, et al., 2019). Gardner argued that youngsters have a wide range of skills, such as the capacity to sing, dance, and empathise. In a similar vein, Robert Sternberg proposed a tripartite theory of intelligence, which holds that intelligence is made up of information processing abilities, environmental circumstances, and past experience (</a:t>
            </a:r>
            <a:r>
              <a:rPr lang="en-GB" sz="1200" kern="1200" dirty="0" err="1">
                <a:solidFill>
                  <a:schemeClr val="tx1"/>
                </a:solidFill>
                <a:effectLst/>
                <a:latin typeface="+mn-lt"/>
                <a:ea typeface="+mn-ea"/>
                <a:cs typeface="+mn-cs"/>
              </a:rPr>
              <a:t>Babakr</a:t>
            </a:r>
            <a:r>
              <a:rPr lang="en-GB" sz="1200" kern="1200" dirty="0">
                <a:solidFill>
                  <a:schemeClr val="tx1"/>
                </a:solidFill>
                <a:effectLst/>
                <a:latin typeface="+mn-lt"/>
                <a:ea typeface="+mn-ea"/>
                <a:cs typeface="+mn-cs"/>
              </a:rPr>
              <a:t>, et al., 2019).</a:t>
            </a:r>
            <a:endParaRPr lang="en-US" dirty="0">
              <a:effectLst/>
            </a:endParaRPr>
          </a:p>
          <a:p>
            <a:endParaRPr lang="en-US" dirty="0"/>
          </a:p>
        </p:txBody>
      </p:sp>
      <p:sp>
        <p:nvSpPr>
          <p:cNvPr id="4" name="Slide Number Placeholder 3"/>
          <p:cNvSpPr>
            <a:spLocks noGrp="1"/>
          </p:cNvSpPr>
          <p:nvPr>
            <p:ph type="sldNum" sz="quarter" idx="10"/>
          </p:nvPr>
        </p:nvSpPr>
        <p:spPr/>
        <p:txBody>
          <a:bodyPr/>
          <a:lstStyle/>
          <a:p>
            <a:fld id="{364DF643-9BF3-44D0-ACFF-F7A9E767ECE2}" type="slidenum">
              <a:rPr lang="en-US" smtClean="0"/>
              <a:t>5</a:t>
            </a:fld>
            <a:endParaRPr lang="en-US"/>
          </a:p>
        </p:txBody>
      </p:sp>
    </p:spTree>
    <p:extLst>
      <p:ext uri="{BB962C8B-B14F-4D97-AF65-F5344CB8AC3E}">
        <p14:creationId xmlns:p14="http://schemas.microsoft.com/office/powerpoint/2010/main" val="552715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has been concluded that the Piaget’s stage theory posits that, between infancy and maturity, children go through several phases that mark important developmental milestones and introduce them to new abilities. Schemas are mental templates that children use to interpret the world, and Piaget argues that they change and evolve as children learn. His theories and research have had a lasting impact on the fields of child psychology and education. Piaget’s theory of cognitive development in children has been challenged, however, and several models of children’s cognitive growth have been proposed, some of which date back to the 20th century like Lev Vygotsky and Maria Montessori’s approaches. A child’s success in school and beyond depends on his or her ability to communicate effectively and interact positively with others, both in and out of the classroom, and these activities help youngsters do just that. Skill in reading, writing, and arithmetic, at a minimum. The crèche activities suggested for children as per his theory are imaginative play and signing/dancing for the age of 7-11. </a:t>
            </a:r>
            <a:endParaRPr lang="en-US" dirty="0">
              <a:effectLst/>
            </a:endParaRPr>
          </a:p>
          <a:p>
            <a:endParaRPr lang="en-US" dirty="0"/>
          </a:p>
        </p:txBody>
      </p:sp>
      <p:sp>
        <p:nvSpPr>
          <p:cNvPr id="4" name="Slide Number Placeholder 3"/>
          <p:cNvSpPr>
            <a:spLocks noGrp="1"/>
          </p:cNvSpPr>
          <p:nvPr>
            <p:ph type="sldNum" sz="quarter" idx="10"/>
          </p:nvPr>
        </p:nvSpPr>
        <p:spPr/>
        <p:txBody>
          <a:bodyPr/>
          <a:lstStyle/>
          <a:p>
            <a:fld id="{364DF643-9BF3-44D0-ACFF-F7A9E767ECE2}" type="slidenum">
              <a:rPr lang="en-US" smtClean="0"/>
              <a:t>6</a:t>
            </a:fld>
            <a:endParaRPr lang="en-US"/>
          </a:p>
        </p:txBody>
      </p:sp>
    </p:spTree>
    <p:extLst>
      <p:ext uri="{BB962C8B-B14F-4D97-AF65-F5344CB8AC3E}">
        <p14:creationId xmlns:p14="http://schemas.microsoft.com/office/powerpoint/2010/main" val="3871139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Babakr</a:t>
            </a:r>
            <a:r>
              <a:rPr lang="en-US" sz="1200" kern="1200" dirty="0">
                <a:solidFill>
                  <a:schemeClr val="tx1"/>
                </a:solidFill>
                <a:effectLst/>
                <a:latin typeface="+mn-lt"/>
                <a:ea typeface="+mn-ea"/>
                <a:cs typeface="+mn-cs"/>
              </a:rPr>
              <a:t>, Z., </a:t>
            </a:r>
            <a:r>
              <a:rPr lang="en-US" sz="1200" kern="1200" dirty="0" err="1">
                <a:solidFill>
                  <a:schemeClr val="tx1"/>
                </a:solidFill>
                <a:effectLst/>
                <a:latin typeface="+mn-lt"/>
                <a:ea typeface="+mn-ea"/>
                <a:cs typeface="+mn-cs"/>
              </a:rPr>
              <a:t>Mohamedamin</a:t>
            </a:r>
            <a:r>
              <a:rPr lang="en-US" sz="1200" kern="1200" dirty="0">
                <a:solidFill>
                  <a:schemeClr val="tx1"/>
                </a:solidFill>
                <a:effectLst/>
                <a:latin typeface="+mn-lt"/>
                <a:ea typeface="+mn-ea"/>
                <a:cs typeface="+mn-cs"/>
              </a:rPr>
              <a:t>, P. and </a:t>
            </a:r>
            <a:r>
              <a:rPr lang="en-US" sz="1200" kern="1200" dirty="0" err="1">
                <a:solidFill>
                  <a:schemeClr val="tx1"/>
                </a:solidFill>
                <a:effectLst/>
                <a:latin typeface="+mn-lt"/>
                <a:ea typeface="+mn-ea"/>
                <a:cs typeface="+mn-cs"/>
              </a:rPr>
              <a:t>Kakamad</a:t>
            </a:r>
            <a:r>
              <a:rPr lang="en-US" sz="1200" kern="1200" dirty="0">
                <a:solidFill>
                  <a:schemeClr val="tx1"/>
                </a:solidFill>
                <a:effectLst/>
                <a:latin typeface="+mn-lt"/>
                <a:ea typeface="+mn-ea"/>
                <a:cs typeface="+mn-cs"/>
              </a:rPr>
              <a:t>, K., 2019. Piaget’s cognitive developmental theory: Critical review. </a:t>
            </a:r>
            <a:r>
              <a:rPr lang="en-US" i="1" dirty="0">
                <a:effectLst/>
              </a:rPr>
              <a:t>Education Quarterly Reviews</a:t>
            </a:r>
            <a:r>
              <a:rPr lang="en-US" dirty="0">
                <a:effectLst/>
              </a:rPr>
              <a:t>, </a:t>
            </a:r>
            <a:r>
              <a:rPr lang="en-US" i="1" dirty="0">
                <a:effectLst/>
              </a:rPr>
              <a:t>2</a:t>
            </a:r>
            <a:r>
              <a:rPr lang="en-US" dirty="0">
                <a:effectLst/>
              </a:rPr>
              <a:t>(3).</a:t>
            </a:r>
          </a:p>
          <a:p>
            <a:r>
              <a:rPr lang="en-US" sz="1200" kern="1200" dirty="0">
                <a:solidFill>
                  <a:schemeClr val="tx1"/>
                </a:solidFill>
                <a:effectLst/>
                <a:latin typeface="+mn-lt"/>
                <a:ea typeface="+mn-ea"/>
                <a:cs typeface="+mn-cs"/>
              </a:rPr>
              <a:t>Coates, J.K. and </a:t>
            </a:r>
            <a:r>
              <a:rPr lang="en-US" sz="1200" kern="1200" dirty="0" err="1">
                <a:solidFill>
                  <a:schemeClr val="tx1"/>
                </a:solidFill>
                <a:effectLst/>
                <a:latin typeface="+mn-lt"/>
                <a:ea typeface="+mn-ea"/>
                <a:cs typeface="+mn-cs"/>
              </a:rPr>
              <a:t>Pimlott</a:t>
            </a:r>
            <a:r>
              <a:rPr lang="en-US" sz="1200" kern="1200" dirty="0">
                <a:solidFill>
                  <a:schemeClr val="tx1"/>
                </a:solidFill>
                <a:effectLst/>
                <a:latin typeface="+mn-lt"/>
                <a:ea typeface="+mn-ea"/>
                <a:cs typeface="+mn-cs"/>
              </a:rPr>
              <a:t>‐Wilson, H., 2019. Learning while playing: Children's forest school experiences in the UK. </a:t>
            </a:r>
            <a:r>
              <a:rPr lang="en-US" i="1" dirty="0">
                <a:effectLst/>
              </a:rPr>
              <a:t>British Educational Research Journal</a:t>
            </a:r>
            <a:r>
              <a:rPr lang="en-US" dirty="0">
                <a:effectLst/>
              </a:rPr>
              <a:t>, </a:t>
            </a:r>
            <a:r>
              <a:rPr lang="en-US" i="1" dirty="0">
                <a:effectLst/>
              </a:rPr>
              <a:t>45</a:t>
            </a:r>
            <a:r>
              <a:rPr lang="en-US" dirty="0">
                <a:effectLst/>
              </a:rPr>
              <a:t>(1), pp.21-40.</a:t>
            </a:r>
          </a:p>
          <a:p>
            <a:r>
              <a:rPr lang="en-US" sz="1200" kern="1200" dirty="0" err="1">
                <a:solidFill>
                  <a:schemeClr val="tx1"/>
                </a:solidFill>
                <a:effectLst/>
                <a:latin typeface="+mn-lt"/>
                <a:ea typeface="+mn-ea"/>
                <a:cs typeface="+mn-cs"/>
              </a:rPr>
              <a:t>Hanfstingl</a:t>
            </a:r>
            <a:r>
              <a:rPr lang="en-US" sz="1200" kern="1200" dirty="0">
                <a:solidFill>
                  <a:schemeClr val="tx1"/>
                </a:solidFill>
                <a:effectLst/>
                <a:latin typeface="+mn-lt"/>
                <a:ea typeface="+mn-ea"/>
                <a:cs typeface="+mn-cs"/>
              </a:rPr>
              <a:t>, B., </a:t>
            </a:r>
            <a:r>
              <a:rPr lang="en-US" sz="1200" kern="1200" dirty="0" err="1">
                <a:solidFill>
                  <a:schemeClr val="tx1"/>
                </a:solidFill>
                <a:effectLst/>
                <a:latin typeface="+mn-lt"/>
                <a:ea typeface="+mn-ea"/>
                <a:cs typeface="+mn-cs"/>
              </a:rPr>
              <a:t>Benke</a:t>
            </a:r>
            <a:r>
              <a:rPr lang="en-US" sz="1200" kern="1200" dirty="0">
                <a:solidFill>
                  <a:schemeClr val="tx1"/>
                </a:solidFill>
                <a:effectLst/>
                <a:latin typeface="+mn-lt"/>
                <a:ea typeface="+mn-ea"/>
                <a:cs typeface="+mn-cs"/>
              </a:rPr>
              <a:t>, G. and Zhang, Y., 2019. Comparing variation theory with Piaget’s theory of cognitive development: more similarities than differences?. </a:t>
            </a:r>
            <a:r>
              <a:rPr lang="en-US" i="1" dirty="0">
                <a:effectLst/>
              </a:rPr>
              <a:t>Educational Action Research</a:t>
            </a:r>
            <a:r>
              <a:rPr lang="en-US" dirty="0">
                <a:effectLst/>
              </a:rPr>
              <a:t>, </a:t>
            </a:r>
            <a:r>
              <a:rPr lang="en-US" i="1" dirty="0">
                <a:effectLst/>
              </a:rPr>
              <a:t>27</a:t>
            </a:r>
            <a:r>
              <a:rPr lang="en-US" dirty="0">
                <a:effectLst/>
              </a:rPr>
              <a:t>(4), pp.511-526.</a:t>
            </a:r>
          </a:p>
          <a:p>
            <a:r>
              <a:rPr lang="en-US" sz="1200" kern="1200" dirty="0" err="1">
                <a:solidFill>
                  <a:schemeClr val="tx1"/>
                </a:solidFill>
                <a:effectLst/>
                <a:latin typeface="+mn-lt"/>
                <a:ea typeface="+mn-ea"/>
                <a:cs typeface="+mn-cs"/>
              </a:rPr>
              <a:t>Kazi</a:t>
            </a:r>
            <a:r>
              <a:rPr lang="en-US" sz="1200" kern="1200" dirty="0">
                <a:solidFill>
                  <a:schemeClr val="tx1"/>
                </a:solidFill>
                <a:effectLst/>
                <a:latin typeface="+mn-lt"/>
                <a:ea typeface="+mn-ea"/>
                <a:cs typeface="+mn-cs"/>
              </a:rPr>
              <a:t>, S. and </a:t>
            </a:r>
            <a:r>
              <a:rPr lang="en-US" sz="1200" kern="1200" dirty="0" err="1">
                <a:solidFill>
                  <a:schemeClr val="tx1"/>
                </a:solidFill>
                <a:effectLst/>
                <a:latin typeface="+mn-lt"/>
                <a:ea typeface="+mn-ea"/>
                <a:cs typeface="+mn-cs"/>
              </a:rPr>
              <a:t>Galanaki</a:t>
            </a:r>
            <a:r>
              <a:rPr lang="en-US" sz="1200" kern="1200" dirty="0">
                <a:solidFill>
                  <a:schemeClr val="tx1"/>
                </a:solidFill>
                <a:effectLst/>
                <a:latin typeface="+mn-lt"/>
                <a:ea typeface="+mn-ea"/>
                <a:cs typeface="+mn-cs"/>
              </a:rPr>
              <a:t>, E., 2019. Piagetian theory of cognitive development. </a:t>
            </a:r>
            <a:r>
              <a:rPr lang="en-US" i="1" dirty="0">
                <a:effectLst/>
              </a:rPr>
              <a:t>The encyclopedia of child and adolescent development</a:t>
            </a:r>
            <a:r>
              <a:rPr lang="en-US" dirty="0">
                <a:effectLst/>
              </a:rPr>
              <a:t>, pp.1-11.</a:t>
            </a:r>
          </a:p>
          <a:p>
            <a:r>
              <a:rPr lang="en-GB" sz="1200" kern="1200" dirty="0">
                <a:solidFill>
                  <a:schemeClr val="tx1"/>
                </a:solidFill>
                <a:effectLst/>
                <a:latin typeface="+mn-lt"/>
                <a:ea typeface="+mn-ea"/>
                <a:cs typeface="+mn-cs"/>
              </a:rPr>
              <a:t>Letourneau, S.M., McMillan Culp, K. and Wells, D., 2019. Impact of physical and social settings on parent engagement in learning through making. American Educational Research Association.</a:t>
            </a:r>
            <a:endParaRPr lang="en-US" dirty="0">
              <a:effectLst/>
            </a:endParaRPr>
          </a:p>
          <a:p>
            <a:r>
              <a:rPr lang="en-US" sz="1200" kern="1200" dirty="0" err="1">
                <a:solidFill>
                  <a:schemeClr val="tx1"/>
                </a:solidFill>
                <a:effectLst/>
                <a:latin typeface="+mn-lt"/>
                <a:ea typeface="+mn-ea"/>
                <a:cs typeface="+mn-cs"/>
              </a:rPr>
              <a:t>Sanghvi</a:t>
            </a:r>
            <a:r>
              <a:rPr lang="en-US" sz="1200" kern="1200" dirty="0">
                <a:solidFill>
                  <a:schemeClr val="tx1"/>
                </a:solidFill>
                <a:effectLst/>
                <a:latin typeface="+mn-lt"/>
                <a:ea typeface="+mn-ea"/>
                <a:cs typeface="+mn-cs"/>
              </a:rPr>
              <a:t>, P., 2020. Piaget’s theory of cognitive development: a review. </a:t>
            </a:r>
            <a:r>
              <a:rPr lang="en-US" i="1" dirty="0">
                <a:effectLst/>
              </a:rPr>
              <a:t>Indian Journal of Mental Health</a:t>
            </a:r>
            <a:r>
              <a:rPr lang="en-US" dirty="0">
                <a:effectLst/>
              </a:rPr>
              <a:t>, </a:t>
            </a:r>
            <a:r>
              <a:rPr lang="en-US" i="1" dirty="0">
                <a:effectLst/>
              </a:rPr>
              <a:t>7</a:t>
            </a:r>
            <a:r>
              <a:rPr lang="en-US" dirty="0">
                <a:effectLst/>
              </a:rPr>
              <a:t>(2), pp.90-96.</a:t>
            </a:r>
          </a:p>
          <a:p>
            <a:r>
              <a:rPr lang="en-US" sz="1200" kern="1200" dirty="0" err="1">
                <a:solidFill>
                  <a:schemeClr val="tx1"/>
                </a:solidFill>
                <a:effectLst/>
                <a:latin typeface="+mn-lt"/>
                <a:ea typeface="+mn-ea"/>
                <a:cs typeface="+mn-cs"/>
              </a:rPr>
              <a:t>Sevinç</a:t>
            </a:r>
            <a:r>
              <a:rPr lang="en-US" sz="1200" kern="1200" dirty="0">
                <a:solidFill>
                  <a:schemeClr val="tx1"/>
                </a:solidFill>
                <a:effectLst/>
                <a:latin typeface="+mn-lt"/>
                <a:ea typeface="+mn-ea"/>
                <a:cs typeface="+mn-cs"/>
              </a:rPr>
              <a:t>, G., 2019. A review on the neo-Piagetian theory of cognitive development. </a:t>
            </a:r>
            <a:r>
              <a:rPr lang="en-US" i="1" dirty="0">
                <a:effectLst/>
              </a:rPr>
              <a:t>Ankara University Journal of Faculty of Educational Sciences (JFES)</a:t>
            </a:r>
            <a:r>
              <a:rPr lang="en-US" dirty="0">
                <a:effectLst/>
              </a:rPr>
              <a:t>, </a:t>
            </a:r>
            <a:r>
              <a:rPr lang="en-US" i="1" dirty="0">
                <a:effectLst/>
              </a:rPr>
              <a:t>52</a:t>
            </a:r>
            <a:r>
              <a:rPr lang="en-US" dirty="0">
                <a:effectLst/>
              </a:rPr>
              <a:t>(2), pp.611-631.</a:t>
            </a:r>
          </a:p>
          <a:p>
            <a:r>
              <a:rPr lang="en-GB" sz="1200" kern="1200" dirty="0">
                <a:solidFill>
                  <a:schemeClr val="tx1"/>
                </a:solidFill>
                <a:effectLst/>
                <a:latin typeface="+mn-lt"/>
                <a:ea typeface="+mn-ea"/>
                <a:cs typeface="+mn-cs"/>
              </a:rPr>
              <a:t> </a:t>
            </a:r>
            <a:endParaRPr lang="en-US" dirty="0">
              <a:effectLst/>
            </a:endParaRPr>
          </a:p>
          <a:p>
            <a:endParaRPr lang="en-US" dirty="0"/>
          </a:p>
        </p:txBody>
      </p:sp>
      <p:sp>
        <p:nvSpPr>
          <p:cNvPr id="4" name="Slide Number Placeholder 3"/>
          <p:cNvSpPr>
            <a:spLocks noGrp="1"/>
          </p:cNvSpPr>
          <p:nvPr>
            <p:ph type="sldNum" sz="quarter" idx="10"/>
          </p:nvPr>
        </p:nvSpPr>
        <p:spPr/>
        <p:txBody>
          <a:bodyPr/>
          <a:lstStyle/>
          <a:p>
            <a:fld id="{364DF643-9BF3-44D0-ACFF-F7A9E767ECE2}" type="slidenum">
              <a:rPr lang="en-US" smtClean="0"/>
              <a:t>7</a:t>
            </a:fld>
            <a:endParaRPr lang="en-US"/>
          </a:p>
        </p:txBody>
      </p:sp>
    </p:spTree>
    <p:extLst>
      <p:ext uri="{BB962C8B-B14F-4D97-AF65-F5344CB8AC3E}">
        <p14:creationId xmlns:p14="http://schemas.microsoft.com/office/powerpoint/2010/main" val="3535466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1A45B4D-FA72-4267-BBEC-7F84ECDFF626}" type="datetimeFigureOut">
              <a:rPr lang="en-US" smtClean="0"/>
              <a:t>2/20/2023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1515715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A45B4D-FA72-4267-BBEC-7F84ECDFF626}" type="datetimeFigureOut">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489994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45B4D-FA72-4267-BBEC-7F84ECDFF626}" type="datetimeFigureOut">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3368083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1A45B4D-FA72-4267-BBEC-7F84ECDFF626}" type="datetimeFigureOut">
              <a:rPr lang="en-US" smtClean="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594470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1A45B4D-FA72-4267-BBEC-7F84ECDFF626}" type="datetimeFigureOut">
              <a:rPr lang="en-US" smtClean="0"/>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700444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1A45B4D-FA72-4267-BBEC-7F84ECDFF626}" type="datetimeFigureOut">
              <a:rPr lang="en-US" smtClean="0"/>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4271448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A45B4D-FA72-4267-BBEC-7F84ECDFF626}" type="datetimeFigureOut">
              <a:rPr lang="en-US" smtClean="0"/>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3102629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A45B4D-FA72-4267-BBEC-7F84ECDFF626}" type="datetimeFigureOut">
              <a:rPr lang="en-US" smtClean="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1467025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A45B4D-FA72-4267-BBEC-7F84ECDFF626}" type="datetimeFigureOut">
              <a:rPr lang="en-US" smtClean="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1531379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A45B4D-FA72-4267-BBEC-7F84ECDFF626}" type="datetimeFigureOut">
              <a:rPr lang="en-US" smtClean="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4185222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45B4D-FA72-4267-BBEC-7F84ECDFF626}" type="datetimeFigureOut">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64514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45B4D-FA72-4267-BBEC-7F84ECDFF626}" type="datetimeFigureOut">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2696662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45B4D-FA72-4267-BBEC-7F84ECDFF626}" type="datetimeFigureOut">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1294800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45B4D-FA72-4267-BBEC-7F84ECDFF626}" type="datetimeFigureOut">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1931696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A45B4D-FA72-4267-BBEC-7F84ECDFF626}" type="datetimeFigureOut">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18235088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A45B4D-FA72-4267-BBEC-7F84ECDFF626}" type="datetimeFigureOut">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12187056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A45B4D-FA72-4267-BBEC-7F84ECDFF626}" type="datetimeFigureOut">
              <a:rPr lang="en-US" smtClean="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808439-5D4A-4874-A70A-660435BA9C01}" type="slidenum">
              <a:rPr lang="en-US" smtClean="0"/>
              <a:t>‹#›</a:t>
            </a:fld>
            <a:endParaRPr lang="en-US"/>
          </a:p>
        </p:txBody>
      </p:sp>
    </p:spTree>
    <p:extLst>
      <p:ext uri="{BB962C8B-B14F-4D97-AF65-F5344CB8AC3E}">
        <p14:creationId xmlns:p14="http://schemas.microsoft.com/office/powerpoint/2010/main" val="297586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1A45B4D-FA72-4267-BBEC-7F84ECDFF626}" type="datetimeFigureOut">
              <a:rPr lang="en-US" smtClean="0"/>
              <a:t>2/20/2023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8808439-5D4A-4874-A70A-660435BA9C01}" type="slidenum">
              <a:rPr lang="en-US" smtClean="0"/>
              <a:t>‹#›</a:t>
            </a:fld>
            <a:endParaRPr lang="en-US"/>
          </a:p>
        </p:txBody>
      </p:sp>
    </p:spTree>
    <p:extLst>
      <p:ext uri="{BB962C8B-B14F-4D97-AF65-F5344CB8AC3E}">
        <p14:creationId xmlns:p14="http://schemas.microsoft.com/office/powerpoint/2010/main" val="206467207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Health and Social Care</a:t>
            </a:r>
            <a:br>
              <a:rPr lang="en-US" dirty="0"/>
            </a:br>
            <a:endParaRPr lang="en-US" dirty="0"/>
          </a:p>
        </p:txBody>
      </p:sp>
      <p:sp>
        <p:nvSpPr>
          <p:cNvPr id="3" name="Subtitle 2"/>
          <p:cNvSpPr>
            <a:spLocks noGrp="1"/>
          </p:cNvSpPr>
          <p:nvPr>
            <p:ph type="subTitle" idx="1"/>
          </p:nvPr>
        </p:nvSpPr>
        <p:spPr/>
        <p:txBody>
          <a:bodyPr>
            <a:normAutofit fontScale="62500" lnSpcReduction="20000"/>
          </a:bodyPr>
          <a:lstStyle/>
          <a:p>
            <a:r>
              <a:rPr lang="en-GB" dirty="0"/>
              <a:t>[Student Name: IFRAH YASSIN]</a:t>
            </a:r>
            <a:endParaRPr lang="en-US" dirty="0"/>
          </a:p>
          <a:p>
            <a:r>
              <a:rPr lang="en-GB" dirty="0"/>
              <a:t>STUDENT NUMBER: 2132691</a:t>
            </a:r>
          </a:p>
          <a:p>
            <a:r>
              <a:rPr lang="en-GB" dirty="0"/>
              <a:t>LCHS4006</a:t>
            </a:r>
          </a:p>
          <a:p>
            <a:r>
              <a:rPr lang="en-GB" dirty="0"/>
              <a:t>LACTURER NAME:DONNA HOLDER</a:t>
            </a:r>
            <a:br>
              <a:rPr lang="en-GB" dirty="0"/>
            </a:br>
            <a:r>
              <a:rPr lang="en-GB" dirty="0"/>
              <a:t> </a:t>
            </a:r>
            <a:endParaRPr lang="en-US" dirty="0"/>
          </a:p>
          <a:p>
            <a:endParaRPr lang="en-US" dirty="0"/>
          </a:p>
        </p:txBody>
      </p:sp>
      <p:pic>
        <p:nvPicPr>
          <p:cNvPr id="5" name="Picture 4"/>
          <p:cNvPicPr>
            <a:picLocks noChangeAspect="1"/>
          </p:cNvPicPr>
          <p:nvPr/>
        </p:nvPicPr>
        <p:blipFill>
          <a:blip r:embed="rId2"/>
          <a:stretch>
            <a:fillRect/>
          </a:stretch>
        </p:blipFill>
        <p:spPr>
          <a:xfrm>
            <a:off x="2185171" y="173355"/>
            <a:ext cx="5156155" cy="2073456"/>
          </a:xfrm>
          <a:prstGeom prst="rect">
            <a:avLst/>
          </a:prstGeom>
          <a:ln w="57150">
            <a:solidFill>
              <a:schemeClr val="accent1">
                <a:lumMod val="75000"/>
              </a:schemeClr>
            </a:solidFill>
          </a:ln>
        </p:spPr>
      </p:pic>
    </p:spTree>
    <p:extLst>
      <p:ext uri="{BB962C8B-B14F-4D97-AF65-F5344CB8AC3E}">
        <p14:creationId xmlns:p14="http://schemas.microsoft.com/office/powerpoint/2010/main" val="3688181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Introduction </a:t>
            </a:r>
            <a:br>
              <a:rPr lang="en-US" dirty="0"/>
            </a:br>
            <a:endParaRPr lang="en-US" dirty="0"/>
          </a:p>
        </p:txBody>
      </p:sp>
      <p:sp>
        <p:nvSpPr>
          <p:cNvPr id="3" name="Subtitle 2"/>
          <p:cNvSpPr>
            <a:spLocks noGrp="1"/>
          </p:cNvSpPr>
          <p:nvPr>
            <p:ph type="subTitle" idx="1"/>
          </p:nvPr>
        </p:nvSpPr>
        <p:spPr>
          <a:xfrm>
            <a:off x="4689549" y="3302000"/>
            <a:ext cx="6987645" cy="1388534"/>
          </a:xfrm>
        </p:spPr>
        <p:txBody>
          <a:bodyPr>
            <a:normAutofit fontScale="25000" lnSpcReduction="20000"/>
          </a:bodyPr>
          <a:lstStyle/>
          <a:p>
            <a:pPr marL="342900" indent="-342900" algn="l">
              <a:buFont typeface="Arial" panose="020B0604020202020204" pitchFamily="34" charset="0"/>
              <a:buChar char="•"/>
            </a:pPr>
            <a:r>
              <a:rPr lang="en-GB" sz="6400" dirty="0"/>
              <a:t>The goal of this evaluation is to find fun things to do with kids between the ages of 7 and 11. </a:t>
            </a:r>
          </a:p>
          <a:p>
            <a:pPr marL="342900" indent="-342900" algn="l">
              <a:buFont typeface="Arial" panose="020B0604020202020204" pitchFamily="34" charset="0"/>
              <a:buChar char="•"/>
            </a:pPr>
            <a:r>
              <a:rPr lang="en-GB" sz="6400" dirty="0"/>
              <a:t>In a person’s capacity as head volunteer at the refugee centre, they should encourage women to participate in these activities so that they may continue to attend support group sessions. </a:t>
            </a:r>
          </a:p>
          <a:p>
            <a:pPr marL="342900" indent="-342900" algn="l">
              <a:buFont typeface="Arial" panose="020B0604020202020204" pitchFamily="34" charset="0"/>
              <a:buChar char="•"/>
            </a:pPr>
            <a:r>
              <a:rPr lang="en-GB" sz="6400" dirty="0"/>
              <a:t>Piaget’s theories will be discussed in this paper.</a:t>
            </a:r>
            <a:endParaRPr lang="en-US" sz="6400" dirty="0"/>
          </a:p>
          <a:p>
            <a:endParaRPr lang="en-US" dirty="0"/>
          </a:p>
        </p:txBody>
      </p:sp>
      <p:pic>
        <p:nvPicPr>
          <p:cNvPr id="5" name="Picture 4"/>
          <p:cNvPicPr>
            <a:picLocks noChangeAspect="1"/>
          </p:cNvPicPr>
          <p:nvPr/>
        </p:nvPicPr>
        <p:blipFill>
          <a:blip r:embed="rId3"/>
          <a:stretch>
            <a:fillRect/>
          </a:stretch>
        </p:blipFill>
        <p:spPr>
          <a:xfrm>
            <a:off x="2185171" y="173355"/>
            <a:ext cx="5156155" cy="2073456"/>
          </a:xfrm>
          <a:prstGeom prst="rect">
            <a:avLst/>
          </a:prstGeom>
          <a:ln w="57150">
            <a:solidFill>
              <a:schemeClr val="accent1">
                <a:lumMod val="75000"/>
              </a:schemeClr>
            </a:solidFill>
          </a:ln>
        </p:spPr>
      </p:pic>
    </p:spTree>
    <p:extLst>
      <p:ext uri="{BB962C8B-B14F-4D97-AF65-F5344CB8AC3E}">
        <p14:creationId xmlns:p14="http://schemas.microsoft.com/office/powerpoint/2010/main" val="3346547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4400" dirty="0"/>
              <a:t>Activities for 7-11 Year Old Children </a:t>
            </a:r>
            <a:br>
              <a:rPr lang="en-US" sz="4400" dirty="0"/>
            </a:br>
            <a:endParaRPr lang="en-US" sz="4400" dirty="0"/>
          </a:p>
        </p:txBody>
      </p:sp>
      <p:sp>
        <p:nvSpPr>
          <p:cNvPr id="3" name="Subtitle 2"/>
          <p:cNvSpPr>
            <a:spLocks noGrp="1"/>
          </p:cNvSpPr>
          <p:nvPr>
            <p:ph type="subTitle" idx="1"/>
          </p:nvPr>
        </p:nvSpPr>
        <p:spPr/>
        <p:txBody>
          <a:bodyPr>
            <a:normAutofit/>
          </a:bodyPr>
          <a:lstStyle/>
          <a:p>
            <a:pPr marL="342900" indent="-342900" algn="l">
              <a:lnSpc>
                <a:spcPct val="90000"/>
              </a:lnSpc>
              <a:buFont typeface="Arial" panose="020B0604020202020204" pitchFamily="34" charset="0"/>
              <a:buChar char="•"/>
            </a:pPr>
            <a:r>
              <a:rPr lang="en-GB" sz="1600" dirty="0"/>
              <a:t>Piaget Theory </a:t>
            </a:r>
            <a:endParaRPr lang="en-US" sz="1600" dirty="0"/>
          </a:p>
          <a:p>
            <a:pPr marL="342900" indent="-342900" algn="l">
              <a:lnSpc>
                <a:spcPct val="90000"/>
              </a:lnSpc>
              <a:buFont typeface="Arial" panose="020B0604020202020204" pitchFamily="34" charset="0"/>
              <a:buChar char="•"/>
            </a:pPr>
            <a:r>
              <a:rPr lang="en-GB" sz="1600" dirty="0"/>
              <a:t>Imaginative Play</a:t>
            </a:r>
            <a:endParaRPr lang="en-US" sz="1600" dirty="0"/>
          </a:p>
          <a:p>
            <a:pPr marL="342900" indent="-342900" algn="l">
              <a:lnSpc>
                <a:spcPct val="90000"/>
              </a:lnSpc>
              <a:buFont typeface="Arial" panose="020B0604020202020204" pitchFamily="34" charset="0"/>
              <a:buChar char="•"/>
            </a:pPr>
            <a:r>
              <a:rPr lang="en-GB" sz="1600" dirty="0"/>
              <a:t>Music, Dancing, and Singing</a:t>
            </a:r>
            <a:endParaRPr lang="en-US" sz="1600" dirty="0"/>
          </a:p>
          <a:p>
            <a:endParaRPr lang="en-US" dirty="0"/>
          </a:p>
        </p:txBody>
      </p:sp>
      <p:pic>
        <p:nvPicPr>
          <p:cNvPr id="5" name="Picture 4"/>
          <p:cNvPicPr>
            <a:picLocks noChangeAspect="1"/>
          </p:cNvPicPr>
          <p:nvPr/>
        </p:nvPicPr>
        <p:blipFill>
          <a:blip r:embed="rId2"/>
          <a:stretch>
            <a:fillRect/>
          </a:stretch>
        </p:blipFill>
        <p:spPr>
          <a:xfrm>
            <a:off x="2185171" y="173355"/>
            <a:ext cx="5156155" cy="2073456"/>
          </a:xfrm>
          <a:prstGeom prst="rect">
            <a:avLst/>
          </a:prstGeom>
          <a:ln w="57150">
            <a:solidFill>
              <a:schemeClr val="accent1">
                <a:lumMod val="75000"/>
              </a:schemeClr>
            </a:solidFill>
          </a:ln>
        </p:spPr>
      </p:pic>
    </p:spTree>
    <p:extLst>
      <p:ext uri="{BB962C8B-B14F-4D97-AF65-F5344CB8AC3E}">
        <p14:creationId xmlns:p14="http://schemas.microsoft.com/office/powerpoint/2010/main" val="1290250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Piaget Theory </a:t>
            </a:r>
            <a:br>
              <a:rPr lang="en-US" dirty="0"/>
            </a:br>
            <a:endParaRPr lang="en-US" dirty="0"/>
          </a:p>
        </p:txBody>
      </p:sp>
      <p:sp>
        <p:nvSpPr>
          <p:cNvPr id="3" name="Subtitle 2"/>
          <p:cNvSpPr>
            <a:spLocks noGrp="1"/>
          </p:cNvSpPr>
          <p:nvPr>
            <p:ph type="subTitle" idx="1"/>
          </p:nvPr>
        </p:nvSpPr>
        <p:spPr>
          <a:xfrm>
            <a:off x="4750508" y="3212495"/>
            <a:ext cx="6987645" cy="1388534"/>
          </a:xfrm>
        </p:spPr>
        <p:txBody>
          <a:bodyPr>
            <a:normAutofit fontScale="25000" lnSpcReduction="20000"/>
          </a:bodyPr>
          <a:lstStyle/>
          <a:p>
            <a:pPr algn="l"/>
            <a:r>
              <a:rPr lang="en-GB" sz="6400" dirty="0"/>
              <a:t>Cognitive theorist and child psychologist Jean Piaget made his name in the 20th century. Observing and recording children’s growth was the foundation of his views (</a:t>
            </a:r>
            <a:r>
              <a:rPr lang="en-GB" sz="6400" dirty="0" err="1"/>
              <a:t>Kazi</a:t>
            </a:r>
            <a:r>
              <a:rPr lang="en-GB" sz="6400" dirty="0"/>
              <a:t> and </a:t>
            </a:r>
            <a:r>
              <a:rPr lang="en-GB" sz="6400" dirty="0" err="1"/>
              <a:t>Galanaki</a:t>
            </a:r>
            <a:r>
              <a:rPr lang="en-GB" sz="6400" dirty="0"/>
              <a:t>, 2019). Piaget argues that kids are not simply little grownups and that they have various ways of thinking. The three components that make up this particular operating phase are:</a:t>
            </a:r>
          </a:p>
          <a:p>
            <a:pPr marL="342900" indent="-342900" algn="l">
              <a:buFont typeface="Arial" panose="020B0604020202020204" pitchFamily="34" charset="0"/>
              <a:buChar char="•"/>
            </a:pPr>
            <a:r>
              <a:rPr lang="en-GB" sz="6400" dirty="0"/>
              <a:t>Conservation and reversibility</a:t>
            </a:r>
          </a:p>
          <a:p>
            <a:pPr marL="342900" indent="-342900" algn="l">
              <a:buFont typeface="Arial" panose="020B0604020202020204" pitchFamily="34" charset="0"/>
              <a:buChar char="•"/>
            </a:pPr>
            <a:r>
              <a:rPr lang="en-GB" sz="6400" dirty="0"/>
              <a:t>Classification</a:t>
            </a:r>
          </a:p>
          <a:p>
            <a:pPr marL="342900" indent="-342900" algn="l">
              <a:buFont typeface="Arial" panose="020B0604020202020204" pitchFamily="34" charset="0"/>
              <a:buChar char="•"/>
            </a:pPr>
            <a:r>
              <a:rPr lang="en-GB" sz="6400" dirty="0"/>
              <a:t>Serration</a:t>
            </a:r>
            <a:endParaRPr lang="en-US" sz="6400" dirty="0"/>
          </a:p>
          <a:p>
            <a:pPr marL="342900" indent="-342900" algn="l">
              <a:buFont typeface="Arial" panose="020B0604020202020204" pitchFamily="34" charset="0"/>
              <a:buChar char="•"/>
            </a:pPr>
            <a:endParaRPr lang="en-US" sz="4900" dirty="0"/>
          </a:p>
        </p:txBody>
      </p:sp>
      <p:pic>
        <p:nvPicPr>
          <p:cNvPr id="5" name="Picture 4"/>
          <p:cNvPicPr>
            <a:picLocks noChangeAspect="1"/>
          </p:cNvPicPr>
          <p:nvPr/>
        </p:nvPicPr>
        <p:blipFill>
          <a:blip r:embed="rId3"/>
          <a:stretch>
            <a:fillRect/>
          </a:stretch>
        </p:blipFill>
        <p:spPr>
          <a:xfrm>
            <a:off x="2185171" y="173355"/>
            <a:ext cx="5156155" cy="2073456"/>
          </a:xfrm>
          <a:prstGeom prst="rect">
            <a:avLst/>
          </a:prstGeom>
          <a:ln w="57150">
            <a:solidFill>
              <a:schemeClr val="accent1">
                <a:lumMod val="75000"/>
              </a:schemeClr>
            </a:solidFill>
          </a:ln>
        </p:spPr>
      </p:pic>
    </p:spTree>
    <p:extLst>
      <p:ext uri="{BB962C8B-B14F-4D97-AF65-F5344CB8AC3E}">
        <p14:creationId xmlns:p14="http://schemas.microsoft.com/office/powerpoint/2010/main" val="3594552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94052" y="2515811"/>
            <a:ext cx="6987645" cy="1388534"/>
          </a:xfrm>
        </p:spPr>
        <p:txBody>
          <a:bodyPr>
            <a:normAutofit fontScale="77500" lnSpcReduction="20000"/>
          </a:bodyPr>
          <a:lstStyle/>
          <a:p>
            <a:pPr lvl="0" algn="l"/>
            <a:r>
              <a:rPr lang="en-GB" dirty="0"/>
              <a:t>Following are the two crèche activities proposed by the volunteer for the children by considering the specifications of Piaget theory (</a:t>
            </a:r>
            <a:r>
              <a:rPr lang="en-GB" dirty="0" err="1"/>
              <a:t>Sanghvi</a:t>
            </a:r>
            <a:r>
              <a:rPr lang="en-GB" dirty="0"/>
              <a:t>, 2020). </a:t>
            </a:r>
            <a:endParaRPr lang="en-US" dirty="0"/>
          </a:p>
          <a:p>
            <a:pPr marL="342900" indent="-342900" algn="l">
              <a:buFont typeface="Arial" panose="020B0604020202020204" pitchFamily="34" charset="0"/>
              <a:buChar char="•"/>
            </a:pPr>
            <a:r>
              <a:rPr lang="en-GB" dirty="0"/>
              <a:t>Music, Dancing, and Singing</a:t>
            </a:r>
            <a:endParaRPr lang="en-US" dirty="0"/>
          </a:p>
          <a:p>
            <a:pPr marL="342900" indent="-342900" algn="l">
              <a:buFont typeface="Arial" panose="020B0604020202020204" pitchFamily="34" charset="0"/>
              <a:buChar char="•"/>
            </a:pPr>
            <a:r>
              <a:rPr lang="en-GB" dirty="0"/>
              <a:t>Imaginative Play</a:t>
            </a:r>
            <a:endParaRPr lang="en-US" dirty="0"/>
          </a:p>
          <a:p>
            <a:endParaRPr lang="en-US" dirty="0"/>
          </a:p>
        </p:txBody>
      </p:sp>
      <p:pic>
        <p:nvPicPr>
          <p:cNvPr id="5" name="Picture 4"/>
          <p:cNvPicPr>
            <a:picLocks noChangeAspect="1"/>
          </p:cNvPicPr>
          <p:nvPr/>
        </p:nvPicPr>
        <p:blipFill>
          <a:blip r:embed="rId3"/>
          <a:stretch>
            <a:fillRect/>
          </a:stretch>
        </p:blipFill>
        <p:spPr>
          <a:xfrm>
            <a:off x="2185171" y="173355"/>
            <a:ext cx="5156155" cy="2073456"/>
          </a:xfrm>
          <a:prstGeom prst="rect">
            <a:avLst/>
          </a:prstGeom>
          <a:ln w="57150">
            <a:solidFill>
              <a:schemeClr val="accent1">
                <a:lumMod val="75000"/>
              </a:schemeClr>
            </a:solidFill>
          </a:ln>
        </p:spPr>
      </p:pic>
    </p:spTree>
    <p:extLst>
      <p:ext uri="{BB962C8B-B14F-4D97-AF65-F5344CB8AC3E}">
        <p14:creationId xmlns:p14="http://schemas.microsoft.com/office/powerpoint/2010/main" val="1198216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Conclusion </a:t>
            </a:r>
            <a:br>
              <a:rPr lang="en-US" dirty="0"/>
            </a:br>
            <a:endParaRPr lang="en-US" dirty="0"/>
          </a:p>
        </p:txBody>
      </p:sp>
      <p:sp>
        <p:nvSpPr>
          <p:cNvPr id="3" name="Subtitle 2"/>
          <p:cNvSpPr>
            <a:spLocks noGrp="1"/>
          </p:cNvSpPr>
          <p:nvPr>
            <p:ph type="subTitle" idx="1"/>
          </p:nvPr>
        </p:nvSpPr>
        <p:spPr/>
        <p:txBody>
          <a:bodyPr>
            <a:normAutofit lnSpcReduction="10000"/>
          </a:bodyPr>
          <a:lstStyle/>
          <a:p>
            <a:pPr marL="342900" indent="-342900" algn="l">
              <a:buFont typeface="Arial" panose="020B0604020202020204" pitchFamily="34" charset="0"/>
              <a:buChar char="•"/>
            </a:pPr>
            <a:r>
              <a:rPr lang="en-GB" sz="1600" dirty="0"/>
              <a:t>It has been concluded that the Piaget’s stage theory posits that, between infancy and maturity, children go through several phases that mark important developmental milestones and introduce them to new abilities. </a:t>
            </a:r>
          </a:p>
          <a:p>
            <a:pPr marL="342900" indent="-342900" algn="l">
              <a:buFont typeface="Arial" panose="020B0604020202020204" pitchFamily="34" charset="0"/>
              <a:buChar char="•"/>
            </a:pPr>
            <a:r>
              <a:rPr lang="en-GB" sz="1600" dirty="0"/>
              <a:t>Schemas are mental templates that children use to interpret the world, and Piaget argues that they change and evolve as children learn. </a:t>
            </a:r>
            <a:endParaRPr lang="en-US" sz="1600" dirty="0"/>
          </a:p>
        </p:txBody>
      </p:sp>
      <p:pic>
        <p:nvPicPr>
          <p:cNvPr id="5" name="Picture 4"/>
          <p:cNvPicPr>
            <a:picLocks noChangeAspect="1"/>
          </p:cNvPicPr>
          <p:nvPr/>
        </p:nvPicPr>
        <p:blipFill>
          <a:blip r:embed="rId3"/>
          <a:stretch>
            <a:fillRect/>
          </a:stretch>
        </p:blipFill>
        <p:spPr>
          <a:xfrm>
            <a:off x="2185171" y="173355"/>
            <a:ext cx="5156155" cy="2073456"/>
          </a:xfrm>
          <a:prstGeom prst="rect">
            <a:avLst/>
          </a:prstGeom>
          <a:ln w="57150">
            <a:solidFill>
              <a:schemeClr val="accent1">
                <a:lumMod val="75000"/>
              </a:schemeClr>
            </a:solidFill>
          </a:ln>
        </p:spPr>
      </p:pic>
    </p:spTree>
    <p:extLst>
      <p:ext uri="{BB962C8B-B14F-4D97-AF65-F5344CB8AC3E}">
        <p14:creationId xmlns:p14="http://schemas.microsoft.com/office/powerpoint/2010/main" val="3607429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References</a:t>
            </a:r>
            <a:br>
              <a:rPr lang="en-US" dirty="0"/>
            </a:br>
            <a:endParaRPr lang="en-US" dirty="0"/>
          </a:p>
        </p:txBody>
      </p:sp>
      <p:sp>
        <p:nvSpPr>
          <p:cNvPr id="3" name="Subtitle 2"/>
          <p:cNvSpPr>
            <a:spLocks noGrp="1"/>
          </p:cNvSpPr>
          <p:nvPr>
            <p:ph type="subTitle" idx="1"/>
          </p:nvPr>
        </p:nvSpPr>
        <p:spPr>
          <a:xfrm>
            <a:off x="4515378" y="3195078"/>
            <a:ext cx="6987645" cy="1388534"/>
          </a:xfrm>
        </p:spPr>
        <p:txBody>
          <a:bodyPr>
            <a:noAutofit/>
          </a:bodyPr>
          <a:lstStyle/>
          <a:p>
            <a:pPr marL="342900" indent="-342900" algn="l">
              <a:buFont typeface="Arial" panose="020B0604020202020204" pitchFamily="34" charset="0"/>
              <a:buChar char="•"/>
            </a:pPr>
            <a:r>
              <a:rPr lang="en-US" sz="1600" dirty="0" err="1"/>
              <a:t>Babakr</a:t>
            </a:r>
            <a:r>
              <a:rPr lang="en-US" sz="1600" dirty="0"/>
              <a:t>, Z., </a:t>
            </a:r>
            <a:r>
              <a:rPr lang="en-US" sz="1600" dirty="0" err="1"/>
              <a:t>Mohamedamin</a:t>
            </a:r>
            <a:r>
              <a:rPr lang="en-US" sz="1600" dirty="0"/>
              <a:t>, P. and </a:t>
            </a:r>
            <a:r>
              <a:rPr lang="en-US" sz="1600" dirty="0" err="1"/>
              <a:t>Kakamad</a:t>
            </a:r>
            <a:r>
              <a:rPr lang="en-US" sz="1600" dirty="0"/>
              <a:t>, K., 2019. Piaget’s cognitive developmental theory: Critical review. Education Quarterly Reviews, 2(3).</a:t>
            </a:r>
          </a:p>
          <a:p>
            <a:pPr marL="342900" indent="-342900" algn="l">
              <a:buFont typeface="Arial" panose="020B0604020202020204" pitchFamily="34" charset="0"/>
              <a:buChar char="•"/>
            </a:pPr>
            <a:r>
              <a:rPr lang="en-US" sz="1600" dirty="0"/>
              <a:t>Coates, J.K. and </a:t>
            </a:r>
            <a:r>
              <a:rPr lang="en-US" sz="1600" dirty="0" err="1"/>
              <a:t>Pimlott</a:t>
            </a:r>
            <a:r>
              <a:rPr lang="en-US" sz="1600" dirty="0"/>
              <a:t>‐Wilson, H., 2019. Learning while playing: Children's forest school experiences in the UK. British Educational Research Journal, 45(1), pp.21-40.</a:t>
            </a:r>
          </a:p>
          <a:p>
            <a:pPr marL="342900" indent="-342900" algn="l">
              <a:buFont typeface="Arial" panose="020B0604020202020204" pitchFamily="34" charset="0"/>
              <a:buChar char="•"/>
            </a:pPr>
            <a:r>
              <a:rPr lang="en-US" sz="1600" dirty="0" err="1"/>
              <a:t>Hanfstingl</a:t>
            </a:r>
            <a:r>
              <a:rPr lang="en-US" sz="1600" dirty="0"/>
              <a:t>, B., </a:t>
            </a:r>
            <a:r>
              <a:rPr lang="en-US" sz="1600" dirty="0" err="1"/>
              <a:t>Benke</a:t>
            </a:r>
            <a:r>
              <a:rPr lang="en-US" sz="1600" dirty="0"/>
              <a:t>, G. and Zhang, Y., 2019. Comparing variation theory with Piaget’s theory of cognitive development: more similarities than differences?. Educational Action Research, 27(4), pp.511-526.</a:t>
            </a:r>
          </a:p>
          <a:p>
            <a:pPr marL="342900" indent="-342900" algn="l">
              <a:buFont typeface="Arial" panose="020B0604020202020204" pitchFamily="34" charset="0"/>
              <a:buChar char="•"/>
            </a:pPr>
            <a:endParaRPr lang="en-US" sz="1600" dirty="0"/>
          </a:p>
        </p:txBody>
      </p:sp>
      <p:pic>
        <p:nvPicPr>
          <p:cNvPr id="5" name="Picture 4"/>
          <p:cNvPicPr>
            <a:picLocks noChangeAspect="1"/>
          </p:cNvPicPr>
          <p:nvPr/>
        </p:nvPicPr>
        <p:blipFill>
          <a:blip r:embed="rId3"/>
          <a:stretch>
            <a:fillRect/>
          </a:stretch>
        </p:blipFill>
        <p:spPr>
          <a:xfrm>
            <a:off x="2185171" y="173355"/>
            <a:ext cx="5156155" cy="2073456"/>
          </a:xfrm>
          <a:prstGeom prst="rect">
            <a:avLst/>
          </a:prstGeom>
          <a:ln w="57150">
            <a:solidFill>
              <a:schemeClr val="accent1">
                <a:lumMod val="75000"/>
              </a:schemeClr>
            </a:solidFill>
          </a:ln>
        </p:spPr>
      </p:pic>
    </p:spTree>
    <p:extLst>
      <p:ext uri="{BB962C8B-B14F-4D97-AF65-F5344CB8AC3E}">
        <p14:creationId xmlns:p14="http://schemas.microsoft.com/office/powerpoint/2010/main" val="3682330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Thank You </a:t>
            </a:r>
          </a:p>
        </p:txBody>
      </p:sp>
      <p:pic>
        <p:nvPicPr>
          <p:cNvPr id="5" name="Picture 4"/>
          <p:cNvPicPr>
            <a:picLocks noChangeAspect="1"/>
          </p:cNvPicPr>
          <p:nvPr/>
        </p:nvPicPr>
        <p:blipFill>
          <a:blip r:embed="rId2"/>
          <a:stretch>
            <a:fillRect/>
          </a:stretch>
        </p:blipFill>
        <p:spPr>
          <a:xfrm>
            <a:off x="2185171" y="173355"/>
            <a:ext cx="5156155" cy="2073456"/>
          </a:xfrm>
          <a:prstGeom prst="rect">
            <a:avLst/>
          </a:prstGeom>
          <a:ln w="57150">
            <a:solidFill>
              <a:schemeClr val="accent1">
                <a:lumMod val="75000"/>
              </a:schemeClr>
            </a:solidFill>
          </a:ln>
        </p:spPr>
      </p:pic>
    </p:spTree>
    <p:extLst>
      <p:ext uri="{BB962C8B-B14F-4D97-AF65-F5344CB8AC3E}">
        <p14:creationId xmlns:p14="http://schemas.microsoft.com/office/powerpoint/2010/main" val="11520075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1</TotalTime>
  <Words>1934</Words>
  <Application>Microsoft Office PowerPoint</Application>
  <PresentationFormat>Widescreen</PresentationFormat>
  <Paragraphs>58</Paragraphs>
  <Slides>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Corbel</vt:lpstr>
      <vt:lpstr>Parallax</vt:lpstr>
      <vt:lpstr>Health and Social Care </vt:lpstr>
      <vt:lpstr>Introduction  </vt:lpstr>
      <vt:lpstr>Activities for 7-11 Year Old Children  </vt:lpstr>
      <vt:lpstr>Piaget Theory  </vt:lpstr>
      <vt:lpstr>PowerPoint Presentation</vt:lpstr>
      <vt:lpstr>Conclusion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Social Care</dc:title>
  <dc:creator>Raba Akhtar</dc:creator>
  <cp:lastModifiedBy>Diana Willsher</cp:lastModifiedBy>
  <cp:revision>7</cp:revision>
  <dcterms:created xsi:type="dcterms:W3CDTF">2023-02-17T11:20:07Z</dcterms:created>
  <dcterms:modified xsi:type="dcterms:W3CDTF">2023-02-20T09:15:20Z</dcterms:modified>
</cp:coreProperties>
</file>