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34"/>
  </p:notesMasterIdLst>
  <p:handoutMasterIdLst>
    <p:handoutMasterId r:id="rId35"/>
  </p:handoutMasterIdLst>
  <p:sldIdLst>
    <p:sldId id="256" r:id="rId5"/>
    <p:sldId id="786" r:id="rId6"/>
    <p:sldId id="439" r:id="rId7"/>
    <p:sldId id="440" r:id="rId8"/>
    <p:sldId id="933" r:id="rId9"/>
    <p:sldId id="441" r:id="rId10"/>
    <p:sldId id="932" r:id="rId11"/>
    <p:sldId id="442" r:id="rId12"/>
    <p:sldId id="443" r:id="rId13"/>
    <p:sldId id="867" r:id="rId14"/>
    <p:sldId id="920" r:id="rId15"/>
    <p:sldId id="911" r:id="rId16"/>
    <p:sldId id="923" r:id="rId17"/>
    <p:sldId id="921" r:id="rId18"/>
    <p:sldId id="925" r:id="rId19"/>
    <p:sldId id="924" r:id="rId20"/>
    <p:sldId id="907" r:id="rId21"/>
    <p:sldId id="912" r:id="rId22"/>
    <p:sldId id="919" r:id="rId23"/>
    <p:sldId id="910" r:id="rId24"/>
    <p:sldId id="927" r:id="rId25"/>
    <p:sldId id="926" r:id="rId26"/>
    <p:sldId id="928" r:id="rId27"/>
    <p:sldId id="929" r:id="rId28"/>
    <p:sldId id="870" r:id="rId29"/>
    <p:sldId id="930" r:id="rId30"/>
    <p:sldId id="931" r:id="rId31"/>
    <p:sldId id="883" r:id="rId32"/>
    <p:sldId id="274" r:id="rId33"/>
  </p:sldIdLst>
  <p:sldSz cx="9144000" cy="6858000" type="screen4x3"/>
  <p:notesSz cx="6858000" cy="9144000"/>
  <p:embeddedFontLst>
    <p:embeddedFont>
      <p:font typeface="Calibri" panose="020F0502020204030204" pitchFamily="34" charset="0"/>
      <p:regular r:id="rId36"/>
      <p:bold r:id="rId37"/>
      <p:italic r:id="rId38"/>
      <p:boldItalic r:id="rId39"/>
    </p:embeddedFont>
    <p:embeddedFont>
      <p:font typeface="Helvetica" panose="020B0604020202020204" pitchFamily="34" charset="0"/>
      <p:regular r:id="rId40"/>
      <p:bold r:id="rId41"/>
      <p:italic r:id="rId42"/>
      <p:boldItalic r:id="rId4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p:cViewPr varScale="1">
        <p:scale>
          <a:sx n="98" d="100"/>
          <a:sy n="98" d="100"/>
        </p:scale>
        <p:origin x="54" y="49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4.fntdata"/><Relationship Id="rId21" Type="http://schemas.openxmlformats.org/officeDocument/2006/relationships/slide" Target="slides/slide17.xml"/><Relationship Id="rId34" Type="http://schemas.openxmlformats.org/officeDocument/2006/relationships/notesMaster" Target="notesMasters/notesMaster1.xml"/><Relationship Id="rId42" Type="http://schemas.openxmlformats.org/officeDocument/2006/relationships/font" Target="fonts/font7.fntdata"/><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1.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43" Type="http://schemas.openxmlformats.org/officeDocument/2006/relationships/font" Target="fonts/font8.fntdata"/><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3.fntdata"/><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font" Target="fonts/font6.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a:t>n.kaliyamurthy@uwtsd.ac.uk</a:t>
            </a: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n.kaliyamurthy@uwtsd.ac.uk</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15/02/2022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57757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23854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517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86633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2056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n.kaliyamurthy@uwtsd.ac.uk</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a:solidFill>
                  <a:schemeClr val="accent2"/>
                </a:solidFill>
              </a:rPr>
              <a:t>Cybersecurity Essentials</a:t>
            </a:r>
            <a:br>
              <a:rPr lang="en-GB" sz="5300" dirty="0">
                <a:solidFill>
                  <a:schemeClr val="bg1"/>
                </a:solidFill>
              </a:rPr>
            </a:br>
            <a:r>
              <a:rPr lang="en-GB" sz="2200" i="1" dirty="0">
                <a:solidFill>
                  <a:schemeClr val="bg1"/>
                </a:solidFill>
              </a:rPr>
              <a:t>(ACCA4029)</a:t>
            </a:r>
            <a:br>
              <a:rPr lang="en-GB" sz="2200" i="1" dirty="0">
                <a:solidFill>
                  <a:schemeClr val="bg1"/>
                </a:solidFill>
              </a:rPr>
            </a:br>
            <a:r>
              <a:rPr lang="en-GB" sz="2200" i="1" dirty="0">
                <a:solidFill>
                  <a:schemeClr val="bg1"/>
                </a:solidFill>
              </a:rPr>
              <a:t>Cybersecurity Essentials: Cybersecurity Cube</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normAutofit/>
          </a:bodyPr>
          <a:lstStyle/>
          <a:p>
            <a:pPr eaLnBrk="1" hangingPunct="1"/>
            <a:r>
              <a:rPr lang="en-US" dirty="0"/>
              <a:t>Objectives</a:t>
            </a:r>
          </a:p>
        </p:txBody>
      </p:sp>
      <p:sp>
        <p:nvSpPr>
          <p:cNvPr id="4099" name="Rectangle 34"/>
          <p:cNvSpPr>
            <a:spLocks noGrp="1" noChangeArrowheads="1"/>
          </p:cNvSpPr>
          <p:nvPr>
            <p:ph type="body" idx="4294967295"/>
          </p:nvPr>
        </p:nvSpPr>
        <p:spPr>
          <a:xfrm>
            <a:off x="655638" y="1340768"/>
            <a:ext cx="7940675" cy="4252259"/>
          </a:xfrm>
        </p:spPr>
        <p:txBody>
          <a:bodyPr>
            <a:normAutofit fontScale="92500" lnSpcReduction="10000"/>
          </a:bodyPr>
          <a:lstStyle/>
          <a:p>
            <a:pPr marL="0" indent="0">
              <a:spcBef>
                <a:spcPts val="600"/>
              </a:spcBef>
              <a:buNone/>
            </a:pPr>
            <a:r>
              <a:rPr lang="en-US" dirty="0"/>
              <a:t>3.1	IT Security Management Framework</a:t>
            </a:r>
          </a:p>
          <a:p>
            <a:pPr marL="0" indent="0">
              <a:spcBef>
                <a:spcPts val="600"/>
              </a:spcBef>
              <a:buNone/>
            </a:pPr>
            <a:r>
              <a:rPr lang="en-US" dirty="0"/>
              <a:t>	</a:t>
            </a:r>
            <a:r>
              <a:rPr lang="en-US" sz="1700" dirty="0"/>
              <a:t>Describe the ISO Cybersecurity Model</a:t>
            </a:r>
            <a:endParaRPr lang="en-CA" sz="1700" dirty="0"/>
          </a:p>
          <a:p>
            <a:pPr marL="0" indent="0">
              <a:spcBef>
                <a:spcPts val="600"/>
              </a:spcBef>
              <a:buNone/>
              <a:tabLst>
                <a:tab pos="628650" algn="l"/>
              </a:tabLst>
            </a:pPr>
            <a:r>
              <a:rPr lang="en-US" dirty="0"/>
              <a:t>3.2	Malware and Malicious Code</a:t>
            </a:r>
          </a:p>
          <a:p>
            <a:pPr marL="690563" lvl="4" indent="0">
              <a:spcBef>
                <a:spcPts val="600"/>
              </a:spcBef>
              <a:buNone/>
            </a:pPr>
            <a:r>
              <a:rPr lang="en-US" sz="1700" dirty="0"/>
              <a:t>Differentiate the types of malware and malicious code.</a:t>
            </a:r>
          </a:p>
          <a:p>
            <a:pPr marL="0" indent="0">
              <a:spcBef>
                <a:spcPts val="600"/>
              </a:spcBef>
              <a:buNone/>
              <a:tabLst>
                <a:tab pos="628650" algn="l"/>
              </a:tabLst>
            </a:pPr>
            <a:r>
              <a:rPr lang="en-US" dirty="0"/>
              <a:t>3.3	Deception</a:t>
            </a:r>
          </a:p>
          <a:p>
            <a:pPr marL="579438" lvl="5" indent="0">
              <a:spcBef>
                <a:spcPts val="600"/>
              </a:spcBef>
              <a:buNone/>
            </a:pPr>
            <a:r>
              <a:rPr lang="en-US" sz="1700" dirty="0"/>
              <a:t>Describe the tactics, techniques and procedures used by cyber criminals.</a:t>
            </a:r>
          </a:p>
          <a:p>
            <a:pPr marL="0" indent="0">
              <a:spcBef>
                <a:spcPts val="600"/>
              </a:spcBef>
              <a:buNone/>
            </a:pPr>
            <a:r>
              <a:rPr lang="en-US" dirty="0"/>
              <a:t>3.4 Attacks</a:t>
            </a:r>
          </a:p>
          <a:p>
            <a:pPr marL="0" indent="0">
              <a:spcBef>
                <a:spcPts val="600"/>
              </a:spcBef>
              <a:buNone/>
            </a:pPr>
            <a:r>
              <a:rPr lang="en-US" sz="2000" dirty="0"/>
              <a:t>         </a:t>
            </a:r>
            <a:r>
              <a:rPr lang="en-US" sz="1700" dirty="0"/>
              <a:t>Compare the different methods used in social engineering.</a:t>
            </a:r>
          </a:p>
          <a:p>
            <a:pPr marL="0" indent="0">
              <a:spcBef>
                <a:spcPts val="600"/>
              </a:spcBef>
              <a:buNone/>
            </a:pPr>
            <a:r>
              <a:rPr lang="en-US" sz="1700" dirty="0"/>
              <a:t>         Compare different types of cyberattacks.</a:t>
            </a:r>
            <a:endParaRPr lang="en-CA" sz="1700" dirty="0"/>
          </a:p>
          <a:p>
            <a:pPr marL="0" indent="0">
              <a:spcBef>
                <a:spcPts val="600"/>
              </a:spcBef>
              <a:buNone/>
            </a:pPr>
            <a:r>
              <a:rPr lang="en-US" sz="1800" dirty="0"/>
              <a:t>.</a:t>
            </a:r>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19"/>
          </a:xfrm>
        </p:spPr>
        <p:txBody>
          <a:bodyPr>
            <a:normAutofit/>
          </a:bodyPr>
          <a:lstStyle/>
          <a:p>
            <a:pPr>
              <a:lnSpc>
                <a:spcPct val="80000"/>
              </a:lnSpc>
            </a:pPr>
            <a:r>
              <a:rPr lang="en-US" sz="3200" b="1" i="1" dirty="0">
                <a:solidFill>
                  <a:schemeClr val="tx2"/>
                </a:solidFill>
              </a:rPr>
              <a:t>Frameworks: ISO Model</a:t>
            </a:r>
          </a:p>
        </p:txBody>
      </p:sp>
      <p:sp>
        <p:nvSpPr>
          <p:cNvPr id="2" name="Content Placeholder 1"/>
          <p:cNvSpPr>
            <a:spLocks noGrp="1"/>
          </p:cNvSpPr>
          <p:nvPr>
            <p:ph idx="1"/>
          </p:nvPr>
        </p:nvSpPr>
        <p:spPr>
          <a:xfrm>
            <a:off x="286232" y="1170336"/>
            <a:ext cx="5005848" cy="2866243"/>
          </a:xfrm>
        </p:spPr>
        <p:txBody>
          <a:bodyPr>
            <a:noAutofit/>
          </a:bodyPr>
          <a:lstStyle/>
          <a:p>
            <a:pPr algn="just">
              <a:buFont typeface="Wingdings" panose="05000000000000000000" pitchFamily="2" charset="2"/>
              <a:buChar char="q"/>
            </a:pPr>
            <a:r>
              <a:rPr lang="en-US" sz="1600" dirty="0"/>
              <a:t>Security professionals need to secure information from end-to-end within the organization. This is a monumental task, and it is unreasonable to expect one individual to have all of the requisite knowledge. </a:t>
            </a:r>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The </a:t>
            </a:r>
            <a:r>
              <a:rPr lang="en-US" sz="1600" b="1" dirty="0"/>
              <a:t>International Organization for Standardization (ISO)/International Electrotechnical Commission (IEC) </a:t>
            </a:r>
            <a:r>
              <a:rPr lang="en-US" sz="1600" dirty="0"/>
              <a:t>developed a comprehensive framework to guide information security management. </a:t>
            </a:r>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5436096" y="2134316"/>
            <a:ext cx="3626285" cy="2275625"/>
          </a:xfrm>
          <a:prstGeom prst="rect">
            <a:avLst/>
          </a:prstGeom>
        </p:spPr>
      </p:pic>
    </p:spTree>
    <p:extLst>
      <p:ext uri="{BB962C8B-B14F-4D97-AF65-F5344CB8AC3E}">
        <p14:creationId xmlns:p14="http://schemas.microsoft.com/office/powerpoint/2010/main" val="98525320"/>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20"/>
          </a:xfrm>
        </p:spPr>
        <p:txBody>
          <a:bodyPr>
            <a:normAutofit/>
          </a:bodyPr>
          <a:lstStyle/>
          <a:p>
            <a:pPr>
              <a:lnSpc>
                <a:spcPct val="80000"/>
              </a:lnSpc>
            </a:pPr>
            <a:r>
              <a:rPr lang="en-US" sz="3200" b="1" i="1" dirty="0">
                <a:solidFill>
                  <a:schemeClr val="tx2"/>
                </a:solidFill>
              </a:rPr>
              <a:t>Frameworks: ISO Model</a:t>
            </a:r>
            <a:endParaRPr lang="en-US" dirty="0"/>
          </a:p>
        </p:txBody>
      </p:sp>
      <p:sp>
        <p:nvSpPr>
          <p:cNvPr id="2" name="Content Placeholder 1"/>
          <p:cNvSpPr>
            <a:spLocks noGrp="1"/>
          </p:cNvSpPr>
          <p:nvPr>
            <p:ph idx="1"/>
          </p:nvPr>
        </p:nvSpPr>
        <p:spPr>
          <a:xfrm>
            <a:off x="286232" y="1302326"/>
            <a:ext cx="3061632" cy="1366983"/>
          </a:xfrm>
        </p:spPr>
        <p:txBody>
          <a:bodyPr>
            <a:noAutofit/>
          </a:bodyPr>
          <a:lstStyle/>
          <a:p>
            <a:pPr algn="just">
              <a:buFont typeface="Wingdings" panose="05000000000000000000" pitchFamily="2" charset="2"/>
              <a:buChar char="q"/>
            </a:pPr>
            <a:r>
              <a:rPr lang="en-US" sz="2000" b="1" dirty="0"/>
              <a:t>ISO/IEC 27000 is an information security standard published in 2005 and revised in 2013. </a:t>
            </a:r>
          </a:p>
          <a:p>
            <a:pPr algn="just">
              <a:buFont typeface="Wingdings" panose="05000000000000000000" pitchFamily="2" charset="2"/>
              <a:buChar char="q"/>
            </a:pPr>
            <a:r>
              <a:rPr lang="en-US" sz="1800" dirty="0"/>
              <a:t>ISO publishes the ISO 27000 standards. </a:t>
            </a:r>
          </a:p>
          <a:p>
            <a:pPr algn="just">
              <a:buFont typeface="Wingdings" panose="05000000000000000000" pitchFamily="2" charset="2"/>
              <a:buChar char="q"/>
            </a:pPr>
            <a:r>
              <a:rPr lang="en-US" sz="1800" dirty="0"/>
              <a:t>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3393891" y="1302326"/>
            <a:ext cx="5588902" cy="3983182"/>
          </a:xfrm>
          <a:prstGeom prst="rect">
            <a:avLst/>
          </a:prstGeom>
        </p:spPr>
      </p:pic>
    </p:spTree>
    <p:extLst>
      <p:ext uri="{BB962C8B-B14F-4D97-AF65-F5344CB8AC3E}">
        <p14:creationId xmlns:p14="http://schemas.microsoft.com/office/powerpoint/2010/main" val="4215602727"/>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E3BA5-3491-4AB1-B61C-DF6988BD8918}"/>
              </a:ext>
            </a:extLst>
          </p:cNvPr>
          <p:cNvSpPr>
            <a:spLocks noGrp="1"/>
          </p:cNvSpPr>
          <p:nvPr>
            <p:ph type="title"/>
          </p:nvPr>
        </p:nvSpPr>
        <p:spPr/>
        <p:txBody>
          <a:bodyPr/>
          <a:lstStyle/>
          <a:p>
            <a:r>
              <a:rPr lang="en-GB" dirty="0"/>
              <a:t>Examples</a:t>
            </a:r>
          </a:p>
        </p:txBody>
      </p:sp>
      <p:pic>
        <p:nvPicPr>
          <p:cNvPr id="4" name="Content Placeholder 3" descr="Graphical user interface, application&#10;&#10;Description automatically generated">
            <a:extLst>
              <a:ext uri="{FF2B5EF4-FFF2-40B4-BE49-F238E27FC236}">
                <a16:creationId xmlns:a16="http://schemas.microsoft.com/office/drawing/2014/main" id="{C285C0B0-1B00-419E-9B7E-C648546C29BE}"/>
              </a:ext>
            </a:extLst>
          </p:cNvPr>
          <p:cNvPicPr>
            <a:picLocks noGrp="1" noChangeAspect="1"/>
          </p:cNvPicPr>
          <p:nvPr>
            <p:ph idx="1"/>
          </p:nvPr>
        </p:nvPicPr>
        <p:blipFill rotWithShape="1">
          <a:blip r:embed="rId2"/>
          <a:srcRect l="31217" t="23933" r="17678" b="21150"/>
          <a:stretch/>
        </p:blipFill>
        <p:spPr bwMode="auto">
          <a:xfrm>
            <a:off x="1724724" y="1428906"/>
            <a:ext cx="5943620" cy="40876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6110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fontScale="90000"/>
          </a:bodyPr>
          <a:lstStyle/>
          <a:p>
            <a:pPr>
              <a:lnSpc>
                <a:spcPct val="80000"/>
              </a:lnSpc>
            </a:pPr>
            <a:br>
              <a:rPr lang="en-US" sz="1800" dirty="0">
                <a:latin typeface="Arial" charset="0"/>
              </a:rPr>
            </a:br>
            <a:r>
              <a:rPr lang="en-US" sz="3600" b="1" i="1" dirty="0">
                <a:solidFill>
                  <a:schemeClr val="tx2"/>
                </a:solidFill>
              </a:rPr>
              <a:t>Frameworks: Using ISO Cybersecurity Model</a:t>
            </a:r>
            <a:endParaRPr lang="en-US" dirty="0"/>
          </a:p>
        </p:txBody>
      </p:sp>
      <p:sp>
        <p:nvSpPr>
          <p:cNvPr id="2" name="Content Placeholder 1"/>
          <p:cNvSpPr>
            <a:spLocks noGrp="1"/>
          </p:cNvSpPr>
          <p:nvPr>
            <p:ph idx="1"/>
          </p:nvPr>
        </p:nvSpPr>
        <p:spPr>
          <a:xfrm>
            <a:off x="193869" y="1200150"/>
            <a:ext cx="4738171" cy="1663123"/>
          </a:xfrm>
        </p:spPr>
        <p:txBody>
          <a:bodyPr>
            <a:noAutofit/>
          </a:bodyPr>
          <a:lstStyle/>
          <a:p>
            <a:pPr algn="just">
              <a:buFont typeface="Wingdings" panose="05000000000000000000" pitchFamily="2" charset="2"/>
              <a:buChar char="q"/>
            </a:pPr>
            <a:r>
              <a:rPr lang="en-US" sz="2000" dirty="0"/>
              <a:t>The ISO 27000 is a universal framework for every type of organization. In order to use the framework effectively, an organization must narrow down which domains, control objectives, and controls apply to its environment and operations.</a:t>
            </a:r>
          </a:p>
          <a:p>
            <a:pPr algn="just">
              <a:buFont typeface="Wingdings" panose="05000000000000000000" pitchFamily="2" charset="2"/>
              <a:buChar char="q"/>
            </a:pPr>
            <a:endParaRPr lang="en-US" sz="2000" dirty="0"/>
          </a:p>
          <a:p>
            <a:pPr algn="just">
              <a:buFont typeface="Wingdings" panose="05000000000000000000" pitchFamily="2" charset="2"/>
              <a:buChar char="q"/>
            </a:pPr>
            <a:r>
              <a:rPr lang="en-US" sz="2000" dirty="0"/>
              <a:t>The ISO 27001 control objectives serve as a checklist. The first step an organization takes is to determine if these control objectives are applicable to the organization. </a:t>
            </a:r>
          </a:p>
          <a:p>
            <a:pPr algn="just">
              <a:buFont typeface="Wingdings" panose="05000000000000000000" pitchFamily="2" charset="2"/>
              <a:buChar char="q"/>
            </a:pPr>
            <a:endParaRPr lang="en-US" sz="2000" dirty="0"/>
          </a:p>
          <a:p>
            <a:pPr algn="just">
              <a:buFont typeface="Wingdings" panose="05000000000000000000" pitchFamily="2" charset="2"/>
              <a:buChar char="q"/>
            </a:pPr>
            <a:endParaRPr lang="en-US" sz="2000" dirty="0"/>
          </a:p>
          <a:p>
            <a:pPr algn="just">
              <a:buFont typeface="Wingdings" panose="05000000000000000000" pitchFamily="2" charset="2"/>
              <a:buChar char="q"/>
            </a:pPr>
            <a:endParaRPr lang="en-US" sz="2400" dirty="0"/>
          </a:p>
        </p:txBody>
      </p:sp>
      <p:pic>
        <p:nvPicPr>
          <p:cNvPr id="4" name="Picture 3"/>
          <p:cNvPicPr>
            <a:picLocks noChangeAspect="1"/>
          </p:cNvPicPr>
          <p:nvPr/>
        </p:nvPicPr>
        <p:blipFill>
          <a:blip r:embed="rId3"/>
          <a:stretch>
            <a:fillRect/>
          </a:stretch>
        </p:blipFill>
        <p:spPr>
          <a:xfrm>
            <a:off x="5004048" y="1556792"/>
            <a:ext cx="3880282" cy="3485916"/>
          </a:xfrm>
          <a:prstGeom prst="rect">
            <a:avLst/>
          </a:prstGeom>
        </p:spPr>
      </p:pic>
    </p:spTree>
    <p:extLst>
      <p:ext uri="{BB962C8B-B14F-4D97-AF65-F5344CB8AC3E}">
        <p14:creationId xmlns:p14="http://schemas.microsoft.com/office/powerpoint/2010/main" val="3175151988"/>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9A9CB-17A6-4CC4-97BA-37DC92DB012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DC1C4174-7D98-4F24-967F-8729EC0B42CD}"/>
              </a:ext>
            </a:extLst>
          </p:cNvPr>
          <p:cNvSpPr>
            <a:spLocks noGrp="1"/>
          </p:cNvSpPr>
          <p:nvPr>
            <p:ph idx="1"/>
          </p:nvPr>
        </p:nvSpPr>
        <p:spPr>
          <a:xfrm>
            <a:off x="463818" y="1340768"/>
            <a:ext cx="8229600" cy="3917032"/>
          </a:xfrm>
        </p:spPr>
        <p:txBody>
          <a:bodyPr>
            <a:normAutofit fontScale="92500" lnSpcReduction="10000"/>
          </a:bodyPr>
          <a:lstStyle/>
          <a:p>
            <a:pPr marL="0" indent="0">
              <a:buNone/>
            </a:pPr>
            <a:r>
              <a:rPr lang="en-GB" dirty="0"/>
              <a:t>Control Objective</a:t>
            </a:r>
          </a:p>
          <a:p>
            <a:pPr marL="0" indent="0">
              <a:buNone/>
            </a:pPr>
            <a:r>
              <a:rPr lang="en-GB" sz="1800" i="1" dirty="0">
                <a:solidFill>
                  <a:srgbClr val="333333"/>
                </a:solidFill>
                <a:effectLst/>
                <a:latin typeface="Helvetica" panose="020B0604020202020204" pitchFamily="34" charset="0"/>
                <a:ea typeface="Times New Roman" panose="02020603050405020304" pitchFamily="18" charset="0"/>
              </a:rPr>
              <a:t>To control access to networks by using the appropriate authentication mechanisms for users and equipment.</a:t>
            </a:r>
          </a:p>
          <a:p>
            <a:pPr marL="0" indent="0">
              <a:buNone/>
            </a:pPr>
            <a:r>
              <a:rPr lang="en-GB" dirty="0"/>
              <a:t>Control </a:t>
            </a:r>
          </a:p>
          <a:p>
            <a:pPr marL="0" indent="0">
              <a:buNone/>
            </a:pPr>
            <a:r>
              <a:rPr lang="en-GB" sz="1800"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Controls define how to accomplish the objective.</a:t>
            </a:r>
          </a:p>
          <a:p>
            <a:pPr marL="0" indent="0">
              <a:buNone/>
            </a:pPr>
            <a:r>
              <a:rPr lang="en-GB" sz="1800" dirty="0">
                <a:solidFill>
                  <a:srgbClr val="333333"/>
                </a:solidFill>
                <a:latin typeface="Helvetica" panose="020B0604020202020204" pitchFamily="34" charset="0"/>
                <a:ea typeface="DengXian" panose="02010600030101010101" pitchFamily="2" charset="-122"/>
                <a:cs typeface="Times New Roman" panose="02020603050405020304" pitchFamily="18" charset="0"/>
              </a:rPr>
              <a:t> </a:t>
            </a:r>
            <a:r>
              <a:rPr lang="en-GB" sz="1800" dirty="0" err="1">
                <a:solidFill>
                  <a:srgbClr val="333333"/>
                </a:solidFill>
                <a:latin typeface="Helvetica" panose="020B0604020202020204" pitchFamily="34" charset="0"/>
                <a:ea typeface="DengXian" panose="02010600030101010101" pitchFamily="2" charset="-122"/>
                <a:cs typeface="Times New Roman" panose="02020603050405020304" pitchFamily="18" charset="0"/>
              </a:rPr>
              <a:t>e.g</a:t>
            </a:r>
            <a:r>
              <a:rPr lang="en-GB" sz="1800" dirty="0">
                <a:solidFill>
                  <a:srgbClr val="333333"/>
                </a:solidFill>
                <a:latin typeface="Helvetica" panose="020B0604020202020204" pitchFamily="34" charset="0"/>
                <a:ea typeface="DengXian" panose="02010600030101010101" pitchFamily="2" charset="-122"/>
                <a:cs typeface="Times New Roman" panose="02020603050405020304" pitchFamily="18" charset="0"/>
              </a:rPr>
              <a:t> </a:t>
            </a:r>
            <a:r>
              <a:rPr lang="en-GB" sz="1800" i="1" dirty="0">
                <a:solidFill>
                  <a:srgbClr val="333333"/>
                </a:solidFill>
                <a:effectLst/>
                <a:latin typeface="Helvetica" panose="020B0604020202020204" pitchFamily="34" charset="0"/>
                <a:ea typeface="Times New Roman" panose="02020603050405020304" pitchFamily="18" charset="0"/>
                <a:cs typeface="Times New Roman" panose="02020603050405020304" pitchFamily="18" charset="0"/>
              </a:rPr>
              <a:t>Use strong passwords. A strong password consists of at least eight characters that are a combination of letters, numbers and symbols (@, #, $, %, etc.) if allowed. Passwords are case-sensitive, so a strong password contains letters in both uppercase and lowercase.</a:t>
            </a:r>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800" dirty="0">
                <a:effectLst/>
                <a:latin typeface="Calibri" panose="020F0502020204030204" pitchFamily="34" charset="0"/>
                <a:ea typeface="DengXian" panose="02010600030101010101" pitchFamily="2" charset="-122"/>
                <a:cs typeface="Times New Roman" panose="02020603050405020304" pitchFamily="18" charset="0"/>
              </a:rPr>
              <a:t>NB: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An organization tailors its use of the available control objectives and controls to best meet its priorities with regard to confidentiality, integrity and availability</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sz="1800" i="1" dirty="0">
              <a:solidFill>
                <a:srgbClr val="333333"/>
              </a:solidFill>
              <a:latin typeface="Helvetica" panose="020B0604020202020204" pitchFamily="34" charset="0"/>
              <a:ea typeface="Times New Roman" panose="02020603050405020304" pitchFamily="18" charset="0"/>
            </a:endParaRPr>
          </a:p>
          <a:p>
            <a:pPr marL="0" indent="0">
              <a:buNone/>
            </a:pPr>
            <a:endParaRPr lang="en-GB" sz="1800" i="1" dirty="0">
              <a:solidFill>
                <a:srgbClr val="333333"/>
              </a:solidFill>
              <a:effectLst/>
              <a:latin typeface="Helvetica" panose="020B0604020202020204" pitchFamily="34" charset="0"/>
              <a:ea typeface="Times New Roman" panose="02020603050405020304" pitchFamily="18" charset="0"/>
            </a:endParaRPr>
          </a:p>
          <a:p>
            <a:pPr marL="0" indent="0">
              <a:buNone/>
            </a:pPr>
            <a:endParaRPr lang="en-GB" sz="1800" i="1" dirty="0">
              <a:solidFill>
                <a:srgbClr val="333333"/>
              </a:solidFill>
              <a:latin typeface="Helvetica" panose="020B0604020202020204" pitchFamily="34"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67146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a:bodyPr>
          <a:lstStyle/>
          <a:p>
            <a:pPr>
              <a:lnSpc>
                <a:spcPct val="80000"/>
              </a:lnSpc>
            </a:pPr>
            <a:br>
              <a:rPr lang="en-US" sz="1050" dirty="0">
                <a:latin typeface="Arial" charset="0"/>
              </a:rPr>
            </a:br>
            <a:r>
              <a:rPr lang="en-US" sz="3200" b="1" i="1" dirty="0">
                <a:solidFill>
                  <a:schemeClr val="tx2"/>
                </a:solidFill>
              </a:rPr>
              <a:t>Frameworks: Using ISO Cybersecurity Model</a:t>
            </a:r>
            <a:endParaRPr lang="en-US" dirty="0"/>
          </a:p>
        </p:txBody>
      </p:sp>
      <p:sp>
        <p:nvSpPr>
          <p:cNvPr id="2" name="Content Placeholder 1"/>
          <p:cNvSpPr>
            <a:spLocks noGrp="1"/>
          </p:cNvSpPr>
          <p:nvPr>
            <p:ph idx="1"/>
          </p:nvPr>
        </p:nvSpPr>
        <p:spPr>
          <a:xfrm>
            <a:off x="193869" y="1200150"/>
            <a:ext cx="5168706" cy="3028950"/>
          </a:xfrm>
        </p:spPr>
        <p:txBody>
          <a:bodyPr>
            <a:noAutofit/>
          </a:bodyPr>
          <a:lstStyle/>
          <a:p>
            <a:pPr marL="0" indent="0" algn="just">
              <a:buNone/>
            </a:pPr>
            <a:r>
              <a:rPr lang="en-US" sz="1600" b="1" dirty="0"/>
              <a:t>The ISO Cybersecurity Model and the States of Data</a:t>
            </a:r>
          </a:p>
          <a:p>
            <a:pPr marL="0" indent="0" algn="just">
              <a:buNone/>
            </a:pPr>
            <a:endParaRPr lang="en-US" sz="1600" b="1" dirty="0"/>
          </a:p>
          <a:p>
            <a:pPr algn="just">
              <a:buFont typeface="Wingdings" panose="05000000000000000000" pitchFamily="2" charset="2"/>
              <a:buChar char="q"/>
            </a:pPr>
            <a:r>
              <a:rPr lang="en-US" sz="1600" dirty="0"/>
              <a:t>Different groups within an organization may be responsible for data in each of the various states. </a:t>
            </a:r>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For example, the network security group is responsible for data during transmission. </a:t>
            </a:r>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Programmers and data entry people are responsible for data during processing. </a:t>
            </a:r>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The hardware and server support specialists are responsible for stored data. The ISO Controls specifically address security objectives for data in each of the three states.</a:t>
            </a:r>
          </a:p>
        </p:txBody>
      </p:sp>
      <p:pic>
        <p:nvPicPr>
          <p:cNvPr id="3" name="Picture 2"/>
          <p:cNvPicPr>
            <a:picLocks noChangeAspect="1"/>
          </p:cNvPicPr>
          <p:nvPr/>
        </p:nvPicPr>
        <p:blipFill>
          <a:blip r:embed="rId3"/>
          <a:stretch>
            <a:fillRect/>
          </a:stretch>
        </p:blipFill>
        <p:spPr>
          <a:xfrm>
            <a:off x="5652120" y="1412776"/>
            <a:ext cx="3171825" cy="3924300"/>
          </a:xfrm>
          <a:prstGeom prst="rect">
            <a:avLst/>
          </a:prstGeom>
        </p:spPr>
      </p:pic>
    </p:spTree>
    <p:extLst>
      <p:ext uri="{BB962C8B-B14F-4D97-AF65-F5344CB8AC3E}">
        <p14:creationId xmlns:p14="http://schemas.microsoft.com/office/powerpoint/2010/main" val="3540989943"/>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a:bodyPr>
          <a:lstStyle/>
          <a:p>
            <a:pPr>
              <a:lnSpc>
                <a:spcPct val="80000"/>
              </a:lnSpc>
            </a:pPr>
            <a:r>
              <a:rPr lang="en-US" sz="3200" b="1" i="1" dirty="0">
                <a:solidFill>
                  <a:schemeClr val="tx2"/>
                </a:solidFill>
              </a:rPr>
              <a:t>Frameworks: Using ISO Cybersecurity Model</a:t>
            </a:r>
            <a:endParaRPr lang="en-US" sz="3200" dirty="0"/>
          </a:p>
        </p:txBody>
      </p:sp>
      <p:sp>
        <p:nvSpPr>
          <p:cNvPr id="2" name="Content Placeholder 1"/>
          <p:cNvSpPr>
            <a:spLocks noGrp="1"/>
          </p:cNvSpPr>
          <p:nvPr>
            <p:ph idx="1"/>
          </p:nvPr>
        </p:nvSpPr>
        <p:spPr>
          <a:xfrm>
            <a:off x="193868" y="1200150"/>
            <a:ext cx="8842627" cy="3028950"/>
          </a:xfrm>
        </p:spPr>
        <p:txBody>
          <a:bodyPr>
            <a:noAutofit/>
          </a:bodyPr>
          <a:lstStyle/>
          <a:p>
            <a:pPr marL="0" indent="0" algn="just">
              <a:buNone/>
            </a:pPr>
            <a:r>
              <a:rPr lang="en-US" sz="1800" b="1" dirty="0"/>
              <a:t>The ISO Cybersecurity Model and Safeguards</a:t>
            </a:r>
          </a:p>
          <a:p>
            <a:pPr algn="just">
              <a:buFont typeface="Wingdings" panose="05000000000000000000" pitchFamily="2" charset="2"/>
              <a:buChar char="q"/>
            </a:pPr>
            <a:r>
              <a:rPr lang="en-US" sz="1800" dirty="0"/>
              <a:t>The </a:t>
            </a:r>
            <a:r>
              <a:rPr lang="en-US" sz="1800" b="1" dirty="0"/>
              <a:t>ISO 27001 </a:t>
            </a:r>
            <a:r>
              <a:rPr lang="en-US" sz="1800" dirty="0"/>
              <a:t>control objectives </a:t>
            </a:r>
            <a:r>
              <a:rPr lang="en-US" sz="1800" b="1" dirty="0"/>
              <a:t>relate directly</a:t>
            </a:r>
            <a:r>
              <a:rPr lang="en-US" sz="1800" dirty="0"/>
              <a:t> to the </a:t>
            </a:r>
            <a:r>
              <a:rPr lang="en-US" sz="1800" b="1" dirty="0"/>
              <a:t>organization’s cybersecurity policies, procedures and guidelines </a:t>
            </a:r>
            <a:r>
              <a:rPr lang="en-US" sz="1800" dirty="0"/>
              <a:t>which upper management determines. </a:t>
            </a:r>
          </a:p>
          <a:p>
            <a:pPr algn="just">
              <a:buFont typeface="Wingdings" panose="05000000000000000000" pitchFamily="2" charset="2"/>
              <a:buChar char="q"/>
            </a:pPr>
            <a:endParaRPr lang="en-US" sz="1800" dirty="0"/>
          </a:p>
          <a:p>
            <a:pPr algn="just">
              <a:buFont typeface="Wingdings" panose="05000000000000000000" pitchFamily="2" charset="2"/>
              <a:buChar char="q"/>
            </a:pPr>
            <a:r>
              <a:rPr lang="en-US" sz="1800" dirty="0"/>
              <a:t>The </a:t>
            </a:r>
            <a:r>
              <a:rPr lang="en-US" sz="1800" b="1" dirty="0"/>
              <a:t>ISO 27002 </a:t>
            </a:r>
            <a:r>
              <a:rPr lang="en-US" sz="1800" dirty="0"/>
              <a:t>controls provide </a:t>
            </a:r>
            <a:r>
              <a:rPr lang="en-US" sz="1800" b="1" dirty="0"/>
              <a:t>technical direction</a:t>
            </a:r>
            <a:r>
              <a:rPr lang="en-US" sz="1800" dirty="0"/>
              <a:t>. For example, upper management establishes a policy specifying the protection of all data coming in to or out of the organization. Implementing the technology to meet the policy objectives would not involve upper management. It is the responsibility of IT professionals to properly implement and configure the equipment used to fulfill the policy directives set by upper management.</a:t>
            </a:r>
          </a:p>
        </p:txBody>
      </p:sp>
      <p:pic>
        <p:nvPicPr>
          <p:cNvPr id="4" name="Picture 3"/>
          <p:cNvPicPr>
            <a:picLocks noChangeAspect="1"/>
          </p:cNvPicPr>
          <p:nvPr/>
        </p:nvPicPr>
        <p:blipFill>
          <a:blip r:embed="rId3"/>
          <a:stretch>
            <a:fillRect/>
          </a:stretch>
        </p:blipFill>
        <p:spPr>
          <a:xfrm>
            <a:off x="1254222" y="4725144"/>
            <a:ext cx="6191250" cy="790575"/>
          </a:xfrm>
          <a:prstGeom prst="rect">
            <a:avLst/>
          </a:prstGeom>
        </p:spPr>
      </p:pic>
    </p:spTree>
    <p:extLst>
      <p:ext uri="{BB962C8B-B14F-4D97-AF65-F5344CB8AC3E}">
        <p14:creationId xmlns:p14="http://schemas.microsoft.com/office/powerpoint/2010/main" val="57238936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normAutofit fontScale="90000"/>
          </a:bodyPr>
          <a:lstStyle/>
          <a:p>
            <a:pPr eaLnBrk="1" hangingPunct="1"/>
            <a:r>
              <a:rPr lang="en-US" sz="1800" dirty="0"/>
              <a:t>Malware and Malicious Code</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31968" y="1372959"/>
            <a:ext cx="6826057" cy="4094392"/>
          </a:xfrm>
        </p:spPr>
        <p:txBody>
          <a:bodyPr>
            <a:normAutofit fontScale="92500" lnSpcReduction="10000"/>
          </a:bodyPr>
          <a:lstStyle/>
          <a:p>
            <a:pPr marL="0" indent="0">
              <a:buNone/>
            </a:pPr>
            <a:r>
              <a:rPr lang="en-US" sz="1800" dirty="0"/>
              <a:t>Cyber criminals target user’s end devices through the installation of malware. </a:t>
            </a:r>
          </a:p>
          <a:p>
            <a:pPr marL="0" indent="0">
              <a:buNone/>
            </a:pPr>
            <a:r>
              <a:rPr lang="en-US" sz="1800" b="1" dirty="0"/>
              <a:t>Viruses - </a:t>
            </a:r>
            <a:r>
              <a:rPr lang="en-US" sz="1800" dirty="0"/>
              <a:t>A virus is malicious executable code attached to another executable file, such as a legitimate program. Most viruses require end-user initiation, and can activate at a specific time or date. </a:t>
            </a:r>
          </a:p>
          <a:p>
            <a:pPr marL="0" indent="0">
              <a:buNone/>
            </a:pPr>
            <a:r>
              <a:rPr lang="en-US" sz="1800" b="1" dirty="0"/>
              <a:t>Worms</a:t>
            </a:r>
            <a:r>
              <a:rPr lang="en-US" sz="1800" dirty="0"/>
              <a:t> - Worms are malicious code that replicates by independently exploiting vulnerabilities in networks. Worms usually slow down networks. Whereas a virus requires a host program to run, worms can run by themselves. Other than the initial infection, worms no longer require user participation. </a:t>
            </a:r>
          </a:p>
          <a:p>
            <a:pPr marL="0" indent="0">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 Trojan horse differs from a virus because the Trojan binds itself to non-executable files, such as image files, audio files, or games.</a:t>
            </a:r>
          </a:p>
          <a:p>
            <a:endParaRPr lang="en-US" sz="1800" dirty="0"/>
          </a:p>
        </p:txBody>
      </p:sp>
      <p:pic>
        <p:nvPicPr>
          <p:cNvPr id="4" name="Picture 3"/>
          <p:cNvPicPr>
            <a:picLocks noChangeAspect="1"/>
          </p:cNvPicPr>
          <p:nvPr/>
        </p:nvPicPr>
        <p:blipFill>
          <a:blip r:embed="rId3"/>
          <a:stretch>
            <a:fillRect/>
          </a:stretch>
        </p:blipFill>
        <p:spPr>
          <a:xfrm>
            <a:off x="7432555" y="2545361"/>
            <a:ext cx="1262062" cy="1322160"/>
          </a:xfrm>
          <a:prstGeom prst="rect">
            <a:avLst/>
          </a:prstGeom>
        </p:spPr>
      </p:pic>
      <p:pic>
        <p:nvPicPr>
          <p:cNvPr id="5" name="Picture 4"/>
          <p:cNvPicPr>
            <a:picLocks noChangeAspect="1"/>
          </p:cNvPicPr>
          <p:nvPr/>
        </p:nvPicPr>
        <p:blipFill>
          <a:blip r:embed="rId4"/>
          <a:stretch>
            <a:fillRect/>
          </a:stretch>
        </p:blipFill>
        <p:spPr>
          <a:xfrm>
            <a:off x="7478789" y="4312639"/>
            <a:ext cx="1271586" cy="1271586"/>
          </a:xfrm>
          <a:prstGeom prst="rect">
            <a:avLst/>
          </a:prstGeom>
        </p:spPr>
      </p:pic>
      <p:pic>
        <p:nvPicPr>
          <p:cNvPr id="6" name="Picture 5"/>
          <p:cNvPicPr>
            <a:picLocks noChangeAspect="1"/>
          </p:cNvPicPr>
          <p:nvPr/>
        </p:nvPicPr>
        <p:blipFill>
          <a:blip r:embed="rId5"/>
          <a:stretch>
            <a:fillRect/>
          </a:stretch>
        </p:blipFill>
        <p:spPr>
          <a:xfrm>
            <a:off x="7551617" y="1035179"/>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normAutofit fontScale="90000"/>
          </a:bodyPr>
          <a:lstStyle/>
          <a:p>
            <a:pPr eaLnBrk="1" hangingPunct="1"/>
            <a:r>
              <a:rPr lang="en-US" sz="1800" dirty="0"/>
              <a:t>Malware and Malicious Code</a:t>
            </a:r>
            <a:br>
              <a:rPr lang="en-US" dirty="0"/>
            </a:br>
            <a:r>
              <a:rPr lang="en-US" dirty="0">
                <a:latin typeface="Arial" charset="0"/>
              </a:rPr>
              <a:t>Types of Malware (Cont.)</a:t>
            </a:r>
            <a:endParaRPr lang="en-US" sz="4800" dirty="0">
              <a:latin typeface="Arial" charset="0"/>
            </a:endParaRPr>
          </a:p>
        </p:txBody>
      </p:sp>
      <p:sp>
        <p:nvSpPr>
          <p:cNvPr id="2" name="Content Placeholder 1"/>
          <p:cNvSpPr>
            <a:spLocks noGrp="1"/>
          </p:cNvSpPr>
          <p:nvPr>
            <p:ph idx="1"/>
          </p:nvPr>
        </p:nvSpPr>
        <p:spPr>
          <a:xfrm>
            <a:off x="251520" y="1340768"/>
            <a:ext cx="6340281" cy="5218341"/>
          </a:xfrm>
        </p:spPr>
        <p:txBody>
          <a:bodyPr>
            <a:normAutofit/>
          </a:bodyPr>
          <a:lstStyle/>
          <a:p>
            <a:r>
              <a:rPr lang="en-US" sz="1600" b="1" dirty="0"/>
              <a:t>Logic Bomb </a:t>
            </a:r>
            <a:r>
              <a:rPr lang="en-US" sz="1600" dirty="0"/>
              <a:t>- A logic bomb is a malicious program that uses a trigger to awaken the malicious code. For example, triggers can be dates, times, other programs running, or the deletion of a user account. The logic bomb remains inactive until that trigger event happens. Once activated, a logic bomb implements a malicious code that causes harm to a computer. </a:t>
            </a:r>
          </a:p>
          <a:p>
            <a:r>
              <a:rPr lang="en-US" sz="1600" b="1" dirty="0"/>
              <a:t>Ransomware</a:t>
            </a:r>
            <a:r>
              <a:rPr lang="en-US" sz="1600" dirty="0"/>
              <a:t> - Ransomware holds a computer system, or the data it contains, captive until the target makes a payment. Ransomware usually works by encrypting data in the computer with a key unknown to the user. </a:t>
            </a:r>
          </a:p>
          <a:p>
            <a:r>
              <a:rPr lang="en-US" sz="1600" b="1" dirty="0"/>
              <a:t>Backdoors and Rootkits </a:t>
            </a:r>
            <a:r>
              <a:rPr lang="en-US" sz="1600" dirty="0"/>
              <a:t>- A backdoor or rootkit refers to the program or code introduced by a criminal who has compromised a system. The backdoor bypasses the normal authentication used to access a system. A rootkit modifies the operating system to create a backdoor. Attackers then use the backdoor to access the computer remotely.</a:t>
            </a:r>
          </a:p>
        </p:txBody>
      </p:sp>
      <p:pic>
        <p:nvPicPr>
          <p:cNvPr id="3" name="Picture 2"/>
          <p:cNvPicPr>
            <a:picLocks noChangeAspect="1"/>
          </p:cNvPicPr>
          <p:nvPr/>
        </p:nvPicPr>
        <p:blipFill>
          <a:blip r:embed="rId3"/>
          <a:stretch>
            <a:fillRect/>
          </a:stretch>
        </p:blipFill>
        <p:spPr>
          <a:xfrm>
            <a:off x="7092280" y="3284984"/>
            <a:ext cx="1730553" cy="1285554"/>
          </a:xfrm>
          <a:prstGeom prst="rect">
            <a:avLst/>
          </a:prstGeom>
        </p:spPr>
      </p:pic>
      <p:pic>
        <p:nvPicPr>
          <p:cNvPr id="4" name="Picture 3"/>
          <p:cNvPicPr>
            <a:picLocks noChangeAspect="1"/>
          </p:cNvPicPr>
          <p:nvPr/>
        </p:nvPicPr>
        <p:blipFill>
          <a:blip r:embed="rId4"/>
          <a:stretch>
            <a:fillRect/>
          </a:stretch>
        </p:blipFill>
        <p:spPr>
          <a:xfrm>
            <a:off x="7048813" y="1275761"/>
            <a:ext cx="1707990" cy="1710601"/>
          </a:xfrm>
          <a:prstGeom prst="rect">
            <a:avLst/>
          </a:prstGeom>
        </p:spPr>
      </p:pic>
      <p:pic>
        <p:nvPicPr>
          <p:cNvPr id="5" name="Picture 4"/>
          <p:cNvPicPr>
            <a:picLocks noChangeAspect="1"/>
          </p:cNvPicPr>
          <p:nvPr/>
        </p:nvPicPr>
        <p:blipFill>
          <a:blip r:embed="rId5"/>
          <a:stretch>
            <a:fillRect/>
          </a:stretch>
        </p:blipFill>
        <p:spPr>
          <a:xfrm>
            <a:off x="7182986" y="4869160"/>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7"/>
            <a:ext cx="6016242" cy="4101556"/>
          </a:xfrm>
        </p:spPr>
        <p:txBody>
          <a:bodyPr/>
          <a:lstStyle/>
          <a:p>
            <a:pPr marL="0" indent="0">
              <a:buNone/>
            </a:pPr>
            <a:r>
              <a:rPr lang="en-US" sz="1800" dirty="0"/>
              <a:t>Email is a universal service used by billions worldwide. As one of the most popular services, email has become a major vulnerability to users and organizations. </a:t>
            </a:r>
          </a:p>
          <a:p>
            <a:pPr marL="0" indent="0">
              <a:buNone/>
            </a:pPr>
            <a:r>
              <a:rPr lang="en-US" sz="1800" b="1" dirty="0"/>
              <a:t>Spam</a:t>
            </a:r>
            <a:r>
              <a:rPr lang="en-US" sz="1800" dirty="0"/>
              <a:t> - Spam, also known as junk mail, is unsolicited email. In most cases, spam is a method of advertising. However, spam can send harmful links, malware, or deceptive content. </a:t>
            </a:r>
          </a:p>
          <a:p>
            <a:pPr marL="0" indent="0">
              <a:buNone/>
            </a:pPr>
            <a:r>
              <a:rPr lang="en-US" sz="1800" b="1" dirty="0"/>
              <a:t>Spyware - </a:t>
            </a:r>
            <a:r>
              <a:rPr lang="en-US" sz="1800" dirty="0"/>
              <a:t>Spyware is software that enables a criminal to obtain information about a user’s computer activities. 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6918121" y="1895475"/>
            <a:ext cx="1760930" cy="1323975"/>
          </a:xfrm>
          <a:prstGeom prst="rect">
            <a:avLst/>
          </a:prstGeom>
        </p:spPr>
      </p:pic>
      <p:pic>
        <p:nvPicPr>
          <p:cNvPr id="4" name="Picture 3"/>
          <p:cNvPicPr>
            <a:picLocks noChangeAspect="1"/>
          </p:cNvPicPr>
          <p:nvPr/>
        </p:nvPicPr>
        <p:blipFill>
          <a:blip r:embed="rId4"/>
          <a:stretch>
            <a:fillRect/>
          </a:stretch>
        </p:blipFill>
        <p:spPr>
          <a:xfrm>
            <a:off x="6918121" y="3925562"/>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616192" cy="5242299"/>
          </a:xfrm>
        </p:spPr>
        <p:txBody>
          <a:bodyPr/>
          <a:lstStyle/>
          <a:p>
            <a:pPr marL="0" indent="0">
              <a:buNone/>
            </a:pPr>
            <a:r>
              <a:rPr lang="en-US" sz="1800" b="1" dirty="0"/>
              <a:t>Adware -</a:t>
            </a:r>
            <a:r>
              <a:rPr lang="en-US" sz="1800" dirty="0"/>
              <a:t> Adware typically displays annoying pop-ups to generate revenue for its authors. The malware may analyze user interests by tracking the websites visited. It can then send pop-up advertising pertinent to those sites. </a:t>
            </a:r>
          </a:p>
          <a:p>
            <a:pPr marL="0" indent="0">
              <a:buNone/>
            </a:pPr>
            <a:r>
              <a:rPr lang="en-US" sz="1800" b="1" dirty="0"/>
              <a:t>Scareware - </a:t>
            </a:r>
            <a:r>
              <a:rPr lang="en-US" sz="1800" dirty="0"/>
              <a:t>Scareware persuades the user to take a specific action based on fear. 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88586"/>
            <a:ext cx="8772157" cy="838200"/>
          </a:xfrm>
        </p:spPr>
        <p:txBody>
          <a:bodyPr>
            <a:normAutofit fontScale="90000"/>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342901" y="1052551"/>
            <a:ext cx="5349492" cy="4608697"/>
          </a:xfrm>
        </p:spPr>
        <p:txBody>
          <a:bodyPr/>
          <a:lstStyle/>
          <a:p>
            <a:pPr marL="0" indent="0">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Phishing occurs when a malicious party sends a fraudulent email disguised as being from a legitimate, trusted source. The message intent is to trick the recipient into installing malware on his or her device or into sharing personal or financial information.</a:t>
            </a:r>
          </a:p>
          <a:p>
            <a:pPr marL="0" indent="0">
              <a:buNone/>
            </a:pPr>
            <a:r>
              <a:rPr lang="en-US" sz="1800" b="1" dirty="0"/>
              <a:t>Spear phishing - </a:t>
            </a:r>
            <a:r>
              <a:rPr lang="en-US" sz="1800" dirty="0"/>
              <a:t>Spear phishing is a highly targeted phishing attack. While phishing and spear phishing both use emails to reach the victims, spear phishing sends customized emails to a specific person. </a:t>
            </a:r>
          </a:p>
        </p:txBody>
      </p:sp>
      <p:pic>
        <p:nvPicPr>
          <p:cNvPr id="4" name="Picture 3"/>
          <p:cNvPicPr>
            <a:picLocks noChangeAspect="1"/>
          </p:cNvPicPr>
          <p:nvPr/>
        </p:nvPicPr>
        <p:blipFill>
          <a:blip r:embed="rId3"/>
          <a:stretch>
            <a:fillRect/>
          </a:stretch>
        </p:blipFill>
        <p:spPr>
          <a:xfrm>
            <a:off x="5819962" y="1533525"/>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730492" cy="5242299"/>
          </a:xfrm>
        </p:spPr>
        <p:txBody>
          <a:bodyPr/>
          <a:lstStyle/>
          <a:p>
            <a:pPr marL="0" indent="0">
              <a:buNone/>
            </a:pPr>
            <a:r>
              <a:rPr lang="en-US" sz="1800" b="1" dirty="0"/>
              <a:t>Vishing -</a:t>
            </a:r>
            <a:r>
              <a:rPr lang="en-US" sz="1800" dirty="0"/>
              <a:t> Vishing is phishing using voice communication technology. Criminals can spoof calls from legitimate sources using voice over IP (VoIP) technology. Victims may also receive a recorded message that appears legitimate.</a:t>
            </a:r>
          </a:p>
          <a:p>
            <a:pPr marL="0" indent="0">
              <a:buNone/>
            </a:pPr>
            <a:r>
              <a:rPr lang="en-US" sz="1800" b="1" dirty="0"/>
              <a:t>Pharming - </a:t>
            </a:r>
            <a:r>
              <a:rPr lang="en-US" sz="1800" dirty="0"/>
              <a:t>Pharming is the impersonation of a legitimate website in an effort to deceive users into entering their credentials. </a:t>
            </a:r>
          </a:p>
          <a:p>
            <a:pPr marL="0" indent="0">
              <a:buNone/>
            </a:pPr>
            <a:r>
              <a:rPr lang="en-US" sz="1800" b="1" dirty="0"/>
              <a:t>Whaling</a:t>
            </a:r>
            <a:r>
              <a:rPr lang="en-US" sz="1800" dirty="0"/>
              <a:t> - Whaling is a phishing attack that 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004064"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normAutofit fontScale="90000"/>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8" y="1415676"/>
            <a:ext cx="8340341" cy="5242299"/>
          </a:xfrm>
        </p:spPr>
        <p:txBody>
          <a:bodyPr/>
          <a:lstStyle/>
          <a:p>
            <a:pPr marL="0" indent="0">
              <a:buNone/>
            </a:pPr>
            <a:r>
              <a:rPr lang="en-US" sz="1600" b="1" dirty="0"/>
              <a:t>Plugins - </a:t>
            </a:r>
            <a:r>
              <a:rPr lang="en-US" sz="1600" dirty="0"/>
              <a:t>The Flash and Shockwave plugins from Adobe enable the development of interesting graphic and cartoon animations that greatly enhance the look and feel of a web page. Plugins display the content developed using the appropriate software.</a:t>
            </a:r>
          </a:p>
          <a:p>
            <a:pPr marL="0" indent="0">
              <a:buNone/>
            </a:pPr>
            <a:r>
              <a:rPr lang="en-GB" sz="1800" dirty="0">
                <a:solidFill>
                  <a:srgbClr val="FF0000"/>
                </a:solidFill>
                <a:effectLst/>
                <a:latin typeface="Helvetica" panose="020B0604020202020204" pitchFamily="34" charset="0"/>
                <a:ea typeface="DengXian" panose="02010600030101010101" pitchFamily="2" charset="-122"/>
              </a:rPr>
              <a:t>criminals examined the Flash plugins and software, determined vulnerabilities, and exploited Flash Player. </a:t>
            </a:r>
            <a:endParaRPr lang="en-US" sz="1600" dirty="0">
              <a:solidFill>
                <a:srgbClr val="FF0000"/>
              </a:solidFill>
            </a:endParaRPr>
          </a:p>
          <a:p>
            <a:pPr marL="0" indent="0">
              <a:buNone/>
            </a:pPr>
            <a:r>
              <a:rPr lang="en-US" sz="1600" b="1" dirty="0"/>
              <a:t>SEO Poisoning - </a:t>
            </a:r>
            <a:r>
              <a:rPr lang="en-US" sz="1600" dirty="0"/>
              <a:t>Search engines such as Google work by ranking pages and presenting relevant results based on users’ search queries. Depending on the relevancy of web site content, it may appear higher or lower in the search result list. SEO, short for </a:t>
            </a:r>
            <a:r>
              <a:rPr lang="en-US" sz="1600" dirty="0">
                <a:solidFill>
                  <a:srgbClr val="FF0000"/>
                </a:solidFill>
              </a:rPr>
              <a:t>Search Engine Optimization</a:t>
            </a:r>
            <a:r>
              <a:rPr lang="en-US" sz="1600" dirty="0"/>
              <a:t>, is a set of techniques used to improve a website’s ranking by a search engine. While many legitimate companies specialize in optimizing websites to better position them, SEO poisoning uses SEO to make a </a:t>
            </a:r>
            <a:r>
              <a:rPr lang="en-US" sz="1600" dirty="0">
                <a:highlight>
                  <a:srgbClr val="FFFF00"/>
                </a:highlight>
              </a:rPr>
              <a:t>malicious website appear higher in search results.</a:t>
            </a:r>
          </a:p>
          <a:p>
            <a:pPr marL="0" indent="0">
              <a:buNone/>
            </a:pPr>
            <a:r>
              <a:rPr lang="en-US" sz="1600" b="1" dirty="0"/>
              <a:t>Browser Hijacker - </a:t>
            </a:r>
            <a:r>
              <a:rPr lang="en-US" sz="1600" dirty="0"/>
              <a:t>A browser hijacker is malware that alters a computer's browser settings to redirect the user to websites paid for by the cyber criminals' customers.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60680" y="73279"/>
            <a:ext cx="8772157" cy="931003"/>
          </a:xfrm>
        </p:spPr>
        <p:txBody>
          <a:bodyPr/>
          <a:lstStyle/>
          <a:p>
            <a:r>
              <a:rPr lang="en-US" sz="1800" b="0" dirty="0"/>
              <a:t>Deception</a:t>
            </a:r>
            <a:br>
              <a:rPr lang="en-US" sz="2800" b="0" dirty="0"/>
            </a:br>
            <a:r>
              <a:rPr lang="en-US" sz="2800" b="0" dirty="0"/>
              <a:t>The Art of Deception</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523975" y="908720"/>
            <a:ext cx="6429375" cy="4801314"/>
          </a:xfrm>
          <a:prstGeom prst="rect">
            <a:avLst/>
          </a:prstGeom>
          <a:noFill/>
        </p:spPr>
        <p:txBody>
          <a:bodyPr wrap="square" rtlCol="0">
            <a:spAutoFit/>
          </a:bodyPr>
          <a:lstStyle/>
          <a:p>
            <a:pPr algn="l"/>
            <a:r>
              <a:rPr lang="en-US" sz="1600" b="1" dirty="0"/>
              <a:t>Social Engineering - </a:t>
            </a:r>
            <a:r>
              <a:rPr lang="en-US" sz="1600" dirty="0"/>
              <a:t>Social engineering is a completely non-technical means for a criminal to gather information on a target. Social engineering is an attack that attempts to manipulate individuals into performing actions or divulging confidential information.</a:t>
            </a:r>
          </a:p>
          <a:p>
            <a:pPr algn="l"/>
            <a:endParaRPr lang="en-US" sz="1600" dirty="0"/>
          </a:p>
          <a:p>
            <a:pPr algn="l"/>
            <a:r>
              <a:rPr lang="en-US" sz="1600" dirty="0"/>
              <a:t>Social engineers often rely on people’s willingness to be helpful but also prey on people’s weaknesses. These are some types of social engineering attacks:</a:t>
            </a:r>
          </a:p>
          <a:p>
            <a:pPr algn="l"/>
            <a:endParaRPr lang="en-US" sz="1600" b="1" dirty="0"/>
          </a:p>
          <a:p>
            <a:pPr algn="l"/>
            <a:r>
              <a:rPr lang="en-US" sz="1600" b="1" dirty="0"/>
              <a:t>Pretexting</a:t>
            </a:r>
            <a:r>
              <a:rPr lang="en-US" sz="1600" dirty="0"/>
              <a:t> - This is when an attacker calls an individual and lies to them in an attempt to gain access to privileged data. An example involves an attacker who pretends to need personal or financial data in order to confirm the identity of the recipient.</a:t>
            </a:r>
          </a:p>
          <a:p>
            <a:pPr algn="l"/>
            <a:endParaRPr lang="en-US" sz="1600" b="1" dirty="0"/>
          </a:p>
          <a:p>
            <a:pPr algn="l"/>
            <a:r>
              <a:rPr lang="en-US" sz="1600" b="1" dirty="0"/>
              <a:t>Something for Something (Quid pro quo)</a:t>
            </a:r>
            <a:r>
              <a:rPr lang="en-US" sz="1600" dirty="0"/>
              <a:t> - This is when an attacker requests personal information from a party 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6915150" y="1385244"/>
            <a:ext cx="1891915" cy="1833251"/>
          </a:xfrm>
          <a:prstGeom prst="rect">
            <a:avLst/>
          </a:prstGeom>
        </p:spPr>
      </p:pic>
      <p:pic>
        <p:nvPicPr>
          <p:cNvPr id="6" name="Picture 5"/>
          <p:cNvPicPr>
            <a:picLocks noChangeAspect="1"/>
          </p:cNvPicPr>
          <p:nvPr/>
        </p:nvPicPr>
        <p:blipFill>
          <a:blip r:embed="rId4"/>
          <a:stretch>
            <a:fillRect/>
          </a:stretch>
        </p:blipFill>
        <p:spPr>
          <a:xfrm>
            <a:off x="6915150" y="3629025"/>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22792"/>
            <a:ext cx="8772157" cy="353880"/>
          </a:xfrm>
        </p:spPr>
        <p:txBody>
          <a:bodyPr>
            <a:normAutofit fontScale="90000"/>
          </a:bodyPr>
          <a:lstStyle/>
          <a:p>
            <a:pPr eaLnBrk="1" hangingPunct="1"/>
            <a:br>
              <a:rPr lang="en-US" sz="2800" dirty="0">
                <a:latin typeface="Arial" charset="0"/>
              </a:rPr>
            </a:br>
            <a:r>
              <a:rPr lang="en-US" sz="1800" b="0" dirty="0"/>
              <a:t>Deception</a:t>
            </a:r>
            <a:br>
              <a:rPr lang="en-US" sz="2800" dirty="0">
                <a:latin typeface="Arial" charset="0"/>
              </a:rPr>
            </a:br>
            <a:r>
              <a:rPr lang="en-US" sz="2800" dirty="0">
                <a:latin typeface="Arial" charset="0"/>
              </a:rPr>
              <a:t>Types of Deception</a:t>
            </a:r>
            <a:endParaRPr lang="en-US" sz="4400" dirty="0">
              <a:latin typeface="Arial" charset="0"/>
            </a:endParaRPr>
          </a:p>
        </p:txBody>
      </p:sp>
      <p:sp>
        <p:nvSpPr>
          <p:cNvPr id="2" name="Content Placeholder 1"/>
          <p:cNvSpPr>
            <a:spLocks noGrp="1"/>
          </p:cNvSpPr>
          <p:nvPr>
            <p:ph idx="1"/>
          </p:nvPr>
        </p:nvSpPr>
        <p:spPr>
          <a:xfrm>
            <a:off x="185921" y="980728"/>
            <a:ext cx="5587615" cy="4464496"/>
          </a:xfrm>
        </p:spPr>
        <p:txBody>
          <a:bodyPr/>
          <a:lstStyle/>
          <a:p>
            <a:pPr marL="0" indent="0">
              <a:buNone/>
            </a:pPr>
            <a:r>
              <a:rPr lang="en-US" sz="1600" b="1" dirty="0"/>
              <a:t>Shoulder Surfing and Dumpster Diving – </a:t>
            </a:r>
            <a:r>
              <a:rPr lang="en-US" sz="1600" dirty="0"/>
              <a:t>refers to picking up PINs, access codes or credit card numbers. An attacker can be in close proximity to his victim or the attacker can use binoculars or closed circuit cameras to shoulder surf. </a:t>
            </a:r>
          </a:p>
          <a:p>
            <a:pPr marL="0" indent="0">
              <a:buNone/>
            </a:pPr>
            <a:r>
              <a:rPr lang="en-US" sz="1600" b="1" dirty="0"/>
              <a:t>Impersonation and Hoaxes - </a:t>
            </a:r>
            <a:r>
              <a:rPr lang="en-US" sz="1600" dirty="0"/>
              <a:t>Impersonation is the action of pretending to be someone else. For example, a recent phone scam targeted taxpayers. A criminal, posing as an IRS employee, told the victims that they owed money to the IRS. </a:t>
            </a:r>
          </a:p>
          <a:p>
            <a:pPr marL="0" indent="0">
              <a:buNone/>
            </a:pPr>
            <a:r>
              <a:rPr lang="en-US" sz="1600" b="1" dirty="0"/>
              <a:t>Piggybacking and Tailgating - </a:t>
            </a:r>
            <a:r>
              <a:rPr lang="en-US" sz="1600" dirty="0"/>
              <a:t>Piggybacking occurs when a criminal tags along with an authorized person to gain entry into a secure location or a restricted area. Tailgating is another term that describes the same practice.</a:t>
            </a:r>
          </a:p>
          <a:p>
            <a:pPr marL="0" indent="0">
              <a:buNone/>
            </a:pPr>
            <a:r>
              <a:rPr lang="en-US" sz="1600" b="1" dirty="0"/>
              <a:t>Online, Email, and Web-based Trickery - </a:t>
            </a:r>
            <a:r>
              <a:rPr lang="en-US" sz="1600" dirty="0"/>
              <a:t>Forwarding hoax emails and other jokes,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192970" y="1314450"/>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505526"/>
            <a:ext cx="8454640" cy="4820845"/>
          </a:xfrm>
        </p:spPr>
        <p:txBody>
          <a:bodyPr/>
          <a:lstStyle/>
          <a:p>
            <a:pPr marL="0" indent="0">
              <a:buNone/>
            </a:pPr>
            <a:r>
              <a:rPr lang="en-US" sz="1600" b="1" dirty="0"/>
              <a:t>Denial-of-Service (DoS) Attacks  </a:t>
            </a:r>
            <a:r>
              <a:rPr lang="en-US" sz="1600" dirty="0"/>
              <a:t>- are a type of network attack. A DoS attack results in some sort of interruption of network services to users, devices, or applications. DoS attacks are a major risk because they can easily interrupt communication and cause significant loss of time and money. These attacks are relatively simple to conduct, even by an unskilled attacker.</a:t>
            </a:r>
          </a:p>
          <a:p>
            <a:pPr marL="0" indent="0">
              <a:buNone/>
            </a:pPr>
            <a:r>
              <a:rPr lang="en-US" sz="1600" b="1" dirty="0"/>
              <a:t>Sniffing - </a:t>
            </a:r>
            <a:r>
              <a:rPr lang="en-US" sz="1600" dirty="0"/>
              <a:t>Sniffing 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marL="0" indent="0">
              <a:buNone/>
            </a:pPr>
            <a:r>
              <a:rPr lang="en-US" sz="1600" b="1" dirty="0"/>
              <a:t>Spoofing - </a:t>
            </a:r>
            <a:r>
              <a:rPr lang="en-US" sz="1600" dirty="0"/>
              <a:t>Spoofing 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23842"/>
            <a:ext cx="8772157" cy="815572"/>
          </a:xfrm>
        </p:spPr>
        <p:txBody>
          <a:bodyPr/>
          <a:lstStyle/>
          <a:p>
            <a:pPr eaLnBrk="1" hangingPunct="1"/>
            <a:r>
              <a:rPr lang="en-US" sz="1800" b="0" dirty="0">
                <a:latin typeface="Arial" charset="0"/>
              </a:rPr>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185921" y="939414"/>
            <a:ext cx="6297559" cy="5116408"/>
          </a:xfrm>
        </p:spPr>
        <p:txBody>
          <a:bodyPr/>
          <a:lstStyle/>
          <a:p>
            <a:pPr marL="0" indent="0">
              <a:buNone/>
            </a:pPr>
            <a:r>
              <a:rPr lang="en-US" sz="1600" b="1" dirty="0"/>
              <a:t>Man-in-the-middle - </a:t>
            </a:r>
            <a:r>
              <a:rPr lang="en-US" sz="1600" dirty="0"/>
              <a:t>A criminal performs a man-in-the-middle (MitM) attack by intercepting communications between computers to steal information crossing the network. The criminal can also choose to manipulate messages and relay false information between hosts since the hosts are unaware that a modification to the messages occurred. MitM allows the criminal to take control over a device without the user’s knowledge.</a:t>
            </a:r>
          </a:p>
          <a:p>
            <a:pPr marL="0" indent="0">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The term zero hour describes the moment when someone discovers the exploit. </a:t>
            </a:r>
          </a:p>
          <a:p>
            <a:pPr marL="0" indent="0">
              <a:buNone/>
            </a:pPr>
            <a:r>
              <a:rPr lang="en-US" sz="1600" b="1" dirty="0"/>
              <a:t>Keyboard Logging - </a:t>
            </a:r>
            <a:r>
              <a:rPr lang="en-US" sz="1600" dirty="0"/>
              <a:t>Keyboard 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3"/>
          <a:stretch>
            <a:fillRect/>
          </a:stretch>
        </p:blipFill>
        <p:spPr>
          <a:xfrm>
            <a:off x="6529911" y="1209964"/>
            <a:ext cx="2270142" cy="1628423"/>
          </a:xfrm>
          <a:prstGeom prst="rect">
            <a:avLst/>
          </a:prstGeom>
        </p:spPr>
      </p:pic>
      <p:pic>
        <p:nvPicPr>
          <p:cNvPr id="4" name="Picture 3"/>
          <p:cNvPicPr>
            <a:picLocks noChangeAspect="1"/>
          </p:cNvPicPr>
          <p:nvPr/>
        </p:nvPicPr>
        <p:blipFill>
          <a:blip r:embed="rId4"/>
          <a:stretch>
            <a:fillRect/>
          </a:stretch>
        </p:blipFill>
        <p:spPr>
          <a:xfrm>
            <a:off x="6661776" y="3239621"/>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rmAutofit fontScale="90000"/>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387966" cy="3213389"/>
          </a:xfrm>
        </p:spPr>
        <p:txBody>
          <a:bodyPr>
            <a:normAutofit fontScale="92500" lnSpcReduction="20000"/>
          </a:bodyPr>
          <a:lstStyle/>
          <a:p>
            <a:pPr marL="0" indent="0">
              <a:buNone/>
            </a:pPr>
            <a:r>
              <a:rPr lang="en-US" sz="1800" b="1" dirty="0"/>
              <a:t>Grayware and SMiShing</a:t>
            </a:r>
          </a:p>
          <a:p>
            <a:r>
              <a:rPr lang="en-US" sz="1800" dirty="0"/>
              <a:t>Grayware includes applications that behave in an annoying or undesirable manner. Grayware may not have recognizable malware concealed within, but it still may pose a risk to the user.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For example, Grayware can track the user’s location. </a:t>
            </a:r>
            <a:r>
              <a:rPr lang="en-US" sz="1800" dirty="0"/>
              <a:t>Grayware is becoming a problem area in mobile security with the popularity of smartphones.</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Users install many mobile apps without really considering their capabilities.</a:t>
            </a:r>
            <a:endParaRPr lang="en-GB" sz="1800" dirty="0">
              <a:effectLst/>
              <a:highlight>
                <a:srgbClr val="FFFF00"/>
              </a:highlight>
              <a:latin typeface="Times New Roman" panose="02020603050405020304" pitchFamily="18" charset="0"/>
              <a:ea typeface="Times New Roman" panose="02020603050405020304" pitchFamily="18" charset="0"/>
            </a:endParaRPr>
          </a:p>
          <a:p>
            <a:pPr marL="0" indent="0">
              <a:buNone/>
            </a:pPr>
            <a:r>
              <a:rPr lang="en-US" sz="1800" dirty="0"/>
              <a:t> </a:t>
            </a:r>
          </a:p>
          <a:p>
            <a:r>
              <a:rPr lang="en-US" sz="1800" dirty="0"/>
              <a:t>SMiShing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marL="0" indent="0">
              <a:buNone/>
            </a:pPr>
            <a:endParaRPr lang="en-US" sz="1800" dirty="0"/>
          </a:p>
        </p:txBody>
      </p:sp>
      <p:pic>
        <p:nvPicPr>
          <p:cNvPr id="4" name="Picture 3"/>
          <p:cNvPicPr>
            <a:picLocks noChangeAspect="1"/>
          </p:cNvPicPr>
          <p:nvPr/>
        </p:nvPicPr>
        <p:blipFill>
          <a:blip r:embed="rId3"/>
          <a:stretch>
            <a:fillRect/>
          </a:stretch>
        </p:blipFill>
        <p:spPr>
          <a:xfrm>
            <a:off x="5436096" y="4077072"/>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rmAutofit fontScale="90000"/>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6330566" cy="4799540"/>
          </a:xfrm>
        </p:spPr>
        <p:txBody>
          <a:bodyPr>
            <a:normAutofit/>
          </a:bodyPr>
          <a:lstStyle/>
          <a:p>
            <a:pPr marL="0" indent="0">
              <a:buNone/>
            </a:pPr>
            <a:r>
              <a:rPr lang="en-US" sz="1800" b="1" dirty="0"/>
              <a:t>Rogue Access Points - </a:t>
            </a:r>
            <a:r>
              <a:rPr lang="en-US" sz="1800" dirty="0"/>
              <a:t>A rogue access point is a wireless access point installed on a secure network without explicit authorization. It can be used to capture login information</a:t>
            </a:r>
          </a:p>
          <a:p>
            <a:pPr marL="0" indent="0">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Wireless signals are also susceptible to deliberate jamming. </a:t>
            </a:r>
            <a:r>
              <a:rPr lang="en-US" sz="1800" dirty="0">
                <a:highlight>
                  <a:srgbClr val="FFFF00"/>
                </a:highlight>
              </a:rPr>
              <a:t>Radio frequency (RF) jamming disrupts the transmission of a radio or satellite station so that the signal does not reach the receiving station.</a:t>
            </a:r>
          </a:p>
          <a:p>
            <a:pPr marL="0" indent="0">
              <a:buNone/>
            </a:pPr>
            <a:r>
              <a:rPr lang="en-US" sz="1800" b="1" dirty="0"/>
              <a:t>Bluejacking and Bluesnarfing - </a:t>
            </a:r>
            <a:r>
              <a:rPr lang="en-US" sz="1800" dirty="0"/>
              <a:t>Bluejacking is the term used for sending unauthorized messages to another Bluetooth device. </a:t>
            </a:r>
            <a:r>
              <a:rPr lang="en-US" sz="1800" dirty="0">
                <a:highlight>
                  <a:srgbClr val="FFFF00"/>
                </a:highlight>
              </a:rPr>
              <a:t>Bluesnarfing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696523" y="2162175"/>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260648"/>
            <a:ext cx="8772157" cy="787863"/>
          </a:xfrm>
        </p:spPr>
        <p:txBody>
          <a:bodyPr>
            <a:normAutofit fontScale="90000"/>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185921" y="1196752"/>
            <a:ext cx="8559416" cy="4799540"/>
          </a:xfrm>
        </p:spPr>
        <p:txBody>
          <a:bodyPr>
            <a:normAutofit lnSpcReduction="10000"/>
          </a:bodyPr>
          <a:lstStyle/>
          <a:p>
            <a:pPr marL="0" indent="0">
              <a:buNone/>
            </a:pPr>
            <a:r>
              <a:rPr lang="en-US" sz="1800" b="1" dirty="0"/>
              <a:t>WEP and WPA Attacks</a:t>
            </a:r>
          </a:p>
          <a:p>
            <a:pPr marL="0" indent="0">
              <a:buNone/>
            </a:pPr>
            <a:r>
              <a:rPr lang="en-US" sz="1800" b="1" dirty="0"/>
              <a:t>Wired Equivalent Privacy (WEP)</a:t>
            </a:r>
            <a:r>
              <a:rPr lang="en-US" sz="18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r>
              <a:rPr lang="en-US" sz="1800" dirty="0"/>
              <a:t>WEP uses a key for encryption. </a:t>
            </a:r>
          </a:p>
          <a:p>
            <a:r>
              <a:rPr lang="en-US" sz="1800" dirty="0"/>
              <a:t>There is no provision for key management with WEP, so the number of people sharing the key will continually grow. </a:t>
            </a:r>
          </a:p>
          <a:p>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Since everyone is using the same key, the criminal has access to a large amount of traffic for analytic attacks.</a:t>
            </a:r>
            <a:endParaRPr lang="en-US" sz="1800" dirty="0"/>
          </a:p>
          <a:p>
            <a:pPr marL="0" indent="0">
              <a:buNone/>
            </a:pPr>
            <a:r>
              <a:rPr lang="en-US" sz="1800" b="1" dirty="0"/>
              <a:t>Wi-Fi Protected Access (WPA) and then WPA2 </a:t>
            </a:r>
            <a:r>
              <a:rPr lang="en-US" sz="1800" dirty="0"/>
              <a:t>came out as improved protocols to replace WEP. WPA2 does not have the same encryption problems because an attacker cannot recover the key by observing traffic. </a:t>
            </a:r>
          </a:p>
          <a:p>
            <a:r>
              <a:rPr lang="en-US" sz="1800" dirty="0">
                <a:highlight>
                  <a:srgbClr val="FFFF00"/>
                </a:highlight>
              </a:rPr>
              <a:t>WPA2 is susceptible to attack because cyber criminals can analyze the packets going between the access point and a legitimate user. </a:t>
            </a:r>
          </a:p>
          <a:p>
            <a:r>
              <a:rPr lang="en-US" sz="1800" dirty="0">
                <a:highlight>
                  <a:srgbClr val="FFFF00"/>
                </a:highlight>
              </a:rPr>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rmAutofit fontScale="90000"/>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Defending Against Wireless and Mobile Device Attacks</a:t>
            </a:r>
          </a:p>
          <a:p>
            <a:pPr marL="0" indent="0">
              <a:buNone/>
            </a:pPr>
            <a:r>
              <a:rPr lang="en-US" sz="1800" dirty="0"/>
              <a:t>There are several steps to take to defend against wireless and mobile device attacks. </a:t>
            </a:r>
          </a:p>
          <a:p>
            <a:r>
              <a:rPr lang="en-US" sz="1800" dirty="0"/>
              <a:t>Most WLAN products </a:t>
            </a:r>
            <a:r>
              <a:rPr lang="en-US" sz="1800" dirty="0">
                <a:highlight>
                  <a:srgbClr val="FFFF00"/>
                </a:highlight>
              </a:rPr>
              <a:t>use default settings</a:t>
            </a:r>
            <a:r>
              <a:rPr lang="en-US" sz="1800" dirty="0"/>
              <a:t>. Take advantage of the basic wireless security features such as authentication and encryption by changing the default configuration settings.</a:t>
            </a:r>
          </a:p>
          <a:p>
            <a:r>
              <a:rPr lang="en-US" sz="1800" dirty="0"/>
              <a:t>Restrict access point placement with the network by placing these devices </a:t>
            </a:r>
            <a:r>
              <a:rPr lang="en-US" sz="1800" dirty="0">
                <a:highlight>
                  <a:srgbClr val="FFFF00"/>
                </a:highlight>
              </a:rPr>
              <a:t>outside the firewall or within a demilitarized zone (DMZ) which</a:t>
            </a:r>
            <a:r>
              <a:rPr lang="en-US" sz="1800" dirty="0"/>
              <a:t> contains other untrusted devices such as email and web servers.</a:t>
            </a:r>
          </a:p>
          <a:p>
            <a:r>
              <a:rPr lang="en-US" sz="1800" dirty="0"/>
              <a:t>WLAN tools such as </a:t>
            </a:r>
            <a:r>
              <a:rPr lang="en-US" sz="1800" dirty="0">
                <a:highlight>
                  <a:srgbClr val="FFFF00"/>
                </a:highlight>
              </a:rPr>
              <a:t>NetStumbler may discover rogue </a:t>
            </a:r>
            <a:r>
              <a:rPr lang="en-US" sz="1800" dirty="0"/>
              <a:t>access points or unauthorized workstations. Develop a guest policy to address the need when legitimate guests need to connect to the Internet while visiting. 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85921" y="116632"/>
            <a:ext cx="8772157" cy="787863"/>
          </a:xfrm>
        </p:spPr>
        <p:txBody>
          <a:bodyPr>
            <a:normAutofit fontScale="90000"/>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185921" y="1029230"/>
            <a:ext cx="8552200" cy="4799540"/>
          </a:xfrm>
        </p:spPr>
        <p:txBody>
          <a:bodyPr/>
          <a:lstStyle/>
          <a:p>
            <a:pPr marL="0" indent="0">
              <a:buNone/>
            </a:pPr>
            <a:r>
              <a:rPr lang="en-US" sz="1800" b="1" dirty="0"/>
              <a:t>Cross-site scripting (XSS) - </a:t>
            </a:r>
            <a:r>
              <a:rPr lang="en-US" sz="1800" dirty="0"/>
              <a:t>is a vulnerability found in web applications. XSS allows </a:t>
            </a:r>
            <a:r>
              <a:rPr lang="en-US" sz="1800" dirty="0">
                <a:highlight>
                  <a:srgbClr val="FFFF00"/>
                </a:highlight>
              </a:rPr>
              <a:t>criminals to inject scripts into the web pages viewed by users</a:t>
            </a:r>
            <a:r>
              <a:rPr lang="en-US" sz="1800" dirty="0"/>
              <a:t>. </a:t>
            </a:r>
            <a:r>
              <a:rPr lang="en-US" sz="1800" dirty="0">
                <a:highlight>
                  <a:srgbClr val="FFFF00"/>
                </a:highlight>
              </a:rPr>
              <a:t>This script can contain malicious code.</a:t>
            </a:r>
            <a:r>
              <a:rPr lang="en-US" sz="1800" dirty="0"/>
              <a:t>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a:p>
            <a:pPr marL="0" indent="0">
              <a:buNone/>
            </a:pPr>
            <a:r>
              <a:rPr lang="en-US" sz="1800" b="1" dirty="0"/>
              <a:t>Code Injections Attacks - </a:t>
            </a:r>
            <a:r>
              <a:rPr lang="en-US" sz="1800" dirty="0"/>
              <a:t>One way to store data at a website is to use a database. There are several different types of databases such as a Structured Query Language (SQL) database or an Extensible Markup Language (XML) database</a:t>
            </a:r>
            <a:r>
              <a:rPr lang="en-US" sz="1800" dirty="0">
                <a:highlight>
                  <a:srgbClr val="FFFF00"/>
                </a:highlight>
              </a:rPr>
              <a:t>. Both XML and SQL injection attacks exploit weaknesses in the program such as not validating database queries properly.</a:t>
            </a:r>
          </a:p>
          <a:p>
            <a:pPr marL="0" indent="0">
              <a:buNone/>
            </a:pPr>
            <a:r>
              <a:rPr lang="en-US" sz="1800" b="1" dirty="0"/>
              <a:t>Buffer Overflow - </a:t>
            </a:r>
            <a:r>
              <a:rPr lang="en-US" sz="18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rmAutofit fontScale="90000"/>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Remote Code Executions </a:t>
            </a:r>
            <a:r>
              <a:rPr lang="en-US" sz="1800" dirty="0"/>
              <a:t>vulnerabilities allow a cybercriminal to execute malicious code and take control of a system with the privileges of the user running the application. Remote code execution allows a criminal to execute any command on a target machine.</a:t>
            </a:r>
          </a:p>
          <a:p>
            <a:pPr marL="0" indent="0">
              <a:buNone/>
            </a:pPr>
            <a:r>
              <a:rPr lang="en-US" sz="1800" b="1" dirty="0"/>
              <a:t>ActiveX Controls and Java </a:t>
            </a:r>
            <a:r>
              <a:rPr lang="en-US" sz="1800" dirty="0"/>
              <a:t>controls provide the capability of a plugin to Internet Explorer. </a:t>
            </a:r>
          </a:p>
          <a:p>
            <a:r>
              <a:rPr lang="en-US" sz="1800" dirty="0"/>
              <a:t>ActiveX controls are pieces of software installed by users to provide extended capabilities. </a:t>
            </a:r>
            <a:r>
              <a:rPr lang="en-US" sz="1800" dirty="0">
                <a:highlight>
                  <a:srgbClr val="FFFF00"/>
                </a:highlight>
              </a:rPr>
              <a:t>Third parties write some ActiveX controls and they may be malicious. They can monitor browsing habits, install malware, or log keystrokes. Active X controls also work in other Microsoft applications.</a:t>
            </a:r>
          </a:p>
          <a:p>
            <a:r>
              <a:rPr lang="en-US" sz="1800" dirty="0"/>
              <a:t>Java operates through an interpreter, the Java Virtual Machine (JVM). The JVM enables the Java program’s functionality. </a:t>
            </a:r>
            <a:r>
              <a:rPr lang="en-US" sz="1800" dirty="0">
                <a:highlight>
                  <a:srgbClr val="FFFF00"/>
                </a:highlight>
              </a:rPr>
              <a:t>The JVM sandboxes or isolates untrusted code from the rest of the operating system. There are vulnerabilities, which allow untrusted code to go around the restrictions imposed by the sandbox. </a:t>
            </a:r>
          </a:p>
          <a:p>
            <a:pPr marL="0" indent="0">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rmAutofit fontScale="90000"/>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3622964"/>
          </a:xfrm>
        </p:spPr>
        <p:txBody>
          <a:bodyPr/>
          <a:lstStyle/>
          <a:p>
            <a:pPr marL="0" indent="0">
              <a:buNone/>
            </a:pPr>
            <a:r>
              <a:rPr lang="en-US" sz="1800" b="1" dirty="0"/>
              <a:t>Defending Against Application Attacks</a:t>
            </a:r>
          </a:p>
          <a:p>
            <a:r>
              <a:rPr lang="en-US" sz="1800" dirty="0"/>
              <a:t>The first line of defense against an application attack is to write solid code. </a:t>
            </a:r>
          </a:p>
          <a:p>
            <a:r>
              <a:rPr lang="en-US" sz="1800" dirty="0"/>
              <a:t>Regardless of the language used, or the source of outside input, prudent programming practice is to treat all input from outside a function as hostile. </a:t>
            </a:r>
          </a:p>
          <a:p>
            <a:r>
              <a:rPr lang="en-US" sz="1800" dirty="0"/>
              <a:t>Validate all inputs as if they were hostile.</a:t>
            </a:r>
          </a:p>
          <a:p>
            <a:r>
              <a:rPr lang="en-US" sz="1800" dirty="0"/>
              <a:t>Keep all software including operating systems and applications up to date, and do not ignore update prompts. </a:t>
            </a:r>
          </a:p>
          <a:p>
            <a:r>
              <a:rPr lang="en-US" sz="1800" dirty="0"/>
              <a:t>Not all programs update automatically, so at the very least, always select the manual update option.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2204864"/>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The chapter also discussed the ISO cybersecurity model. The model represents an international framework to standardize the management of information systems. </a:t>
            </a:r>
          </a:p>
          <a:p>
            <a:r>
              <a:rPr lang="en-US" sz="1600" dirty="0"/>
              <a:t>This chapter explored the twelve domains. The model provides control objectives that guide the high-level design and implementation of a comprehensive information security management system (ISMS). </a:t>
            </a:r>
          </a:p>
          <a:p>
            <a:r>
              <a:rPr lang="en-US" sz="1600" dirty="0"/>
              <a:t>Threats, vulnerabilities, and attacks are the central focus of the cybersecurity specialists. </a:t>
            </a:r>
          </a:p>
          <a:p>
            <a:r>
              <a:rPr lang="en-US" sz="16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9902240c-f584-4322-946e-7b0be23bca91"/>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http://schemas.openxmlformats.org/package/2006/metadata/core-properties"/>
    <ds:schemaRef ds:uri="d2ec016d-25cf-4c07-aa6b-c53e267faa6f"/>
    <ds:schemaRef ds:uri="http://purl.org/dc/dcmityp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1740</TotalTime>
  <Words>3509</Words>
  <Application>Microsoft Office PowerPoint</Application>
  <PresentationFormat>On-screen Show (4:3)</PresentationFormat>
  <Paragraphs>178</Paragraphs>
  <Slides>29</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Helvetica</vt:lpstr>
      <vt:lpstr>Calibri</vt:lpstr>
      <vt:lpstr>Myriad Pro</vt:lpstr>
      <vt:lpstr>Times New Roman</vt:lpstr>
      <vt:lpstr>Wingdings</vt:lpstr>
      <vt:lpstr>Arial</vt:lpstr>
      <vt:lpstr>20140311PresentationUWTSDTemplate</vt:lpstr>
      <vt:lpstr>Cybersecurity Essentials (ACCA4029) Cybersecurity Essentials: Cybersecurity Cube</vt:lpstr>
      <vt:lpstr>Objectives</vt:lpstr>
      <vt:lpstr>Frameworks: ISO Model</vt:lpstr>
      <vt:lpstr>Frameworks: ISO Model</vt:lpstr>
      <vt:lpstr>Examples</vt:lpstr>
      <vt:lpstr> Frameworks: Using ISO Cybersecurity Model</vt:lpstr>
      <vt:lpstr>Example</vt:lpstr>
      <vt:lpstr> Frameworks: Using ISO Cybersecurity Model</vt:lpstr>
      <vt:lpstr>Frameworks: Using ISO Cybersecurity Model</vt:lpstr>
      <vt:lpstr>Malware and Malicious Code Types of Malware</vt:lpstr>
      <vt:lpstr>Malware and Malicious Code Types of Malware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Deception The Art of Deception</vt:lpstr>
      <vt:lpstr> Deception Types of Deception</vt:lpstr>
      <vt:lpstr>Attacks Types of Cyber Attacks</vt:lpstr>
      <vt:lpstr>Attacks Types of Cyber Attacks</vt:lpstr>
      <vt:lpstr>Attacks Wireless and Mobile Attacks (Cont.)</vt:lpstr>
      <vt:lpstr>Attacks Wireless and Mobile Attacks (Cont.)</vt:lpstr>
      <vt:lpstr>Attacks Wireless and Mobile Attacks (Cont.)</vt:lpstr>
      <vt:lpstr>Attacks Wireless and Mobile Attacks (Cont.)</vt:lpstr>
      <vt:lpstr>Attacks Application Attacks</vt:lpstr>
      <vt:lpstr>Attacks Application Attacks</vt:lpstr>
      <vt:lpstr>Attacks Application Attacks</vt:lpstr>
      <vt:lpstr>Chapter Summary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Munyaradzi Nicholas Murira</cp:lastModifiedBy>
  <cp:revision>104</cp:revision>
  <dcterms:created xsi:type="dcterms:W3CDTF">2020-09-20T20:16:38Z</dcterms:created>
  <dcterms:modified xsi:type="dcterms:W3CDTF">2022-02-15T09:01:18Z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