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76" r:id="rId6"/>
    <p:sldId id="260" r:id="rId7"/>
    <p:sldId id="261" r:id="rId8"/>
    <p:sldId id="262" r:id="rId9"/>
    <p:sldId id="263" r:id="rId10"/>
    <p:sldId id="270" r:id="rId11"/>
    <p:sldId id="271" r:id="rId12"/>
    <p:sldId id="272" r:id="rId13"/>
    <p:sldId id="273" r:id="rId14"/>
    <p:sldId id="274" r:id="rId15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A445E6-E486-8A66-40F3-2FAB81E6141A}" v="1" dt="2026-07-05T19:24:46.1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868" autoAdjust="0"/>
    <p:restoredTop sz="94610"/>
  </p:normalViewPr>
  <p:slideViewPr>
    <p:cSldViewPr snapToGrid="0" snapToObjects="1">
      <p:cViewPr varScale="1">
        <p:scale>
          <a:sx n="79" d="100"/>
          <a:sy n="79" d="100"/>
        </p:scale>
        <p:origin x="76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lquis Ashraf (2426398)" userId="S::2426398@student.uwtsd.ac.uk::13027a22-5f02-4f64-ba19-252b31176d41" providerId="AD" clId="Web-{70A445E6-E486-8A66-40F3-2FAB81E6141A}"/>
    <pc:docChg chg="modSld">
      <pc:chgData name="Bilquis Ashraf (2426398)" userId="S::2426398@student.uwtsd.ac.uk::13027a22-5f02-4f64-ba19-252b31176d41" providerId="AD" clId="Web-{70A445E6-E486-8A66-40F3-2FAB81E6141A}" dt="2026-07-05T19:24:46.166" v="0"/>
      <pc:docMkLst>
        <pc:docMk/>
      </pc:docMkLst>
      <pc:sldChg chg="delSp">
        <pc:chgData name="Bilquis Ashraf (2426398)" userId="S::2426398@student.uwtsd.ac.uk::13027a22-5f02-4f64-ba19-252b31176d41" providerId="AD" clId="Web-{70A445E6-E486-8A66-40F3-2FAB81E6141A}" dt="2026-07-05T19:24:46.166" v="0"/>
        <pc:sldMkLst>
          <pc:docMk/>
          <pc:sldMk cId="0" sldId="256"/>
        </pc:sldMkLst>
        <pc:spChg chg="del">
          <ac:chgData name="Bilquis Ashraf (2426398)" userId="S::2426398@student.uwtsd.ac.uk::13027a22-5f02-4f64-ba19-252b31176d41" providerId="AD" clId="Web-{70A445E6-E486-8A66-40F3-2FAB81E6141A}" dt="2026-07-05T19:24:46.166" v="0"/>
          <ac:spMkLst>
            <pc:docMk/>
            <pc:sldMk cId="0" sldId="256"/>
            <ac:spMk id="2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66248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307/1127388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ice.org.uk/guidance/cg192" TargetMode="External"/><Relationship Id="rId5" Type="http://schemas.openxmlformats.org/officeDocument/2006/relationships/hyperlink" Target="https://uk.sagepub.com/en-gb/eur/child-and-adolescent-mental-health/book268208" TargetMode="External"/><Relationship Id="rId4" Type="http://schemas.openxmlformats.org/officeDocument/2006/relationships/hyperlink" Target="https://doi.org/10.1037/0033-295X.106.3.4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164592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A0B8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457200" y="402336"/>
            <a:ext cx="82296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07D8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Certificate of Higher Education — Skills for the Workplace (Health and Social Care)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0" y="713232"/>
            <a:ext cx="274320" cy="310896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274320" y="713232"/>
            <a:ext cx="73152" cy="3108960"/>
          </a:xfrm>
          <a:prstGeom prst="rect">
            <a:avLst/>
          </a:prstGeom>
          <a:solidFill>
            <a:srgbClr val="E8EFF5"/>
          </a:solidFill>
          <a:ln w="12700">
            <a:solidFill>
              <a:srgbClr val="E8EFF5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57200" y="713232"/>
            <a:ext cx="8412480" cy="1828800"/>
          </a:xfrm>
          <a:prstGeom prst="rect">
            <a:avLst/>
          </a:prstGeom>
          <a:solidFill>
            <a:srgbClr val="F0F4F8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02920" y="749808"/>
            <a:ext cx="83210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Applying Bowlby's Attachment Theory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02920" y="1600200"/>
            <a:ext cx="8321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C8DCF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Applying Bowlby's Attachment Theory to Isaac's Early Development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57200" y="2670048"/>
            <a:ext cx="82296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607D8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Assessment 4 — Presentation (10 Minutes)   |   Psychology in Health and Social Care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57200" y="2880360"/>
            <a:ext cx="82296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607D8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Trainee Early Years Support Worker within a Children's Centre in a district of London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457200" y="3218688"/>
            <a:ext cx="1993392" cy="713232"/>
          </a:xfrm>
          <a:prstGeom prst="rect">
            <a:avLst/>
          </a:prstGeom>
          <a:solidFill>
            <a:srgbClr val="F5F5F5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457200" y="3218688"/>
            <a:ext cx="1993392" cy="73152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57200" y="3310128"/>
            <a:ext cx="199339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NAME</a:t>
            </a:r>
            <a:endParaRPr lang="en-US" sz="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57200" y="3566160"/>
            <a:ext cx="199339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Bilquis Ashraf</a:t>
            </a:r>
            <a:endParaRPr lang="en-US" sz="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2560320" y="3218688"/>
            <a:ext cx="1993392" cy="713232"/>
          </a:xfrm>
          <a:prstGeom prst="rect">
            <a:avLst/>
          </a:prstGeom>
          <a:solidFill>
            <a:srgbClr val="F5F5F5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2560320" y="3218688"/>
            <a:ext cx="1993392" cy="73152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560320" y="3310128"/>
            <a:ext cx="199339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ID</a:t>
            </a:r>
            <a:endParaRPr lang="en-US" sz="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2560320" y="3566160"/>
            <a:ext cx="199339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2426398</a:t>
            </a:r>
            <a:endParaRPr lang="en-US" sz="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663440" y="3218688"/>
            <a:ext cx="1993392" cy="713232"/>
          </a:xfrm>
          <a:prstGeom prst="rect">
            <a:avLst/>
          </a:prstGeom>
          <a:solidFill>
            <a:srgbClr val="F5F5F5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4663440" y="3218688"/>
            <a:ext cx="1993392" cy="73152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663440" y="3310128"/>
            <a:ext cx="199339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EMAIL</a:t>
            </a:r>
            <a:endParaRPr lang="en-US" sz="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663440" y="3566160"/>
            <a:ext cx="199339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 err="1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2426398@student.uwtsd.ac.uk</a:t>
            </a:r>
            <a:endParaRPr lang="en-US" sz="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6766560" y="3218688"/>
            <a:ext cx="1993392" cy="713232"/>
          </a:xfrm>
          <a:prstGeom prst="rect">
            <a:avLst/>
          </a:prstGeom>
          <a:solidFill>
            <a:srgbClr val="F5F5F5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6766560" y="3218688"/>
            <a:ext cx="1993392" cy="73152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6766560" y="3310128"/>
            <a:ext cx="199339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MODULE CODE</a:t>
            </a:r>
            <a:endParaRPr lang="en-US" sz="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6766560" y="3566160"/>
            <a:ext cx="199339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LCHS4010</a:t>
            </a:r>
            <a:endParaRPr lang="en-US" sz="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Shape 27"/>
          <p:cNvSpPr/>
          <p:nvPr/>
        </p:nvSpPr>
        <p:spPr>
          <a:xfrm>
            <a:off x="0" y="5047488"/>
            <a:ext cx="9144000" cy="96012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457200" y="4892040"/>
            <a:ext cx="82296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4860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  |  Psychology in Health and Social Care  |  June 2026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9436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9144000" cy="54864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365760" y="73152"/>
            <a:ext cx="73152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Presentation Overview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65760" y="402336"/>
            <a:ext cx="82296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07D8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LCHS4010  |  Bowlby's Attachment Theory  |  Isaac's Lifespan Journey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274320" y="777240"/>
            <a:ext cx="4251960" cy="868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274320" y="777240"/>
            <a:ext cx="640080" cy="86868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274320" y="777240"/>
            <a:ext cx="6400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987552" y="868680"/>
            <a:ext cx="345643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Isaac's Background &amp; Key Observations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4754880" y="777240"/>
            <a:ext cx="4251960" cy="868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4754880" y="777240"/>
            <a:ext cx="640080" cy="86868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754880" y="777240"/>
            <a:ext cx="6400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468112" y="868680"/>
            <a:ext cx="345643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Introduction to Bowlby's Attachment Theory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274320" y="1801368"/>
            <a:ext cx="4251960" cy="868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274320" y="1801368"/>
            <a:ext cx="640080" cy="86868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274320" y="1801368"/>
            <a:ext cx="6400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3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987552" y="1892808"/>
            <a:ext cx="345643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1: Pre-Attachment (0–6 Weeks)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4754880" y="1801368"/>
            <a:ext cx="4251960" cy="868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754880" y="1801368"/>
            <a:ext cx="640080" cy="86868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4754880" y="1801368"/>
            <a:ext cx="6400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5468112" y="1892808"/>
            <a:ext cx="345643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2: Attachment in the Making (6 Wks–6 Months)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274320" y="2825496"/>
            <a:ext cx="4251960" cy="868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hape 21"/>
          <p:cNvSpPr/>
          <p:nvPr/>
        </p:nvSpPr>
        <p:spPr>
          <a:xfrm>
            <a:off x="274320" y="2825496"/>
            <a:ext cx="640080" cy="86868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274320" y="2825496"/>
            <a:ext cx="6400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5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987552" y="2916936"/>
            <a:ext cx="345643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3: Clear-Cut Attachment (6 Months–2 Years)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4754880" y="2825496"/>
            <a:ext cx="4251960" cy="868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Shape 25"/>
          <p:cNvSpPr/>
          <p:nvPr/>
        </p:nvSpPr>
        <p:spPr>
          <a:xfrm>
            <a:off x="4754880" y="2825496"/>
            <a:ext cx="640080" cy="86868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4754880" y="2825496"/>
            <a:ext cx="6400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6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5468112" y="2916936"/>
            <a:ext cx="345643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4: Goal-Corrected Partnership (18 months - 3 Years+)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Shape 28"/>
          <p:cNvSpPr/>
          <p:nvPr/>
        </p:nvSpPr>
        <p:spPr>
          <a:xfrm>
            <a:off x="274320" y="3849624"/>
            <a:ext cx="4251960" cy="868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29"/>
          <p:cNvSpPr/>
          <p:nvPr/>
        </p:nvSpPr>
        <p:spPr>
          <a:xfrm>
            <a:off x="274320" y="3849624"/>
            <a:ext cx="640080" cy="86868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274320" y="3849624"/>
            <a:ext cx="6400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7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987552" y="3941064"/>
            <a:ext cx="345643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School Age, Teenage Years &amp; Adult Impacts (6–60+)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Shape 32"/>
          <p:cNvSpPr/>
          <p:nvPr/>
        </p:nvSpPr>
        <p:spPr>
          <a:xfrm>
            <a:off x="4754880" y="3849624"/>
            <a:ext cx="4251960" cy="868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Shape 33"/>
          <p:cNvSpPr/>
          <p:nvPr/>
        </p:nvSpPr>
        <p:spPr>
          <a:xfrm>
            <a:off x="4754880" y="3849624"/>
            <a:ext cx="640080" cy="86868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 34"/>
          <p:cNvSpPr/>
          <p:nvPr/>
        </p:nvSpPr>
        <p:spPr>
          <a:xfrm>
            <a:off x="4754880" y="3849624"/>
            <a:ext cx="64008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8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 35"/>
          <p:cNvSpPr/>
          <p:nvPr/>
        </p:nvSpPr>
        <p:spPr>
          <a:xfrm>
            <a:off x="5468112" y="3941064"/>
            <a:ext cx="3456432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b="1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Biology and Environment</a:t>
            </a: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| Support Strategies | Discussion | References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9436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9144000" cy="54864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365760" y="91440"/>
            <a:ext cx="82296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Isaac's Background &amp; Key Observations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256032" y="749808"/>
            <a:ext cx="4041648" cy="4187952"/>
          </a:xfrm>
          <a:prstGeom prst="rect">
            <a:avLst/>
          </a:prstGeom>
          <a:solidFill>
            <a:srgbClr val="F0F4F8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256032" y="749808"/>
            <a:ext cx="4041648" cy="420624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01752" y="749808"/>
            <a:ext cx="3950208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Family Context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365760" y="1234440"/>
            <a:ext cx="3840480" cy="3611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Parental Conflict </a:t>
            </a:r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Neglect or uneven care </a:t>
            </a:r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Separation from caregivers</a:t>
            </a:r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Depression after childbirth</a:t>
            </a:r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Domestic violence </a:t>
            </a:r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Repeated childcare changes</a:t>
            </a:r>
          </a:p>
          <a:p>
            <a:pPr marL="342900" indent="-342900">
              <a:buSzPct val="100000"/>
              <a:buChar char="•"/>
            </a:pPr>
            <a:endParaRPr lang="en-US" sz="1100" dirty="0">
              <a:solidFill>
                <a:srgbClr val="2C3E50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342900" indent="-342900">
              <a:buSzPct val="100000"/>
              <a:buChar char="•"/>
            </a:pP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4590288" y="749808"/>
            <a:ext cx="4297680" cy="4187952"/>
          </a:xfrm>
          <a:prstGeom prst="rect">
            <a:avLst/>
          </a:prstGeom>
          <a:solidFill>
            <a:srgbClr val="F0F4F8"/>
          </a:solidFill>
          <a:ln w="12700">
            <a:solidFill>
              <a:srgbClr val="E8A02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4590288" y="749808"/>
            <a:ext cx="4297680" cy="420624"/>
          </a:xfrm>
          <a:prstGeom prst="rect">
            <a:avLst/>
          </a:prstGeom>
          <a:solidFill>
            <a:srgbClr val="E8A020"/>
          </a:solidFill>
          <a:ln w="12700">
            <a:solidFill>
              <a:srgbClr val="E8A02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636008" y="749808"/>
            <a:ext cx="42062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Staff Observations — Isaac, Age 4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681728" y="1234440"/>
            <a:ext cx="4114800" cy="3611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 regularly seems worried and socially reserved during activities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 has difficulty separating from trusted adults.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 shows low confidence in trying new activities on his own.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 struggles to form positive relationships with other children.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Repeated changes in childcare may have affected his sense of security.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256032" y="4965192"/>
            <a:ext cx="8595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(Laver-Bradbury et al., 2021)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9436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9144000" cy="54864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365760" y="91440"/>
            <a:ext cx="82296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Bowlby's Attachment Theory (1969, 1973, 1980)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256032" y="749808"/>
            <a:ext cx="4937760" cy="749808"/>
          </a:xfrm>
          <a:prstGeom prst="rect">
            <a:avLst/>
          </a:prstGeom>
          <a:solidFill>
            <a:srgbClr val="F0F4F8"/>
          </a:solidFill>
          <a:ln w="12700">
            <a:solidFill>
              <a:srgbClr val="E8EF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256032" y="749808"/>
            <a:ext cx="54864" cy="749808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84048" y="804672"/>
            <a:ext cx="4736592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Natural survival process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384048" y="1042416"/>
            <a:ext cx="4736592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Infants are naturally programmed to stay near caregivers for safety and care.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256032" y="1581912"/>
            <a:ext cx="4937760" cy="749808"/>
          </a:xfrm>
          <a:prstGeom prst="rect">
            <a:avLst/>
          </a:prstGeom>
          <a:solidFill>
            <a:srgbClr val="F0F4F8"/>
          </a:solidFill>
          <a:ln w="12700">
            <a:solidFill>
              <a:srgbClr val="E8EF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256032" y="1581912"/>
            <a:ext cx="54864" cy="749808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384048" y="1636776"/>
            <a:ext cx="4736592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Secure Base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384048" y="1874520"/>
            <a:ext cx="4736592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main caregiver provides safety and security, helping the child explore confidently.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256032" y="2414016"/>
            <a:ext cx="4937760" cy="749808"/>
          </a:xfrm>
          <a:prstGeom prst="rect">
            <a:avLst/>
          </a:prstGeom>
          <a:solidFill>
            <a:srgbClr val="F0F4F8"/>
          </a:solidFill>
          <a:ln w="12700">
            <a:solidFill>
              <a:srgbClr val="E8EFF5"/>
            </a:solidFill>
            <a:prstDash val="solid"/>
          </a:ln>
        </p:spPr>
        <p:txBody>
          <a:bodyPr/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256032" y="2414016"/>
            <a:ext cx="54864" cy="749808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384048" y="2468880"/>
            <a:ext cx="4736592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Internal Working Model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384048" y="2706624"/>
            <a:ext cx="4736592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child’s early relationships influence future emotional and social development.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256032" y="3246120"/>
            <a:ext cx="4937760" cy="749808"/>
          </a:xfrm>
          <a:prstGeom prst="rect">
            <a:avLst/>
          </a:prstGeom>
          <a:solidFill>
            <a:srgbClr val="F0F4F8"/>
          </a:solidFill>
          <a:ln w="12700">
            <a:solidFill>
              <a:srgbClr val="E8EF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256032" y="3246120"/>
            <a:ext cx="54864" cy="749808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384048" y="3300984"/>
            <a:ext cx="4736592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One main attachment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384048" y="3538728"/>
            <a:ext cx="4736592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Infants develop one main attachment, usually with the mother, which has the strongest effect on development.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256032" y="4078224"/>
            <a:ext cx="4937760" cy="749808"/>
          </a:xfrm>
          <a:prstGeom prst="rect">
            <a:avLst/>
          </a:prstGeom>
          <a:solidFill>
            <a:srgbClr val="F0F4F8"/>
          </a:solidFill>
          <a:ln w="12700">
            <a:solidFill>
              <a:srgbClr val="E8EF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256032" y="4078224"/>
            <a:ext cx="54864" cy="749808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384048" y="4133088"/>
            <a:ext cx="4736592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Critical Period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384048" y="4370832"/>
            <a:ext cx="4736592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first 2–3 years matter most, as instability can cause long term effects.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5486400" y="749808"/>
            <a:ext cx="3401568" cy="4160520"/>
          </a:xfrm>
          <a:prstGeom prst="rect">
            <a:avLst/>
          </a:prstGeom>
          <a:solidFill>
            <a:srgbClr val="F5F5F5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Shape 24"/>
          <p:cNvSpPr/>
          <p:nvPr/>
        </p:nvSpPr>
        <p:spPr>
          <a:xfrm>
            <a:off x="5486400" y="749808"/>
            <a:ext cx="3401568" cy="402336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5532120" y="749808"/>
            <a:ext cx="3310128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Phases of Attachment</a:t>
            </a:r>
            <a:endParaRPr lang="en-US" sz="1200" dirty="0"/>
          </a:p>
        </p:txBody>
      </p:sp>
      <p:sp>
        <p:nvSpPr>
          <p:cNvPr id="28" name="Shape 26"/>
          <p:cNvSpPr/>
          <p:nvPr/>
        </p:nvSpPr>
        <p:spPr>
          <a:xfrm>
            <a:off x="5596128" y="1234440"/>
            <a:ext cx="3182112" cy="768096"/>
          </a:xfrm>
          <a:prstGeom prst="rect">
            <a:avLst/>
          </a:prstGeom>
          <a:solidFill>
            <a:srgbClr val="D4EDDA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5596128" y="1261872"/>
            <a:ext cx="318211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B886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</a:t>
            </a:r>
            <a:endParaRPr lang="en-US" sz="1300" dirty="0"/>
          </a:p>
        </p:txBody>
      </p:sp>
      <p:sp>
        <p:nvSpPr>
          <p:cNvPr id="30" name="Text 28"/>
          <p:cNvSpPr/>
          <p:nvPr/>
        </p:nvSpPr>
        <p:spPr>
          <a:xfrm>
            <a:off x="5596128" y="1508760"/>
            <a:ext cx="3182112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C8E6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0–6 Weeks</a:t>
            </a:r>
            <a:endParaRPr lang="en-US" sz="900" dirty="0"/>
          </a:p>
        </p:txBody>
      </p:sp>
      <p:sp>
        <p:nvSpPr>
          <p:cNvPr id="31" name="Text 29"/>
          <p:cNvSpPr/>
          <p:nvPr/>
        </p:nvSpPr>
        <p:spPr>
          <a:xfrm>
            <a:off x="5596128" y="1709928"/>
            <a:ext cx="3182112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Pre-Attachment</a:t>
            </a:r>
            <a:endParaRPr lang="en-US" sz="1000" dirty="0"/>
          </a:p>
        </p:txBody>
      </p:sp>
      <p:sp>
        <p:nvSpPr>
          <p:cNvPr id="32" name="Shape 30"/>
          <p:cNvSpPr/>
          <p:nvPr/>
        </p:nvSpPr>
        <p:spPr>
          <a:xfrm>
            <a:off x="5596128" y="2121408"/>
            <a:ext cx="3182112" cy="768096"/>
          </a:xfrm>
          <a:prstGeom prst="rect">
            <a:avLst/>
          </a:prstGeom>
          <a:solidFill>
            <a:srgbClr val="C3E6CB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5596128" y="2148840"/>
            <a:ext cx="318211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B886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</a:t>
            </a:r>
            <a:endParaRPr lang="en-US" sz="1300" dirty="0"/>
          </a:p>
        </p:txBody>
      </p:sp>
      <p:sp>
        <p:nvSpPr>
          <p:cNvPr id="34" name="Text 32"/>
          <p:cNvSpPr/>
          <p:nvPr/>
        </p:nvSpPr>
        <p:spPr>
          <a:xfrm>
            <a:off x="5596128" y="2395728"/>
            <a:ext cx="3182112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C8E6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Wks–6 Months</a:t>
            </a:r>
            <a:endParaRPr lang="en-US" sz="900" dirty="0"/>
          </a:p>
        </p:txBody>
      </p:sp>
      <p:sp>
        <p:nvSpPr>
          <p:cNvPr id="35" name="Text 33"/>
          <p:cNvSpPr/>
          <p:nvPr/>
        </p:nvSpPr>
        <p:spPr>
          <a:xfrm>
            <a:off x="5596128" y="2596896"/>
            <a:ext cx="3182112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Attachment in Making</a:t>
            </a:r>
            <a:endParaRPr lang="en-US" sz="1000" dirty="0"/>
          </a:p>
        </p:txBody>
      </p:sp>
      <p:sp>
        <p:nvSpPr>
          <p:cNvPr id="36" name="Shape 34"/>
          <p:cNvSpPr/>
          <p:nvPr/>
        </p:nvSpPr>
        <p:spPr>
          <a:xfrm>
            <a:off x="5596128" y="3008376"/>
            <a:ext cx="3182112" cy="768096"/>
          </a:xfrm>
          <a:prstGeom prst="rect">
            <a:avLst/>
          </a:prstGeom>
          <a:solidFill>
            <a:srgbClr val="0F7A52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7" name="Text 35"/>
          <p:cNvSpPr/>
          <p:nvPr/>
        </p:nvSpPr>
        <p:spPr>
          <a:xfrm>
            <a:off x="5596128" y="3035808"/>
            <a:ext cx="318211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B886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</a:t>
            </a:r>
            <a:endParaRPr lang="en-US" sz="1300" dirty="0"/>
          </a:p>
        </p:txBody>
      </p:sp>
      <p:sp>
        <p:nvSpPr>
          <p:cNvPr id="38" name="Text 36"/>
          <p:cNvSpPr/>
          <p:nvPr/>
        </p:nvSpPr>
        <p:spPr>
          <a:xfrm>
            <a:off x="5596128" y="3282696"/>
            <a:ext cx="3182112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C8E6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Months–2 Years</a:t>
            </a:r>
            <a:endParaRPr lang="en-US" sz="900" dirty="0"/>
          </a:p>
        </p:txBody>
      </p:sp>
      <p:sp>
        <p:nvSpPr>
          <p:cNvPr id="39" name="Text 37"/>
          <p:cNvSpPr/>
          <p:nvPr/>
        </p:nvSpPr>
        <p:spPr>
          <a:xfrm>
            <a:off x="5596128" y="3483864"/>
            <a:ext cx="3182112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Clear-Cut Attachment</a:t>
            </a:r>
            <a:endParaRPr lang="en-US" sz="1000" dirty="0"/>
          </a:p>
        </p:txBody>
      </p:sp>
      <p:sp>
        <p:nvSpPr>
          <p:cNvPr id="40" name="Shape 38"/>
          <p:cNvSpPr/>
          <p:nvPr/>
        </p:nvSpPr>
        <p:spPr>
          <a:xfrm>
            <a:off x="5596128" y="3895344"/>
            <a:ext cx="3182112" cy="768096"/>
          </a:xfrm>
          <a:prstGeom prst="rect">
            <a:avLst/>
          </a:prstGeom>
          <a:solidFill>
            <a:srgbClr val="117B55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1" name="Text 39"/>
          <p:cNvSpPr/>
          <p:nvPr/>
        </p:nvSpPr>
        <p:spPr>
          <a:xfrm>
            <a:off x="5596128" y="3922776"/>
            <a:ext cx="318211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B886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4</a:t>
            </a:r>
            <a:endParaRPr lang="en-US" sz="1300" dirty="0"/>
          </a:p>
        </p:txBody>
      </p:sp>
      <p:sp>
        <p:nvSpPr>
          <p:cNvPr id="42" name="Text 40"/>
          <p:cNvSpPr/>
          <p:nvPr/>
        </p:nvSpPr>
        <p:spPr>
          <a:xfrm>
            <a:off x="5596128" y="4169664"/>
            <a:ext cx="3182112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C8E6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 Months – 3 Years+</a:t>
            </a:r>
            <a:endParaRPr lang="en-US" sz="900" dirty="0"/>
          </a:p>
        </p:txBody>
      </p:sp>
      <p:sp>
        <p:nvSpPr>
          <p:cNvPr id="43" name="Text 41"/>
          <p:cNvSpPr/>
          <p:nvPr/>
        </p:nvSpPr>
        <p:spPr>
          <a:xfrm>
            <a:off x="5596128" y="4370832"/>
            <a:ext cx="3182112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Goal-Corrected Partnership</a:t>
            </a:r>
            <a:endParaRPr lang="en-US" sz="1000" dirty="0"/>
          </a:p>
        </p:txBody>
      </p:sp>
      <p:sp>
        <p:nvSpPr>
          <p:cNvPr id="44" name="Text 42"/>
          <p:cNvSpPr/>
          <p:nvPr/>
        </p:nvSpPr>
        <p:spPr>
          <a:xfrm>
            <a:off x="256032" y="4965192"/>
            <a:ext cx="8595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1969; 1973; 1980; Ainsworth &amp; Bell, 1970)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/>
          <p:cNvSpPr/>
          <p:nvPr/>
        </p:nvSpPr>
        <p:spPr>
          <a:xfrm>
            <a:off x="274320" y="694944"/>
            <a:ext cx="8595360" cy="27432"/>
          </a:xfrm>
          <a:prstGeom prst="rect">
            <a:avLst/>
          </a:prstGeom>
          <a:solidFill>
            <a:srgbClr val="F5C842"/>
          </a:solidFill>
          <a:ln w="12700">
            <a:solidFill>
              <a:srgbClr val="F5C842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20040" y="777240"/>
            <a:ext cx="1005840" cy="402336"/>
          </a:xfrm>
          <a:prstGeom prst="rect">
            <a:avLst/>
          </a:prstGeom>
          <a:solidFill>
            <a:srgbClr val="F5C842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365760" y="777240"/>
            <a:ext cx="9144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Age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1325880" y="777240"/>
            <a:ext cx="914400" cy="402336"/>
          </a:xfrm>
          <a:prstGeom prst="rect">
            <a:avLst/>
          </a:prstGeom>
          <a:solidFill>
            <a:srgbClr val="F5C842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371600" y="777240"/>
            <a:ext cx="82296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Stage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2240280" y="777240"/>
            <a:ext cx="1463040" cy="402336"/>
          </a:xfrm>
          <a:prstGeom prst="rect">
            <a:avLst/>
          </a:prstGeom>
          <a:solidFill>
            <a:srgbClr val="F5C842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2286000" y="777240"/>
            <a:ext cx="13716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Phase/Area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3703320" y="777240"/>
            <a:ext cx="5120640" cy="402336"/>
          </a:xfrm>
          <a:prstGeom prst="rect">
            <a:avLst/>
          </a:prstGeom>
          <a:solidFill>
            <a:srgbClr val="F5C842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3749040" y="777240"/>
            <a:ext cx="50292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950" b="1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Isaac's Developmental Path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20040" y="1179576"/>
            <a:ext cx="100584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365760" y="1179576"/>
            <a:ext cx="9144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0–6 wks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1325880" y="1179576"/>
            <a:ext cx="91440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371600" y="1179576"/>
            <a:ext cx="82296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1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2240280" y="1179576"/>
            <a:ext cx="146304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2286000" y="1179576"/>
            <a:ext cx="13716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Pre-Attachment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3703320" y="1179576"/>
            <a:ext cx="512064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3749040" y="1244435"/>
            <a:ext cx="50292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Mother’s postnatal difficulties → baby’s needs unmet → early stress system becomes dysregulated.</a:t>
            </a:r>
          </a:p>
          <a:p>
            <a:pPr marL="0" indent="0" algn="l">
              <a:buNone/>
            </a:pP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320040" y="1581912"/>
            <a:ext cx="100584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365760" y="1581912"/>
            <a:ext cx="9144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6 wk–6 mo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1325880" y="1581912"/>
            <a:ext cx="91440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1371600" y="1581912"/>
            <a:ext cx="82296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2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2240280" y="1581912"/>
            <a:ext cx="146304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2286000" y="1581912"/>
            <a:ext cx="13716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Attachment in Making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3703320" y="1581912"/>
            <a:ext cx="512064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3749040" y="1581912"/>
            <a:ext cx="50292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r>
              <a:rPr lang="en-US" sz="950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Uneven care → weaker bonding → insecure early relationship pattern develops.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26"/>
          <p:cNvSpPr/>
          <p:nvPr/>
        </p:nvSpPr>
        <p:spPr>
          <a:xfrm>
            <a:off x="320040" y="1984248"/>
            <a:ext cx="100584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365760" y="1984248"/>
            <a:ext cx="9144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6 mo–2 yrs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Shape 28"/>
          <p:cNvSpPr/>
          <p:nvPr/>
        </p:nvSpPr>
        <p:spPr>
          <a:xfrm>
            <a:off x="1325880" y="1984248"/>
            <a:ext cx="91440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1371600" y="1984248"/>
            <a:ext cx="82296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3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Shape 30"/>
          <p:cNvSpPr/>
          <p:nvPr/>
        </p:nvSpPr>
        <p:spPr>
          <a:xfrm>
            <a:off x="2240280" y="1984248"/>
            <a:ext cx="146304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2286000" y="1984248"/>
            <a:ext cx="13716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Clear-Cut Attachment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Shape 32"/>
          <p:cNvSpPr/>
          <p:nvPr/>
        </p:nvSpPr>
        <p:spPr>
          <a:xfrm>
            <a:off x="3703320" y="1984248"/>
            <a:ext cx="512064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33"/>
          <p:cNvSpPr/>
          <p:nvPr/>
        </p:nvSpPr>
        <p:spPr>
          <a:xfrm>
            <a:off x="3749040" y="1984248"/>
            <a:ext cx="50292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Two years of disturbed childcare → repeated separation → no stable secure base develops.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Shape 34"/>
          <p:cNvSpPr/>
          <p:nvPr/>
        </p:nvSpPr>
        <p:spPr>
          <a:xfrm>
            <a:off x="320040" y="2386584"/>
            <a:ext cx="100584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 35"/>
          <p:cNvSpPr/>
          <p:nvPr/>
        </p:nvSpPr>
        <p:spPr>
          <a:xfrm>
            <a:off x="365760" y="2386584"/>
            <a:ext cx="9144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18 mo–3 yrs+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Shape 36"/>
          <p:cNvSpPr/>
          <p:nvPr/>
        </p:nvSpPr>
        <p:spPr>
          <a:xfrm>
            <a:off x="1325880" y="2386584"/>
            <a:ext cx="91440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 37"/>
          <p:cNvSpPr/>
          <p:nvPr/>
        </p:nvSpPr>
        <p:spPr>
          <a:xfrm>
            <a:off x="1371600" y="2386584"/>
            <a:ext cx="82296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4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Shape 38"/>
          <p:cNvSpPr/>
          <p:nvPr/>
        </p:nvSpPr>
        <p:spPr>
          <a:xfrm>
            <a:off x="2240280" y="2386584"/>
            <a:ext cx="146304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Text 39"/>
          <p:cNvSpPr/>
          <p:nvPr/>
        </p:nvSpPr>
        <p:spPr>
          <a:xfrm>
            <a:off x="2286000" y="2386584"/>
            <a:ext cx="13716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F0F4F8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Goal-Corrected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Shape 40"/>
          <p:cNvSpPr/>
          <p:nvPr/>
        </p:nvSpPr>
        <p:spPr>
          <a:xfrm>
            <a:off x="3703320" y="2386584"/>
            <a:ext cx="5120640" cy="402336"/>
          </a:xfrm>
          <a:prstGeom prst="rect">
            <a:avLst/>
          </a:prstGeom>
          <a:solidFill>
            <a:srgbClr val="E8B84B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 41"/>
          <p:cNvSpPr/>
          <p:nvPr/>
        </p:nvSpPr>
        <p:spPr>
          <a:xfrm>
            <a:off x="3749040" y="2386584"/>
            <a:ext cx="50292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At age 4, difficulty with peer relationships → tends to withdraw socially.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Shape 42"/>
          <p:cNvSpPr/>
          <p:nvPr/>
        </p:nvSpPr>
        <p:spPr>
          <a:xfrm>
            <a:off x="320040" y="2788920"/>
            <a:ext cx="10058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 43"/>
          <p:cNvSpPr/>
          <p:nvPr/>
        </p:nvSpPr>
        <p:spPr>
          <a:xfrm>
            <a:off x="365760" y="2788920"/>
            <a:ext cx="9144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6–12 yrs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Shape 44"/>
          <p:cNvSpPr/>
          <p:nvPr/>
        </p:nvSpPr>
        <p:spPr>
          <a:xfrm>
            <a:off x="1325880" y="2788920"/>
            <a:ext cx="91440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 45"/>
          <p:cNvSpPr/>
          <p:nvPr/>
        </p:nvSpPr>
        <p:spPr>
          <a:xfrm>
            <a:off x="1371600" y="2788920"/>
            <a:ext cx="82296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Impact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Shape 46"/>
          <p:cNvSpPr/>
          <p:nvPr/>
        </p:nvSpPr>
        <p:spPr>
          <a:xfrm>
            <a:off x="2240280" y="2788920"/>
            <a:ext cx="14630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 47"/>
          <p:cNvSpPr/>
          <p:nvPr/>
        </p:nvSpPr>
        <p:spPr>
          <a:xfrm>
            <a:off x="2286000" y="2788920"/>
            <a:ext cx="13716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School Age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" name="Shape 48"/>
          <p:cNvSpPr/>
          <p:nvPr/>
        </p:nvSpPr>
        <p:spPr>
          <a:xfrm>
            <a:off x="3703320" y="2788920"/>
            <a:ext cx="51206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Text 49"/>
          <p:cNvSpPr/>
          <p:nvPr/>
        </p:nvSpPr>
        <p:spPr>
          <a:xfrm>
            <a:off x="3749040" y="2788920"/>
            <a:ext cx="50292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Insecure attachment → difficulties with peer relationships → possible academic disadvantage.</a:t>
            </a:r>
            <a:endParaRPr lang="en-US" sz="95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Shape 50"/>
          <p:cNvSpPr/>
          <p:nvPr/>
        </p:nvSpPr>
        <p:spPr>
          <a:xfrm>
            <a:off x="320040" y="3191256"/>
            <a:ext cx="10058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Text 51"/>
          <p:cNvSpPr/>
          <p:nvPr/>
        </p:nvSpPr>
        <p:spPr>
          <a:xfrm>
            <a:off x="365760" y="3191256"/>
            <a:ext cx="9144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12–20 yrs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Shape 52"/>
          <p:cNvSpPr/>
          <p:nvPr/>
        </p:nvSpPr>
        <p:spPr>
          <a:xfrm>
            <a:off x="1325880" y="3191256"/>
            <a:ext cx="91440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Text 53"/>
          <p:cNvSpPr/>
          <p:nvPr/>
        </p:nvSpPr>
        <p:spPr>
          <a:xfrm>
            <a:off x="1371600" y="3191256"/>
            <a:ext cx="82296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Impact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Shape 54"/>
          <p:cNvSpPr/>
          <p:nvPr/>
        </p:nvSpPr>
        <p:spPr>
          <a:xfrm>
            <a:off x="2240280" y="3191256"/>
            <a:ext cx="14630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Text 55"/>
          <p:cNvSpPr/>
          <p:nvPr/>
        </p:nvSpPr>
        <p:spPr>
          <a:xfrm>
            <a:off x="2286000" y="3191256"/>
            <a:ext cx="13716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Teenage Years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Shape 56"/>
          <p:cNvSpPr/>
          <p:nvPr/>
        </p:nvSpPr>
        <p:spPr>
          <a:xfrm>
            <a:off x="3703320" y="3191256"/>
            <a:ext cx="51206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Text 57"/>
          <p:cNvSpPr/>
          <p:nvPr/>
        </p:nvSpPr>
        <p:spPr>
          <a:xfrm>
            <a:off x="3771900" y="3244419"/>
            <a:ext cx="50292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internal working model → unclear sense of self → difficulty forming stable, healthy relationships, sometimes leading to risky ones.</a:t>
            </a:r>
          </a:p>
          <a:p>
            <a:pPr marL="0" indent="0" algn="l">
              <a:buNone/>
            </a:pP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Shape 58"/>
          <p:cNvSpPr/>
          <p:nvPr/>
        </p:nvSpPr>
        <p:spPr>
          <a:xfrm>
            <a:off x="320040" y="3593592"/>
            <a:ext cx="10058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" name="Text 59"/>
          <p:cNvSpPr/>
          <p:nvPr/>
        </p:nvSpPr>
        <p:spPr>
          <a:xfrm>
            <a:off x="365760" y="3593592"/>
            <a:ext cx="9144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20s–40s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Shape 60"/>
          <p:cNvSpPr/>
          <p:nvPr/>
        </p:nvSpPr>
        <p:spPr>
          <a:xfrm>
            <a:off x="1325880" y="3593592"/>
            <a:ext cx="91440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" name="Text 61"/>
          <p:cNvSpPr/>
          <p:nvPr/>
        </p:nvSpPr>
        <p:spPr>
          <a:xfrm>
            <a:off x="1371600" y="3593592"/>
            <a:ext cx="82296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Impact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4" name="Shape 62"/>
          <p:cNvSpPr/>
          <p:nvPr/>
        </p:nvSpPr>
        <p:spPr>
          <a:xfrm>
            <a:off x="2240280" y="3593592"/>
            <a:ext cx="14630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" name="Text 63"/>
          <p:cNvSpPr/>
          <p:nvPr/>
        </p:nvSpPr>
        <p:spPr>
          <a:xfrm>
            <a:off x="2286000" y="3593592"/>
            <a:ext cx="13716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Young Adulthood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" name="Shape 64"/>
          <p:cNvSpPr/>
          <p:nvPr/>
        </p:nvSpPr>
        <p:spPr>
          <a:xfrm>
            <a:off x="3703320" y="3593592"/>
            <a:ext cx="51206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Text 65"/>
          <p:cNvSpPr/>
          <p:nvPr/>
        </p:nvSpPr>
        <p:spPr>
          <a:xfrm>
            <a:off x="3749040" y="3593592"/>
            <a:ext cx="50292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forming close, trusting relationships without support.</a:t>
            </a:r>
            <a:endParaRPr lang="en-US" sz="95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" name="Shape 66"/>
          <p:cNvSpPr/>
          <p:nvPr/>
        </p:nvSpPr>
        <p:spPr>
          <a:xfrm>
            <a:off x="320040" y="3995928"/>
            <a:ext cx="10058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Text 67"/>
          <p:cNvSpPr/>
          <p:nvPr/>
        </p:nvSpPr>
        <p:spPr>
          <a:xfrm>
            <a:off x="365760" y="3995928"/>
            <a:ext cx="9144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25–60 yrs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" name="Shape 68"/>
          <p:cNvSpPr/>
          <p:nvPr/>
        </p:nvSpPr>
        <p:spPr>
          <a:xfrm>
            <a:off x="1325880" y="3995928"/>
            <a:ext cx="91440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" name="Text 69"/>
          <p:cNvSpPr/>
          <p:nvPr/>
        </p:nvSpPr>
        <p:spPr>
          <a:xfrm>
            <a:off x="1371600" y="3995928"/>
            <a:ext cx="82296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Impact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2" name="Shape 70"/>
          <p:cNvSpPr/>
          <p:nvPr/>
        </p:nvSpPr>
        <p:spPr>
          <a:xfrm>
            <a:off x="2286000" y="3995928"/>
            <a:ext cx="14630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3" name="Text 71"/>
          <p:cNvSpPr/>
          <p:nvPr/>
        </p:nvSpPr>
        <p:spPr>
          <a:xfrm>
            <a:off x="2286000" y="3995928"/>
            <a:ext cx="13716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Middle Adulthood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" name="Shape 72"/>
          <p:cNvSpPr/>
          <p:nvPr/>
        </p:nvSpPr>
        <p:spPr>
          <a:xfrm>
            <a:off x="3703320" y="3995928"/>
            <a:ext cx="51206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Text 73"/>
          <p:cNvSpPr/>
          <p:nvPr/>
        </p:nvSpPr>
        <p:spPr>
          <a:xfrm>
            <a:off x="3771900" y="4046220"/>
            <a:ext cx="50292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Insecure attachment → reduced sensitivity in parenting → greater social isolation → higher risk of depression.</a:t>
            </a:r>
          </a:p>
          <a:p>
            <a:pPr marL="0" indent="0" algn="l">
              <a:buNone/>
            </a:pP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" name="Shape 74"/>
          <p:cNvSpPr/>
          <p:nvPr/>
        </p:nvSpPr>
        <p:spPr>
          <a:xfrm>
            <a:off x="320040" y="4398264"/>
            <a:ext cx="10058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7" name="Text 75"/>
          <p:cNvSpPr/>
          <p:nvPr/>
        </p:nvSpPr>
        <p:spPr>
          <a:xfrm>
            <a:off x="365760" y="4398264"/>
            <a:ext cx="9144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60+ yrs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Shape 76"/>
          <p:cNvSpPr/>
          <p:nvPr/>
        </p:nvSpPr>
        <p:spPr>
          <a:xfrm>
            <a:off x="1325880" y="4398264"/>
            <a:ext cx="91440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9" name="Text 77"/>
          <p:cNvSpPr/>
          <p:nvPr/>
        </p:nvSpPr>
        <p:spPr>
          <a:xfrm>
            <a:off x="1371600" y="4398264"/>
            <a:ext cx="82296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Impact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0" name="Shape 78"/>
          <p:cNvSpPr/>
          <p:nvPr/>
        </p:nvSpPr>
        <p:spPr>
          <a:xfrm>
            <a:off x="2240280" y="4398264"/>
            <a:ext cx="14630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" name="Text 79"/>
          <p:cNvSpPr/>
          <p:nvPr/>
        </p:nvSpPr>
        <p:spPr>
          <a:xfrm>
            <a:off x="2286000" y="4398264"/>
            <a:ext cx="13716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Late Adulthood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2" name="Shape 80"/>
          <p:cNvSpPr/>
          <p:nvPr/>
        </p:nvSpPr>
        <p:spPr>
          <a:xfrm>
            <a:off x="3703320" y="4398264"/>
            <a:ext cx="5120640" cy="402336"/>
          </a:xfrm>
          <a:prstGeom prst="rect">
            <a:avLst/>
          </a:prstGeom>
          <a:solidFill>
            <a:srgbClr val="C8821A"/>
          </a:solidFill>
          <a:ln w="19050">
            <a:solidFill>
              <a:srgbClr val="F0F4F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3" name="Text 81"/>
          <p:cNvSpPr/>
          <p:nvPr/>
        </p:nvSpPr>
        <p:spPr>
          <a:xfrm>
            <a:off x="3749040" y="4398264"/>
            <a:ext cx="5029200" cy="402336"/>
          </a:xfrm>
          <a:prstGeom prst="rect">
            <a:avLst/>
          </a:prstGeom>
          <a:noFill/>
          <a:ln/>
        </p:spPr>
        <p:txBody>
          <a:bodyPr wrap="square" lIns="38100" tIns="38100" rIns="38100" bIns="38100" rtlCol="0" anchor="ctr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Lifelong relationship patterns are shaped by early attachment experiences.</a:t>
            </a:r>
            <a:endParaRPr lang="en-US" sz="95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4" name="Text 82"/>
          <p:cNvSpPr/>
          <p:nvPr/>
        </p:nvSpPr>
        <p:spPr>
          <a:xfrm>
            <a:off x="320040" y="4864608"/>
            <a:ext cx="85039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800" dirty="0">
                <a:solidFill>
                  <a:srgbClr val="AAAAAA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Gold rows = Bowlby's 4 Phases   |   Amber rows = Long-term developmental trajectory        (Bowlby, 1969; 1973; 1980; Laver-Bradbury et al., 2021)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9" name="Shape 7">
            <a:extLst>
              <a:ext uri="{FF2B5EF4-FFF2-40B4-BE49-F238E27FC236}">
                <a16:creationId xmlns:a16="http://schemas.microsoft.com/office/drawing/2014/main" id="{37B4CE07-B574-CD21-4135-2204B889759B}"/>
              </a:ext>
            </a:extLst>
          </p:cNvPr>
          <p:cNvSpPr/>
          <p:nvPr/>
        </p:nvSpPr>
        <p:spPr>
          <a:xfrm>
            <a:off x="0" y="22860"/>
            <a:ext cx="9144000" cy="64008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pPr algn="ctr"/>
            <a:r>
              <a:rPr lang="en-US" sz="24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Attachment Theory – Isaac Across the Lifespan (0 to 60 +)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51560" cy="514350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051560" cy="514350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0" y="228600"/>
            <a:ext cx="10515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0" y="640080"/>
            <a:ext cx="10515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52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</a:t>
            </a:r>
            <a:endParaRPr lang="en-US" sz="5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137160" y="1691640"/>
            <a:ext cx="777240" cy="36576"/>
          </a:xfrm>
          <a:prstGeom prst="rect">
            <a:avLst/>
          </a:prstGeom>
          <a:solidFill>
            <a:srgbClr val="1A1A2E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0" y="1783080"/>
            <a:ext cx="105156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0–6 Weeks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0" y="4389120"/>
            <a:ext cx="10515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051560" y="0"/>
            <a:ext cx="8092440" cy="64008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1051560" y="640080"/>
            <a:ext cx="8092440" cy="4572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170432" y="54864"/>
            <a:ext cx="7863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1: Pre-Attachment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170432" y="411480"/>
            <a:ext cx="7863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07D8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Concept: Orienting and signalling without discrimination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1170432" y="777240"/>
            <a:ext cx="7772400" cy="1874520"/>
          </a:xfrm>
          <a:prstGeom prst="rect">
            <a:avLst/>
          </a:prstGeom>
          <a:solidFill>
            <a:srgbClr val="D4EDDA"/>
          </a:solidFill>
          <a:ln w="12700">
            <a:solidFill>
              <a:srgbClr val="C3E6C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1170432" y="777240"/>
            <a:ext cx="73152" cy="1874520"/>
          </a:xfrm>
          <a:prstGeom prst="rect">
            <a:avLst/>
          </a:prstGeom>
          <a:solidFill>
            <a:srgbClr val="2ECC71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307592" y="804672"/>
            <a:ext cx="75438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ECC7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✓  Positive Outcome — Responsive Care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1307592" y="1115568"/>
            <a:ext cx="7516368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Infants use natural signals like crying, smiling, and eye contact to gain caregiver attention.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responsive care helps the baby feel comfort and control emotions.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baby learns that caregiver responses reduce suffering.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warm and focussed environment supports healthy brain and emotional development for secure bonding.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1170432" y="3035952"/>
            <a:ext cx="7772400" cy="1874520"/>
          </a:xfrm>
          <a:prstGeom prst="rect">
            <a:avLst/>
          </a:prstGeom>
          <a:solidFill>
            <a:srgbClr val="FADBD8"/>
          </a:solidFill>
          <a:ln w="12700">
            <a:solidFill>
              <a:srgbClr val="FADBD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1170432" y="3035952"/>
            <a:ext cx="73152" cy="1874520"/>
          </a:xfrm>
          <a:prstGeom prst="rect">
            <a:avLst/>
          </a:prstGeom>
          <a:solidFill>
            <a:srgbClr val="E74C3C"/>
          </a:solidFill>
          <a:ln w="12700">
            <a:solidFill>
              <a:srgbClr val="E74C3C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1307592" y="3062960"/>
            <a:ext cx="75438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74C3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✗  Negative Outcome — Unresponsive Care (Isaac's Risk)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1307592" y="3364136"/>
            <a:ext cx="7516368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the mother is emotionally unavailable due to postnatal depression, the baby’s signals may not be responded to.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Unmet needs can disrupt the infant’s ability to control emotions from birth.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 may have experienced uneven caregiving responses in the earliest weeks.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1170432" y="2670480"/>
            <a:ext cx="7772400" cy="347472"/>
          </a:xfrm>
          <a:prstGeom prst="rect">
            <a:avLst/>
          </a:prstGeom>
          <a:solidFill>
            <a:srgbClr val="D4EDDA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1170432" y="2670480"/>
            <a:ext cx="73152" cy="347472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1298448" y="2679624"/>
            <a:ext cx="754380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► Isaac's mother's postnatal depression disturbed open caregiving in Phase 1, undermining the earliest biological roots of secure attachment.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1307846" y="4982556"/>
            <a:ext cx="7772400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607D8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(Bowlby, 1969; Laver-Bradbury et al., 2021)</a:t>
            </a:r>
            <a:endParaRPr lang="en-US" sz="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51560" cy="514350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051560" cy="514350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0" y="228600"/>
            <a:ext cx="10515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0" y="640080"/>
            <a:ext cx="10515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52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</a:t>
            </a:r>
            <a:endParaRPr lang="en-US" sz="5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137160" y="1691640"/>
            <a:ext cx="777240" cy="36576"/>
          </a:xfrm>
          <a:prstGeom prst="rect">
            <a:avLst/>
          </a:prstGeom>
          <a:solidFill>
            <a:srgbClr val="1A1A2E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0" y="1783080"/>
            <a:ext cx="105156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6 Weeks – 6 Months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0" y="4389120"/>
            <a:ext cx="10515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051560" y="0"/>
            <a:ext cx="8092440" cy="64008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1051560" y="640080"/>
            <a:ext cx="8092440" cy="4572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170432" y="54864"/>
            <a:ext cx="7863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2: Attachment in the Making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170432" y="411480"/>
            <a:ext cx="7863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07D8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Concept: Differential responsiveness to familiar figures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1170432" y="777240"/>
            <a:ext cx="7772400" cy="1874520"/>
          </a:xfrm>
          <a:prstGeom prst="rect">
            <a:avLst/>
          </a:prstGeom>
          <a:solidFill>
            <a:srgbClr val="D4EDDA"/>
          </a:solidFill>
          <a:ln w="12700">
            <a:solidFill>
              <a:srgbClr val="C3E6C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1170432" y="777240"/>
            <a:ext cx="73152" cy="1874520"/>
          </a:xfrm>
          <a:prstGeom prst="rect">
            <a:avLst/>
          </a:prstGeom>
          <a:solidFill>
            <a:srgbClr val="2ECC71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307592" y="804672"/>
            <a:ext cx="75438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ECC7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✓  Positive Outcome — Developing Bond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1307592" y="1115568"/>
            <a:ext cx="7516368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infant starts to recognise familiar caregivers and can tell them apart from strangers.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baby shows preference for the main caregiver through smiling and sounds.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Sensitive and regular caregiving build up the attachment bond.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experiences begin to form a basic internal model of trust and relationships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1261872" y="3035952"/>
            <a:ext cx="7680960" cy="1874520"/>
          </a:xfrm>
          <a:prstGeom prst="rect">
            <a:avLst/>
          </a:prstGeom>
          <a:solidFill>
            <a:srgbClr val="FADBD8"/>
          </a:solidFill>
          <a:ln w="12700">
            <a:solidFill>
              <a:srgbClr val="FADBD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1170432" y="3035952"/>
            <a:ext cx="73152" cy="1874520"/>
          </a:xfrm>
          <a:prstGeom prst="rect">
            <a:avLst/>
          </a:prstGeom>
          <a:solidFill>
            <a:srgbClr val="E74C3C"/>
          </a:solidFill>
          <a:ln w="12700">
            <a:solidFill>
              <a:srgbClr val="E74C3C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1307592" y="3062960"/>
            <a:ext cx="75438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74C3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✗  Negative Outcome — Insecure Emerging Bond (Isaac's Risk)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1307592" y="3364136"/>
            <a:ext cx="7516368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Inconsistent or emotionally unavailable responses can weaken bonding.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infant may struggle to identify a safe caregiver.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Isaac’s limited social support reduced access to consistent relationships.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1170432" y="2670480"/>
            <a:ext cx="7772400" cy="347472"/>
          </a:xfrm>
          <a:prstGeom prst="rect">
            <a:avLst/>
          </a:prstGeom>
          <a:solidFill>
            <a:srgbClr val="D4EDDA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1170432" y="2670480"/>
            <a:ext cx="73152" cy="347472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1298448" y="2679624"/>
            <a:ext cx="754380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►  Limited caregiving during Phase 2 may have prevented Isaac from forming a confident bond, contributing to the insecurity observed at age 4.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1325626" y="4977934"/>
            <a:ext cx="7772400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607D8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(Bowlby, 1969; Ainsworth &amp; Bell, 1970; Goodman &amp; Gotlib, 1999)</a:t>
            </a:r>
            <a:endParaRPr lang="en-US" sz="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51560" cy="514350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051560" cy="514350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0" y="228600"/>
            <a:ext cx="10515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0" y="640080"/>
            <a:ext cx="10515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52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3</a:t>
            </a:r>
            <a:endParaRPr lang="en-US" sz="5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137160" y="1691640"/>
            <a:ext cx="777240" cy="36576"/>
          </a:xfrm>
          <a:prstGeom prst="rect">
            <a:avLst/>
          </a:prstGeom>
          <a:solidFill>
            <a:srgbClr val="1A1A2E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0" y="1783080"/>
            <a:ext cx="105156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6 Months – 2 Years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0" y="4389120"/>
            <a:ext cx="10515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051560" y="0"/>
            <a:ext cx="8092440" cy="64008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1051560" y="640080"/>
            <a:ext cx="8092440" cy="4572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170432" y="54864"/>
            <a:ext cx="7863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3: Clear-Cut Attachment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170432" y="411480"/>
            <a:ext cx="7863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07D8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Concept: Maintaining proximity to a preferred figure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1170432" y="777240"/>
            <a:ext cx="7772400" cy="1874520"/>
          </a:xfrm>
          <a:prstGeom prst="rect">
            <a:avLst/>
          </a:prstGeom>
          <a:solidFill>
            <a:srgbClr val="D4EDDA"/>
          </a:solidFill>
          <a:ln w="12700">
            <a:solidFill>
              <a:srgbClr val="C3E6C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1170432" y="777240"/>
            <a:ext cx="73152" cy="1874520"/>
          </a:xfrm>
          <a:prstGeom prst="rect">
            <a:avLst/>
          </a:prstGeom>
          <a:solidFill>
            <a:srgbClr val="2ECC71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307592" y="804672"/>
            <a:ext cx="75438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ECC7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✓  Positive Outcome — Secure Base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1307592" y="1115568"/>
            <a:ext cx="7516368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infant tries to stay close to the main caregiver.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securely attached child uses the caregiver as a safe base to explore confidently.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normal for the child to show suffering when separated, and they are comforted when the caregiver returns.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1170432" y="3035952"/>
            <a:ext cx="7772400" cy="1874520"/>
          </a:xfrm>
          <a:prstGeom prst="rect">
            <a:avLst/>
          </a:prstGeom>
          <a:solidFill>
            <a:srgbClr val="FADBD8"/>
          </a:solidFill>
          <a:ln w="12700">
            <a:solidFill>
              <a:srgbClr val="FADBD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1170432" y="3035952"/>
            <a:ext cx="73152" cy="1874520"/>
          </a:xfrm>
          <a:prstGeom prst="rect">
            <a:avLst/>
          </a:prstGeom>
          <a:solidFill>
            <a:srgbClr val="E74C3C"/>
          </a:solidFill>
          <a:ln w="12700">
            <a:solidFill>
              <a:srgbClr val="E74C3C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1307592" y="3062960"/>
            <a:ext cx="75438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74C3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✗  Negative Outcome — Insecure Attachment (Isaac's Risk)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1307592" y="3364136"/>
            <a:ext cx="7516368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years of disturbed childcare may have prevented a secure base from forming.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 shows separation anxiety linked to emotionally insecure attachment.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 struggles to explore independently without staying close to his mother.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1170432" y="2670480"/>
            <a:ext cx="7772400" cy="347472"/>
          </a:xfrm>
          <a:prstGeom prst="rect">
            <a:avLst/>
          </a:prstGeom>
          <a:solidFill>
            <a:srgbClr val="D4EDDA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1170432" y="2670480"/>
            <a:ext cx="73152" cy="347472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1298448" y="2679624"/>
            <a:ext cx="754380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►  Isaac's behaviour at age 4 — distress on separation, withdrawal from peers, and delayed language — reflects unresolved Phase 3 insecure attachment.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1448225" y="4960620"/>
            <a:ext cx="7772400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1969; Ainsworth &amp; Bell, 1970; Laver-Bradbury et al., 2021)</a:t>
            </a:r>
            <a:endParaRPr lang="en-US" sz="7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51560" cy="514350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051560" cy="514350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0" y="228600"/>
            <a:ext cx="10515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0" y="640080"/>
            <a:ext cx="105156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52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</a:t>
            </a:r>
            <a:endParaRPr lang="en-US" sz="5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137160" y="1691640"/>
            <a:ext cx="777240" cy="36576"/>
          </a:xfrm>
          <a:prstGeom prst="rect">
            <a:avLst/>
          </a:prstGeom>
          <a:solidFill>
            <a:srgbClr val="1A1A2E"/>
          </a:solidFill>
          <a:ln w="12700">
            <a:solidFill>
              <a:srgbClr val="1A1A2E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0" y="1783080"/>
            <a:ext cx="105156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18 Months – 3 Years+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0" y="4389120"/>
            <a:ext cx="10515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051560" y="0"/>
            <a:ext cx="8092440" cy="64008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1051560" y="640080"/>
            <a:ext cx="8092440" cy="4572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170432" y="54864"/>
            <a:ext cx="78638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4: Goal-Corrected Partnership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170432" y="411480"/>
            <a:ext cx="78638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07D8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Concept: Reciprocal, flexible relationships and negotiation</a:t>
            </a: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1170432" y="777240"/>
            <a:ext cx="7772400" cy="1874520"/>
          </a:xfrm>
          <a:prstGeom prst="rect">
            <a:avLst/>
          </a:prstGeom>
          <a:solidFill>
            <a:srgbClr val="D4EDDA"/>
          </a:solidFill>
          <a:ln w="12700">
            <a:solidFill>
              <a:srgbClr val="C3E6C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1170432" y="777240"/>
            <a:ext cx="73152" cy="1874520"/>
          </a:xfrm>
          <a:prstGeom prst="rect">
            <a:avLst/>
          </a:prstGeom>
          <a:solidFill>
            <a:srgbClr val="2ECC71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307592" y="804672"/>
            <a:ext cx="75438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ECC7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✓  Positive Outcome — Shared Relationships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1307592" y="1115568"/>
            <a:ext cx="7516368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child begins to understand that caregivers have their own thoughts and intentions.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start to cooperate and interact more with caregivers.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others’ perspectives, and social awareness begin to develop.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1170432" y="3035952"/>
            <a:ext cx="7772400" cy="1874520"/>
          </a:xfrm>
          <a:prstGeom prst="rect">
            <a:avLst/>
          </a:prstGeom>
          <a:solidFill>
            <a:srgbClr val="FADBD8"/>
          </a:solidFill>
          <a:ln w="12700">
            <a:solidFill>
              <a:srgbClr val="FADBD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1170432" y="3035952"/>
            <a:ext cx="73152" cy="1874520"/>
          </a:xfrm>
          <a:prstGeom prst="rect">
            <a:avLst/>
          </a:prstGeom>
          <a:solidFill>
            <a:srgbClr val="E74C3C"/>
          </a:solidFill>
          <a:ln w="12700">
            <a:solidFill>
              <a:srgbClr val="E74C3C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1307592" y="3062960"/>
            <a:ext cx="75438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74C3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✗  Negative Outcome — Disrupted Partnership (Isaac's Risk)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1307592" y="3364136"/>
            <a:ext cx="7516368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Without a secure base in Phase 3, Isaac struggles to form two-way relationships.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 shows social withdrawal and finds it difficult to join group activities.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home, his low independence shows difficulty negotiating with his caregiver.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1170432" y="2670480"/>
            <a:ext cx="7772400" cy="347472"/>
          </a:xfrm>
          <a:prstGeom prst="rect">
            <a:avLst/>
          </a:prstGeom>
          <a:solidFill>
            <a:srgbClr val="D4EDDA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1170432" y="2670480"/>
            <a:ext cx="73152" cy="347472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1298448" y="2679624"/>
            <a:ext cx="754380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►  At age 4, Isaac struggles to engage in the reciprocal social partnerships of Phase 4, showing the overall effects of unresolved attachment issues from early stages 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1318936" y="4960620"/>
            <a:ext cx="7772400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607D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(Bowlby, 1969; Bowlby, 1973; Laver-Bradbury et al., 2021)</a:t>
            </a:r>
            <a:endParaRPr lang="en-US" sz="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9436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9144000" cy="54864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1440"/>
            <a:ext cx="82296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Biology and Environment: Isaac's Attachment Development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256032" y="749808"/>
            <a:ext cx="4041648" cy="4160520"/>
          </a:xfrm>
          <a:prstGeom prst="rect">
            <a:avLst/>
          </a:prstGeom>
          <a:solidFill>
            <a:srgbClr val="D4EDDA"/>
          </a:solidFill>
          <a:ln w="12700">
            <a:solidFill>
              <a:srgbClr val="C3E6C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256032" y="749808"/>
            <a:ext cx="4041648" cy="420624"/>
          </a:xfrm>
          <a:prstGeom prst="rect">
            <a:avLst/>
          </a:prstGeom>
          <a:solidFill>
            <a:srgbClr val="D4EDDA"/>
          </a:solidFill>
          <a:ln w="12700">
            <a:solidFill>
              <a:srgbClr val="D4EDD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301752" y="749808"/>
            <a:ext cx="3950208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CC7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🧬  Nature (Biological)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365760" y="1243584"/>
            <a:ext cx="3858768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 (1969) suggested that attachment behaviour is an inborn survival system.</a:t>
            </a: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Isaac’s natural temperament may make him more sensitive when he cannot stay close to a caregiver.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caregiving in early Phase 1 is unresponsive, it can disrupt his stress system and affect how he reacts to stress later.</a:t>
            </a: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Without a secure base in Phase 3, it can also limit early brain development linked to communication and language.</a:t>
            </a: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an evolutionary view, Bowlby argues that if a child does not have a safe, reliable caregiver, their stress “alarm system” may stay overactive.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590288" y="749808"/>
            <a:ext cx="4297680" cy="4160520"/>
          </a:xfrm>
          <a:prstGeom prst="rect">
            <a:avLst/>
          </a:prstGeom>
          <a:solidFill>
            <a:srgbClr val="FADBD8"/>
          </a:solidFill>
          <a:ln w="12700">
            <a:solidFill>
              <a:srgbClr val="FADBD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4590288" y="749808"/>
            <a:ext cx="4297680" cy="420624"/>
          </a:xfrm>
          <a:prstGeom prst="rect">
            <a:avLst/>
          </a:prstGeom>
          <a:solidFill>
            <a:srgbClr val="FADBD8"/>
          </a:solidFill>
          <a:ln w="12700">
            <a:solidFill>
              <a:srgbClr val="FADBD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636008" y="749808"/>
            <a:ext cx="42062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74C3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🌱  Nurture (Environmental)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681728" y="1243584"/>
            <a:ext cx="4114800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FontTx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Postnatal depression can make it harder for a mother to respond consistently, which Bowlby saw as important for attachment.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Inconsistent care means Isaac cannot rely on a stable “safe base” he can return to.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years of disrupted caregiving may prevent him from forming a steady internal sense of security.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isolation in the family reduces the amount of warm, responsive interaction Isaac receives.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Relocation can break existing support systems, making it even harder for Isaac to build secure relationships with other caregivers.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256032" y="4965192"/>
            <a:ext cx="8595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i="1" dirty="0">
                <a:solidFill>
                  <a:srgbClr val="607D8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(NICE, 2020; Goodman &amp; Gotlib, 1999; Laver-Bradbury et al., 2021)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9436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9144000" cy="54864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1440"/>
            <a:ext cx="82296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Ways to Support Isaac's Attachment and Development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256032" y="749808"/>
            <a:ext cx="4251960" cy="1100000"/>
          </a:xfrm>
          <a:prstGeom prst="rect">
            <a:avLst/>
          </a:prstGeom>
          <a:solidFill>
            <a:srgbClr val="D4EDDA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256032" y="749808"/>
            <a:ext cx="64008" cy="1100000"/>
          </a:xfrm>
          <a:prstGeom prst="rect">
            <a:avLst/>
          </a:prstGeom>
          <a:solidFill>
            <a:srgbClr val="2ECC71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02336" y="813816"/>
            <a:ext cx="40050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CC7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Keyperson System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02336" y="1097280"/>
            <a:ext cx="4005072" cy="73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 a consistent keyperson who can build a trusting relationship with Isaac by providing regular care, comfort, and emotional support. This gives him a stable adult presence.</a:t>
            </a:r>
          </a:p>
          <a:p>
            <a:pPr marL="0" indent="0">
              <a:buNone/>
            </a:pP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709160" y="749808"/>
            <a:ext cx="4251960" cy="1100000"/>
          </a:xfrm>
          <a:prstGeom prst="rect">
            <a:avLst/>
          </a:prstGeom>
          <a:solidFill>
            <a:srgbClr val="FADBD8"/>
          </a:solidFill>
          <a:ln w="12700">
            <a:solidFill>
              <a:srgbClr val="E74C3C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4709160" y="749808"/>
            <a:ext cx="64008" cy="1100000"/>
          </a:xfrm>
          <a:prstGeom prst="rect">
            <a:avLst/>
          </a:prstGeom>
          <a:solidFill>
            <a:srgbClr val="E74C3C"/>
          </a:solidFill>
          <a:ln w="12700">
            <a:solidFill>
              <a:srgbClr val="E74C3C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855464" y="813816"/>
            <a:ext cx="40050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74C3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Support plus access to mental health professionals to the mother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855464" y="1097280"/>
            <a:ext cx="4005072" cy="73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home visits and parenting groups and help Isaac’s mother get mental health support to improve caring and responsive parenting.</a:t>
            </a:r>
          </a:p>
          <a:p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256032" y="1909808"/>
            <a:ext cx="4251960" cy="1100000"/>
          </a:xfrm>
          <a:prstGeom prst="rect">
            <a:avLst/>
          </a:prstGeom>
          <a:solidFill>
            <a:srgbClr val="D4EDDA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256032" y="1909808"/>
            <a:ext cx="64008" cy="1100000"/>
          </a:xfrm>
          <a:prstGeom prst="rect">
            <a:avLst/>
          </a:prstGeom>
          <a:solidFill>
            <a:srgbClr val="2ECC71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02336" y="1949808"/>
            <a:ext cx="40050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CC7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Slow Separation Process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02336" y="2224128"/>
            <a:ext cx="4005072" cy="76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a structured keyperson system to help Isaac feel safe and secure before separation, reducing his anxiety and helping him build trust.</a:t>
            </a:r>
            <a:endParaRPr lang="en-US" sz="95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4709160" y="1909808"/>
            <a:ext cx="4251960" cy="1100000"/>
          </a:xfrm>
          <a:prstGeom prst="rect">
            <a:avLst/>
          </a:prstGeom>
          <a:solidFill>
            <a:srgbClr val="FADBD8"/>
          </a:solidFill>
          <a:ln w="12700">
            <a:solidFill>
              <a:srgbClr val="E74C3C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4709160" y="1909808"/>
            <a:ext cx="64008" cy="1100000"/>
          </a:xfrm>
          <a:prstGeom prst="rect">
            <a:avLst/>
          </a:prstGeom>
          <a:solidFill>
            <a:srgbClr val="E74C3C"/>
          </a:solidFill>
          <a:ln w="12700">
            <a:solidFill>
              <a:srgbClr val="E74C3C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4855464" y="1949808"/>
            <a:ext cx="40050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74C3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Language Supportive  Environment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4855464" y="2224128"/>
            <a:ext cx="4005072" cy="76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responsive conversations and storytelling play to support Isaac’s language development, helping him build communication skills.</a:t>
            </a:r>
          </a:p>
          <a:p>
            <a:pPr marL="0" indent="0">
              <a:buNone/>
            </a:pP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256032" y="3140000"/>
            <a:ext cx="4251960" cy="1100000"/>
          </a:xfrm>
          <a:prstGeom prst="rect">
            <a:avLst/>
          </a:prstGeom>
          <a:solidFill>
            <a:srgbClr val="D4EDDA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256032" y="3140000"/>
            <a:ext cx="64008" cy="1100000"/>
          </a:xfrm>
          <a:prstGeom prst="rect">
            <a:avLst/>
          </a:prstGeom>
          <a:solidFill>
            <a:srgbClr val="2ECC71"/>
          </a:solidFill>
          <a:ln w="12700">
            <a:solidFill>
              <a:srgbClr val="2ECC71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402336" y="3180000"/>
            <a:ext cx="40050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ECC7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Supportive Play Experiences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402336" y="3454320"/>
            <a:ext cx="4005072" cy="76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child led play with the keyworker and small groups of children, using warm and responsive interactions to help Isaac feel safe, supported, and confident to explore.</a:t>
            </a:r>
            <a:endParaRPr lang="en-US" sz="95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23"/>
          <p:cNvSpPr/>
          <p:nvPr/>
        </p:nvSpPr>
        <p:spPr>
          <a:xfrm>
            <a:off x="4709160" y="3140000"/>
            <a:ext cx="4251960" cy="1100000"/>
          </a:xfrm>
          <a:prstGeom prst="rect">
            <a:avLst/>
          </a:prstGeom>
          <a:solidFill>
            <a:srgbClr val="FADBD8"/>
          </a:solidFill>
          <a:ln w="12700">
            <a:solidFill>
              <a:srgbClr val="E74C3C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4709160" y="3140000"/>
            <a:ext cx="64008" cy="1100000"/>
          </a:xfrm>
          <a:prstGeom prst="rect">
            <a:avLst/>
          </a:prstGeom>
          <a:solidFill>
            <a:srgbClr val="E74C3C"/>
          </a:solidFill>
          <a:ln w="12700">
            <a:solidFill>
              <a:srgbClr val="E74C3C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4855464" y="3180000"/>
            <a:ext cx="4005072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E74C3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Multi Agency Collaboration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4855464" y="3454320"/>
            <a:ext cx="4005072" cy="760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Speech and language therapists (SALT), health visitors, and social care professionals through a shared attachment-focused approach, so everyone provides support and helps Isaac feel secure and supported.</a:t>
            </a:r>
          </a:p>
          <a:p>
            <a:pPr marL="0" indent="0">
              <a:buNone/>
            </a:pPr>
            <a:endParaRPr lang="en-US" sz="9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Shape 28"/>
          <p:cNvSpPr/>
          <p:nvPr/>
        </p:nvSpPr>
        <p:spPr>
          <a:xfrm>
            <a:off x="288036" y="4329684"/>
            <a:ext cx="8686800" cy="594320"/>
          </a:xfrm>
          <a:prstGeom prst="rect">
            <a:avLst/>
          </a:prstGeom>
          <a:solidFill>
            <a:srgbClr val="1A3A5C"/>
          </a:solidFill>
          <a:ln w="12700">
            <a:solidFill>
              <a:srgbClr val="3498D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29"/>
          <p:cNvSpPr/>
          <p:nvPr/>
        </p:nvSpPr>
        <p:spPr>
          <a:xfrm>
            <a:off x="256032" y="4300000"/>
            <a:ext cx="64008" cy="560000"/>
          </a:xfrm>
          <a:prstGeom prst="rect">
            <a:avLst/>
          </a:prstGeom>
          <a:solidFill>
            <a:srgbClr val="3498DB"/>
          </a:solidFill>
          <a:ln w="12700">
            <a:solidFill>
              <a:srgbClr val="3498D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30"/>
          <p:cNvSpPr/>
          <p:nvPr/>
        </p:nvSpPr>
        <p:spPr>
          <a:xfrm>
            <a:off x="402336" y="4320000"/>
            <a:ext cx="8413200" cy="24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3498D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Emotional Control Techniques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402336" y="4560000"/>
            <a:ext cx="8413200" cy="3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GB" sz="10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predictable routines and close adult support to help Isaac feel safe and calm, gradually helping him develop emotional self regulation and security through consistent care.</a:t>
            </a:r>
            <a:endParaRPr lang="en-US" sz="10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256032" y="4920000"/>
            <a:ext cx="8595360" cy="1554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607D8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(Bowlby, 1969; NICE, 2020; Goodman &amp; Gotlib, 1999; Laver-Bradbury et al., 2021)</a:t>
            </a:r>
            <a:endParaRPr lang="en-US" sz="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9436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9144000" cy="54864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365760" y="91440"/>
            <a:ext cx="82296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Discussion of Bowlby's Attachment Theory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256032" y="749808"/>
            <a:ext cx="4041648" cy="4160520"/>
          </a:xfrm>
          <a:prstGeom prst="rect">
            <a:avLst/>
          </a:prstGeom>
          <a:solidFill>
            <a:srgbClr val="D4EDDA"/>
          </a:solidFill>
          <a:ln w="12700">
            <a:solidFill>
              <a:srgbClr val="C3E6C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256032" y="749808"/>
            <a:ext cx="4041648" cy="420624"/>
          </a:xfrm>
          <a:prstGeom prst="rect">
            <a:avLst/>
          </a:prstGeom>
          <a:solidFill>
            <a:srgbClr val="D4EDDA"/>
          </a:solidFill>
          <a:ln w="12700">
            <a:solidFill>
              <a:srgbClr val="D4EDD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301752" y="749808"/>
            <a:ext cx="3950208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ECC7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Strengths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365760" y="1243584"/>
            <a:ext cx="3858768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Based on biology and natural survival behaviour.</a:t>
            </a: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experiences shape internal working models that influence adult relationships and parenting.</a:t>
            </a: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in early years, health, and social care practice.</a:t>
            </a:r>
          </a:p>
          <a:p>
            <a:pPr marL="342900" indent="-342900">
              <a:buSzPct val="100000"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Neuroscience shows secure attachment supports healthy brain development.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590288" y="749808"/>
            <a:ext cx="4297680" cy="4160520"/>
          </a:xfrm>
          <a:prstGeom prst="rect">
            <a:avLst/>
          </a:prstGeom>
          <a:solidFill>
            <a:srgbClr val="FADBD8"/>
          </a:solidFill>
          <a:ln w="12700">
            <a:solidFill>
              <a:srgbClr val="FADBD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4590288" y="749808"/>
            <a:ext cx="4297680" cy="420624"/>
          </a:xfrm>
          <a:prstGeom prst="rect">
            <a:avLst/>
          </a:prstGeom>
          <a:solidFill>
            <a:srgbClr val="FADBD8"/>
          </a:solidFill>
          <a:ln w="12700">
            <a:solidFill>
              <a:srgbClr val="FADBD8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636008" y="749808"/>
            <a:ext cx="42062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74C3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Limitations &amp; Criticisms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4681728" y="1243584"/>
            <a:ext cx="4114800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FontTx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idea of one main attachment is debated because children can form several important relationships with different people.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Bowlby's monotropy assumption one primary bond conflicts with collective caregiving norms in many of London's diverse communities.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FontTx/>
              <a:buChar char="•"/>
            </a:pPr>
            <a:r>
              <a:rPr lang="en-GB" sz="110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can overstate how fixed early experiences are, as children can recover from difficulties and develop resilience over time.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2C3E5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Bowlby's model overlooks poverty, housing instability, and systemic inequality — all of which shape caregiving capacity in families like Isaac's.</a:t>
            </a:r>
            <a:endParaRPr lang="en-US" sz="110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457200" y="137160"/>
            <a:ext cx="8229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B8860B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Conclusion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474720" y="548640"/>
            <a:ext cx="2194560" cy="45720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365760" y="694944"/>
            <a:ext cx="8412480" cy="694944"/>
          </a:xfrm>
          <a:prstGeom prst="rect">
            <a:avLst/>
          </a:prstGeom>
          <a:solidFill>
            <a:srgbClr val="F0F4F8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65760" y="694944"/>
            <a:ext cx="64008" cy="694944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30352" y="768096"/>
            <a:ext cx="81198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5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Attachment Theory gives a research based, biological explanation of how Isaac’s secure base may have been disturbed from birth to age 4 across all four attachment phases.</a:t>
            </a:r>
            <a:endParaRPr lang="en-US" sz="105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365760" y="1499616"/>
            <a:ext cx="8412480" cy="694944"/>
          </a:xfrm>
          <a:prstGeom prst="rect">
            <a:avLst/>
          </a:prstGeom>
          <a:solidFill>
            <a:srgbClr val="F5F5F5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365760" y="1499616"/>
            <a:ext cx="64008" cy="694944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30352" y="1572768"/>
            <a:ext cx="81198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5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Isaac’s uneven care, his mother’s post-delivery depression, and social isolation led to an </a:t>
            </a:r>
            <a:r>
              <a:rPr lang="en-US" sz="1050" dirty="0">
                <a:solidFill>
                  <a:srgbClr val="2C3E50"/>
                </a:solidFill>
              </a:rPr>
              <a:t>anxious attachment behavior</a:t>
            </a:r>
            <a:r>
              <a:rPr lang="en-GB" sz="105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shown through separation distress, withdrawal, and delayed language development.</a:t>
            </a:r>
            <a:endParaRPr lang="en-US" sz="105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365760" y="2304288"/>
            <a:ext cx="8412480" cy="694944"/>
          </a:xfrm>
          <a:prstGeom prst="rect">
            <a:avLst/>
          </a:prstGeom>
          <a:solidFill>
            <a:srgbClr val="F0F4F8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65760" y="2304288"/>
            <a:ext cx="64008" cy="694944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30352" y="2377440"/>
            <a:ext cx="81198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5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needs for closeness and poor caregiving have combined to disturb Isaac’s stress system and lead to a negative working model.</a:t>
            </a:r>
          </a:p>
          <a:p>
            <a:pPr marL="0" indent="0">
              <a:buNone/>
            </a:pP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365760" y="3108960"/>
            <a:ext cx="8412480" cy="694944"/>
          </a:xfrm>
          <a:prstGeom prst="rect">
            <a:avLst/>
          </a:prstGeom>
          <a:solidFill>
            <a:srgbClr val="F5F5F5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365760" y="3108960"/>
            <a:ext cx="64008" cy="694944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30352" y="3182112"/>
            <a:ext cx="81198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5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keyworker providing a secure base, along with support for the mother’s mental health, is an evidence based way to help rebuild Isaac’s attachment security.</a:t>
            </a:r>
          </a:p>
          <a:p>
            <a:pPr marL="0" indent="0">
              <a:buNone/>
            </a:pP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365760" y="3913632"/>
            <a:ext cx="8412480" cy="694944"/>
          </a:xfrm>
          <a:prstGeom prst="rect">
            <a:avLst/>
          </a:prstGeom>
          <a:solidFill>
            <a:srgbClr val="F0F4F8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365760" y="3913632"/>
            <a:ext cx="64008" cy="694944"/>
          </a:xfrm>
          <a:prstGeom prst="rect">
            <a:avLst/>
          </a:prstGeom>
          <a:solidFill>
            <a:srgbClr val="B8860B"/>
          </a:solidFill>
          <a:ln w="12700">
            <a:solidFill>
              <a:srgbClr val="B8860B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530352" y="3986784"/>
            <a:ext cx="81198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GB" sz="1050" dirty="0">
                <a:solidFill>
                  <a:srgbClr val="2C3E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Despite criticisms such as monotropy and cultural differences, Bowlby’s Attachment Theory is still a key foundation for early years practice in multi agency early help services in London.</a:t>
            </a:r>
            <a:endParaRPr lang="en-US" sz="1050" dirty="0">
              <a:solidFill>
                <a:srgbClr val="2C3E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0" y="5010912"/>
            <a:ext cx="9144000" cy="132588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57200" y="5010912"/>
            <a:ext cx="8229600" cy="1325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1A2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Thank you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57200" y="4846320"/>
            <a:ext cx="82296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i="1" dirty="0">
                <a:solidFill>
                  <a:srgbClr val="48606E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(Bowlby, 1969; 1973; 1980; Ainsworth &amp; Bell, 1970; Goodman &amp; Gotlib, 1999; NICE, 2020)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94360"/>
          </a:xfrm>
          <a:prstGeom prst="rect">
            <a:avLst/>
          </a:prstGeom>
          <a:solidFill>
            <a:srgbClr val="F5F5F5"/>
          </a:solidFill>
          <a:ln w="12700">
            <a:solidFill>
              <a:srgbClr val="F5F5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594360"/>
            <a:ext cx="9144000" cy="54864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365760" y="91440"/>
            <a:ext cx="822960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100" b="1" dirty="0">
                <a:solidFill>
                  <a:srgbClr val="B8860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 (UWTSD Harvard Style)</a:t>
            </a:r>
            <a:endParaRPr lang="en-US" sz="2100" dirty="0"/>
          </a:p>
        </p:txBody>
      </p:sp>
      <p:sp>
        <p:nvSpPr>
          <p:cNvPr id="5" name="Shape 3"/>
          <p:cNvSpPr/>
          <p:nvPr/>
        </p:nvSpPr>
        <p:spPr>
          <a:xfrm>
            <a:off x="256032" y="749808"/>
            <a:ext cx="8631936" cy="530352"/>
          </a:xfrm>
          <a:prstGeom prst="rect">
            <a:avLst/>
          </a:prstGeom>
          <a:solidFill>
            <a:srgbClr val="F0F4F8"/>
          </a:solidFill>
          <a:ln w="12700">
            <a:solidFill>
              <a:srgbClr val="E8EF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256032" y="749808"/>
            <a:ext cx="54864" cy="530352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347472" y="868680"/>
            <a:ext cx="292608" cy="292608"/>
          </a:xfrm>
          <a:prstGeom prst="ellipse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347472" y="868680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713232" y="795528"/>
            <a:ext cx="8101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Ainsworth, M.D.S. and Bell, S.M. (1970) 'Attachment, exploration, and separation: Illustrated by the behavior of one-year-olds in a strange situation', Child Development, 41(1), pp. 49–67. Available at: </a:t>
            </a:r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/>
              </a:rPr>
              <a:t>https://doi.org/10.2307/1127388</a:t>
            </a:r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(Accessed: 29 May 2026).</a:t>
            </a:r>
            <a:endParaRPr lang="en-US" sz="850" dirty="0"/>
          </a:p>
        </p:txBody>
      </p:sp>
      <p:sp>
        <p:nvSpPr>
          <p:cNvPr id="10" name="Shape 8"/>
          <p:cNvSpPr/>
          <p:nvPr/>
        </p:nvSpPr>
        <p:spPr>
          <a:xfrm>
            <a:off x="256032" y="1353312"/>
            <a:ext cx="8631936" cy="530352"/>
          </a:xfrm>
          <a:prstGeom prst="rect">
            <a:avLst/>
          </a:prstGeom>
          <a:solidFill>
            <a:srgbClr val="F5F5F5"/>
          </a:solidFill>
          <a:ln w="12700">
            <a:solidFill>
              <a:srgbClr val="E8EF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256032" y="1353312"/>
            <a:ext cx="54864" cy="530352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347472" y="1472184"/>
            <a:ext cx="292608" cy="292608"/>
          </a:xfrm>
          <a:prstGeom prst="ellipse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347472" y="1472184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713232" y="1399032"/>
            <a:ext cx="8101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Bowlby, J. (1969) Attachment and Loss: Vol. 1. Attachment. New York: Basic Books. (Accessed: 29 May 2026).</a:t>
            </a:r>
            <a:endParaRPr lang="en-US" sz="850" dirty="0"/>
          </a:p>
        </p:txBody>
      </p:sp>
      <p:sp>
        <p:nvSpPr>
          <p:cNvPr id="15" name="Shape 13"/>
          <p:cNvSpPr/>
          <p:nvPr/>
        </p:nvSpPr>
        <p:spPr>
          <a:xfrm>
            <a:off x="256032" y="1956816"/>
            <a:ext cx="8631936" cy="530352"/>
          </a:xfrm>
          <a:prstGeom prst="rect">
            <a:avLst/>
          </a:prstGeom>
          <a:solidFill>
            <a:srgbClr val="F0F4F8"/>
          </a:solidFill>
          <a:ln w="12700">
            <a:solidFill>
              <a:srgbClr val="E8EF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256032" y="1956816"/>
            <a:ext cx="54864" cy="530352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347472" y="2075688"/>
            <a:ext cx="292608" cy="292608"/>
          </a:xfrm>
          <a:prstGeom prst="ellipse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347472" y="2075688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713232" y="2002536"/>
            <a:ext cx="8101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Bowlby, J. (1973) Attachment and Loss: Vol. 2. Separation: Anxiety and Anger. New York: Basic Books. (Accessed: 29 May 2026).</a:t>
            </a:r>
            <a:endParaRPr lang="en-US" sz="850" dirty="0"/>
          </a:p>
        </p:txBody>
      </p:sp>
      <p:sp>
        <p:nvSpPr>
          <p:cNvPr id="20" name="Shape 18"/>
          <p:cNvSpPr/>
          <p:nvPr/>
        </p:nvSpPr>
        <p:spPr>
          <a:xfrm>
            <a:off x="256032" y="2560320"/>
            <a:ext cx="8631936" cy="530352"/>
          </a:xfrm>
          <a:prstGeom prst="rect">
            <a:avLst/>
          </a:prstGeom>
          <a:solidFill>
            <a:srgbClr val="F5F5F5"/>
          </a:solidFill>
          <a:ln w="12700">
            <a:solidFill>
              <a:srgbClr val="E8EF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9"/>
          <p:cNvSpPr/>
          <p:nvPr/>
        </p:nvSpPr>
        <p:spPr>
          <a:xfrm>
            <a:off x="256032" y="2560320"/>
            <a:ext cx="54864" cy="530352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347472" y="2679192"/>
            <a:ext cx="292608" cy="292608"/>
          </a:xfrm>
          <a:prstGeom prst="ellipse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347472" y="2679192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713232" y="2606040"/>
            <a:ext cx="8101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Bowlby, J. (1980) Attachment and Loss: Vol. 3. Loss: Sadness and Depression. New York: Basic Books. (Accessed: 29 May 2026).</a:t>
            </a:r>
            <a:endParaRPr lang="en-US" sz="850" dirty="0"/>
          </a:p>
        </p:txBody>
      </p:sp>
      <p:sp>
        <p:nvSpPr>
          <p:cNvPr id="25" name="Shape 23"/>
          <p:cNvSpPr/>
          <p:nvPr/>
        </p:nvSpPr>
        <p:spPr>
          <a:xfrm>
            <a:off x="256032" y="3163824"/>
            <a:ext cx="8631936" cy="530352"/>
          </a:xfrm>
          <a:prstGeom prst="rect">
            <a:avLst/>
          </a:prstGeom>
          <a:solidFill>
            <a:srgbClr val="F0F4F8"/>
          </a:solidFill>
          <a:ln w="12700">
            <a:solidFill>
              <a:srgbClr val="E8EF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Shape 24"/>
          <p:cNvSpPr/>
          <p:nvPr/>
        </p:nvSpPr>
        <p:spPr>
          <a:xfrm>
            <a:off x="256032" y="3163824"/>
            <a:ext cx="54864" cy="530352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Shape 25"/>
          <p:cNvSpPr/>
          <p:nvPr/>
        </p:nvSpPr>
        <p:spPr>
          <a:xfrm>
            <a:off x="347472" y="3282696"/>
            <a:ext cx="292608" cy="292608"/>
          </a:xfrm>
          <a:prstGeom prst="ellipse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/>
          <p:nvPr/>
        </p:nvSpPr>
        <p:spPr>
          <a:xfrm>
            <a:off x="347472" y="3282696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713232" y="3209544"/>
            <a:ext cx="8101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Goodman, S.H. and Gotlib, I.H. (1999) 'Risk for psychopathology in the children of depressed mothers', Psychological Review, 106(3), pp. 458–490. Available at: </a:t>
            </a:r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/>
              </a:rPr>
              <a:t>https://doi.org/10.1037/0033-</a:t>
            </a:r>
            <a:r>
              <a:rPr lang="en-US" sz="850" dirty="0" err="1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/>
              </a:rPr>
              <a:t>295X.106.3.458</a:t>
            </a:r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(Accessed: 29 May 2026).</a:t>
            </a:r>
            <a:endParaRPr lang="en-US" sz="850" dirty="0"/>
          </a:p>
        </p:txBody>
      </p:sp>
      <p:sp>
        <p:nvSpPr>
          <p:cNvPr id="30" name="Shape 28"/>
          <p:cNvSpPr/>
          <p:nvPr/>
        </p:nvSpPr>
        <p:spPr>
          <a:xfrm>
            <a:off x="256032" y="3767328"/>
            <a:ext cx="8631936" cy="530352"/>
          </a:xfrm>
          <a:prstGeom prst="rect">
            <a:avLst/>
          </a:prstGeom>
          <a:solidFill>
            <a:srgbClr val="F5F5F5"/>
          </a:solidFill>
          <a:ln w="12700">
            <a:solidFill>
              <a:srgbClr val="E8EF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Shape 29"/>
          <p:cNvSpPr/>
          <p:nvPr/>
        </p:nvSpPr>
        <p:spPr>
          <a:xfrm>
            <a:off x="256032" y="3767328"/>
            <a:ext cx="54864" cy="530352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2" name="Shape 30"/>
          <p:cNvSpPr/>
          <p:nvPr/>
        </p:nvSpPr>
        <p:spPr>
          <a:xfrm>
            <a:off x="347472" y="3886200"/>
            <a:ext cx="292608" cy="292608"/>
          </a:xfrm>
          <a:prstGeom prst="ellipse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347472" y="3886200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713232" y="3813048"/>
            <a:ext cx="8101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Laver-Bradbury, C., Thompson, M., Gale, C. and Hartley, J. (2021) Child and Adolescent Mental Health. London: Sage. Available at: </a:t>
            </a:r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/>
              </a:rPr>
              <a:t>https://uk.sagepub.com/en-gb/eur/child-and-adolescent-mental-health/</a:t>
            </a:r>
            <a:r>
              <a:rPr lang="en-US" sz="850" dirty="0" err="1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/>
              </a:rPr>
              <a:t>book268208</a:t>
            </a:r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(Accessed: 29 May 2026).</a:t>
            </a:r>
            <a:endParaRPr lang="en-US" sz="850" dirty="0"/>
          </a:p>
        </p:txBody>
      </p:sp>
      <p:sp>
        <p:nvSpPr>
          <p:cNvPr id="35" name="Shape 33"/>
          <p:cNvSpPr/>
          <p:nvPr/>
        </p:nvSpPr>
        <p:spPr>
          <a:xfrm>
            <a:off x="256032" y="4370832"/>
            <a:ext cx="8631936" cy="530352"/>
          </a:xfrm>
          <a:prstGeom prst="rect">
            <a:avLst/>
          </a:prstGeom>
          <a:solidFill>
            <a:srgbClr val="F0F4F8"/>
          </a:solidFill>
          <a:ln w="12700">
            <a:solidFill>
              <a:srgbClr val="E8EF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6" name="Shape 34"/>
          <p:cNvSpPr/>
          <p:nvPr/>
        </p:nvSpPr>
        <p:spPr>
          <a:xfrm>
            <a:off x="256032" y="4370832"/>
            <a:ext cx="54864" cy="530352"/>
          </a:xfrm>
          <a:prstGeom prst="rect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7" name="Shape 35"/>
          <p:cNvSpPr/>
          <p:nvPr/>
        </p:nvSpPr>
        <p:spPr>
          <a:xfrm>
            <a:off x="347472" y="4489704"/>
            <a:ext cx="292608" cy="292608"/>
          </a:xfrm>
          <a:prstGeom prst="ellipse">
            <a:avLst/>
          </a:prstGeom>
          <a:solidFill>
            <a:srgbClr val="C8921A"/>
          </a:solidFill>
          <a:ln w="12700">
            <a:solidFill>
              <a:srgbClr val="C8921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8" name="Text 36"/>
          <p:cNvSpPr/>
          <p:nvPr/>
        </p:nvSpPr>
        <p:spPr>
          <a:xfrm>
            <a:off x="347472" y="4489704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  <p:sp>
        <p:nvSpPr>
          <p:cNvPr id="39" name="Text 37"/>
          <p:cNvSpPr/>
          <p:nvPr/>
        </p:nvSpPr>
        <p:spPr>
          <a:xfrm>
            <a:off x="713232" y="4416552"/>
            <a:ext cx="810158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 (2020) Antenatal and Postnatal Mental Health: Clinical Management and Service Guidance. London: NICE. Available at: </a:t>
            </a:r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/>
              </a:rPr>
              <a:t>https://www.nice.org.uk/guidance/</a:t>
            </a:r>
            <a:r>
              <a:rPr lang="en-US" sz="850" dirty="0" err="1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/>
              </a:rPr>
              <a:t>cg192</a:t>
            </a:r>
            <a:r>
              <a:rPr lang="en-US" sz="850" dirty="0">
                <a:solidFill>
                  <a:srgbClr val="2C3E5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(Accessed: 29 May 2026).</a:t>
            </a:r>
            <a:endParaRPr lang="en-US" sz="8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</TotalTime>
  <Words>2643</Words>
  <Application>Microsoft Office PowerPoint</Application>
  <PresentationFormat>On-screen Show (16:9)</PresentationFormat>
  <Paragraphs>275</Paragraphs>
  <Slides>14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Bowlby's Attachment Theory — Isaac</dc:title>
  <dc:subject>PptxGenJS Presentation</dc:subject>
  <dc:creator>PptxGenJS</dc:creator>
  <cp:lastModifiedBy>Rabia Rashid (2504610)</cp:lastModifiedBy>
  <cp:revision>51</cp:revision>
  <dcterms:created xsi:type="dcterms:W3CDTF">2026-05-27T06:10:10Z</dcterms:created>
  <dcterms:modified xsi:type="dcterms:W3CDTF">2026-07-05T19:24:46Z</dcterms:modified>
</cp:coreProperties>
</file>