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1"/>
  </p:notesMasterIdLst>
  <p:sldIdLst>
    <p:sldId id="292" r:id="rId9"/>
    <p:sldId id="294" r:id="rId10"/>
    <p:sldId id="1204" r:id="rId11"/>
    <p:sldId id="1197" r:id="rId12"/>
    <p:sldId id="1218" r:id="rId13"/>
    <p:sldId id="1205" r:id="rId14"/>
    <p:sldId id="1196" r:id="rId15"/>
    <p:sldId id="1224" r:id="rId16"/>
    <p:sldId id="1225" r:id="rId17"/>
    <p:sldId id="1226" r:id="rId18"/>
    <p:sldId id="1219" r:id="rId19"/>
    <p:sldId id="1220" r:id="rId20"/>
    <p:sldId id="1206" r:id="rId21"/>
    <p:sldId id="1198" r:id="rId22"/>
    <p:sldId id="1221" r:id="rId23"/>
    <p:sldId id="1207" r:id="rId24"/>
    <p:sldId id="1223" r:id="rId25"/>
    <p:sldId id="1227" r:id="rId26"/>
    <p:sldId id="1229" r:id="rId27"/>
    <p:sldId id="1228" r:id="rId28"/>
    <p:sldId id="1222"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1696013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4455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azure.microsoft.com/en-us/resources/cloud-computing-dictionary/what-is-virtualization" TargetMode="External"/><Relationship Id="rId2" Type="http://schemas.openxmlformats.org/officeDocument/2006/relationships/hyperlink" Target="https://www.ibm.com/topics/virtualization" TargetMode="External"/><Relationship Id="rId1" Type="http://schemas.openxmlformats.org/officeDocument/2006/relationships/slideLayout" Target="../slideLayouts/slideLayout4.xml"/><Relationship Id="rId4" Type="http://schemas.openxmlformats.org/officeDocument/2006/relationships/hyperlink" Target="https://aws.amazon.com/what-is/virtualization/"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vmware.com/content/dam/digitalmarketing/vmware/en/pdf/techpaper/VMware_paravirtualization.pdf"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dl.acm.org/doi/10.1145/361011.361073"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vmware.com/content/dam/digitalmarketing/vmware/en/pdf/techpaper/VMware_paravirtualization.pdf" TargetMode="External"/><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hyperlink" Target="https://www.vmware.com/topics/glossary/content/virtual-machine.htm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hyperlink" Target="https://www.linkedin.com/learning/working-with-computers-and-device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Virtualisation</a:t>
            </a:r>
          </a:p>
          <a:p>
            <a:endParaRPr lang="en-GB" sz="2400" b="1" i="1" dirty="0"/>
          </a:p>
          <a:p>
            <a:r>
              <a:rPr lang="en-GB" sz="2400" b="1" i="1" dirty="0"/>
              <a:t>Module Name: Digital Technologies</a:t>
            </a:r>
          </a:p>
          <a:p>
            <a:r>
              <a:rPr lang="en-GB" sz="2400" b="1" i="1" dirty="0"/>
              <a:t>Module Code: ACCA4030</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39C9A-0EDC-256D-7571-CC585F67322D}"/>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9A7B8F-0360-4812-8B66-B76584CF5AC1}"/>
              </a:ext>
            </a:extLst>
          </p:cNvPr>
          <p:cNvSpPr>
            <a:spLocks noGrp="1"/>
          </p:cNvSpPr>
          <p:nvPr>
            <p:ph idx="1"/>
          </p:nvPr>
        </p:nvSpPr>
        <p:spPr>
          <a:xfrm>
            <a:off x="583688" y="1911986"/>
            <a:ext cx="11040076" cy="3034028"/>
          </a:xfrm>
        </p:spPr>
        <p:txBody>
          <a:bodyPr/>
          <a:lstStyle/>
          <a:p>
            <a:pPr algn="l">
              <a:buFont typeface="Arial" panose="020B0604020202020204" pitchFamily="34" charset="0"/>
              <a:buChar char="•"/>
            </a:pPr>
            <a:r>
              <a:rPr lang="en-US" sz="3200" dirty="0">
                <a:solidFill>
                  <a:schemeClr val="tx1"/>
                </a:solidFill>
              </a:rPr>
              <a:t>What is Virtualisation?</a:t>
            </a:r>
          </a:p>
          <a:p>
            <a:pPr algn="l">
              <a:buFont typeface="Arial" panose="020B0604020202020204" pitchFamily="34" charset="0"/>
              <a:buChar char="•"/>
            </a:pPr>
            <a:r>
              <a:rPr lang="en-US" sz="3200" dirty="0">
                <a:solidFill>
                  <a:schemeClr val="tx1"/>
                </a:solidFill>
              </a:rPr>
              <a:t>How does virtualization work?</a:t>
            </a:r>
          </a:p>
          <a:p>
            <a:pPr algn="l">
              <a:buFont typeface="Arial" panose="020B0604020202020204" pitchFamily="34" charset="0"/>
              <a:buChar char="•"/>
            </a:pPr>
            <a:r>
              <a:rPr lang="en-US" sz="3200" dirty="0">
                <a:solidFill>
                  <a:schemeClr val="tx1"/>
                </a:solidFill>
              </a:rPr>
              <a:t>Why is </a:t>
            </a:r>
            <a:r>
              <a:rPr lang="en-US" sz="3200" dirty="0" err="1">
                <a:solidFill>
                  <a:schemeClr val="tx1"/>
                </a:solidFill>
              </a:rPr>
              <a:t>virtuaisation</a:t>
            </a:r>
            <a:r>
              <a:rPr lang="en-US" sz="3200" dirty="0">
                <a:solidFill>
                  <a:schemeClr val="tx1"/>
                </a:solidFill>
              </a:rPr>
              <a:t> used?</a:t>
            </a:r>
          </a:p>
          <a:p>
            <a:pPr algn="l">
              <a:buFont typeface="Arial" panose="020B0604020202020204" pitchFamily="34" charset="0"/>
              <a:buChar char="•"/>
            </a:pPr>
            <a:r>
              <a:rPr lang="en-US" sz="3200" dirty="0">
                <a:solidFill>
                  <a:schemeClr val="tx1"/>
                </a:solidFill>
              </a:rPr>
              <a:t>Technology used for </a:t>
            </a:r>
            <a:r>
              <a:rPr lang="en-US" sz="3200" dirty="0" err="1">
                <a:solidFill>
                  <a:schemeClr val="tx1"/>
                </a:solidFill>
              </a:rPr>
              <a:t>virtualisation</a:t>
            </a:r>
            <a:endParaRPr lang="en-US" sz="3200" dirty="0">
              <a:solidFill>
                <a:schemeClr val="tx1"/>
              </a:solidFill>
            </a:endParaRPr>
          </a:p>
          <a:p>
            <a:endParaRPr lang="en-US" sz="1200" dirty="0">
              <a:solidFill>
                <a:schemeClr val="tx1"/>
              </a:solidFill>
            </a:endParaRPr>
          </a:p>
          <a:p>
            <a:endParaRPr lang="en-GB" sz="1200" dirty="0">
              <a:solidFill>
                <a:schemeClr val="tx1"/>
              </a:solidFill>
            </a:endParaRPr>
          </a:p>
        </p:txBody>
      </p:sp>
      <p:sp>
        <p:nvSpPr>
          <p:cNvPr id="3" name="Title 2">
            <a:extLst>
              <a:ext uri="{FF2B5EF4-FFF2-40B4-BE49-F238E27FC236}">
                <a16:creationId xmlns:a16="http://schemas.microsoft.com/office/drawing/2014/main" id="{8989FF70-5FB7-C940-969A-E48EE798E8C1}"/>
              </a:ext>
            </a:extLst>
          </p:cNvPr>
          <p:cNvSpPr>
            <a:spLocks noGrp="1"/>
          </p:cNvSpPr>
          <p:nvPr>
            <p:ph type="title"/>
          </p:nvPr>
        </p:nvSpPr>
        <p:spPr/>
        <p:txBody>
          <a:bodyPr/>
          <a:lstStyle/>
          <a:p>
            <a:r>
              <a:rPr lang="en-US" dirty="0"/>
              <a:t>Contents</a:t>
            </a:r>
            <a:endParaRPr lang="en-GB" dirty="0"/>
          </a:p>
        </p:txBody>
      </p:sp>
    </p:spTree>
    <p:extLst>
      <p:ext uri="{BB962C8B-B14F-4D97-AF65-F5344CB8AC3E}">
        <p14:creationId xmlns:p14="http://schemas.microsoft.com/office/powerpoint/2010/main" val="184064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9B0FA5-7A86-4034-AD5F-8D60A6E389A7}"/>
              </a:ext>
            </a:extLst>
          </p:cNvPr>
          <p:cNvSpPr>
            <a:spLocks noGrp="1"/>
          </p:cNvSpPr>
          <p:nvPr>
            <p:ph idx="1"/>
          </p:nvPr>
        </p:nvSpPr>
        <p:spPr/>
        <p:txBody>
          <a:bodyPr/>
          <a:lstStyle/>
          <a:p>
            <a:pPr algn="l"/>
            <a:r>
              <a:rPr lang="en-US" sz="3600" dirty="0">
                <a:solidFill>
                  <a:srgbClr val="1A1A1A"/>
                </a:solidFill>
                <a:latin typeface="Georgia" panose="02040502050405020303" pitchFamily="18" charset="0"/>
              </a:rPr>
              <a:t>Exercise:</a:t>
            </a:r>
          </a:p>
          <a:p>
            <a:pPr lvl="1"/>
            <a:r>
              <a:rPr lang="en-US" sz="3600" dirty="0">
                <a:solidFill>
                  <a:srgbClr val="1A1A1A"/>
                </a:solidFill>
                <a:latin typeface="Georgia" panose="02040502050405020303" pitchFamily="18" charset="0"/>
              </a:rPr>
              <a:t>Research a definition for virtualization and make a note of what virtualization is.</a:t>
            </a:r>
            <a:endParaRPr lang="en-GB" sz="2200" dirty="0">
              <a:solidFill>
                <a:schemeClr val="tx1"/>
              </a:solidFill>
            </a:endParaRPr>
          </a:p>
        </p:txBody>
      </p:sp>
      <p:sp>
        <p:nvSpPr>
          <p:cNvPr id="3" name="Title 2">
            <a:extLst>
              <a:ext uri="{FF2B5EF4-FFF2-40B4-BE49-F238E27FC236}">
                <a16:creationId xmlns:a16="http://schemas.microsoft.com/office/drawing/2014/main" id="{9F0E6756-A529-EAB4-2621-30F04AA56F9F}"/>
              </a:ext>
            </a:extLst>
          </p:cNvPr>
          <p:cNvSpPr>
            <a:spLocks noGrp="1"/>
          </p:cNvSpPr>
          <p:nvPr>
            <p:ph type="title"/>
          </p:nvPr>
        </p:nvSpPr>
        <p:spPr/>
        <p:txBody>
          <a:bodyPr/>
          <a:lstStyle/>
          <a:p>
            <a:r>
              <a:rPr lang="en-US" dirty="0"/>
              <a:t>What is Virtualisation?</a:t>
            </a:r>
            <a:endParaRPr lang="en-GB" dirty="0"/>
          </a:p>
        </p:txBody>
      </p:sp>
    </p:spTree>
    <p:extLst>
      <p:ext uri="{BB962C8B-B14F-4D97-AF65-F5344CB8AC3E}">
        <p14:creationId xmlns:p14="http://schemas.microsoft.com/office/powerpoint/2010/main" val="300001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DB91AD-9F84-75A5-145F-6E28401D4AE1}"/>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DA1689-D99E-5B7C-AEB7-94BF78C81F6D}"/>
              </a:ext>
            </a:extLst>
          </p:cNvPr>
          <p:cNvSpPr>
            <a:spLocks noGrp="1"/>
          </p:cNvSpPr>
          <p:nvPr>
            <p:ph idx="1"/>
          </p:nvPr>
        </p:nvSpPr>
        <p:spPr/>
        <p:txBody>
          <a:bodyPr/>
          <a:lstStyle/>
          <a:p>
            <a:endParaRPr lang="en-US" dirty="0">
              <a:solidFill>
                <a:srgbClr val="1A1A1A"/>
              </a:solidFill>
              <a:latin typeface="Georgia" panose="02040502050405020303" pitchFamily="18" charset="0"/>
            </a:endParaRPr>
          </a:p>
          <a:p>
            <a:r>
              <a:rPr lang="en-US" b="0" i="0" dirty="0">
                <a:solidFill>
                  <a:srgbClr val="1A1A1A"/>
                </a:solidFill>
                <a:effectLst/>
                <a:latin typeface="Georgia" panose="02040502050405020303" pitchFamily="18" charset="0"/>
              </a:rPr>
              <a:t>“Virtualization is a process that allows for more efficient utilization of physical computer hardware.”</a:t>
            </a:r>
          </a:p>
          <a:p>
            <a:r>
              <a:rPr lang="en-US" sz="1200" dirty="0">
                <a:solidFill>
                  <a:schemeClr val="tx1"/>
                </a:solidFill>
                <a:hlinkClick r:id="rId2"/>
              </a:rPr>
              <a:t>https://www.ibm.com/topics/virtualization</a:t>
            </a:r>
            <a:endParaRPr lang="en-US" sz="1200" dirty="0">
              <a:solidFill>
                <a:schemeClr val="tx1"/>
              </a:solidFill>
            </a:endParaRPr>
          </a:p>
          <a:p>
            <a:r>
              <a:rPr lang="en-US" dirty="0">
                <a:solidFill>
                  <a:schemeClr val="tx1"/>
                </a:solidFill>
                <a:latin typeface="Georgia" panose="02040502050405020303" pitchFamily="18" charset="0"/>
              </a:rPr>
              <a:t>“Virtualization creates a simulated, or virtual, computing environment as opposed to a physical environment.”</a:t>
            </a:r>
          </a:p>
          <a:p>
            <a:r>
              <a:rPr lang="en-US" sz="1200" dirty="0">
                <a:solidFill>
                  <a:schemeClr val="tx1"/>
                </a:solidFill>
                <a:hlinkClick r:id="rId3"/>
              </a:rPr>
              <a:t>https://azure.microsoft.com/en-us/resources/cloud-computing-dictionary/what-is-virtualization</a:t>
            </a:r>
            <a:r>
              <a:rPr lang="en-US" sz="1200" dirty="0">
                <a:solidFill>
                  <a:schemeClr val="tx1"/>
                </a:solidFill>
              </a:rPr>
              <a:t> </a:t>
            </a:r>
          </a:p>
          <a:p>
            <a:r>
              <a:rPr lang="en-US" dirty="0">
                <a:solidFill>
                  <a:schemeClr val="tx1"/>
                </a:solidFill>
                <a:latin typeface="Georgia" panose="02040502050405020303" pitchFamily="18" charset="0"/>
              </a:rPr>
              <a:t>“Virtualization is technology that you can use to create virtual representations of servers, storage, networks, and other physical machines.”</a:t>
            </a:r>
          </a:p>
          <a:p>
            <a:r>
              <a:rPr lang="en-GB" sz="1200" dirty="0">
                <a:solidFill>
                  <a:schemeClr val="tx1"/>
                </a:solidFill>
                <a:hlinkClick r:id="rId4"/>
              </a:rPr>
              <a:t>https://aws.amazon.com/what-is/virtualization/</a:t>
            </a:r>
            <a:r>
              <a:rPr lang="en-GB" sz="1200" dirty="0">
                <a:solidFill>
                  <a:schemeClr val="tx1"/>
                </a:solidFill>
              </a:rPr>
              <a:t> </a:t>
            </a:r>
          </a:p>
        </p:txBody>
      </p:sp>
      <p:sp>
        <p:nvSpPr>
          <p:cNvPr id="3" name="Title 2">
            <a:extLst>
              <a:ext uri="{FF2B5EF4-FFF2-40B4-BE49-F238E27FC236}">
                <a16:creationId xmlns:a16="http://schemas.microsoft.com/office/drawing/2014/main" id="{581FD58B-61FD-C9D1-246D-0121244346EF}"/>
              </a:ext>
            </a:extLst>
          </p:cNvPr>
          <p:cNvSpPr>
            <a:spLocks noGrp="1"/>
          </p:cNvSpPr>
          <p:nvPr>
            <p:ph type="title"/>
          </p:nvPr>
        </p:nvSpPr>
        <p:spPr/>
        <p:txBody>
          <a:bodyPr/>
          <a:lstStyle/>
          <a:p>
            <a:r>
              <a:rPr lang="en-US" dirty="0"/>
              <a:t>What is Virtualisation?</a:t>
            </a:r>
            <a:endParaRPr lang="en-GB" dirty="0"/>
          </a:p>
        </p:txBody>
      </p:sp>
    </p:spTree>
    <p:extLst>
      <p:ext uri="{BB962C8B-B14F-4D97-AF65-F5344CB8AC3E}">
        <p14:creationId xmlns:p14="http://schemas.microsoft.com/office/powerpoint/2010/main" val="3002690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2CF7E-C105-F9EE-DF66-4474B6FACE4B}"/>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E8E72E9-72D2-91D4-C4A4-6D63B398E57E}"/>
              </a:ext>
            </a:extLst>
          </p:cNvPr>
          <p:cNvSpPr>
            <a:spLocks noGrp="1"/>
          </p:cNvSpPr>
          <p:nvPr>
            <p:ph idx="1"/>
          </p:nvPr>
        </p:nvSpPr>
        <p:spPr>
          <a:xfrm>
            <a:off x="583688" y="1590261"/>
            <a:ext cx="8003721" cy="3454179"/>
          </a:xfrm>
        </p:spPr>
        <p:txBody>
          <a:bodyPr/>
          <a:lstStyle/>
          <a:p>
            <a:pPr marL="342900" indent="-342900" algn="l">
              <a:buFont typeface="Arial" panose="020B0604020202020204" pitchFamily="34" charset="0"/>
              <a:buChar char="•"/>
            </a:pPr>
            <a:r>
              <a:rPr lang="en-US" sz="2400" dirty="0">
                <a:solidFill>
                  <a:schemeClr val="tx1"/>
                </a:solidFill>
              </a:rPr>
              <a:t>Virtualisation is the abstraction, or separation, of services from the underlying physical hardware (Delivery)</a:t>
            </a:r>
          </a:p>
          <a:p>
            <a:pPr marL="342900" indent="-342900" algn="l">
              <a:buFont typeface="Arial" panose="020B0604020202020204" pitchFamily="34" charset="0"/>
              <a:buChar char="•"/>
            </a:pPr>
            <a:r>
              <a:rPr lang="en-US" sz="2400" dirty="0">
                <a:solidFill>
                  <a:schemeClr val="tx1"/>
                </a:solidFill>
              </a:rPr>
              <a:t>It allows multiple environments to run concurrently on a single computer.</a:t>
            </a:r>
          </a:p>
          <a:p>
            <a:pPr marL="342900" indent="-342900" algn="l">
              <a:buFont typeface="Arial" panose="020B0604020202020204" pitchFamily="34" charset="0"/>
              <a:buChar char="•"/>
            </a:pPr>
            <a:r>
              <a:rPr lang="en-US" sz="2400" b="1" dirty="0">
                <a:solidFill>
                  <a:schemeClr val="tx1"/>
                </a:solidFill>
              </a:rPr>
              <a:t>Virtual Machines </a:t>
            </a:r>
            <a:r>
              <a:rPr lang="en-US" sz="2400" dirty="0">
                <a:solidFill>
                  <a:schemeClr val="tx1"/>
                </a:solidFill>
              </a:rPr>
              <a:t>allow multiple operating system instances to run concurrently on a single computer</a:t>
            </a:r>
          </a:p>
        </p:txBody>
      </p:sp>
      <p:sp>
        <p:nvSpPr>
          <p:cNvPr id="3" name="Title 2">
            <a:extLst>
              <a:ext uri="{FF2B5EF4-FFF2-40B4-BE49-F238E27FC236}">
                <a16:creationId xmlns:a16="http://schemas.microsoft.com/office/drawing/2014/main" id="{BE6305CA-33FD-BFF8-3852-3B03FE41FD60}"/>
              </a:ext>
            </a:extLst>
          </p:cNvPr>
          <p:cNvSpPr>
            <a:spLocks noGrp="1"/>
          </p:cNvSpPr>
          <p:nvPr>
            <p:ph type="title"/>
          </p:nvPr>
        </p:nvSpPr>
        <p:spPr/>
        <p:txBody>
          <a:bodyPr/>
          <a:lstStyle/>
          <a:p>
            <a:r>
              <a:rPr lang="en-US" b="1" dirty="0"/>
              <a:t>Virtualisation</a:t>
            </a:r>
            <a:endParaRPr lang="en-GB" b="1" dirty="0"/>
          </a:p>
        </p:txBody>
      </p:sp>
      <p:pic>
        <p:nvPicPr>
          <p:cNvPr id="5" name="Picture 4">
            <a:extLst>
              <a:ext uri="{FF2B5EF4-FFF2-40B4-BE49-F238E27FC236}">
                <a16:creationId xmlns:a16="http://schemas.microsoft.com/office/drawing/2014/main" id="{262BDFD2-2621-5A38-7652-9CAEA1F76EF7}"/>
              </a:ext>
            </a:extLst>
          </p:cNvPr>
          <p:cNvPicPr>
            <a:picLocks noChangeAspect="1"/>
          </p:cNvPicPr>
          <p:nvPr/>
        </p:nvPicPr>
        <p:blipFill>
          <a:blip r:embed="rId2"/>
          <a:stretch>
            <a:fillRect/>
          </a:stretch>
        </p:blipFill>
        <p:spPr>
          <a:xfrm>
            <a:off x="8488017" y="1590261"/>
            <a:ext cx="3703983" cy="3790570"/>
          </a:xfrm>
          <a:prstGeom prst="rect">
            <a:avLst/>
          </a:prstGeom>
        </p:spPr>
      </p:pic>
      <p:sp>
        <p:nvSpPr>
          <p:cNvPr id="8" name="TextBox 6">
            <a:extLst>
              <a:ext uri="{FF2B5EF4-FFF2-40B4-BE49-F238E27FC236}">
                <a16:creationId xmlns:a16="http://schemas.microsoft.com/office/drawing/2014/main" id="{B6A9D659-7A69-C0CD-B26A-DB359985539A}"/>
              </a:ext>
            </a:extLst>
          </p:cNvPr>
          <p:cNvSpPr txBox="1">
            <a:spLocks noChangeArrowheads="1"/>
          </p:cNvSpPr>
          <p:nvPr/>
        </p:nvSpPr>
        <p:spPr bwMode="auto">
          <a:xfrm>
            <a:off x="8202688" y="5267739"/>
            <a:ext cx="39893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i="1" dirty="0">
                <a:hlinkClick r:id="rId3"/>
              </a:rPr>
              <a:t>https://www.vmware.com/content/dam/digitalmarketing/vmware/en/pdf/techpaper/VMware_paravirtualization.pdf</a:t>
            </a:r>
            <a:r>
              <a:rPr kumimoji="0" lang="en-GB" altLang="en-US" sz="1200" i="1" dirty="0"/>
              <a:t> </a:t>
            </a:r>
          </a:p>
        </p:txBody>
      </p:sp>
    </p:spTree>
    <p:extLst>
      <p:ext uri="{BB962C8B-B14F-4D97-AF65-F5344CB8AC3E}">
        <p14:creationId xmlns:p14="http://schemas.microsoft.com/office/powerpoint/2010/main" val="346193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FFEB49-2E56-E7AF-0114-5407AC079B79}"/>
              </a:ext>
            </a:extLst>
          </p:cNvPr>
          <p:cNvSpPr>
            <a:spLocks noGrp="1"/>
          </p:cNvSpPr>
          <p:nvPr>
            <p:ph type="title"/>
          </p:nvPr>
        </p:nvSpPr>
        <p:spPr/>
        <p:txBody>
          <a:bodyPr/>
          <a:lstStyle/>
          <a:p>
            <a:r>
              <a:rPr lang="en-US" dirty="0" err="1"/>
              <a:t>Virtualisation</a:t>
            </a:r>
            <a:r>
              <a:rPr lang="en-US" dirty="0"/>
              <a:t> History</a:t>
            </a:r>
            <a:endParaRPr lang="en-GB" dirty="0"/>
          </a:p>
        </p:txBody>
      </p:sp>
      <p:pic>
        <p:nvPicPr>
          <p:cNvPr id="6" name="Content Placeholder 5">
            <a:extLst>
              <a:ext uri="{FF2B5EF4-FFF2-40B4-BE49-F238E27FC236}">
                <a16:creationId xmlns:a16="http://schemas.microsoft.com/office/drawing/2014/main" id="{28EE357A-3E59-6D43-1591-ADD46EE76981}"/>
              </a:ext>
            </a:extLst>
          </p:cNvPr>
          <p:cNvPicPr>
            <a:picLocks noGrp="1" noChangeAspect="1"/>
          </p:cNvPicPr>
          <p:nvPr>
            <p:ph idx="1"/>
          </p:nvPr>
        </p:nvPicPr>
        <p:blipFill rotWithShape="1">
          <a:blip r:embed="rId2"/>
          <a:srcRect b="32819"/>
          <a:stretch/>
        </p:blipFill>
        <p:spPr>
          <a:xfrm>
            <a:off x="6535584" y="-1"/>
            <a:ext cx="5576904" cy="5705061"/>
          </a:xfrm>
          <a:prstGeom prst="rect">
            <a:avLst/>
          </a:prstGeom>
        </p:spPr>
      </p:pic>
      <p:sp>
        <p:nvSpPr>
          <p:cNvPr id="7" name="TextBox 6">
            <a:extLst>
              <a:ext uri="{FF2B5EF4-FFF2-40B4-BE49-F238E27FC236}">
                <a16:creationId xmlns:a16="http://schemas.microsoft.com/office/drawing/2014/main" id="{6F6D0A82-4347-F7EF-C214-8FE958A4B69F}"/>
              </a:ext>
            </a:extLst>
          </p:cNvPr>
          <p:cNvSpPr txBox="1"/>
          <p:nvPr/>
        </p:nvSpPr>
        <p:spPr>
          <a:xfrm>
            <a:off x="583689" y="1430868"/>
            <a:ext cx="5951895" cy="4154984"/>
          </a:xfrm>
          <a:prstGeom prst="rect">
            <a:avLst/>
          </a:prstGeom>
          <a:noFill/>
        </p:spPr>
        <p:txBody>
          <a:bodyPr wrap="square" rtlCol="0">
            <a:spAutoFit/>
          </a:bodyPr>
          <a:lstStyle/>
          <a:p>
            <a:r>
              <a:rPr lang="en-US" sz="2400" b="1" dirty="0"/>
              <a:t>1964</a:t>
            </a:r>
          </a:p>
          <a:p>
            <a:pPr marL="285750" indent="-285750">
              <a:buFont typeface="Arial" panose="020B0604020202020204" pitchFamily="34" charset="0"/>
              <a:buChar char="•"/>
            </a:pPr>
            <a:r>
              <a:rPr lang="en-US" sz="2400" dirty="0"/>
              <a:t>IBM introduced the CP-40 Mainframe computer using Time Sharing technology.</a:t>
            </a:r>
          </a:p>
          <a:p>
            <a:pPr marL="285750" indent="-285750">
              <a:buFont typeface="Arial" panose="020B0604020202020204" pitchFamily="34" charset="0"/>
              <a:buChar char="•"/>
            </a:pPr>
            <a:r>
              <a:rPr lang="en-US" sz="2400" dirty="0"/>
              <a:t>This allowed users to access the computer simultaneously.</a:t>
            </a:r>
          </a:p>
          <a:p>
            <a:pPr marL="285750" indent="-285750">
              <a:buFont typeface="Arial" panose="020B0604020202020204" pitchFamily="34" charset="0"/>
              <a:buChar char="•"/>
            </a:pPr>
            <a:r>
              <a:rPr lang="en-US" sz="2400" dirty="0"/>
              <a:t>This led to the first ever hypervisor and virtualization.</a:t>
            </a:r>
          </a:p>
          <a:p>
            <a:r>
              <a:rPr lang="en-US" sz="2400" b="1" dirty="0"/>
              <a:t>1974</a:t>
            </a:r>
          </a:p>
          <a:p>
            <a:pPr marL="285750" indent="-285750">
              <a:buFont typeface="Arial" panose="020B0604020202020204" pitchFamily="34" charset="0"/>
              <a:buChar char="•"/>
            </a:pPr>
            <a:r>
              <a:rPr lang="en-GB" sz="2400" dirty="0"/>
              <a:t>Gerald </a:t>
            </a:r>
            <a:r>
              <a:rPr lang="en-GB" sz="2400" dirty="0" err="1"/>
              <a:t>Popek</a:t>
            </a:r>
            <a:r>
              <a:rPr lang="en-GB" sz="2400" dirty="0"/>
              <a:t> and Robert Goldberg  define hypervisor types and propose a theory with instruction set architecture. [1]</a:t>
            </a:r>
          </a:p>
        </p:txBody>
      </p:sp>
      <p:sp>
        <p:nvSpPr>
          <p:cNvPr id="9" name="TextBox 8">
            <a:extLst>
              <a:ext uri="{FF2B5EF4-FFF2-40B4-BE49-F238E27FC236}">
                <a16:creationId xmlns:a16="http://schemas.microsoft.com/office/drawing/2014/main" id="{28856A32-464D-79F2-1971-7E7DB5264A63}"/>
              </a:ext>
            </a:extLst>
          </p:cNvPr>
          <p:cNvSpPr txBox="1"/>
          <p:nvPr/>
        </p:nvSpPr>
        <p:spPr>
          <a:xfrm>
            <a:off x="3240157" y="5790814"/>
            <a:ext cx="5764695" cy="523220"/>
          </a:xfrm>
          <a:prstGeom prst="rect">
            <a:avLst/>
          </a:prstGeom>
          <a:noFill/>
        </p:spPr>
        <p:txBody>
          <a:bodyPr wrap="square">
            <a:spAutoFit/>
          </a:bodyPr>
          <a:lstStyle/>
          <a:p>
            <a:r>
              <a:rPr lang="en-GB" sz="1400" dirty="0">
                <a:solidFill>
                  <a:srgbClr val="FFC000"/>
                </a:solidFill>
              </a:rPr>
              <a:t>[1] “</a:t>
            </a:r>
            <a:r>
              <a:rPr lang="en-US" sz="1400" dirty="0">
                <a:solidFill>
                  <a:srgbClr val="FFC000"/>
                </a:solidFill>
              </a:rPr>
              <a:t>Formal requirements for virtualizable third generation architectures”</a:t>
            </a:r>
          </a:p>
          <a:p>
            <a:r>
              <a:rPr lang="en-GB" sz="1400" dirty="0">
                <a:solidFill>
                  <a:srgbClr val="FFC000"/>
                </a:solidFill>
              </a:rPr>
              <a:t>      </a:t>
            </a:r>
            <a:r>
              <a:rPr lang="en-GB" sz="1400" dirty="0">
                <a:solidFill>
                  <a:srgbClr val="FFC000"/>
                </a:solidFill>
                <a:hlinkClick r:id="rId3">
                  <a:extLst>
                    <a:ext uri="{A12FA001-AC4F-418D-AE19-62706E023703}">
                      <ahyp:hlinkClr xmlns:ahyp="http://schemas.microsoft.com/office/drawing/2018/hyperlinkcolor" val="tx"/>
                    </a:ext>
                  </a:extLst>
                </a:hlinkClick>
              </a:rPr>
              <a:t>https://dl.acm.org/doi/10.1145/361011.361073</a:t>
            </a:r>
            <a:r>
              <a:rPr lang="en-GB" sz="1400" dirty="0">
                <a:solidFill>
                  <a:srgbClr val="FFC000"/>
                </a:solidFill>
              </a:rPr>
              <a:t> </a:t>
            </a:r>
          </a:p>
        </p:txBody>
      </p:sp>
    </p:spTree>
    <p:extLst>
      <p:ext uri="{BB962C8B-B14F-4D97-AF65-F5344CB8AC3E}">
        <p14:creationId xmlns:p14="http://schemas.microsoft.com/office/powerpoint/2010/main" val="156202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CBD89-CD33-EAF0-0017-F875F4B08FA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3BFEA10-86A5-A589-752A-4111276035D7}"/>
              </a:ext>
            </a:extLst>
          </p:cNvPr>
          <p:cNvSpPr>
            <a:spLocks noGrp="1"/>
          </p:cNvSpPr>
          <p:nvPr>
            <p:ph type="title"/>
          </p:nvPr>
        </p:nvSpPr>
        <p:spPr/>
        <p:txBody>
          <a:bodyPr/>
          <a:lstStyle/>
          <a:p>
            <a:r>
              <a:rPr lang="en-US" dirty="0" err="1"/>
              <a:t>Virtualisation</a:t>
            </a:r>
            <a:r>
              <a:rPr lang="en-US" dirty="0"/>
              <a:t> History</a:t>
            </a:r>
            <a:endParaRPr lang="en-GB" dirty="0"/>
          </a:p>
        </p:txBody>
      </p:sp>
      <p:sp>
        <p:nvSpPr>
          <p:cNvPr id="7" name="TextBox 6">
            <a:extLst>
              <a:ext uri="{FF2B5EF4-FFF2-40B4-BE49-F238E27FC236}">
                <a16:creationId xmlns:a16="http://schemas.microsoft.com/office/drawing/2014/main" id="{70DF35DF-743C-01BE-6448-FA2296264BCB}"/>
              </a:ext>
            </a:extLst>
          </p:cNvPr>
          <p:cNvSpPr txBox="1"/>
          <p:nvPr/>
        </p:nvSpPr>
        <p:spPr>
          <a:xfrm>
            <a:off x="583688" y="1430868"/>
            <a:ext cx="5419527" cy="4401205"/>
          </a:xfrm>
          <a:prstGeom prst="rect">
            <a:avLst/>
          </a:prstGeom>
          <a:noFill/>
        </p:spPr>
        <p:txBody>
          <a:bodyPr wrap="square" rtlCol="0">
            <a:spAutoFit/>
          </a:bodyPr>
          <a:lstStyle/>
          <a:p>
            <a:r>
              <a:rPr lang="en-US" sz="2400" b="1" dirty="0"/>
              <a:t>1995</a:t>
            </a:r>
          </a:p>
          <a:p>
            <a:pPr marL="342900" indent="-342900">
              <a:buFont typeface="Arial" panose="020B0604020202020204" pitchFamily="34" charset="0"/>
              <a:buChar char="•"/>
            </a:pPr>
            <a:r>
              <a:rPr lang="en-US" sz="2400" dirty="0"/>
              <a:t>Red Hat Linux is created by Marc Ewing</a:t>
            </a:r>
          </a:p>
          <a:p>
            <a:pPr marL="800100" lvl="1" indent="-342900">
              <a:buFont typeface="Arial" panose="020B0604020202020204" pitchFamily="34" charset="0"/>
              <a:buChar char="•"/>
            </a:pPr>
            <a:r>
              <a:rPr lang="en-US" sz="2000" dirty="0"/>
              <a:t>This was the first available commercial Linux.</a:t>
            </a:r>
          </a:p>
          <a:p>
            <a:r>
              <a:rPr lang="en-GB" sz="2400" b="1" dirty="0"/>
              <a:t>1998</a:t>
            </a:r>
          </a:p>
          <a:p>
            <a:pPr marL="342900" indent="-342900">
              <a:buFont typeface="Arial" panose="020B0604020202020204" pitchFamily="34" charset="0"/>
              <a:buChar char="•"/>
            </a:pPr>
            <a:r>
              <a:rPr lang="en-GB" sz="2400" dirty="0"/>
              <a:t>VMWare is </a:t>
            </a:r>
            <a:r>
              <a:rPr lang="en-GB" sz="2400" dirty="0" err="1"/>
              <a:t>foundedby</a:t>
            </a:r>
            <a:r>
              <a:rPr lang="en-GB" sz="2400" dirty="0"/>
              <a:t> Diane Green, Mendel Rosenblum, Scott Devine, Ellen Wang and Edouard </a:t>
            </a:r>
            <a:r>
              <a:rPr lang="en-GB" sz="2400" dirty="0" err="1"/>
              <a:t>Bugnion</a:t>
            </a:r>
            <a:r>
              <a:rPr lang="en-GB" sz="2400" dirty="0"/>
              <a:t>.</a:t>
            </a:r>
          </a:p>
          <a:p>
            <a:r>
              <a:rPr lang="en-GB" sz="2400" b="1" dirty="0"/>
              <a:t>1999</a:t>
            </a:r>
          </a:p>
          <a:p>
            <a:pPr marL="342900" indent="-342900">
              <a:buFont typeface="Arial" panose="020B0604020202020204" pitchFamily="34" charset="0"/>
              <a:buChar char="•"/>
            </a:pPr>
            <a:r>
              <a:rPr lang="en-GB" sz="2400" dirty="0"/>
              <a:t>VMware Workstation is released.</a:t>
            </a:r>
          </a:p>
          <a:p>
            <a:pPr marL="800100" lvl="1" indent="-342900">
              <a:buFont typeface="Arial" panose="020B0604020202020204" pitchFamily="34" charset="0"/>
              <a:buChar char="•"/>
            </a:pPr>
            <a:r>
              <a:rPr lang="en-GB" sz="2400" dirty="0"/>
              <a:t>It runs on x86 architecture using type 2 hypervisor.</a:t>
            </a:r>
          </a:p>
        </p:txBody>
      </p:sp>
      <p:sp>
        <p:nvSpPr>
          <p:cNvPr id="9" name="TextBox 8">
            <a:extLst>
              <a:ext uri="{FF2B5EF4-FFF2-40B4-BE49-F238E27FC236}">
                <a16:creationId xmlns:a16="http://schemas.microsoft.com/office/drawing/2014/main" id="{CC4BEA0B-4269-3D12-CDDD-6140292A9E42}"/>
              </a:ext>
            </a:extLst>
          </p:cNvPr>
          <p:cNvSpPr txBox="1"/>
          <p:nvPr/>
        </p:nvSpPr>
        <p:spPr>
          <a:xfrm>
            <a:off x="3252166" y="5849755"/>
            <a:ext cx="5687667" cy="461665"/>
          </a:xfrm>
          <a:prstGeom prst="rect">
            <a:avLst/>
          </a:prstGeom>
          <a:noFill/>
        </p:spPr>
        <p:txBody>
          <a:bodyPr wrap="square">
            <a:spAutoFit/>
          </a:bodyPr>
          <a:lstStyle/>
          <a:p>
            <a:r>
              <a:rPr lang="en-GB" sz="1200" dirty="0">
                <a:solidFill>
                  <a:srgbClr val="FFC000"/>
                </a:solidFill>
              </a:rPr>
              <a:t>https://www.techtarget.com/searchitoperations/feature/The-history-of-virtualization-and-its-mark-on-data-center-management</a:t>
            </a:r>
          </a:p>
        </p:txBody>
      </p:sp>
      <p:pic>
        <p:nvPicPr>
          <p:cNvPr id="12" name="Content Placeholder 11">
            <a:extLst>
              <a:ext uri="{FF2B5EF4-FFF2-40B4-BE49-F238E27FC236}">
                <a16:creationId xmlns:a16="http://schemas.microsoft.com/office/drawing/2014/main" id="{EDCD1889-7B4A-4108-7E2F-B41CBA1D40F6}"/>
              </a:ext>
            </a:extLst>
          </p:cNvPr>
          <p:cNvPicPr>
            <a:picLocks noGrp="1" noChangeAspect="1"/>
          </p:cNvPicPr>
          <p:nvPr>
            <p:ph idx="1"/>
          </p:nvPr>
        </p:nvPicPr>
        <p:blipFill>
          <a:blip r:embed="rId2"/>
          <a:stretch>
            <a:fillRect/>
          </a:stretch>
        </p:blipFill>
        <p:spPr>
          <a:xfrm>
            <a:off x="6614575" y="236607"/>
            <a:ext cx="5287466" cy="5408819"/>
          </a:xfrm>
          <a:prstGeom prst="rect">
            <a:avLst/>
          </a:prstGeom>
        </p:spPr>
      </p:pic>
    </p:spTree>
    <p:extLst>
      <p:ext uri="{BB962C8B-B14F-4D97-AF65-F5344CB8AC3E}">
        <p14:creationId xmlns:p14="http://schemas.microsoft.com/office/powerpoint/2010/main" val="34277076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A764E-FAF6-0196-2239-AADA669417F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67FDFA3-94E3-0BE6-82CE-EEB35C5CCC7D}"/>
              </a:ext>
            </a:extLst>
          </p:cNvPr>
          <p:cNvSpPr>
            <a:spLocks noGrp="1"/>
          </p:cNvSpPr>
          <p:nvPr>
            <p:ph type="title"/>
          </p:nvPr>
        </p:nvSpPr>
        <p:spPr/>
        <p:txBody>
          <a:bodyPr/>
          <a:lstStyle/>
          <a:p>
            <a:r>
              <a:rPr lang="en-US" dirty="0" err="1"/>
              <a:t>Virtualisation</a:t>
            </a:r>
            <a:r>
              <a:rPr lang="en-US" dirty="0"/>
              <a:t> History</a:t>
            </a:r>
            <a:endParaRPr lang="en-GB" dirty="0"/>
          </a:p>
        </p:txBody>
      </p:sp>
      <p:pic>
        <p:nvPicPr>
          <p:cNvPr id="5" name="Content Placeholder 4">
            <a:extLst>
              <a:ext uri="{FF2B5EF4-FFF2-40B4-BE49-F238E27FC236}">
                <a16:creationId xmlns:a16="http://schemas.microsoft.com/office/drawing/2014/main" id="{5C49889C-A30E-021A-36C1-93CE8988CA14}"/>
              </a:ext>
            </a:extLst>
          </p:cNvPr>
          <p:cNvPicPr>
            <a:picLocks noGrp="1" noChangeAspect="1"/>
          </p:cNvPicPr>
          <p:nvPr>
            <p:ph idx="1"/>
          </p:nvPr>
        </p:nvPicPr>
        <p:blipFill rotWithShape="1">
          <a:blip r:embed="rId2"/>
          <a:srcRect t="64062"/>
          <a:stretch/>
        </p:blipFill>
        <p:spPr>
          <a:xfrm>
            <a:off x="6188786" y="1708391"/>
            <a:ext cx="5910795" cy="3441217"/>
          </a:xfrm>
          <a:prstGeom prst="rect">
            <a:avLst/>
          </a:prstGeom>
        </p:spPr>
      </p:pic>
      <p:sp>
        <p:nvSpPr>
          <p:cNvPr id="7" name="TextBox 6">
            <a:extLst>
              <a:ext uri="{FF2B5EF4-FFF2-40B4-BE49-F238E27FC236}">
                <a16:creationId xmlns:a16="http://schemas.microsoft.com/office/drawing/2014/main" id="{20DF527D-A2E5-2CE2-DF3F-6FEE93F2150C}"/>
              </a:ext>
            </a:extLst>
          </p:cNvPr>
          <p:cNvSpPr txBox="1"/>
          <p:nvPr/>
        </p:nvSpPr>
        <p:spPr>
          <a:xfrm>
            <a:off x="583688" y="1338693"/>
            <a:ext cx="5605098" cy="4524315"/>
          </a:xfrm>
          <a:prstGeom prst="rect">
            <a:avLst/>
          </a:prstGeom>
          <a:noFill/>
        </p:spPr>
        <p:txBody>
          <a:bodyPr wrap="square" rtlCol="0">
            <a:spAutoFit/>
          </a:bodyPr>
          <a:lstStyle/>
          <a:p>
            <a:r>
              <a:rPr lang="en-US" sz="2400" b="1" dirty="0"/>
              <a:t>2000s</a:t>
            </a:r>
          </a:p>
          <a:p>
            <a:pPr marL="342900" indent="-342900">
              <a:buFont typeface="Arial" panose="020B0604020202020204" pitchFamily="34" charset="0"/>
              <a:buChar char="•"/>
            </a:pPr>
            <a:r>
              <a:rPr lang="en-GB" sz="2400" dirty="0"/>
              <a:t>Virtualisation starts to really take off.</a:t>
            </a:r>
          </a:p>
          <a:p>
            <a:pPr marL="342900" indent="-342900">
              <a:buFont typeface="Arial" panose="020B0604020202020204" pitchFamily="34" charset="0"/>
              <a:buChar char="•"/>
            </a:pPr>
            <a:r>
              <a:rPr lang="en-GB" sz="2400" dirty="0"/>
              <a:t>Companies such as </a:t>
            </a:r>
            <a:r>
              <a:rPr lang="en-GB" sz="2400" dirty="0" err="1"/>
              <a:t>Vmware</a:t>
            </a:r>
            <a:r>
              <a:rPr lang="en-GB" sz="2400" dirty="0"/>
              <a:t>, Red Hat, IBM and Citrix Systems establish themselves.</a:t>
            </a:r>
          </a:p>
          <a:p>
            <a:r>
              <a:rPr lang="en-GB" sz="2400" b="1" dirty="0"/>
              <a:t>2001</a:t>
            </a:r>
          </a:p>
          <a:p>
            <a:pPr marL="342900" indent="-342900">
              <a:buFont typeface="Arial" panose="020B0604020202020204" pitchFamily="34" charset="0"/>
              <a:buChar char="•"/>
            </a:pPr>
            <a:r>
              <a:rPr lang="en-GB" sz="2400" dirty="0"/>
              <a:t>VMware ESX 1.0 is released.</a:t>
            </a:r>
          </a:p>
          <a:p>
            <a:pPr marL="800100" lvl="1" indent="-342900">
              <a:buFont typeface="Arial" panose="020B0604020202020204" pitchFamily="34" charset="0"/>
              <a:buChar char="•"/>
            </a:pPr>
            <a:r>
              <a:rPr lang="en-GB" sz="2400" dirty="0"/>
              <a:t>Type 1 hypervisor aimed towards enterprise-level organisations.</a:t>
            </a:r>
          </a:p>
          <a:p>
            <a:r>
              <a:rPr lang="en-GB" sz="2400" b="1" dirty="0"/>
              <a:t>2003</a:t>
            </a:r>
          </a:p>
          <a:p>
            <a:pPr marL="342900" indent="-342900">
              <a:buFont typeface="Arial" panose="020B0604020202020204" pitchFamily="34" charset="0"/>
              <a:buChar char="•"/>
            </a:pPr>
            <a:r>
              <a:rPr lang="en-GB" sz="2400" dirty="0"/>
              <a:t>The open-source Xen project is released</a:t>
            </a:r>
          </a:p>
          <a:p>
            <a:pPr marL="342900" indent="-342900">
              <a:buFont typeface="Arial" panose="020B0604020202020204" pitchFamily="34" charset="0"/>
              <a:buChar char="•"/>
            </a:pPr>
            <a:r>
              <a:rPr lang="en-GB" sz="2400" dirty="0"/>
              <a:t>VMware release Virtual </a:t>
            </a:r>
            <a:r>
              <a:rPr lang="en-GB" sz="2400" dirty="0" err="1"/>
              <a:t>Center</a:t>
            </a:r>
            <a:r>
              <a:rPr lang="en-GB" sz="2400" dirty="0"/>
              <a:t> 1.0</a:t>
            </a:r>
          </a:p>
        </p:txBody>
      </p:sp>
      <p:sp>
        <p:nvSpPr>
          <p:cNvPr id="4" name="TextBox 3">
            <a:extLst>
              <a:ext uri="{FF2B5EF4-FFF2-40B4-BE49-F238E27FC236}">
                <a16:creationId xmlns:a16="http://schemas.microsoft.com/office/drawing/2014/main" id="{76FDD733-F75A-F8B7-24E9-96DBE2205236}"/>
              </a:ext>
            </a:extLst>
          </p:cNvPr>
          <p:cNvSpPr txBox="1"/>
          <p:nvPr/>
        </p:nvSpPr>
        <p:spPr>
          <a:xfrm>
            <a:off x="3251905" y="5863375"/>
            <a:ext cx="5688189" cy="461665"/>
          </a:xfrm>
          <a:prstGeom prst="rect">
            <a:avLst/>
          </a:prstGeom>
          <a:noFill/>
        </p:spPr>
        <p:txBody>
          <a:bodyPr wrap="square">
            <a:spAutoFit/>
          </a:bodyPr>
          <a:lstStyle/>
          <a:p>
            <a:r>
              <a:rPr lang="en-GB" sz="1200" dirty="0">
                <a:solidFill>
                  <a:srgbClr val="FFC000"/>
                </a:solidFill>
              </a:rPr>
              <a:t>https://www.techtarget.com/searchitoperations/feature/The-history-of-virtualization-and-its-mark-on-data-center-management</a:t>
            </a:r>
          </a:p>
        </p:txBody>
      </p:sp>
    </p:spTree>
    <p:extLst>
      <p:ext uri="{BB962C8B-B14F-4D97-AF65-F5344CB8AC3E}">
        <p14:creationId xmlns:p14="http://schemas.microsoft.com/office/powerpoint/2010/main" val="39281832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F9F75-742E-36AD-6419-F8787724763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959EACC-FFA0-9B7B-7162-709AAEF7998E}"/>
              </a:ext>
            </a:extLst>
          </p:cNvPr>
          <p:cNvSpPr>
            <a:spLocks noGrp="1"/>
          </p:cNvSpPr>
          <p:nvPr>
            <p:ph type="title"/>
          </p:nvPr>
        </p:nvSpPr>
        <p:spPr/>
        <p:txBody>
          <a:bodyPr/>
          <a:lstStyle/>
          <a:p>
            <a:r>
              <a:rPr lang="en-US" dirty="0" err="1"/>
              <a:t>Virtualisation</a:t>
            </a:r>
            <a:r>
              <a:rPr lang="en-US" dirty="0"/>
              <a:t> History</a:t>
            </a:r>
            <a:endParaRPr lang="en-GB" dirty="0"/>
          </a:p>
        </p:txBody>
      </p:sp>
      <p:pic>
        <p:nvPicPr>
          <p:cNvPr id="5" name="Content Placeholder 4">
            <a:extLst>
              <a:ext uri="{FF2B5EF4-FFF2-40B4-BE49-F238E27FC236}">
                <a16:creationId xmlns:a16="http://schemas.microsoft.com/office/drawing/2014/main" id="{FE7FA3DE-1126-1B75-D666-3349E53EB730}"/>
              </a:ext>
            </a:extLst>
          </p:cNvPr>
          <p:cNvPicPr>
            <a:picLocks noGrp="1" noChangeAspect="1"/>
          </p:cNvPicPr>
          <p:nvPr>
            <p:ph idx="1"/>
          </p:nvPr>
        </p:nvPicPr>
        <p:blipFill rotWithShape="1">
          <a:blip r:embed="rId2"/>
          <a:srcRect t="64062"/>
          <a:stretch/>
        </p:blipFill>
        <p:spPr>
          <a:xfrm>
            <a:off x="6188786" y="1708391"/>
            <a:ext cx="5910795" cy="3441217"/>
          </a:xfrm>
          <a:prstGeom prst="rect">
            <a:avLst/>
          </a:prstGeom>
        </p:spPr>
      </p:pic>
      <p:sp>
        <p:nvSpPr>
          <p:cNvPr id="7" name="TextBox 6">
            <a:extLst>
              <a:ext uri="{FF2B5EF4-FFF2-40B4-BE49-F238E27FC236}">
                <a16:creationId xmlns:a16="http://schemas.microsoft.com/office/drawing/2014/main" id="{846E52EF-EFD2-E751-151F-F3D6799559E4}"/>
              </a:ext>
            </a:extLst>
          </p:cNvPr>
          <p:cNvSpPr txBox="1"/>
          <p:nvPr/>
        </p:nvSpPr>
        <p:spPr>
          <a:xfrm>
            <a:off x="542248" y="1708391"/>
            <a:ext cx="5605098" cy="2677656"/>
          </a:xfrm>
          <a:prstGeom prst="rect">
            <a:avLst/>
          </a:prstGeom>
          <a:noFill/>
        </p:spPr>
        <p:txBody>
          <a:bodyPr wrap="square" rtlCol="0">
            <a:spAutoFit/>
          </a:bodyPr>
          <a:lstStyle/>
          <a:p>
            <a:r>
              <a:rPr lang="en-US" sz="2400" b="1" dirty="0"/>
              <a:t>2008</a:t>
            </a:r>
          </a:p>
          <a:p>
            <a:pPr marL="342900" indent="-342900">
              <a:buFont typeface="Arial" panose="020B0604020202020204" pitchFamily="34" charset="0"/>
              <a:buChar char="•"/>
            </a:pPr>
            <a:r>
              <a:rPr lang="en-GB" sz="2400" dirty="0"/>
              <a:t>Microsoft deploy </a:t>
            </a:r>
            <a:r>
              <a:rPr lang="en-GB" sz="2400" dirty="0" err="1"/>
              <a:t>Hyper-v</a:t>
            </a:r>
            <a:r>
              <a:rPr lang="en-GB" sz="2400" dirty="0"/>
              <a:t>.</a:t>
            </a:r>
          </a:p>
          <a:p>
            <a:pPr marL="342900" indent="-342900">
              <a:buFont typeface="Arial" panose="020B0604020202020204" pitchFamily="34" charset="0"/>
              <a:buChar char="•"/>
            </a:pPr>
            <a:r>
              <a:rPr lang="en-GB" sz="2400" dirty="0"/>
              <a:t>A native hypervisor for Windows.</a:t>
            </a:r>
          </a:p>
          <a:p>
            <a:r>
              <a:rPr lang="en-GB" sz="2400" b="1" dirty="0"/>
              <a:t>2010</a:t>
            </a:r>
          </a:p>
          <a:p>
            <a:pPr marL="342900" indent="-342900">
              <a:buFont typeface="Arial" panose="020B0604020202020204" pitchFamily="34" charset="0"/>
              <a:buChar char="•"/>
            </a:pPr>
            <a:r>
              <a:rPr lang="en-GB" sz="2400" dirty="0"/>
              <a:t>MS Azure is introduced.</a:t>
            </a:r>
          </a:p>
          <a:p>
            <a:r>
              <a:rPr lang="en-GB" sz="2400" b="1" dirty="0"/>
              <a:t>2013</a:t>
            </a:r>
          </a:p>
          <a:p>
            <a:pPr marL="342900" indent="-342900">
              <a:buFont typeface="Arial" panose="020B0604020202020204" pitchFamily="34" charset="0"/>
              <a:buChar char="•"/>
            </a:pPr>
            <a:r>
              <a:rPr lang="en-GB" sz="2400" dirty="0"/>
              <a:t>Docker released container software</a:t>
            </a:r>
          </a:p>
        </p:txBody>
      </p:sp>
      <p:sp>
        <p:nvSpPr>
          <p:cNvPr id="4" name="TextBox 3">
            <a:extLst>
              <a:ext uri="{FF2B5EF4-FFF2-40B4-BE49-F238E27FC236}">
                <a16:creationId xmlns:a16="http://schemas.microsoft.com/office/drawing/2014/main" id="{A8FF0572-9ED9-131B-8A4F-7149A709C934}"/>
              </a:ext>
            </a:extLst>
          </p:cNvPr>
          <p:cNvSpPr txBox="1"/>
          <p:nvPr/>
        </p:nvSpPr>
        <p:spPr>
          <a:xfrm>
            <a:off x="3251905" y="5863375"/>
            <a:ext cx="5688189" cy="461665"/>
          </a:xfrm>
          <a:prstGeom prst="rect">
            <a:avLst/>
          </a:prstGeom>
          <a:noFill/>
        </p:spPr>
        <p:txBody>
          <a:bodyPr wrap="square">
            <a:spAutoFit/>
          </a:bodyPr>
          <a:lstStyle/>
          <a:p>
            <a:r>
              <a:rPr lang="en-GB" sz="1200" dirty="0">
                <a:solidFill>
                  <a:srgbClr val="FFC000"/>
                </a:solidFill>
              </a:rPr>
              <a:t>https://www.techtarget.com/searchitoperations/feature/The-history-of-virtualization-and-its-mark-on-data-center-management</a:t>
            </a:r>
          </a:p>
        </p:txBody>
      </p:sp>
    </p:spTree>
    <p:extLst>
      <p:ext uri="{BB962C8B-B14F-4D97-AF65-F5344CB8AC3E}">
        <p14:creationId xmlns:p14="http://schemas.microsoft.com/office/powerpoint/2010/main" val="4217088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E569E-A518-18D2-721D-30E979458BE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3E5CBD-31F2-4AA4-10CC-EB7FA67A208F}"/>
              </a:ext>
            </a:extLst>
          </p:cNvPr>
          <p:cNvSpPr>
            <a:spLocks noGrp="1"/>
          </p:cNvSpPr>
          <p:nvPr>
            <p:ph idx="1"/>
          </p:nvPr>
        </p:nvSpPr>
        <p:spPr>
          <a:xfrm>
            <a:off x="583688" y="1590261"/>
            <a:ext cx="8003721" cy="3454179"/>
          </a:xfrm>
        </p:spPr>
        <p:txBody>
          <a:bodyPr/>
          <a:lstStyle/>
          <a:p>
            <a:pPr marL="342900" indent="-342900" algn="l">
              <a:buFont typeface="Arial" panose="020B0604020202020204" pitchFamily="34" charset="0"/>
              <a:buChar char="•"/>
            </a:pPr>
            <a:r>
              <a:rPr lang="en-US" sz="2400" dirty="0">
                <a:solidFill>
                  <a:schemeClr val="tx1"/>
                </a:solidFill>
              </a:rPr>
              <a:t>A Virtual Machine (VM) is a compute resource that uses software instead of a physical computer to run programs  and deploy apps.</a:t>
            </a:r>
          </a:p>
          <a:p>
            <a:pPr marL="342900" indent="-342900" algn="l">
              <a:buFont typeface="Arial" panose="020B0604020202020204" pitchFamily="34" charset="0"/>
              <a:buChar char="•"/>
            </a:pPr>
            <a:r>
              <a:rPr lang="en-US" sz="2400" dirty="0">
                <a:solidFill>
                  <a:schemeClr val="tx1"/>
                </a:solidFill>
              </a:rPr>
              <a:t>One or more virtual “guest” machines run on a physical “host” machine.</a:t>
            </a:r>
          </a:p>
          <a:p>
            <a:pPr marL="342900" indent="-342900" algn="l">
              <a:buFont typeface="Arial" panose="020B0604020202020204" pitchFamily="34" charset="0"/>
              <a:buChar char="•"/>
            </a:pPr>
            <a:r>
              <a:rPr lang="en-US" sz="2400" dirty="0">
                <a:solidFill>
                  <a:schemeClr val="tx1"/>
                </a:solidFill>
              </a:rPr>
              <a:t>Each virtual machine runs its own operating system and functions separately from the other VMs, even when they are all running on the same host.</a:t>
            </a:r>
          </a:p>
        </p:txBody>
      </p:sp>
      <p:sp>
        <p:nvSpPr>
          <p:cNvPr id="3" name="Title 2">
            <a:extLst>
              <a:ext uri="{FF2B5EF4-FFF2-40B4-BE49-F238E27FC236}">
                <a16:creationId xmlns:a16="http://schemas.microsoft.com/office/drawing/2014/main" id="{E9E7E503-A8C6-C525-23C6-72708D43AF8E}"/>
              </a:ext>
            </a:extLst>
          </p:cNvPr>
          <p:cNvSpPr>
            <a:spLocks noGrp="1"/>
          </p:cNvSpPr>
          <p:nvPr>
            <p:ph type="title"/>
          </p:nvPr>
        </p:nvSpPr>
        <p:spPr/>
        <p:txBody>
          <a:bodyPr/>
          <a:lstStyle/>
          <a:p>
            <a:r>
              <a:rPr lang="en-US" b="1" dirty="0"/>
              <a:t>Virtual Machine</a:t>
            </a:r>
            <a:endParaRPr lang="en-GB" b="1" dirty="0"/>
          </a:p>
        </p:txBody>
      </p:sp>
      <p:pic>
        <p:nvPicPr>
          <p:cNvPr id="5" name="Picture 4">
            <a:extLst>
              <a:ext uri="{FF2B5EF4-FFF2-40B4-BE49-F238E27FC236}">
                <a16:creationId xmlns:a16="http://schemas.microsoft.com/office/drawing/2014/main" id="{2680DF47-C5BC-DE30-0FC7-A58EEFEA1548}"/>
              </a:ext>
            </a:extLst>
          </p:cNvPr>
          <p:cNvPicPr>
            <a:picLocks noChangeAspect="1"/>
          </p:cNvPicPr>
          <p:nvPr/>
        </p:nvPicPr>
        <p:blipFill>
          <a:blip r:embed="rId2"/>
          <a:stretch>
            <a:fillRect/>
          </a:stretch>
        </p:blipFill>
        <p:spPr>
          <a:xfrm>
            <a:off x="8488017" y="1590261"/>
            <a:ext cx="3703983" cy="3790570"/>
          </a:xfrm>
          <a:prstGeom prst="rect">
            <a:avLst/>
          </a:prstGeom>
        </p:spPr>
      </p:pic>
      <p:sp>
        <p:nvSpPr>
          <p:cNvPr id="8" name="TextBox 6">
            <a:extLst>
              <a:ext uri="{FF2B5EF4-FFF2-40B4-BE49-F238E27FC236}">
                <a16:creationId xmlns:a16="http://schemas.microsoft.com/office/drawing/2014/main" id="{5AD8F0AE-AD6F-92D4-27BE-A83B44617898}"/>
              </a:ext>
            </a:extLst>
          </p:cNvPr>
          <p:cNvSpPr txBox="1">
            <a:spLocks noChangeArrowheads="1"/>
          </p:cNvSpPr>
          <p:nvPr/>
        </p:nvSpPr>
        <p:spPr bwMode="auto">
          <a:xfrm>
            <a:off x="8202688" y="5267739"/>
            <a:ext cx="39893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i="1" dirty="0">
                <a:hlinkClick r:id="rId3"/>
              </a:rPr>
              <a:t>https://www.vmware.com/content/dam/digitalmarketing/vmware/en/pdf/techpaper/VMware_paravirtualization.pdf</a:t>
            </a:r>
            <a:r>
              <a:rPr kumimoji="0" lang="en-GB" altLang="en-US" sz="1200" i="1" dirty="0"/>
              <a:t> </a:t>
            </a:r>
          </a:p>
        </p:txBody>
      </p:sp>
      <p:sp>
        <p:nvSpPr>
          <p:cNvPr id="4" name="TextBox 5">
            <a:extLst>
              <a:ext uri="{FF2B5EF4-FFF2-40B4-BE49-F238E27FC236}">
                <a16:creationId xmlns:a16="http://schemas.microsoft.com/office/drawing/2014/main" id="{473C1BCF-71BA-CED7-70FF-4A93EBD69271}"/>
              </a:ext>
            </a:extLst>
          </p:cNvPr>
          <p:cNvSpPr txBox="1">
            <a:spLocks noChangeArrowheads="1"/>
          </p:cNvSpPr>
          <p:nvPr/>
        </p:nvSpPr>
        <p:spPr bwMode="auto">
          <a:xfrm>
            <a:off x="583688" y="4848312"/>
            <a:ext cx="57177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i="1" dirty="0">
                <a:hlinkClick r:id="rId4"/>
              </a:rPr>
              <a:t>https://www.vmware.com/topics/glossary/content/virtual-machine.html</a:t>
            </a:r>
            <a:r>
              <a:rPr kumimoji="0" lang="en-GB" altLang="en-US" sz="1200" i="1" dirty="0"/>
              <a:t> </a:t>
            </a:r>
          </a:p>
        </p:txBody>
      </p:sp>
    </p:spTree>
    <p:extLst>
      <p:ext uri="{BB962C8B-B14F-4D97-AF65-F5344CB8AC3E}">
        <p14:creationId xmlns:p14="http://schemas.microsoft.com/office/powerpoint/2010/main" val="1651436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D9C2E-7096-869D-EC55-95E10D3F7EE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8B4D06-2C29-4F99-CB63-74B245553659}"/>
              </a:ext>
            </a:extLst>
          </p:cNvPr>
          <p:cNvSpPr>
            <a:spLocks noGrp="1"/>
          </p:cNvSpPr>
          <p:nvPr>
            <p:ph idx="1"/>
          </p:nvPr>
        </p:nvSpPr>
        <p:spPr>
          <a:xfrm>
            <a:off x="583688" y="1590261"/>
            <a:ext cx="10975521" cy="3454179"/>
          </a:xfrm>
        </p:spPr>
        <p:txBody>
          <a:bodyPr/>
          <a:lstStyle/>
          <a:p>
            <a:pPr marL="342900" indent="-342900" algn="l">
              <a:buFont typeface="Arial" panose="020B0604020202020204" pitchFamily="34" charset="0"/>
              <a:buChar char="•"/>
            </a:pPr>
            <a:r>
              <a:rPr lang="en-US" sz="2400" dirty="0">
                <a:solidFill>
                  <a:schemeClr val="tx1"/>
                </a:solidFill>
              </a:rPr>
              <a:t>A virtual machine is a software computer that, like a physical computer, runs an operating system and applications. </a:t>
            </a:r>
          </a:p>
          <a:p>
            <a:pPr marL="342900" indent="-342900" algn="l">
              <a:buFont typeface="Arial" panose="020B0604020202020204" pitchFamily="34" charset="0"/>
              <a:buChar char="•"/>
            </a:pPr>
            <a:r>
              <a:rPr lang="en-US" sz="2400" dirty="0">
                <a:solidFill>
                  <a:schemeClr val="tx1"/>
                </a:solidFill>
              </a:rPr>
              <a:t>The virtual machine is comprised of a set of specification and configuration files and is backed by the physical resources of a host. </a:t>
            </a:r>
          </a:p>
          <a:p>
            <a:pPr marL="342900" indent="-342900" algn="l">
              <a:buFont typeface="Arial" panose="020B0604020202020204" pitchFamily="34" charset="0"/>
              <a:buChar char="•"/>
            </a:pPr>
            <a:r>
              <a:rPr lang="en-US" sz="2400" dirty="0">
                <a:solidFill>
                  <a:schemeClr val="tx1"/>
                </a:solidFill>
              </a:rPr>
              <a:t>Every virtual machine has virtual devices that provide the same functionality as physical hardware.</a:t>
            </a:r>
          </a:p>
        </p:txBody>
      </p:sp>
      <p:sp>
        <p:nvSpPr>
          <p:cNvPr id="3" name="Title 2">
            <a:extLst>
              <a:ext uri="{FF2B5EF4-FFF2-40B4-BE49-F238E27FC236}">
                <a16:creationId xmlns:a16="http://schemas.microsoft.com/office/drawing/2014/main" id="{61AC4998-B14F-2C17-3B89-1B7B8EC8925B}"/>
              </a:ext>
            </a:extLst>
          </p:cNvPr>
          <p:cNvSpPr>
            <a:spLocks noGrp="1"/>
          </p:cNvSpPr>
          <p:nvPr>
            <p:ph type="title"/>
          </p:nvPr>
        </p:nvSpPr>
        <p:spPr/>
        <p:txBody>
          <a:bodyPr/>
          <a:lstStyle/>
          <a:p>
            <a:r>
              <a:rPr lang="en-US" b="1" dirty="0"/>
              <a:t>Virtual Machine</a:t>
            </a:r>
            <a:endParaRPr lang="en-GB" b="1" dirty="0"/>
          </a:p>
        </p:txBody>
      </p:sp>
    </p:spTree>
    <p:extLst>
      <p:ext uri="{BB962C8B-B14F-4D97-AF65-F5344CB8AC3E}">
        <p14:creationId xmlns:p14="http://schemas.microsoft.com/office/powerpoint/2010/main" val="3787082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06F1F0-7A1C-75C8-D770-E9C01BE81359}"/>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3159F23-D41C-F914-845B-C0329BD9FF9D}"/>
              </a:ext>
            </a:extLst>
          </p:cNvPr>
          <p:cNvSpPr>
            <a:spLocks noGrp="1"/>
          </p:cNvSpPr>
          <p:nvPr>
            <p:ph idx="1"/>
          </p:nvPr>
        </p:nvSpPr>
        <p:spPr>
          <a:xfrm>
            <a:off x="515169" y="1292087"/>
            <a:ext cx="6611188" cy="4102873"/>
          </a:xfrm>
        </p:spPr>
        <p:txBody>
          <a:bodyPr/>
          <a:lstStyle/>
          <a:p>
            <a:pPr marL="342900" indent="-342900" algn="l">
              <a:buFont typeface="Arial" panose="020B0604020202020204" pitchFamily="34" charset="0"/>
              <a:buChar char="•"/>
            </a:pPr>
            <a:r>
              <a:rPr lang="en-US" sz="2800" b="1" dirty="0">
                <a:solidFill>
                  <a:schemeClr val="tx1"/>
                </a:solidFill>
              </a:rPr>
              <a:t>Hypervisor</a:t>
            </a:r>
          </a:p>
          <a:p>
            <a:pPr marL="743010" lvl="1" indent="-342900"/>
            <a:r>
              <a:rPr lang="en-US" sz="2800" dirty="0"/>
              <a:t>The hypervisor is responsible for hosting and managing the VMs</a:t>
            </a:r>
          </a:p>
          <a:p>
            <a:pPr marL="1200210" lvl="2" indent="-342900"/>
            <a:r>
              <a:rPr lang="en-US" sz="2400" dirty="0">
                <a:solidFill>
                  <a:schemeClr val="tx1"/>
                </a:solidFill>
              </a:rPr>
              <a:t>This runs directly on the hardware.</a:t>
            </a:r>
          </a:p>
          <a:p>
            <a:pPr marL="342900" indent="-342900" algn="l">
              <a:buFont typeface="Arial" panose="020B0604020202020204" pitchFamily="34" charset="0"/>
              <a:buChar char="•"/>
            </a:pPr>
            <a:r>
              <a:rPr lang="en-US" sz="2800" b="1" dirty="0">
                <a:solidFill>
                  <a:schemeClr val="tx1"/>
                </a:solidFill>
              </a:rPr>
              <a:t>Virtual Machine Monitor</a:t>
            </a:r>
          </a:p>
          <a:p>
            <a:pPr marL="743010" lvl="1" indent="-342900"/>
            <a:r>
              <a:rPr lang="en-US" sz="2800" dirty="0">
                <a:solidFill>
                  <a:schemeClr val="tx1"/>
                </a:solidFill>
              </a:rPr>
              <a:t>A VMM creates the environment that is a VM</a:t>
            </a:r>
            <a:endParaRPr lang="en-US" sz="2800" b="1" dirty="0">
              <a:solidFill>
                <a:schemeClr val="tx1"/>
              </a:solidFill>
            </a:endParaRPr>
          </a:p>
          <a:p>
            <a:pPr marL="1200210" lvl="2" indent="-342900"/>
            <a:r>
              <a:rPr lang="en-US" sz="2400" dirty="0"/>
              <a:t>It implements, monitors and manages the physical hardware.</a:t>
            </a:r>
          </a:p>
          <a:p>
            <a:pPr marL="1200210" lvl="2" indent="-342900"/>
            <a:r>
              <a:rPr lang="en-US" sz="2400" dirty="0">
                <a:solidFill>
                  <a:schemeClr val="tx1"/>
                </a:solidFill>
              </a:rPr>
              <a:t>It is responsible for running the “guest” OS.</a:t>
            </a:r>
          </a:p>
        </p:txBody>
      </p:sp>
      <p:sp>
        <p:nvSpPr>
          <p:cNvPr id="3" name="Title 2">
            <a:extLst>
              <a:ext uri="{FF2B5EF4-FFF2-40B4-BE49-F238E27FC236}">
                <a16:creationId xmlns:a16="http://schemas.microsoft.com/office/drawing/2014/main" id="{BC79D0B8-C627-57B9-76C6-F0E30CB01BC4}"/>
              </a:ext>
            </a:extLst>
          </p:cNvPr>
          <p:cNvSpPr>
            <a:spLocks noGrp="1"/>
          </p:cNvSpPr>
          <p:nvPr>
            <p:ph type="title"/>
          </p:nvPr>
        </p:nvSpPr>
        <p:spPr/>
        <p:txBody>
          <a:bodyPr/>
          <a:lstStyle/>
          <a:p>
            <a:r>
              <a:rPr lang="en-US" b="1" dirty="0" err="1"/>
              <a:t>Virtualisation</a:t>
            </a:r>
            <a:r>
              <a:rPr lang="en-US" b="1" dirty="0"/>
              <a:t> Components</a:t>
            </a:r>
            <a:endParaRPr lang="en-GB" b="1" dirty="0"/>
          </a:p>
        </p:txBody>
      </p:sp>
      <p:pic>
        <p:nvPicPr>
          <p:cNvPr id="5" name="Picture 4">
            <a:extLst>
              <a:ext uri="{FF2B5EF4-FFF2-40B4-BE49-F238E27FC236}">
                <a16:creationId xmlns:a16="http://schemas.microsoft.com/office/drawing/2014/main" id="{D318ABBC-F119-A3D0-A004-8B95F78D4025}"/>
              </a:ext>
            </a:extLst>
          </p:cNvPr>
          <p:cNvPicPr>
            <a:picLocks noChangeAspect="1"/>
          </p:cNvPicPr>
          <p:nvPr/>
        </p:nvPicPr>
        <p:blipFill>
          <a:blip r:embed="rId2"/>
          <a:stretch>
            <a:fillRect/>
          </a:stretch>
        </p:blipFill>
        <p:spPr>
          <a:xfrm>
            <a:off x="6884961" y="2106137"/>
            <a:ext cx="5219238" cy="2174682"/>
          </a:xfrm>
          <a:prstGeom prst="rect">
            <a:avLst/>
          </a:prstGeom>
        </p:spPr>
      </p:pic>
    </p:spTree>
    <p:extLst>
      <p:ext uri="{BB962C8B-B14F-4D97-AF65-F5344CB8AC3E}">
        <p14:creationId xmlns:p14="http://schemas.microsoft.com/office/powerpoint/2010/main" val="3809644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F17B1-546D-65B2-7FB6-8D5F7B0F7602}"/>
              </a:ext>
            </a:extLst>
          </p:cNvPr>
          <p:cNvSpPr>
            <a:spLocks noGrp="1"/>
          </p:cNvSpPr>
          <p:nvPr>
            <p:ph type="title"/>
          </p:nvPr>
        </p:nvSpPr>
        <p:spPr/>
        <p:txBody>
          <a:bodyPr/>
          <a:lstStyle/>
          <a:p>
            <a:r>
              <a:rPr lang="en-US" b="1" dirty="0"/>
              <a:t>Hypervisor Properties</a:t>
            </a:r>
            <a:endParaRPr lang="en-GB" b="1" dirty="0"/>
          </a:p>
        </p:txBody>
      </p:sp>
      <p:sp>
        <p:nvSpPr>
          <p:cNvPr id="5" name="TextBox 4">
            <a:extLst>
              <a:ext uri="{FF2B5EF4-FFF2-40B4-BE49-F238E27FC236}">
                <a16:creationId xmlns:a16="http://schemas.microsoft.com/office/drawing/2014/main" id="{6B9EE903-2C70-FCF7-E8A5-45E90DF86080}"/>
              </a:ext>
            </a:extLst>
          </p:cNvPr>
          <p:cNvSpPr txBox="1"/>
          <p:nvPr/>
        </p:nvSpPr>
        <p:spPr>
          <a:xfrm>
            <a:off x="487679" y="1690688"/>
            <a:ext cx="11346101" cy="3970318"/>
          </a:xfrm>
          <a:prstGeom prst="rect">
            <a:avLst/>
          </a:prstGeom>
          <a:noFill/>
        </p:spPr>
        <p:txBody>
          <a:bodyPr wrap="square" rtlCol="0">
            <a:spAutoFit/>
          </a:bodyPr>
          <a:lstStyle/>
          <a:p>
            <a:pPr marL="285750" indent="-285750">
              <a:buFont typeface="Arial" panose="020B0604020202020204" pitchFamily="34" charset="0"/>
              <a:buChar char="•"/>
            </a:pPr>
            <a:r>
              <a:rPr lang="en-GB" altLang="en-US" sz="2800" dirty="0"/>
              <a:t>Allows you to use one physical computer to run many virtual computers.</a:t>
            </a:r>
          </a:p>
          <a:p>
            <a:pPr marL="285750" indent="-285750">
              <a:buFont typeface="Arial" panose="020B0604020202020204" pitchFamily="34" charset="0"/>
              <a:buChar char="•"/>
            </a:pPr>
            <a:r>
              <a:rPr lang="en-GB" altLang="en-US" sz="2800" b="1" dirty="0"/>
              <a:t>Controls the underlying hardware </a:t>
            </a:r>
            <a:r>
              <a:rPr lang="en-GB" altLang="en-US" sz="2800" dirty="0"/>
              <a:t>allowing it to be used by many guest systems (i.e. VMs) at once.</a:t>
            </a:r>
          </a:p>
          <a:p>
            <a:pPr marL="742950" lvl="1" indent="-285750">
              <a:buFont typeface="Arial" panose="020B0604020202020204" pitchFamily="34" charset="0"/>
              <a:buChar char="•"/>
            </a:pPr>
            <a:r>
              <a:rPr lang="en-GB" altLang="en-US" sz="2800" dirty="0"/>
              <a:t>Gives each guest system the illusion that it is running on its own  private hardware.</a:t>
            </a:r>
          </a:p>
          <a:p>
            <a:pPr marL="285750" indent="-285750">
              <a:buFont typeface="Arial" panose="020B0604020202020204" pitchFamily="34" charset="0"/>
              <a:buChar char="•"/>
            </a:pPr>
            <a:r>
              <a:rPr lang="en-GB" altLang="en-US" sz="2800" b="1" dirty="0"/>
              <a:t>Abstracts the physical resources </a:t>
            </a:r>
            <a:r>
              <a:rPr lang="en-GB" altLang="en-US" sz="2800" dirty="0"/>
              <a:t>of the host computer into discrete virtual counterparts that can be allocated to the guests.</a:t>
            </a:r>
          </a:p>
          <a:p>
            <a:pPr marL="742950" lvl="1" indent="-285750">
              <a:buFont typeface="Arial" panose="020B0604020202020204" pitchFamily="34" charset="0"/>
              <a:buChar char="•"/>
            </a:pPr>
            <a:r>
              <a:rPr lang="en-GB" altLang="en-US" sz="2800" dirty="0"/>
              <a:t>Ensures isolation.</a:t>
            </a:r>
          </a:p>
          <a:p>
            <a:pPr marL="742950" lvl="1" indent="-285750">
              <a:buFont typeface="Arial" panose="020B0604020202020204" pitchFamily="34" charset="0"/>
              <a:buChar char="•"/>
            </a:pPr>
            <a:r>
              <a:rPr lang="en-GB" altLang="en-US" sz="2800" dirty="0"/>
              <a:t>Virtual guests treat the virtual counterparts as if they are real.</a:t>
            </a:r>
          </a:p>
        </p:txBody>
      </p:sp>
    </p:spTree>
    <p:extLst>
      <p:ext uri="{BB962C8B-B14F-4D97-AF65-F5344CB8AC3E}">
        <p14:creationId xmlns:p14="http://schemas.microsoft.com/office/powerpoint/2010/main" val="1047199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1143A-3ABA-D947-799D-0839F3EC7D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3C92D6-A668-C626-6315-67564009FB2F}"/>
              </a:ext>
            </a:extLst>
          </p:cNvPr>
          <p:cNvSpPr>
            <a:spLocks noGrp="1"/>
          </p:cNvSpPr>
          <p:nvPr>
            <p:ph type="title"/>
          </p:nvPr>
        </p:nvSpPr>
        <p:spPr/>
        <p:txBody>
          <a:bodyPr/>
          <a:lstStyle/>
          <a:p>
            <a:r>
              <a:rPr lang="en-US" b="1" dirty="0"/>
              <a:t>Hypervisor</a:t>
            </a:r>
            <a:endParaRPr lang="en-GB" b="1" dirty="0"/>
          </a:p>
        </p:txBody>
      </p:sp>
      <p:pic>
        <p:nvPicPr>
          <p:cNvPr id="3" name="Picture 2">
            <a:extLst>
              <a:ext uri="{FF2B5EF4-FFF2-40B4-BE49-F238E27FC236}">
                <a16:creationId xmlns:a16="http://schemas.microsoft.com/office/drawing/2014/main" id="{40928361-00DD-9EEB-9556-0E5CD4313C43}"/>
              </a:ext>
            </a:extLst>
          </p:cNvPr>
          <p:cNvPicPr>
            <a:picLocks noChangeAspect="1"/>
          </p:cNvPicPr>
          <p:nvPr/>
        </p:nvPicPr>
        <p:blipFill>
          <a:blip r:embed="rId2"/>
          <a:stretch>
            <a:fillRect/>
          </a:stretch>
        </p:blipFill>
        <p:spPr>
          <a:xfrm>
            <a:off x="1612003" y="1173284"/>
            <a:ext cx="8967993" cy="4511431"/>
          </a:xfrm>
          <a:prstGeom prst="rect">
            <a:avLst/>
          </a:prstGeom>
        </p:spPr>
      </p:pic>
    </p:spTree>
    <p:extLst>
      <p:ext uri="{BB962C8B-B14F-4D97-AF65-F5344CB8AC3E}">
        <p14:creationId xmlns:p14="http://schemas.microsoft.com/office/powerpoint/2010/main" val="3209890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D152D-78E0-FE85-B2CC-596785BFAFA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6D7241B-C5E7-9493-4694-3692D5DF9122}"/>
              </a:ext>
            </a:extLst>
          </p:cNvPr>
          <p:cNvPicPr>
            <a:picLocks noChangeAspect="1"/>
          </p:cNvPicPr>
          <p:nvPr/>
        </p:nvPicPr>
        <p:blipFill>
          <a:blip r:embed="rId2"/>
          <a:stretch>
            <a:fillRect/>
          </a:stretch>
        </p:blipFill>
        <p:spPr>
          <a:xfrm>
            <a:off x="7464287" y="1480848"/>
            <a:ext cx="4727713" cy="3617643"/>
          </a:xfrm>
          <a:prstGeom prst="rect">
            <a:avLst/>
          </a:prstGeom>
        </p:spPr>
      </p:pic>
      <p:sp>
        <p:nvSpPr>
          <p:cNvPr id="2" name="Content Placeholder 1">
            <a:extLst>
              <a:ext uri="{FF2B5EF4-FFF2-40B4-BE49-F238E27FC236}">
                <a16:creationId xmlns:a16="http://schemas.microsoft.com/office/drawing/2014/main" id="{4DEF0508-05F5-1FC3-307A-2289161EE4DD}"/>
              </a:ext>
            </a:extLst>
          </p:cNvPr>
          <p:cNvSpPr>
            <a:spLocks noGrp="1"/>
          </p:cNvSpPr>
          <p:nvPr>
            <p:ph idx="1"/>
          </p:nvPr>
        </p:nvSpPr>
        <p:spPr>
          <a:xfrm>
            <a:off x="515169" y="1539240"/>
            <a:ext cx="7426196" cy="3855720"/>
          </a:xfrm>
        </p:spPr>
        <p:txBody>
          <a:bodyPr/>
          <a:lstStyle/>
          <a:p>
            <a:pPr marL="0" indent="0"/>
            <a:r>
              <a:rPr lang="en-US" sz="1600" dirty="0">
                <a:solidFill>
                  <a:schemeClr val="tx1"/>
                </a:solidFill>
              </a:rPr>
              <a:t>“Any program run under the VMM should exhibit an effect identical with that demonstrated if the program had been run on the original machine directly, with the possible exception of differences caused by the availability of system resources and differences caused by timing dependencies”</a:t>
            </a:r>
          </a:p>
          <a:p>
            <a:pPr marL="342900" indent="-342900" algn="l">
              <a:buFont typeface="Arial" panose="020B0604020202020204" pitchFamily="34" charset="0"/>
              <a:buChar char="•"/>
            </a:pPr>
            <a:r>
              <a:rPr lang="en-US" sz="2400" dirty="0">
                <a:solidFill>
                  <a:schemeClr val="tx1"/>
                </a:solidFill>
              </a:rPr>
              <a:t>The VMM provides an environment for programs which is essentially identical with the original machine.</a:t>
            </a:r>
          </a:p>
          <a:p>
            <a:pPr marL="342900" indent="-342900" algn="l">
              <a:buFont typeface="Arial" panose="020B0604020202020204" pitchFamily="34" charset="0"/>
              <a:buChar char="•"/>
            </a:pPr>
            <a:r>
              <a:rPr lang="en-US" sz="2400" dirty="0">
                <a:solidFill>
                  <a:schemeClr val="tx1"/>
                </a:solidFill>
              </a:rPr>
              <a:t>Programs run in this environment show at worst only minor decreases in speed.</a:t>
            </a:r>
          </a:p>
          <a:p>
            <a:pPr marL="342900" indent="-342900" algn="l">
              <a:buFont typeface="Arial" panose="020B0604020202020204" pitchFamily="34" charset="0"/>
              <a:buChar char="•"/>
            </a:pPr>
            <a:r>
              <a:rPr lang="en-US" sz="2400" dirty="0">
                <a:solidFill>
                  <a:schemeClr val="tx1"/>
                </a:solidFill>
              </a:rPr>
              <a:t>The VMM is in complete control of system resources.</a:t>
            </a:r>
            <a:endParaRPr lang="en-US" dirty="0">
              <a:solidFill>
                <a:schemeClr val="tx1"/>
              </a:solidFill>
            </a:endParaRPr>
          </a:p>
          <a:p>
            <a:pPr marL="342900" indent="-342900" algn="l">
              <a:buFont typeface="Arial" panose="020B0604020202020204" pitchFamily="34" charset="0"/>
              <a:buChar char="•"/>
            </a:pPr>
            <a:r>
              <a:rPr lang="en-US" sz="2400" dirty="0">
                <a:solidFill>
                  <a:schemeClr val="tx1"/>
                </a:solidFill>
              </a:rPr>
              <a:t>It must ensure that VMs are isolated from each other.</a:t>
            </a:r>
          </a:p>
          <a:p>
            <a:pPr marL="342900" indent="-342900" algn="l">
              <a:buFont typeface="Arial" panose="020B0604020202020204" pitchFamily="34" charset="0"/>
              <a:buChar char="•"/>
            </a:pPr>
            <a:endParaRPr lang="en-US" dirty="0">
              <a:solidFill>
                <a:schemeClr val="tx1"/>
              </a:solidFill>
            </a:endParaRPr>
          </a:p>
        </p:txBody>
      </p:sp>
      <p:sp>
        <p:nvSpPr>
          <p:cNvPr id="3" name="Title 2">
            <a:extLst>
              <a:ext uri="{FF2B5EF4-FFF2-40B4-BE49-F238E27FC236}">
                <a16:creationId xmlns:a16="http://schemas.microsoft.com/office/drawing/2014/main" id="{B59311DB-BB2D-1DCD-FE3E-216D704EEA31}"/>
              </a:ext>
            </a:extLst>
          </p:cNvPr>
          <p:cNvSpPr>
            <a:spLocks noGrp="1"/>
          </p:cNvSpPr>
          <p:nvPr>
            <p:ph type="title"/>
          </p:nvPr>
        </p:nvSpPr>
        <p:spPr/>
        <p:txBody>
          <a:bodyPr/>
          <a:lstStyle/>
          <a:p>
            <a:r>
              <a:rPr lang="en-US" b="1" dirty="0"/>
              <a:t>Virtual Machine Monitor Properties</a:t>
            </a:r>
            <a:endParaRPr lang="en-GB" b="1" dirty="0"/>
          </a:p>
        </p:txBody>
      </p:sp>
      <p:sp>
        <p:nvSpPr>
          <p:cNvPr id="5" name="TextBox 6">
            <a:extLst>
              <a:ext uri="{FF2B5EF4-FFF2-40B4-BE49-F238E27FC236}">
                <a16:creationId xmlns:a16="http://schemas.microsoft.com/office/drawing/2014/main" id="{5CBA0A27-9FA1-584F-8B95-6702A56CC2CB}"/>
              </a:ext>
            </a:extLst>
          </p:cNvPr>
          <p:cNvSpPr txBox="1">
            <a:spLocks noChangeArrowheads="1"/>
          </p:cNvSpPr>
          <p:nvPr/>
        </p:nvSpPr>
        <p:spPr bwMode="auto">
          <a:xfrm>
            <a:off x="7941365" y="5146319"/>
            <a:ext cx="40651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i="1" dirty="0"/>
              <a:t>https://www.vmware.com/content/dam/digitalmarketing/vmware/en/pdf/techpaper/VMware_paravirtualization.pdf</a:t>
            </a:r>
          </a:p>
        </p:txBody>
      </p:sp>
    </p:spTree>
    <p:extLst>
      <p:ext uri="{BB962C8B-B14F-4D97-AF65-F5344CB8AC3E}">
        <p14:creationId xmlns:p14="http://schemas.microsoft.com/office/powerpoint/2010/main" val="3486259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16EAC-63CC-1D5C-18AF-CA08ED9DCAD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FD80647-CE90-30D7-1AB9-ED0DF5E2F315}"/>
              </a:ext>
            </a:extLst>
          </p:cNvPr>
          <p:cNvSpPr>
            <a:spLocks noGrp="1"/>
          </p:cNvSpPr>
          <p:nvPr>
            <p:ph type="title"/>
          </p:nvPr>
        </p:nvSpPr>
        <p:spPr/>
        <p:txBody>
          <a:bodyPr/>
          <a:lstStyle/>
          <a:p>
            <a:r>
              <a:rPr lang="en-US" b="1" dirty="0"/>
              <a:t>Hypervisor / VMM</a:t>
            </a:r>
            <a:endParaRPr lang="en-GB" b="1" dirty="0"/>
          </a:p>
        </p:txBody>
      </p:sp>
      <p:sp>
        <p:nvSpPr>
          <p:cNvPr id="7" name="Content Placeholder 6">
            <a:extLst>
              <a:ext uri="{FF2B5EF4-FFF2-40B4-BE49-F238E27FC236}">
                <a16:creationId xmlns:a16="http://schemas.microsoft.com/office/drawing/2014/main" id="{B501887F-34A8-EE5B-9303-B1F8F3C2D758}"/>
              </a:ext>
            </a:extLst>
          </p:cNvPr>
          <p:cNvSpPr>
            <a:spLocks noGrp="1"/>
          </p:cNvSpPr>
          <p:nvPr>
            <p:ph idx="1"/>
          </p:nvPr>
        </p:nvSpPr>
        <p:spPr>
          <a:xfrm>
            <a:off x="583688" y="1430868"/>
            <a:ext cx="5777854" cy="4098595"/>
          </a:xfrm>
        </p:spPr>
        <p:txBody>
          <a:bodyPr/>
          <a:lstStyle/>
          <a:p>
            <a:pPr marL="457200" indent="-457200" algn="l">
              <a:buFont typeface="Arial" panose="020B0604020202020204" pitchFamily="34" charset="0"/>
              <a:buChar char="•"/>
            </a:pPr>
            <a:r>
              <a:rPr lang="en-US" sz="3200" dirty="0">
                <a:solidFill>
                  <a:schemeClr val="tx1"/>
                </a:solidFill>
              </a:rPr>
              <a:t>The type 1 hypervisor is the “host”.</a:t>
            </a:r>
          </a:p>
          <a:p>
            <a:pPr marL="457200" indent="-457200" algn="l">
              <a:buFont typeface="Arial" panose="020B0604020202020204" pitchFamily="34" charset="0"/>
              <a:buChar char="•"/>
            </a:pPr>
            <a:r>
              <a:rPr lang="en-US" sz="3200" dirty="0">
                <a:solidFill>
                  <a:schemeClr val="tx1"/>
                </a:solidFill>
              </a:rPr>
              <a:t>A type 2 hypervisor is “hosted” in the host OS. </a:t>
            </a:r>
          </a:p>
          <a:p>
            <a:pPr marL="457200" indent="-457200" algn="l">
              <a:buFont typeface="Arial" panose="020B0604020202020204" pitchFamily="34" charset="0"/>
              <a:buChar char="•"/>
            </a:pPr>
            <a:r>
              <a:rPr lang="en-US" sz="3200" dirty="0">
                <a:solidFill>
                  <a:schemeClr val="tx1"/>
                </a:solidFill>
              </a:rPr>
              <a:t>The virtual machine guest operating systems are called “guests”.</a:t>
            </a:r>
          </a:p>
          <a:p>
            <a:pPr algn="l"/>
            <a:endParaRPr lang="en-GB" dirty="0"/>
          </a:p>
        </p:txBody>
      </p:sp>
      <p:pic>
        <p:nvPicPr>
          <p:cNvPr id="8" name="Picture 7">
            <a:extLst>
              <a:ext uri="{FF2B5EF4-FFF2-40B4-BE49-F238E27FC236}">
                <a16:creationId xmlns:a16="http://schemas.microsoft.com/office/drawing/2014/main" id="{A5897BF8-90B2-E7CD-DC80-64CEB4CDF87A}"/>
              </a:ext>
            </a:extLst>
          </p:cNvPr>
          <p:cNvPicPr>
            <a:picLocks noChangeAspect="1"/>
          </p:cNvPicPr>
          <p:nvPr/>
        </p:nvPicPr>
        <p:blipFill>
          <a:blip r:embed="rId2"/>
          <a:stretch>
            <a:fillRect/>
          </a:stretch>
        </p:blipFill>
        <p:spPr>
          <a:xfrm>
            <a:off x="6339494" y="1430868"/>
            <a:ext cx="5777854" cy="3611941"/>
          </a:xfrm>
          <a:prstGeom prst="rect">
            <a:avLst/>
          </a:prstGeom>
        </p:spPr>
      </p:pic>
    </p:spTree>
    <p:extLst>
      <p:ext uri="{BB962C8B-B14F-4D97-AF65-F5344CB8AC3E}">
        <p14:creationId xmlns:p14="http://schemas.microsoft.com/office/powerpoint/2010/main" val="4628502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C88C7-223B-1060-1C0A-D564F8EDC76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39B08F1-B622-1E53-D49F-553943C4ABD8}"/>
              </a:ext>
            </a:extLst>
          </p:cNvPr>
          <p:cNvSpPr>
            <a:spLocks noGrp="1"/>
          </p:cNvSpPr>
          <p:nvPr>
            <p:ph type="title"/>
          </p:nvPr>
        </p:nvSpPr>
        <p:spPr/>
        <p:txBody>
          <a:bodyPr/>
          <a:lstStyle/>
          <a:p>
            <a:r>
              <a:rPr lang="en-US" b="1" dirty="0"/>
              <a:t>Advantages of </a:t>
            </a:r>
            <a:r>
              <a:rPr lang="en-US" b="1" dirty="0" err="1"/>
              <a:t>Virtualisation</a:t>
            </a:r>
            <a:endParaRPr lang="en-GB" b="1" dirty="0"/>
          </a:p>
        </p:txBody>
      </p:sp>
      <p:sp>
        <p:nvSpPr>
          <p:cNvPr id="7" name="Content Placeholder 6">
            <a:extLst>
              <a:ext uri="{FF2B5EF4-FFF2-40B4-BE49-F238E27FC236}">
                <a16:creationId xmlns:a16="http://schemas.microsoft.com/office/drawing/2014/main" id="{CFDF85E5-7511-D140-93DD-A6602E894DFD}"/>
              </a:ext>
            </a:extLst>
          </p:cNvPr>
          <p:cNvSpPr>
            <a:spLocks noGrp="1"/>
          </p:cNvSpPr>
          <p:nvPr>
            <p:ph idx="1"/>
          </p:nvPr>
        </p:nvSpPr>
        <p:spPr>
          <a:xfrm>
            <a:off x="583688" y="1430868"/>
            <a:ext cx="11243877" cy="4098595"/>
          </a:xfrm>
        </p:spPr>
        <p:txBody>
          <a:bodyPr/>
          <a:lstStyle/>
          <a:p>
            <a:pPr marL="0" indent="0"/>
            <a:r>
              <a:rPr lang="en-US" sz="2400" dirty="0">
                <a:solidFill>
                  <a:schemeClr val="tx1"/>
                </a:solidFill>
              </a:rPr>
              <a:t>“By creating multiple resources from a single computer or server, virtualization improves scalability and workloads while resulting in the use of fewer overall servers, less energy consumption, and less infrastructure costs and maintenance.” [2]</a:t>
            </a:r>
          </a:p>
          <a:p>
            <a:pPr marL="0" indent="0"/>
            <a:endParaRPr lang="en-US" sz="2400" dirty="0">
              <a:solidFill>
                <a:schemeClr val="tx1"/>
              </a:solidFill>
            </a:endParaRPr>
          </a:p>
          <a:p>
            <a:pPr marL="285750" indent="-285750" algn="l">
              <a:buFont typeface="Arial" panose="020B0604020202020204" pitchFamily="34" charset="0"/>
              <a:buChar char="•"/>
            </a:pPr>
            <a:r>
              <a:rPr lang="en-US" sz="2800" b="1" dirty="0">
                <a:solidFill>
                  <a:schemeClr val="tx1"/>
                </a:solidFill>
              </a:rPr>
              <a:t>Cheaper and more efficient</a:t>
            </a:r>
            <a:r>
              <a:rPr lang="en-US" sz="2800" dirty="0">
                <a:solidFill>
                  <a:schemeClr val="tx1"/>
                </a:solidFill>
              </a:rPr>
              <a:t> – Sharing resources saves cost on new hardware.</a:t>
            </a:r>
          </a:p>
          <a:p>
            <a:pPr marL="285750" indent="-285750" algn="l">
              <a:buFont typeface="Arial" panose="020B0604020202020204" pitchFamily="34" charset="0"/>
              <a:buChar char="•"/>
            </a:pPr>
            <a:r>
              <a:rPr lang="en-GB" sz="2800" b="1" dirty="0">
                <a:solidFill>
                  <a:schemeClr val="tx1"/>
                </a:solidFill>
              </a:rPr>
              <a:t>Scalable environments – </a:t>
            </a:r>
            <a:r>
              <a:rPr lang="en-GB" sz="2800" dirty="0">
                <a:solidFill>
                  <a:schemeClr val="tx1"/>
                </a:solidFill>
              </a:rPr>
              <a:t>Workloads can be separated and isolated.</a:t>
            </a:r>
          </a:p>
          <a:p>
            <a:pPr marL="285750" indent="-285750" algn="l">
              <a:buFont typeface="Arial" panose="020B0604020202020204" pitchFamily="34" charset="0"/>
              <a:buChar char="•"/>
            </a:pPr>
            <a:r>
              <a:rPr lang="en-GB" sz="2800" b="1" dirty="0">
                <a:solidFill>
                  <a:schemeClr val="tx1"/>
                </a:solidFill>
              </a:rPr>
              <a:t>Less energy used – </a:t>
            </a:r>
            <a:r>
              <a:rPr lang="en-GB" sz="2800" dirty="0">
                <a:solidFill>
                  <a:schemeClr val="tx1"/>
                </a:solidFill>
              </a:rPr>
              <a:t>Fewer hardware resources use less energy.</a:t>
            </a:r>
          </a:p>
          <a:p>
            <a:pPr marL="285750" indent="-285750" algn="l">
              <a:buFont typeface="Arial" panose="020B0604020202020204" pitchFamily="34" charset="0"/>
              <a:buChar char="•"/>
            </a:pPr>
            <a:endParaRPr lang="en-GB" sz="2800" dirty="0">
              <a:solidFill>
                <a:schemeClr val="tx1"/>
              </a:solidFill>
            </a:endParaRPr>
          </a:p>
        </p:txBody>
      </p:sp>
      <p:sp>
        <p:nvSpPr>
          <p:cNvPr id="2" name="TextBox 1">
            <a:extLst>
              <a:ext uri="{FF2B5EF4-FFF2-40B4-BE49-F238E27FC236}">
                <a16:creationId xmlns:a16="http://schemas.microsoft.com/office/drawing/2014/main" id="{50149CFA-61A4-8324-8577-549406997BD5}"/>
              </a:ext>
            </a:extLst>
          </p:cNvPr>
          <p:cNvSpPr txBox="1"/>
          <p:nvPr/>
        </p:nvSpPr>
        <p:spPr>
          <a:xfrm>
            <a:off x="3220278" y="5794513"/>
            <a:ext cx="5685183" cy="461665"/>
          </a:xfrm>
          <a:prstGeom prst="rect">
            <a:avLst/>
          </a:prstGeom>
          <a:noFill/>
        </p:spPr>
        <p:txBody>
          <a:bodyPr wrap="square" rtlCol="0">
            <a:spAutoFit/>
          </a:bodyPr>
          <a:lstStyle/>
          <a:p>
            <a:r>
              <a:rPr lang="en-US" sz="1200" dirty="0">
                <a:solidFill>
                  <a:srgbClr val="FFC000"/>
                </a:solidFill>
              </a:rPr>
              <a:t>[2] Microsoft Azure, “What is virtualization?”, https://azure.microsoft.com/en-us/resources/cloud-computing-dictionary/what-is-virtualization</a:t>
            </a:r>
            <a:endParaRPr lang="en-GB" sz="1200" dirty="0">
              <a:solidFill>
                <a:srgbClr val="FFC000"/>
              </a:solidFill>
            </a:endParaRPr>
          </a:p>
        </p:txBody>
      </p:sp>
    </p:spTree>
    <p:extLst>
      <p:ext uri="{BB962C8B-B14F-4D97-AF65-F5344CB8AC3E}">
        <p14:creationId xmlns:p14="http://schemas.microsoft.com/office/powerpoint/2010/main" val="33137795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48CDC-EA09-2009-9EAB-FD6DD2BB190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D7B658F-9403-E457-F257-24A354FBF8D5}"/>
              </a:ext>
            </a:extLst>
          </p:cNvPr>
          <p:cNvSpPr>
            <a:spLocks noGrp="1"/>
          </p:cNvSpPr>
          <p:nvPr>
            <p:ph type="title"/>
          </p:nvPr>
        </p:nvSpPr>
        <p:spPr/>
        <p:txBody>
          <a:bodyPr/>
          <a:lstStyle/>
          <a:p>
            <a:r>
              <a:rPr lang="en-US" b="1" dirty="0"/>
              <a:t>Categories of </a:t>
            </a:r>
            <a:r>
              <a:rPr lang="en-US" b="1" dirty="0" err="1"/>
              <a:t>Virtualisation</a:t>
            </a:r>
            <a:endParaRPr lang="en-GB" b="1" dirty="0"/>
          </a:p>
        </p:txBody>
      </p:sp>
      <p:sp>
        <p:nvSpPr>
          <p:cNvPr id="7" name="Content Placeholder 6">
            <a:extLst>
              <a:ext uri="{FF2B5EF4-FFF2-40B4-BE49-F238E27FC236}">
                <a16:creationId xmlns:a16="http://schemas.microsoft.com/office/drawing/2014/main" id="{98BA4499-2C6E-8693-8F23-717152CBC44E}"/>
              </a:ext>
            </a:extLst>
          </p:cNvPr>
          <p:cNvSpPr>
            <a:spLocks noGrp="1"/>
          </p:cNvSpPr>
          <p:nvPr>
            <p:ph idx="1"/>
          </p:nvPr>
        </p:nvSpPr>
        <p:spPr>
          <a:xfrm>
            <a:off x="583688" y="1430868"/>
            <a:ext cx="11243877" cy="4098595"/>
          </a:xfrm>
        </p:spPr>
        <p:txBody>
          <a:bodyPr/>
          <a:lstStyle/>
          <a:p>
            <a:pPr marL="514350" indent="-514350" algn="l">
              <a:buFont typeface="+mj-lt"/>
              <a:buAutoNum type="arabicPeriod"/>
            </a:pPr>
            <a:r>
              <a:rPr lang="en-US" sz="2800" dirty="0">
                <a:solidFill>
                  <a:schemeClr val="tx1"/>
                </a:solidFill>
              </a:rPr>
              <a:t>Desktop </a:t>
            </a:r>
            <a:r>
              <a:rPr lang="en-US" sz="2800" dirty="0" err="1">
                <a:solidFill>
                  <a:schemeClr val="tx1"/>
                </a:solidFill>
              </a:rPr>
              <a:t>Virtualisation</a:t>
            </a:r>
            <a:r>
              <a:rPr lang="en-US" sz="2800" dirty="0">
                <a:solidFill>
                  <a:schemeClr val="tx1"/>
                </a:solidFill>
              </a:rPr>
              <a:t>:</a:t>
            </a:r>
          </a:p>
          <a:p>
            <a:pPr marL="914460" lvl="1" indent="-514350"/>
            <a:r>
              <a:rPr lang="en-US" dirty="0"/>
              <a:t>One </a:t>
            </a:r>
            <a:r>
              <a:rPr lang="en-US" dirty="0" err="1"/>
              <a:t>centralised</a:t>
            </a:r>
            <a:r>
              <a:rPr lang="en-US" dirty="0"/>
              <a:t> device delivering multiple desktops.</a:t>
            </a:r>
            <a:endParaRPr lang="en-US" dirty="0">
              <a:solidFill>
                <a:schemeClr val="tx1"/>
              </a:solidFill>
            </a:endParaRPr>
          </a:p>
          <a:p>
            <a:pPr marL="514350" indent="-514350" algn="l">
              <a:buFont typeface="+mj-lt"/>
              <a:buAutoNum type="arabicPeriod"/>
            </a:pPr>
            <a:r>
              <a:rPr lang="en-US" sz="2800" dirty="0">
                <a:solidFill>
                  <a:schemeClr val="tx1"/>
                </a:solidFill>
              </a:rPr>
              <a:t>Network </a:t>
            </a:r>
            <a:r>
              <a:rPr lang="en-US" sz="2800" dirty="0" err="1">
                <a:solidFill>
                  <a:schemeClr val="tx1"/>
                </a:solidFill>
              </a:rPr>
              <a:t>Virtualisation</a:t>
            </a:r>
            <a:r>
              <a:rPr lang="en-US" sz="2800" dirty="0">
                <a:solidFill>
                  <a:schemeClr val="tx1"/>
                </a:solidFill>
              </a:rPr>
              <a:t>:</a:t>
            </a:r>
          </a:p>
          <a:p>
            <a:pPr marL="914460" lvl="1" indent="-514350"/>
            <a:r>
              <a:rPr lang="en-US" dirty="0"/>
              <a:t>Splitting a network bandwidth into independent channels for multiple users.</a:t>
            </a:r>
            <a:endParaRPr lang="en-US" dirty="0">
              <a:solidFill>
                <a:schemeClr val="tx1"/>
              </a:solidFill>
            </a:endParaRPr>
          </a:p>
          <a:p>
            <a:pPr marL="514350" indent="-514350" algn="l">
              <a:buFont typeface="+mj-lt"/>
              <a:buAutoNum type="arabicPeriod"/>
            </a:pPr>
            <a:r>
              <a:rPr lang="en-US" sz="2800" dirty="0">
                <a:solidFill>
                  <a:schemeClr val="tx1"/>
                </a:solidFill>
              </a:rPr>
              <a:t>Software </a:t>
            </a:r>
            <a:r>
              <a:rPr lang="en-US" sz="2800" dirty="0" err="1">
                <a:solidFill>
                  <a:schemeClr val="tx1"/>
                </a:solidFill>
              </a:rPr>
              <a:t>Virtualisation</a:t>
            </a:r>
            <a:r>
              <a:rPr lang="en-US" sz="2800" dirty="0">
                <a:solidFill>
                  <a:schemeClr val="tx1"/>
                </a:solidFill>
              </a:rPr>
              <a:t>:</a:t>
            </a:r>
          </a:p>
          <a:p>
            <a:pPr marL="914460" lvl="1" indent="-514350"/>
            <a:r>
              <a:rPr lang="en-US" dirty="0">
                <a:solidFill>
                  <a:schemeClr val="tx1"/>
                </a:solidFill>
              </a:rPr>
              <a:t>Separating applications from the hardware and operating system.</a:t>
            </a:r>
          </a:p>
          <a:p>
            <a:pPr marL="514350" indent="-514350" algn="l">
              <a:buFont typeface="+mj-lt"/>
              <a:buAutoNum type="arabicPeriod"/>
            </a:pPr>
            <a:r>
              <a:rPr lang="en-US" sz="2800" dirty="0">
                <a:solidFill>
                  <a:schemeClr val="tx1"/>
                </a:solidFill>
              </a:rPr>
              <a:t>Storage </a:t>
            </a:r>
            <a:r>
              <a:rPr lang="en-US" sz="2800" dirty="0" err="1">
                <a:solidFill>
                  <a:schemeClr val="tx1"/>
                </a:solidFill>
              </a:rPr>
              <a:t>Virtualisation</a:t>
            </a:r>
            <a:r>
              <a:rPr lang="en-US" sz="2800" dirty="0">
                <a:solidFill>
                  <a:schemeClr val="tx1"/>
                </a:solidFill>
              </a:rPr>
              <a:t>:</a:t>
            </a:r>
          </a:p>
          <a:p>
            <a:pPr marL="400110" lvl="1" indent="0"/>
            <a:r>
              <a:rPr lang="en-US" dirty="0"/>
              <a:t>Multiple users can access multiple storage resources from a single storage device.</a:t>
            </a:r>
            <a:endParaRPr lang="en-GB" dirty="0">
              <a:solidFill>
                <a:schemeClr val="tx1"/>
              </a:solidFill>
            </a:endParaRPr>
          </a:p>
        </p:txBody>
      </p:sp>
      <p:sp>
        <p:nvSpPr>
          <p:cNvPr id="2" name="TextBox 1">
            <a:extLst>
              <a:ext uri="{FF2B5EF4-FFF2-40B4-BE49-F238E27FC236}">
                <a16:creationId xmlns:a16="http://schemas.microsoft.com/office/drawing/2014/main" id="{AFBEEA00-3CAC-AD99-F3EF-B8F05C2F00BA}"/>
              </a:ext>
            </a:extLst>
          </p:cNvPr>
          <p:cNvSpPr txBox="1"/>
          <p:nvPr/>
        </p:nvSpPr>
        <p:spPr>
          <a:xfrm>
            <a:off x="3220278" y="5794513"/>
            <a:ext cx="5685183" cy="461665"/>
          </a:xfrm>
          <a:prstGeom prst="rect">
            <a:avLst/>
          </a:prstGeom>
          <a:noFill/>
        </p:spPr>
        <p:txBody>
          <a:bodyPr wrap="square" rtlCol="0">
            <a:spAutoFit/>
          </a:bodyPr>
          <a:lstStyle/>
          <a:p>
            <a:r>
              <a:rPr lang="en-US" sz="1200" dirty="0">
                <a:solidFill>
                  <a:srgbClr val="FFC000"/>
                </a:solidFill>
              </a:rPr>
              <a:t>[2] Microsoft Azure, “What is virtualization?”, https://azure.microsoft.com/en-us/resources/cloud-computing-dictionary/what-is-virtualization</a:t>
            </a:r>
            <a:endParaRPr lang="en-GB" sz="1200" dirty="0">
              <a:solidFill>
                <a:srgbClr val="FFC000"/>
              </a:solidFill>
            </a:endParaRPr>
          </a:p>
        </p:txBody>
      </p:sp>
    </p:spTree>
    <p:extLst>
      <p:ext uri="{BB962C8B-B14F-4D97-AF65-F5344CB8AC3E}">
        <p14:creationId xmlns:p14="http://schemas.microsoft.com/office/powerpoint/2010/main" val="8874583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353E4-7E92-D531-934F-670FAB4E2F1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66F013F-C695-16C5-1646-DFD16D753FED}"/>
              </a:ext>
            </a:extLst>
          </p:cNvPr>
          <p:cNvSpPr>
            <a:spLocks noGrp="1"/>
          </p:cNvSpPr>
          <p:nvPr>
            <p:ph type="title"/>
          </p:nvPr>
        </p:nvSpPr>
        <p:spPr/>
        <p:txBody>
          <a:bodyPr/>
          <a:lstStyle/>
          <a:p>
            <a:r>
              <a:rPr lang="en-US" b="1" dirty="0"/>
              <a:t>Hypervisor / VMM</a:t>
            </a:r>
            <a:endParaRPr lang="en-GB" b="1" dirty="0"/>
          </a:p>
        </p:txBody>
      </p:sp>
      <p:sp>
        <p:nvSpPr>
          <p:cNvPr id="7" name="Content Placeholder 6">
            <a:extLst>
              <a:ext uri="{FF2B5EF4-FFF2-40B4-BE49-F238E27FC236}">
                <a16:creationId xmlns:a16="http://schemas.microsoft.com/office/drawing/2014/main" id="{A5E70FEF-CAED-AE9A-5BA0-1965985D41F2}"/>
              </a:ext>
            </a:extLst>
          </p:cNvPr>
          <p:cNvSpPr>
            <a:spLocks noGrp="1"/>
          </p:cNvSpPr>
          <p:nvPr>
            <p:ph idx="1"/>
          </p:nvPr>
        </p:nvSpPr>
        <p:spPr>
          <a:xfrm>
            <a:off x="583688" y="1430868"/>
            <a:ext cx="5777854" cy="4098595"/>
          </a:xfrm>
        </p:spPr>
        <p:txBody>
          <a:bodyPr/>
          <a:lstStyle/>
          <a:p>
            <a:pPr marL="457200" indent="-457200" algn="l">
              <a:buFont typeface="Arial" panose="020B0604020202020204" pitchFamily="34" charset="0"/>
              <a:buChar char="•"/>
            </a:pPr>
            <a:r>
              <a:rPr lang="en-US" sz="3200" dirty="0">
                <a:solidFill>
                  <a:schemeClr val="tx1"/>
                </a:solidFill>
              </a:rPr>
              <a:t>The type 1 hypervisor is the “host”.</a:t>
            </a:r>
          </a:p>
          <a:p>
            <a:pPr marL="457200" indent="-457200" algn="l">
              <a:buFont typeface="Arial" panose="020B0604020202020204" pitchFamily="34" charset="0"/>
              <a:buChar char="•"/>
            </a:pPr>
            <a:r>
              <a:rPr lang="en-US" sz="3200" dirty="0">
                <a:solidFill>
                  <a:schemeClr val="tx1"/>
                </a:solidFill>
              </a:rPr>
              <a:t>A type 2 hypervisor is “hosted” in the host OS. </a:t>
            </a:r>
          </a:p>
          <a:p>
            <a:pPr marL="457200" indent="-457200" algn="l">
              <a:buFont typeface="Arial" panose="020B0604020202020204" pitchFamily="34" charset="0"/>
              <a:buChar char="•"/>
            </a:pPr>
            <a:r>
              <a:rPr lang="en-US" sz="3200" dirty="0">
                <a:solidFill>
                  <a:schemeClr val="tx1"/>
                </a:solidFill>
              </a:rPr>
              <a:t>The virtual machine guest operating systems are called “guests”.</a:t>
            </a:r>
          </a:p>
          <a:p>
            <a:pPr algn="l"/>
            <a:endParaRPr lang="en-GB" dirty="0"/>
          </a:p>
        </p:txBody>
      </p:sp>
      <p:pic>
        <p:nvPicPr>
          <p:cNvPr id="8" name="Picture 7">
            <a:extLst>
              <a:ext uri="{FF2B5EF4-FFF2-40B4-BE49-F238E27FC236}">
                <a16:creationId xmlns:a16="http://schemas.microsoft.com/office/drawing/2014/main" id="{3D672420-B3CC-2EC1-4D57-0EFF8435F206}"/>
              </a:ext>
            </a:extLst>
          </p:cNvPr>
          <p:cNvPicPr>
            <a:picLocks noChangeAspect="1"/>
          </p:cNvPicPr>
          <p:nvPr/>
        </p:nvPicPr>
        <p:blipFill>
          <a:blip r:embed="rId2"/>
          <a:stretch>
            <a:fillRect/>
          </a:stretch>
        </p:blipFill>
        <p:spPr>
          <a:xfrm>
            <a:off x="6339494" y="1430868"/>
            <a:ext cx="5777854" cy="3611941"/>
          </a:xfrm>
          <a:prstGeom prst="rect">
            <a:avLst/>
          </a:prstGeom>
        </p:spPr>
      </p:pic>
    </p:spTree>
    <p:extLst>
      <p:ext uri="{BB962C8B-B14F-4D97-AF65-F5344CB8AC3E}">
        <p14:creationId xmlns:p14="http://schemas.microsoft.com/office/powerpoint/2010/main" val="7087198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F36D4B5-D474-9FBE-B228-8A0071550DD2}"/>
              </a:ext>
            </a:extLst>
          </p:cNvPr>
          <p:cNvPicPr>
            <a:picLocks noGrp="1" noChangeAspect="1"/>
          </p:cNvPicPr>
          <p:nvPr>
            <p:ph idx="1"/>
          </p:nvPr>
        </p:nvPicPr>
        <p:blipFill>
          <a:blip r:embed="rId3"/>
          <a:stretch>
            <a:fillRect/>
          </a:stretch>
        </p:blipFill>
        <p:spPr>
          <a:xfrm>
            <a:off x="2239617" y="90627"/>
            <a:ext cx="7712765" cy="5784574"/>
          </a:xfrm>
          <a:prstGeom prst="rect">
            <a:avLst/>
          </a:prstGeom>
        </p:spPr>
      </p:pic>
    </p:spTree>
    <p:extLst>
      <p:ext uri="{BB962C8B-B14F-4D97-AF65-F5344CB8AC3E}">
        <p14:creationId xmlns:p14="http://schemas.microsoft.com/office/powerpoint/2010/main" val="2213956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8928314" cy="3864989"/>
          </a:xfrm>
        </p:spPr>
        <p:txBody>
          <a:bodyPr/>
          <a:lstStyle/>
          <a:p>
            <a:r>
              <a:rPr lang="en-GB" sz="3200" b="1" dirty="0">
                <a:effectLst>
                  <a:outerShdw blurRad="38100" dist="38100" dir="2700000" algn="tl">
                    <a:srgbClr val="000000">
                      <a:alpha val="43137"/>
                    </a:srgbClr>
                  </a:outerShdw>
                </a:effectLst>
              </a:rPr>
              <a:t>Use the below link to watch the video</a:t>
            </a:r>
          </a:p>
          <a:p>
            <a:r>
              <a:rPr lang="en-GB" sz="1800" b="1" dirty="0">
                <a:effectLst>
                  <a:outerShdw blurRad="38100" dist="38100" dir="2700000" algn="tl">
                    <a:srgbClr val="000000">
                      <a:alpha val="43137"/>
                    </a:srgbClr>
                  </a:outerShdw>
                </a:effectLst>
              </a:rPr>
              <a:t>Refer: </a:t>
            </a:r>
            <a:r>
              <a:rPr lang="en-GB" sz="1800" b="1" dirty="0">
                <a:effectLst>
                  <a:outerShdw blurRad="38100" dist="38100" dir="2700000" algn="tl">
                    <a:srgbClr val="000000">
                      <a:alpha val="43137"/>
                    </a:srgbClr>
                  </a:outerShdw>
                </a:effectLst>
                <a:hlinkClick r:id="rId2"/>
              </a:rPr>
              <a:t>Working with Computers &amp; Devices</a:t>
            </a:r>
            <a:endParaRPr lang="en-GB" sz="18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1197</Words>
  <Application>Microsoft Office PowerPoint</Application>
  <PresentationFormat>Widescreen</PresentationFormat>
  <Paragraphs>133</Paragraphs>
  <Slides>22</Slides>
  <Notes>1</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22</vt:i4>
      </vt:variant>
    </vt:vector>
  </HeadingPairs>
  <TitlesOfParts>
    <vt:vector size="31" baseType="lpstr">
      <vt:lpstr>Arial</vt:lpstr>
      <vt:lpstr>Calibri</vt:lpstr>
      <vt:lpstr>Calibri Light</vt:lpstr>
      <vt:lpstr>Georgia</vt:lpstr>
      <vt:lpstr>UWTSD 200 Holding Page</vt:lpstr>
      <vt:lpstr>UWTSD 200_Title Page</vt:lpstr>
      <vt:lpstr>UWTSD 200_Text 1</vt:lpstr>
      <vt:lpstr>UWTSD 200_Title Page 2</vt:lpstr>
      <vt:lpstr>UWTSD 200_Subtitle 4</vt:lpstr>
      <vt:lpstr>PowerPoint Presentation</vt:lpstr>
      <vt:lpstr>PowerPoint Presentation</vt:lpstr>
      <vt:lpstr>Contents</vt:lpstr>
      <vt:lpstr>What is Virtualisation?</vt:lpstr>
      <vt:lpstr>What is Virtualisation?</vt:lpstr>
      <vt:lpstr>Virtualisation</vt:lpstr>
      <vt:lpstr>Virtualisation History</vt:lpstr>
      <vt:lpstr>Virtualisation History</vt:lpstr>
      <vt:lpstr>Virtualisation History</vt:lpstr>
      <vt:lpstr>Virtualisation History</vt:lpstr>
      <vt:lpstr>Virtual Machine</vt:lpstr>
      <vt:lpstr>Virtual Machine</vt:lpstr>
      <vt:lpstr>Virtualisation Components</vt:lpstr>
      <vt:lpstr>Hypervisor Properties</vt:lpstr>
      <vt:lpstr>Hypervisor</vt:lpstr>
      <vt:lpstr>Virtual Machine Monitor Properties</vt:lpstr>
      <vt:lpstr>Hypervisor / VMM</vt:lpstr>
      <vt:lpstr>Advantages of Virtualisation</vt:lpstr>
      <vt:lpstr>Categories of Virtualisation</vt:lpstr>
      <vt:lpstr>Hypervisor / VMM</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92</cp:revision>
  <dcterms:created xsi:type="dcterms:W3CDTF">2021-03-05T06:07:01Z</dcterms:created>
  <dcterms:modified xsi:type="dcterms:W3CDTF">2024-02-22T21:01:39Z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