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8" r:id="rId4"/>
    <p:sldId id="260" r:id="rId5"/>
    <p:sldId id="264" r:id="rId6"/>
    <p:sldId id="265" r:id="rId7"/>
    <p:sldId id="266" r:id="rId8"/>
    <p:sldId id="267" r:id="rId9"/>
    <p:sldId id="268" r:id="rId10"/>
    <p:sldId id="269" r:id="rId11"/>
    <p:sldId id="270"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97" d="100"/>
          <a:sy n="97" d="100"/>
        </p:scale>
        <p:origin x="139"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E96310-0266-430D-9EC7-F8C94BDC3D04}" type="datetimeFigureOut">
              <a:rPr lang="en-GB" smtClean="0"/>
              <a:t>06/06/2022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D4AB09-B13D-4A75-BFB4-32035983FD3A}" type="slidenum">
              <a:rPr lang="en-GB" smtClean="0"/>
              <a:t>‹#›</a:t>
            </a:fld>
            <a:endParaRPr lang="en-GB"/>
          </a:p>
        </p:txBody>
      </p:sp>
    </p:spTree>
    <p:extLst>
      <p:ext uri="{BB962C8B-B14F-4D97-AF65-F5344CB8AC3E}">
        <p14:creationId xmlns:p14="http://schemas.microsoft.com/office/powerpoint/2010/main" val="16486273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5D4AB09-B13D-4A75-BFB4-32035983FD3A}" type="slidenum">
              <a:rPr lang="en-GB" smtClean="0"/>
              <a:t>1</a:t>
            </a:fld>
            <a:endParaRPr lang="en-GB"/>
          </a:p>
        </p:txBody>
      </p:sp>
    </p:spTree>
    <p:extLst>
      <p:ext uri="{BB962C8B-B14F-4D97-AF65-F5344CB8AC3E}">
        <p14:creationId xmlns:p14="http://schemas.microsoft.com/office/powerpoint/2010/main" val="4196462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089BEDC-36BD-49BE-86B9-27612527C091}"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1243474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89BEDC-36BD-49BE-86B9-27612527C091}"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2447665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89BEDC-36BD-49BE-86B9-27612527C091}"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1969818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089BEDC-36BD-49BE-86B9-27612527C091}" type="datetimeFigureOut">
              <a:rPr lang="en-GB" smtClean="0"/>
              <a:t>06/06/2022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3967514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089BEDC-36BD-49BE-86B9-27612527C091}" type="datetimeFigureOut">
              <a:rPr lang="en-GB" smtClean="0"/>
              <a:t>06/06/2022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7004414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089BEDC-36BD-49BE-86B9-27612527C091}" type="datetimeFigureOut">
              <a:rPr lang="en-GB" smtClean="0"/>
              <a:t>06/06/2022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3966155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89BEDC-36BD-49BE-86B9-27612527C091}" type="datetimeFigureOut">
              <a:rPr lang="en-GB" smtClean="0"/>
              <a:t>06/06/2022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3757485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089BEDC-36BD-49BE-86B9-27612527C091}" type="datetimeFigureOut">
              <a:rPr lang="en-GB" smtClean="0"/>
              <a:t>06/06/2022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3797203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2089BEDC-36BD-49BE-86B9-27612527C091}" type="datetimeFigureOut">
              <a:rPr lang="en-GB" smtClean="0"/>
              <a:t>06/06/2022</a:t>
            </a:fld>
            <a:endParaRPr lang="en-GB"/>
          </a:p>
        </p:txBody>
      </p:sp>
      <p:sp>
        <p:nvSpPr>
          <p:cNvPr id="6" name="Footer Placeholder 5"/>
          <p:cNvSpPr>
            <a:spLocks noGrp="1"/>
          </p:cNvSpPr>
          <p:nvPr>
            <p:ph type="ftr" sz="quarter" idx="11"/>
          </p:nvPr>
        </p:nvSpPr>
        <p:spPr>
          <a:xfrm>
            <a:off x="1141412" y="5883275"/>
            <a:ext cx="5105400" cy="365125"/>
          </a:xfrm>
        </p:spPr>
        <p:txBody>
          <a:bodyPr/>
          <a:lstStyle/>
          <a:p>
            <a:endParaRPr lang="en-GB"/>
          </a:p>
        </p:txBody>
      </p:sp>
      <p:sp>
        <p:nvSpPr>
          <p:cNvPr id="7" name="Slide Number Placeholder 6"/>
          <p:cNvSpPr>
            <a:spLocks noGrp="1"/>
          </p:cNvSpPr>
          <p:nvPr>
            <p:ph type="sldNum" sz="quarter" idx="12"/>
          </p:nvPr>
        </p:nvSpPr>
        <p:spPr>
          <a:xfrm>
            <a:off x="10742612" y="5883275"/>
            <a:ext cx="322567" cy="365125"/>
          </a:xfrm>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689910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089BEDC-36BD-49BE-86B9-27612527C091}" type="datetimeFigureOut">
              <a:rPr lang="en-GB" smtClean="0"/>
              <a:t>06/06/2022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4251459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89BEDC-36BD-49BE-86B9-27612527C091}"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7601290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2089BEDC-36BD-49BE-86B9-27612527C091}"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24896723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2089BEDC-36BD-49BE-86B9-27612527C091}"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1238261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89BEDC-36BD-49BE-86B9-27612527C091}"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3364454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89BEDC-36BD-49BE-86B9-27612527C091}"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31236531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89BEDC-36BD-49BE-86B9-27612527C091}"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39840929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89BEDC-36BD-49BE-86B9-27612527C091}"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CD8F-926B-407A-9971-B10957F736AF}" type="slidenum">
              <a:rPr lang="en-GB" smtClean="0"/>
              <a:t>‹#›</a:t>
            </a:fld>
            <a:endParaRPr lang="en-GB"/>
          </a:p>
        </p:txBody>
      </p:sp>
    </p:spTree>
    <p:extLst>
      <p:ext uri="{BB962C8B-B14F-4D97-AF65-F5344CB8AC3E}">
        <p14:creationId xmlns:p14="http://schemas.microsoft.com/office/powerpoint/2010/main" val="1845810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2089BEDC-36BD-49BE-86B9-27612527C091}" type="datetimeFigureOut">
              <a:rPr lang="en-GB" smtClean="0"/>
              <a:t>06/06/2022</a:t>
            </a:fld>
            <a:endParaRPr lang="en-GB"/>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GB"/>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1986CD8F-926B-407A-9971-B10957F736AF}" type="slidenum">
              <a:rPr lang="en-GB" smtClean="0"/>
              <a:t>‹#›</a:t>
            </a:fld>
            <a:endParaRPr lang="en-GB"/>
          </a:p>
        </p:txBody>
      </p:sp>
    </p:spTree>
    <p:extLst>
      <p:ext uri="{BB962C8B-B14F-4D97-AF65-F5344CB8AC3E}">
        <p14:creationId xmlns:p14="http://schemas.microsoft.com/office/powerpoint/2010/main" val="400409473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openxmlformats.org/officeDocument/2006/relationships/image" Target="../media/image6.jpe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7.jpe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png"/><Relationship Id="rId5" Type="http://schemas.openxmlformats.org/officeDocument/2006/relationships/image" Target="../media/image8.jpeg"/><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12.emf"/><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64EDA-31CA-48EF-878B-0D48FE830E81}"/>
              </a:ext>
            </a:extLst>
          </p:cNvPr>
          <p:cNvSpPr>
            <a:spLocks noGrp="1"/>
          </p:cNvSpPr>
          <p:nvPr>
            <p:ph type="ctrTitle"/>
          </p:nvPr>
        </p:nvSpPr>
        <p:spPr>
          <a:xfrm>
            <a:off x="1751012" y="4363271"/>
            <a:ext cx="8676222" cy="1066801"/>
          </a:xfrm>
        </p:spPr>
        <p:txBody>
          <a:bodyPr>
            <a:normAutofit fontScale="90000"/>
          </a:bodyPr>
          <a:lstStyle/>
          <a:p>
            <a:r>
              <a:rPr lang="en-GB" dirty="0"/>
              <a:t>Engineering project report</a:t>
            </a:r>
          </a:p>
        </p:txBody>
      </p:sp>
      <p:sp>
        <p:nvSpPr>
          <p:cNvPr id="3" name="Subtitle 2">
            <a:extLst>
              <a:ext uri="{FF2B5EF4-FFF2-40B4-BE49-F238E27FC236}">
                <a16:creationId xmlns:a16="http://schemas.microsoft.com/office/drawing/2014/main" id="{361B8074-4383-4E0D-A6B3-07B7FDD3034F}"/>
              </a:ext>
            </a:extLst>
          </p:cNvPr>
          <p:cNvSpPr>
            <a:spLocks noGrp="1"/>
          </p:cNvSpPr>
          <p:nvPr>
            <p:ph type="subTitle" idx="1"/>
          </p:nvPr>
        </p:nvSpPr>
        <p:spPr>
          <a:xfrm>
            <a:off x="1751012" y="5516211"/>
            <a:ext cx="8676222" cy="722243"/>
          </a:xfrm>
        </p:spPr>
        <p:txBody>
          <a:bodyPr>
            <a:normAutofit/>
          </a:bodyPr>
          <a:lstStyle/>
          <a:p>
            <a:r>
              <a:rPr lang="en-GB" dirty="0"/>
              <a:t>Jordan Williams</a:t>
            </a:r>
          </a:p>
        </p:txBody>
      </p:sp>
      <p:pic>
        <p:nvPicPr>
          <p:cNvPr id="4" name="Picture 2" descr="See the source image">
            <a:extLst>
              <a:ext uri="{FF2B5EF4-FFF2-40B4-BE49-F238E27FC236}">
                <a16:creationId xmlns:a16="http://schemas.microsoft.com/office/drawing/2014/main" id="{A92785CB-552E-43F9-A910-991325445CE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1105" b="16852"/>
          <a:stretch/>
        </p:blipFill>
        <p:spPr bwMode="auto">
          <a:xfrm>
            <a:off x="20" y="0"/>
            <a:ext cx="12191980" cy="4273816"/>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3033352D-8151-2064-95AE-72D337677B9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462978881"/>
      </p:ext>
    </p:extLst>
  </p:cSld>
  <p:clrMapOvr>
    <a:masterClrMapping/>
  </p:clrMapOvr>
  <mc:AlternateContent xmlns:mc="http://schemas.openxmlformats.org/markup-compatibility/2006">
    <mc:Choice xmlns:p14="http://schemas.microsoft.com/office/powerpoint/2010/main" Requires="p14">
      <p:transition spd="slow" p14:dur="2000" advTm="7351"/>
    </mc:Choice>
    <mc:Fallback>
      <p:transition spd="slow" advTm="73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10" presetClass="entr" presetSubtype="0" fill="hold" nodeType="withEffect">
                                  <p:stCondLst>
                                    <p:cond delay="0"/>
                                  </p:stCondLst>
                                  <p:iterate>
                                    <p:tmPct val="10000"/>
                                  </p:iterate>
                                  <p:childTnLst>
                                    <p:set>
                                      <p:cBhvr>
                                        <p:cTn id="8" dur="1" fill="hold">
                                          <p:stCondLst>
                                            <p:cond delay="0"/>
                                          </p:stCondLst>
                                        </p:cTn>
                                        <p:tgtEl>
                                          <p:spTgt spid="4"/>
                                        </p:tgtEl>
                                        <p:attrNameLst>
                                          <p:attrName>style.visibility</p:attrName>
                                        </p:attrNameLst>
                                      </p:cBhvr>
                                      <p:to>
                                        <p:strVal val="visible"/>
                                      </p:to>
                                    </p:set>
                                    <p:animEffect transition="in" filter="fade">
                                      <p:cBhvr>
                                        <p:cTn id="9"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83A9F-5A82-4740-9077-9AAAFCDEE673}"/>
              </a:ext>
            </a:extLst>
          </p:cNvPr>
          <p:cNvSpPr>
            <a:spLocks noGrp="1"/>
          </p:cNvSpPr>
          <p:nvPr>
            <p:ph type="title"/>
          </p:nvPr>
        </p:nvSpPr>
        <p:spPr>
          <a:xfrm>
            <a:off x="4654295" y="415447"/>
            <a:ext cx="6393115" cy="1828800"/>
          </a:xfrm>
        </p:spPr>
        <p:txBody>
          <a:bodyPr>
            <a:normAutofit/>
          </a:bodyPr>
          <a:lstStyle/>
          <a:p>
            <a:r>
              <a:rPr lang="en-GB" dirty="0"/>
              <a:t>Introduction</a:t>
            </a:r>
          </a:p>
        </p:txBody>
      </p:sp>
      <p:pic>
        <p:nvPicPr>
          <p:cNvPr id="5" name="Picture 4">
            <a:extLst>
              <a:ext uri="{FF2B5EF4-FFF2-40B4-BE49-F238E27FC236}">
                <a16:creationId xmlns:a16="http://schemas.microsoft.com/office/drawing/2014/main" id="{6F815ECB-EDAD-4D2C-A347-286C93789455}"/>
              </a:ext>
            </a:extLst>
          </p:cNvPr>
          <p:cNvPicPr>
            <a:picLocks noChangeAspect="1"/>
          </p:cNvPicPr>
          <p:nvPr/>
        </p:nvPicPr>
        <p:blipFill>
          <a:blip r:embed="rId5"/>
          <a:stretch>
            <a:fillRect/>
          </a:stretch>
        </p:blipFill>
        <p:spPr>
          <a:xfrm>
            <a:off x="1205471" y="578732"/>
            <a:ext cx="2677887" cy="2677887"/>
          </a:xfrm>
          <a:prstGeom prst="roundRect">
            <a:avLst>
              <a:gd name="adj" fmla="val 4380"/>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4" name="Picture 2" descr="See the source image">
            <a:extLst>
              <a:ext uri="{FF2B5EF4-FFF2-40B4-BE49-F238E27FC236}">
                <a16:creationId xmlns:a16="http://schemas.microsoft.com/office/drawing/2014/main" id="{781D51B1-8FA9-419B-9D90-E1EEC22C4BB5}"/>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1199109" y="3436230"/>
            <a:ext cx="2684598" cy="2677887"/>
          </a:xfrm>
          <a:prstGeom prst="roundRect">
            <a:avLst>
              <a:gd name="adj" fmla="val 4380"/>
            </a:avLst>
          </a:prstGeom>
          <a:no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492BCDD-B1EC-4255-9E25-425E3A0EC44C}"/>
              </a:ext>
            </a:extLst>
          </p:cNvPr>
          <p:cNvSpPr>
            <a:spLocks noGrp="1"/>
          </p:cNvSpPr>
          <p:nvPr>
            <p:ph idx="1"/>
          </p:nvPr>
        </p:nvSpPr>
        <p:spPr>
          <a:xfrm>
            <a:off x="4654295" y="2244247"/>
            <a:ext cx="6393116" cy="3978727"/>
          </a:xfrm>
        </p:spPr>
        <p:txBody>
          <a:bodyPr>
            <a:normAutofit/>
          </a:bodyPr>
          <a:lstStyle/>
          <a:p>
            <a:pPr marL="0" indent="0">
              <a:buNone/>
            </a:pPr>
            <a:r>
              <a:rPr lang="en-GB" dirty="0"/>
              <a:t>Continental is a company that manufactures various automotive parts worldwide. The continental factory I work in specialise in machining, galvanising and assembling break callipers.</a:t>
            </a:r>
          </a:p>
          <a:p>
            <a:pPr marL="0" indent="0">
              <a:buNone/>
            </a:pPr>
            <a:endParaRPr lang="en-GB" dirty="0"/>
          </a:p>
        </p:txBody>
      </p:sp>
      <p:pic>
        <p:nvPicPr>
          <p:cNvPr id="1026" name="Picture 2" descr="See the source image">
            <a:extLst>
              <a:ext uri="{FF2B5EF4-FFF2-40B4-BE49-F238E27FC236}">
                <a16:creationId xmlns:a16="http://schemas.microsoft.com/office/drawing/2014/main" id="{55CD3493-20D6-46F7-BC65-1869F1AD2EC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00735" y="0"/>
            <a:ext cx="2791265" cy="2791265"/>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62F46AAA-7D5D-B9B0-5EBC-6107A3003BB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480268617"/>
      </p:ext>
    </p:extLst>
  </p:cSld>
  <p:clrMapOvr>
    <a:masterClrMapping/>
  </p:clrMapOvr>
  <mc:AlternateContent xmlns:mc="http://schemas.openxmlformats.org/markup-compatibility/2006">
    <mc:Choice xmlns:p14="http://schemas.microsoft.com/office/powerpoint/2010/main" Requires="p14">
      <p:transition spd="slow" p14:dur="2000" advTm="18121"/>
    </mc:Choice>
    <mc:Fallback>
      <p:transition spd="slow" advTm="181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06C45-CD1F-498D-87EC-ABC6A52DD5B2}"/>
              </a:ext>
            </a:extLst>
          </p:cNvPr>
          <p:cNvSpPr>
            <a:spLocks noGrp="1"/>
          </p:cNvSpPr>
          <p:nvPr>
            <p:ph type="title"/>
          </p:nvPr>
        </p:nvSpPr>
        <p:spPr>
          <a:xfrm>
            <a:off x="643192" y="609600"/>
            <a:ext cx="3643674" cy="1905000"/>
          </a:xfrm>
        </p:spPr>
        <p:txBody>
          <a:bodyPr vert="horz" lIns="91440" tIns="45720" rIns="91440" bIns="45720" rtlCol="0">
            <a:normAutofit/>
          </a:bodyPr>
          <a:lstStyle/>
          <a:p>
            <a:r>
              <a:rPr lang="en-US" sz="2800" dirty="0">
                <a:effectLst>
                  <a:glow rad="38100">
                    <a:schemeClr val="bg1">
                      <a:lumMod val="65000"/>
                      <a:lumOff val="35000"/>
                      <a:alpha val="50000"/>
                    </a:schemeClr>
                  </a:glow>
                  <a:outerShdw blurRad="28575" dist="31750" dir="13200000" algn="tl" rotWithShape="0">
                    <a:srgbClr val="000000">
                      <a:alpha val="25000"/>
                    </a:srgbClr>
                  </a:outerShdw>
                </a:effectLst>
              </a:rPr>
              <a:t>My role at continental</a:t>
            </a:r>
          </a:p>
        </p:txBody>
      </p:sp>
      <p:sp>
        <p:nvSpPr>
          <p:cNvPr id="3" name="Content Placeholder 2">
            <a:extLst>
              <a:ext uri="{FF2B5EF4-FFF2-40B4-BE49-F238E27FC236}">
                <a16:creationId xmlns:a16="http://schemas.microsoft.com/office/drawing/2014/main" id="{05FFFDAC-CD57-4543-9EC2-6A38BADF36D4}"/>
              </a:ext>
            </a:extLst>
          </p:cNvPr>
          <p:cNvSpPr>
            <a:spLocks noGrp="1"/>
          </p:cNvSpPr>
          <p:nvPr>
            <p:ph idx="1"/>
          </p:nvPr>
        </p:nvSpPr>
        <p:spPr>
          <a:xfrm>
            <a:off x="643192" y="2666999"/>
            <a:ext cx="3643674" cy="3216276"/>
          </a:xfrm>
        </p:spPr>
        <p:txBody>
          <a:bodyPr vert="horz" lIns="91440" tIns="45720" rIns="91440" bIns="45720" rtlCol="0">
            <a:normAutofit/>
          </a:bodyPr>
          <a:lstStyle/>
          <a:p>
            <a:pPr marL="0" indent="0">
              <a:lnSpc>
                <a:spcPct val="90000"/>
              </a:lnSpc>
              <a:buNone/>
            </a:pPr>
            <a:r>
              <a:rPr lang="en-US" sz="1500"/>
              <a:t>At continental, my role is an apprentice CNC setter/team leader. </a:t>
            </a:r>
          </a:p>
          <a:p>
            <a:pPr marL="0" indent="0">
              <a:lnSpc>
                <a:spcPct val="90000"/>
              </a:lnSpc>
              <a:buNone/>
            </a:pPr>
            <a:r>
              <a:rPr lang="en-US" sz="1500"/>
              <a:t>This includes:</a:t>
            </a:r>
          </a:p>
          <a:p>
            <a:pPr>
              <a:lnSpc>
                <a:spcPct val="90000"/>
              </a:lnSpc>
            </a:pPr>
            <a:r>
              <a:rPr lang="en-US" sz="1500"/>
              <a:t>Changing products running on machines</a:t>
            </a:r>
          </a:p>
          <a:p>
            <a:pPr>
              <a:lnSpc>
                <a:spcPct val="90000"/>
              </a:lnSpc>
            </a:pPr>
            <a:r>
              <a:rPr lang="en-US" sz="1500"/>
              <a:t>Maintaining and changing tooling</a:t>
            </a:r>
          </a:p>
          <a:p>
            <a:pPr>
              <a:lnSpc>
                <a:spcPct val="90000"/>
              </a:lnSpc>
            </a:pPr>
            <a:r>
              <a:rPr lang="en-US" sz="1500"/>
              <a:t>Dealing with quality concerns from machine operators</a:t>
            </a:r>
          </a:p>
          <a:p>
            <a:pPr>
              <a:lnSpc>
                <a:spcPct val="90000"/>
              </a:lnSpc>
            </a:pPr>
            <a:r>
              <a:rPr lang="en-US" sz="1500"/>
              <a:t>Dealing with minor machine breakdowns</a:t>
            </a:r>
          </a:p>
          <a:p>
            <a:pPr>
              <a:lnSpc>
                <a:spcPct val="90000"/>
              </a:lnSpc>
            </a:pPr>
            <a:endParaRPr lang="en-US" sz="1500"/>
          </a:p>
          <a:p>
            <a:pPr>
              <a:lnSpc>
                <a:spcPct val="90000"/>
              </a:lnSpc>
            </a:pPr>
            <a:endParaRPr lang="en-US" sz="1500"/>
          </a:p>
        </p:txBody>
      </p:sp>
      <p:pic>
        <p:nvPicPr>
          <p:cNvPr id="3076" name="Picture 4" descr="See the source image">
            <a:extLst>
              <a:ext uri="{FF2B5EF4-FFF2-40B4-BE49-F238E27FC236}">
                <a16:creationId xmlns:a16="http://schemas.microsoft.com/office/drawing/2014/main" id="{FA2E1598-A019-476F-9272-B3D6010720B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76" r="570" b="-3"/>
          <a:stretch/>
        </p:blipFill>
        <p:spPr bwMode="auto">
          <a:xfrm>
            <a:off x="4630994" y="645106"/>
            <a:ext cx="6916633" cy="5247747"/>
          </a:xfrm>
          <a:prstGeom prst="roundRect">
            <a:avLst>
              <a:gd name="adj" fmla="val 3517"/>
            </a:avLst>
          </a:prstGeom>
          <a:no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9868595D-9274-BEBC-1FA1-EC187029223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648145711"/>
      </p:ext>
    </p:extLst>
  </p:cSld>
  <p:clrMapOvr>
    <a:masterClrMapping/>
  </p:clrMapOvr>
  <mc:AlternateContent xmlns:mc="http://schemas.openxmlformats.org/markup-compatibility/2006">
    <mc:Choice xmlns:p14="http://schemas.microsoft.com/office/powerpoint/2010/main" Requires="p14">
      <p:transition spd="slow" p14:dur="2000" advTm="32141"/>
    </mc:Choice>
    <mc:Fallback>
      <p:transition spd="slow" advTm="321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par>
                                <p:cTn id="7" presetID="10" presetClass="entr" presetSubtype="0" fill="hold" grpId="0" nodeType="withEffect">
                                  <p:stCondLst>
                                    <p:cond delay="1000"/>
                                  </p:stCondLst>
                                  <p:iterate>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700"/>
                                        <p:tgtEl>
                                          <p:spTgt spid="2"/>
                                        </p:tgtEl>
                                      </p:cBhvr>
                                    </p:animEffect>
                                  </p:childTnLst>
                                </p:cTn>
                              </p:par>
                              <p:par>
                                <p:cTn id="10" presetID="10" presetClass="entr" presetSubtype="0" fill="hold" nodeType="withEffect">
                                  <p:stCondLst>
                                    <p:cond delay="0"/>
                                  </p:stCondLst>
                                  <p:iterate>
                                    <p:tmPct val="10000"/>
                                  </p:iterate>
                                  <p:childTnLst>
                                    <p:set>
                                      <p:cBhvr>
                                        <p:cTn id="11" dur="1" fill="hold">
                                          <p:stCondLst>
                                            <p:cond delay="0"/>
                                          </p:stCondLst>
                                        </p:cTn>
                                        <p:tgtEl>
                                          <p:spTgt spid="3076"/>
                                        </p:tgtEl>
                                        <p:attrNameLst>
                                          <p:attrName>style.visibility</p:attrName>
                                        </p:attrNameLst>
                                      </p:cBhvr>
                                      <p:to>
                                        <p:strVal val="visible"/>
                                      </p:to>
                                    </p:set>
                                    <p:animEffect transition="in" filter="fade">
                                      <p:cBhvr>
                                        <p:cTn id="12" dur="7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59AF7-BA7D-48DE-AB8A-513FBDA46A93}"/>
              </a:ext>
            </a:extLst>
          </p:cNvPr>
          <p:cNvSpPr>
            <a:spLocks noGrp="1"/>
          </p:cNvSpPr>
          <p:nvPr>
            <p:ph type="title"/>
          </p:nvPr>
        </p:nvSpPr>
        <p:spPr>
          <a:xfrm>
            <a:off x="643192" y="609600"/>
            <a:ext cx="3643674" cy="1905000"/>
          </a:xfrm>
        </p:spPr>
        <p:txBody>
          <a:bodyPr>
            <a:normAutofit/>
          </a:bodyPr>
          <a:lstStyle/>
          <a:p>
            <a:r>
              <a:rPr lang="en-GB" sz="2800"/>
              <a:t>Reduce maintenance on Topper</a:t>
            </a:r>
          </a:p>
        </p:txBody>
      </p:sp>
      <p:sp>
        <p:nvSpPr>
          <p:cNvPr id="3" name="Content Placeholder 2">
            <a:extLst>
              <a:ext uri="{FF2B5EF4-FFF2-40B4-BE49-F238E27FC236}">
                <a16:creationId xmlns:a16="http://schemas.microsoft.com/office/drawing/2014/main" id="{54563C52-9607-4239-8C8B-71788ED241BB}"/>
              </a:ext>
            </a:extLst>
          </p:cNvPr>
          <p:cNvSpPr>
            <a:spLocks noGrp="1"/>
          </p:cNvSpPr>
          <p:nvPr>
            <p:ph idx="1"/>
          </p:nvPr>
        </p:nvSpPr>
        <p:spPr>
          <a:xfrm>
            <a:off x="643192" y="2666999"/>
            <a:ext cx="3643674" cy="3216276"/>
          </a:xfrm>
        </p:spPr>
        <p:txBody>
          <a:bodyPr anchor="t">
            <a:normAutofit/>
          </a:bodyPr>
          <a:lstStyle/>
          <a:p>
            <a:pPr marL="0" indent="0">
              <a:buNone/>
            </a:pPr>
            <a:r>
              <a:rPr lang="en-GB" sz="1800" dirty="0"/>
              <a:t>This machine had a recurring issue with swarf landing on sensors, the sensors would then flag an alarm and stop the machine.</a:t>
            </a:r>
          </a:p>
        </p:txBody>
      </p:sp>
      <p:pic>
        <p:nvPicPr>
          <p:cNvPr id="4" name="Picture 3" descr="A close-up of a machine&#10;&#10;Description automatically generated with low confidence">
            <a:extLst>
              <a:ext uri="{FF2B5EF4-FFF2-40B4-BE49-F238E27FC236}">
                <a16:creationId xmlns:a16="http://schemas.microsoft.com/office/drawing/2014/main" id="{3D563A9C-6883-4479-A91B-349570AF0268}"/>
              </a:ext>
            </a:extLst>
          </p:cNvPr>
          <p:cNvPicPr/>
          <p:nvPr/>
        </p:nvPicPr>
        <p:blipFill rotWithShape="1">
          <a:blip r:embed="rId5" cstate="print">
            <a:extLst>
              <a:ext uri="{28A0092B-C50C-407E-A947-70E740481C1C}">
                <a14:useLocalDpi xmlns:a14="http://schemas.microsoft.com/office/drawing/2010/main" val="0"/>
              </a:ext>
            </a:extLst>
          </a:blip>
          <a:srcRect l="27565" t="39734" r="41159" b="21540"/>
          <a:stretch/>
        </p:blipFill>
        <p:spPr bwMode="auto">
          <a:xfrm rot="5400000">
            <a:off x="5465437" y="832317"/>
            <a:ext cx="5247747" cy="4873324"/>
          </a:xfrm>
          <a:prstGeom prst="roundRect">
            <a:avLst>
              <a:gd name="adj" fmla="val 3517"/>
            </a:avLst>
          </a:prstGeom>
          <a:no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a:extLst>
            <a:ext uri="{53640926-AAD7-44D8-BBD7-CCE9431645EC}">
              <a14:shadowObscured xmlns:a14="http://schemas.microsoft.com/office/drawing/2010/main"/>
            </a:ext>
          </a:extLst>
        </p:spPr>
      </p:pic>
      <p:pic>
        <p:nvPicPr>
          <p:cNvPr id="7" name="Audio 6">
            <a:hlinkClick r:id="" action="ppaction://media"/>
            <a:extLst>
              <a:ext uri="{FF2B5EF4-FFF2-40B4-BE49-F238E27FC236}">
                <a16:creationId xmlns:a16="http://schemas.microsoft.com/office/drawing/2014/main" id="{77E8AF18-E74A-4C6E-C7F2-80985FAE16B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114968839"/>
      </p:ext>
    </p:extLst>
  </p:cSld>
  <p:clrMapOvr>
    <a:masterClrMapping/>
  </p:clrMapOvr>
  <mc:AlternateContent xmlns:mc="http://schemas.openxmlformats.org/markup-compatibility/2006">
    <mc:Choice xmlns:p14="http://schemas.microsoft.com/office/powerpoint/2010/main" Requires="p14">
      <p:transition spd="slow" p14:dur="2000" advTm="33121"/>
    </mc:Choice>
    <mc:Fallback>
      <p:transition spd="slow" advTm="331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BD888-165C-4CB5-8531-CC0975FB3FFE}"/>
              </a:ext>
            </a:extLst>
          </p:cNvPr>
          <p:cNvSpPr>
            <a:spLocks noGrp="1"/>
          </p:cNvSpPr>
          <p:nvPr>
            <p:ph type="title"/>
          </p:nvPr>
        </p:nvSpPr>
        <p:spPr/>
        <p:txBody>
          <a:bodyPr/>
          <a:lstStyle/>
          <a:p>
            <a:r>
              <a:rPr lang="en-GB" dirty="0"/>
              <a:t>Possible solutions</a:t>
            </a:r>
          </a:p>
        </p:txBody>
      </p:sp>
      <p:sp>
        <p:nvSpPr>
          <p:cNvPr id="3" name="Content Placeholder 2">
            <a:extLst>
              <a:ext uri="{FF2B5EF4-FFF2-40B4-BE49-F238E27FC236}">
                <a16:creationId xmlns:a16="http://schemas.microsoft.com/office/drawing/2014/main" id="{9C8629D5-6882-4CF8-863F-864A1BE4C67E}"/>
              </a:ext>
            </a:extLst>
          </p:cNvPr>
          <p:cNvSpPr>
            <a:spLocks noGrp="1"/>
          </p:cNvSpPr>
          <p:nvPr>
            <p:ph idx="1"/>
          </p:nvPr>
        </p:nvSpPr>
        <p:spPr/>
        <p:txBody>
          <a:bodyPr/>
          <a:lstStyle/>
          <a:p>
            <a:pPr marL="0" indent="0">
              <a:buNone/>
            </a:pPr>
            <a:r>
              <a:rPr lang="en-GB" dirty="0"/>
              <a:t>I considered four possible ways to reduce the number of stoppages, these were;</a:t>
            </a:r>
          </a:p>
          <a:p>
            <a:pPr>
              <a:buFontTx/>
              <a:buChar char="-"/>
            </a:pPr>
            <a:r>
              <a:rPr lang="en-GB" dirty="0"/>
              <a:t>Change the sensors</a:t>
            </a:r>
          </a:p>
          <a:p>
            <a:pPr>
              <a:buFontTx/>
              <a:buChar char="-"/>
            </a:pPr>
            <a:r>
              <a:rPr lang="en-GB" dirty="0"/>
              <a:t>Remove the sensors</a:t>
            </a:r>
          </a:p>
          <a:p>
            <a:pPr>
              <a:buFontTx/>
              <a:buChar char="-"/>
            </a:pPr>
            <a:r>
              <a:rPr lang="en-GB" dirty="0"/>
              <a:t>Use compressed air to blow sensors</a:t>
            </a:r>
          </a:p>
          <a:p>
            <a:pPr>
              <a:buFontTx/>
              <a:buChar char="-"/>
            </a:pPr>
            <a:r>
              <a:rPr lang="en-GB" dirty="0"/>
              <a:t>Use coolant to wash the sensors</a:t>
            </a:r>
          </a:p>
        </p:txBody>
      </p:sp>
      <p:pic>
        <p:nvPicPr>
          <p:cNvPr id="5" name="Audio 4">
            <a:hlinkClick r:id="" action="ppaction://media"/>
            <a:extLst>
              <a:ext uri="{FF2B5EF4-FFF2-40B4-BE49-F238E27FC236}">
                <a16:creationId xmlns:a16="http://schemas.microsoft.com/office/drawing/2014/main" id="{A1F7F09F-D95B-C46E-060D-83FAC6FAE7C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213807075"/>
      </p:ext>
    </p:extLst>
  </p:cSld>
  <p:clrMapOvr>
    <a:masterClrMapping/>
  </p:clrMapOvr>
  <mc:AlternateContent xmlns:mc="http://schemas.openxmlformats.org/markup-compatibility/2006">
    <mc:Choice xmlns:p14="http://schemas.microsoft.com/office/powerpoint/2010/main" Requires="p14">
      <p:transition spd="slow" p14:dur="2000" advTm="33225"/>
    </mc:Choice>
    <mc:Fallback>
      <p:transition spd="slow" advTm="332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3498A-E813-4820-A186-F25082CCCBC2}"/>
              </a:ext>
            </a:extLst>
          </p:cNvPr>
          <p:cNvSpPr>
            <a:spLocks noGrp="1"/>
          </p:cNvSpPr>
          <p:nvPr>
            <p:ph type="title"/>
          </p:nvPr>
        </p:nvSpPr>
        <p:spPr>
          <a:xfrm>
            <a:off x="1751012" y="4363271"/>
            <a:ext cx="8676222" cy="1066801"/>
          </a:xfrm>
        </p:spPr>
        <p:txBody>
          <a:bodyPr vert="horz" lIns="91440" tIns="45720" rIns="91440" bIns="45720" rtlCol="0" anchor="b">
            <a:normAutofit/>
          </a:bodyPr>
          <a:lstStyle/>
          <a:p>
            <a:pPr algn="ctr"/>
            <a:r>
              <a:rPr lang="en-US" sz="4800">
                <a:effectLst>
                  <a:glow rad="38100">
                    <a:schemeClr val="bg1">
                      <a:lumMod val="65000"/>
                      <a:lumOff val="35000"/>
                      <a:alpha val="50000"/>
                    </a:schemeClr>
                  </a:glow>
                  <a:outerShdw blurRad="28575" dist="31750" dir="13200000" algn="tl" rotWithShape="0">
                    <a:srgbClr val="000000">
                      <a:alpha val="25000"/>
                    </a:srgbClr>
                  </a:outerShdw>
                </a:effectLst>
              </a:rPr>
              <a:t>Final solution</a:t>
            </a:r>
          </a:p>
        </p:txBody>
      </p:sp>
      <p:graphicFrame>
        <p:nvGraphicFramePr>
          <p:cNvPr id="4" name="Table 3">
            <a:extLst>
              <a:ext uri="{FF2B5EF4-FFF2-40B4-BE49-F238E27FC236}">
                <a16:creationId xmlns:a16="http://schemas.microsoft.com/office/drawing/2014/main" id="{C378BF07-D60C-4B8A-935E-219061923398}"/>
              </a:ext>
            </a:extLst>
          </p:cNvPr>
          <p:cNvGraphicFramePr>
            <a:graphicFrameLocks noGrp="1"/>
          </p:cNvGraphicFramePr>
          <p:nvPr>
            <p:extLst>
              <p:ext uri="{D42A27DB-BD31-4B8C-83A1-F6EECF244321}">
                <p14:modId xmlns:p14="http://schemas.microsoft.com/office/powerpoint/2010/main" val="3562984356"/>
              </p:ext>
            </p:extLst>
          </p:nvPr>
        </p:nvGraphicFramePr>
        <p:xfrm>
          <a:off x="1285005" y="640080"/>
          <a:ext cx="9617371" cy="3602740"/>
        </p:xfrm>
        <a:graphic>
          <a:graphicData uri="http://schemas.openxmlformats.org/drawingml/2006/table">
            <a:tbl>
              <a:tblPr firstRow="1" firstCol="1" bandRow="1">
                <a:tableStyleId>{5C22544A-7EE6-4342-B048-85BDC9FD1C3A}</a:tableStyleId>
              </a:tblPr>
              <a:tblGrid>
                <a:gridCol w="1399289">
                  <a:extLst>
                    <a:ext uri="{9D8B030D-6E8A-4147-A177-3AD203B41FA5}">
                      <a16:colId xmlns:a16="http://schemas.microsoft.com/office/drawing/2014/main" val="525567390"/>
                    </a:ext>
                  </a:extLst>
                </a:gridCol>
                <a:gridCol w="978851">
                  <a:extLst>
                    <a:ext uri="{9D8B030D-6E8A-4147-A177-3AD203B41FA5}">
                      <a16:colId xmlns:a16="http://schemas.microsoft.com/office/drawing/2014/main" val="2449317756"/>
                    </a:ext>
                  </a:extLst>
                </a:gridCol>
                <a:gridCol w="1630233">
                  <a:extLst>
                    <a:ext uri="{9D8B030D-6E8A-4147-A177-3AD203B41FA5}">
                      <a16:colId xmlns:a16="http://schemas.microsoft.com/office/drawing/2014/main" val="2645580906"/>
                    </a:ext>
                  </a:extLst>
                </a:gridCol>
                <a:gridCol w="1645037">
                  <a:extLst>
                    <a:ext uri="{9D8B030D-6E8A-4147-A177-3AD203B41FA5}">
                      <a16:colId xmlns:a16="http://schemas.microsoft.com/office/drawing/2014/main" val="2542405302"/>
                    </a:ext>
                  </a:extLst>
                </a:gridCol>
                <a:gridCol w="1470349">
                  <a:extLst>
                    <a:ext uri="{9D8B030D-6E8A-4147-A177-3AD203B41FA5}">
                      <a16:colId xmlns:a16="http://schemas.microsoft.com/office/drawing/2014/main" val="1963277221"/>
                    </a:ext>
                  </a:extLst>
                </a:gridCol>
                <a:gridCol w="1470349">
                  <a:extLst>
                    <a:ext uri="{9D8B030D-6E8A-4147-A177-3AD203B41FA5}">
                      <a16:colId xmlns:a16="http://schemas.microsoft.com/office/drawing/2014/main" val="3142488929"/>
                    </a:ext>
                  </a:extLst>
                </a:gridCol>
                <a:gridCol w="1023263">
                  <a:extLst>
                    <a:ext uri="{9D8B030D-6E8A-4147-A177-3AD203B41FA5}">
                      <a16:colId xmlns:a16="http://schemas.microsoft.com/office/drawing/2014/main" val="196847350"/>
                    </a:ext>
                  </a:extLst>
                </a:gridCol>
              </a:tblGrid>
              <a:tr h="720548">
                <a:tc>
                  <a:txBody>
                    <a:bodyPr/>
                    <a:lstStyle/>
                    <a:p>
                      <a:pPr>
                        <a:lnSpc>
                          <a:spcPct val="107000"/>
                        </a:lnSpc>
                        <a:spcAft>
                          <a:spcPts val="800"/>
                        </a:spcAft>
                      </a:pPr>
                      <a:r>
                        <a:rPr lang="en-GB" sz="2100">
                          <a:effectLst/>
                        </a:rPr>
                        <a:t> </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100">
                          <a:effectLst/>
                        </a:rPr>
                        <a:t>Cost</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100">
                          <a:effectLst/>
                        </a:rPr>
                        <a:t>Longevity </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100">
                          <a:effectLst/>
                        </a:rPr>
                        <a:t>Time to implement</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100">
                          <a:effectLst/>
                        </a:rPr>
                        <a:t>Potential success</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100">
                          <a:effectLst/>
                        </a:rPr>
                        <a:t>Potential failure</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100">
                          <a:effectLst/>
                        </a:rPr>
                        <a:t>Total</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extLst>
                  <a:ext uri="{0D108BD9-81ED-4DB2-BD59-A6C34878D82A}">
                    <a16:rowId xmlns:a16="http://schemas.microsoft.com/office/drawing/2014/main" val="1763977780"/>
                  </a:ext>
                </a:extLst>
              </a:tr>
              <a:tr h="720548">
                <a:tc>
                  <a:txBody>
                    <a:bodyPr/>
                    <a:lstStyle/>
                    <a:p>
                      <a:pPr>
                        <a:lnSpc>
                          <a:spcPct val="107000"/>
                        </a:lnSpc>
                        <a:spcAft>
                          <a:spcPts val="800"/>
                        </a:spcAft>
                      </a:pPr>
                      <a:r>
                        <a:rPr lang="en-GB" sz="2100">
                          <a:effectLst/>
                        </a:rPr>
                        <a:t>Solution 1</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4</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3</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4</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2</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2</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13</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extLst>
                  <a:ext uri="{0D108BD9-81ED-4DB2-BD59-A6C34878D82A}">
                    <a16:rowId xmlns:a16="http://schemas.microsoft.com/office/drawing/2014/main" val="887372273"/>
                  </a:ext>
                </a:extLst>
              </a:tr>
              <a:tr h="720548">
                <a:tc>
                  <a:txBody>
                    <a:bodyPr/>
                    <a:lstStyle/>
                    <a:p>
                      <a:pPr>
                        <a:lnSpc>
                          <a:spcPct val="107000"/>
                        </a:lnSpc>
                        <a:spcAft>
                          <a:spcPts val="800"/>
                        </a:spcAft>
                      </a:pPr>
                      <a:r>
                        <a:rPr lang="en-GB" sz="2100">
                          <a:effectLst/>
                        </a:rPr>
                        <a:t>Solution 2</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5</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3</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3</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5</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1</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17</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extLst>
                  <a:ext uri="{0D108BD9-81ED-4DB2-BD59-A6C34878D82A}">
                    <a16:rowId xmlns:a16="http://schemas.microsoft.com/office/drawing/2014/main" val="1646819677"/>
                  </a:ext>
                </a:extLst>
              </a:tr>
              <a:tr h="720548">
                <a:tc>
                  <a:txBody>
                    <a:bodyPr/>
                    <a:lstStyle/>
                    <a:p>
                      <a:pPr>
                        <a:lnSpc>
                          <a:spcPct val="107000"/>
                        </a:lnSpc>
                        <a:spcAft>
                          <a:spcPts val="800"/>
                        </a:spcAft>
                      </a:pPr>
                      <a:r>
                        <a:rPr lang="en-GB" sz="2100">
                          <a:effectLst/>
                        </a:rPr>
                        <a:t>Solution 3 </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5</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5</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5</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4</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4</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23</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extLst>
                  <a:ext uri="{0D108BD9-81ED-4DB2-BD59-A6C34878D82A}">
                    <a16:rowId xmlns:a16="http://schemas.microsoft.com/office/drawing/2014/main" val="3962336952"/>
                  </a:ext>
                </a:extLst>
              </a:tr>
              <a:tr h="720548">
                <a:tc>
                  <a:txBody>
                    <a:bodyPr/>
                    <a:lstStyle/>
                    <a:p>
                      <a:pPr>
                        <a:lnSpc>
                          <a:spcPct val="107000"/>
                        </a:lnSpc>
                        <a:spcAft>
                          <a:spcPts val="800"/>
                        </a:spcAft>
                      </a:pPr>
                      <a:r>
                        <a:rPr lang="en-GB" sz="2100">
                          <a:effectLst/>
                        </a:rPr>
                        <a:t>Solution 4</a:t>
                      </a:r>
                      <a:endParaRPr lang="en-GB" sz="21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2</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5</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3</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4</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a:effectLst/>
                        </a:rPr>
                        <a:t>4</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tc>
                  <a:txBody>
                    <a:bodyPr/>
                    <a:lstStyle/>
                    <a:p>
                      <a:pPr>
                        <a:lnSpc>
                          <a:spcPct val="107000"/>
                        </a:lnSpc>
                        <a:spcAft>
                          <a:spcPts val="800"/>
                        </a:spcAft>
                      </a:pPr>
                      <a:r>
                        <a:rPr lang="en-GB" sz="2800" dirty="0">
                          <a:effectLst/>
                        </a:rPr>
                        <a:t>18</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27908" marR="127908" marT="0" marB="0"/>
                </a:tc>
                <a:extLst>
                  <a:ext uri="{0D108BD9-81ED-4DB2-BD59-A6C34878D82A}">
                    <a16:rowId xmlns:a16="http://schemas.microsoft.com/office/drawing/2014/main" val="2235161222"/>
                  </a:ext>
                </a:extLst>
              </a:tr>
            </a:tbl>
          </a:graphicData>
        </a:graphic>
      </p:graphicFrame>
      <p:pic>
        <p:nvPicPr>
          <p:cNvPr id="7" name="Audio 6">
            <a:hlinkClick r:id="" action="ppaction://media"/>
            <a:extLst>
              <a:ext uri="{FF2B5EF4-FFF2-40B4-BE49-F238E27FC236}">
                <a16:creationId xmlns:a16="http://schemas.microsoft.com/office/drawing/2014/main" id="{F3862DA2-591F-57FF-2772-19C3B41DE40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099614764"/>
      </p:ext>
    </p:extLst>
  </p:cSld>
  <p:clrMapOvr>
    <a:masterClrMapping/>
  </p:clrMapOvr>
  <mc:AlternateContent xmlns:mc="http://schemas.openxmlformats.org/markup-compatibility/2006">
    <mc:Choice xmlns:p14="http://schemas.microsoft.com/office/powerpoint/2010/main" Requires="p14">
      <p:transition spd="slow" p14:dur="2000" advTm="15145"/>
    </mc:Choice>
    <mc:Fallback>
      <p:transition spd="slow" advTm="151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FC9BD-9F94-4C97-B12F-B95491AC5ABC}"/>
              </a:ext>
            </a:extLst>
          </p:cNvPr>
          <p:cNvSpPr>
            <a:spLocks noGrp="1"/>
          </p:cNvSpPr>
          <p:nvPr>
            <p:ph type="title"/>
          </p:nvPr>
        </p:nvSpPr>
        <p:spPr>
          <a:xfrm>
            <a:off x="1803951" y="609600"/>
            <a:ext cx="3798887" cy="1905000"/>
          </a:xfrm>
        </p:spPr>
        <p:txBody>
          <a:bodyPr/>
          <a:lstStyle/>
          <a:p>
            <a:r>
              <a:rPr lang="en-GB" dirty="0"/>
              <a:t>Data collection</a:t>
            </a:r>
          </a:p>
        </p:txBody>
      </p:sp>
      <p:sp>
        <p:nvSpPr>
          <p:cNvPr id="3" name="Content Placeholder 2">
            <a:extLst>
              <a:ext uri="{FF2B5EF4-FFF2-40B4-BE49-F238E27FC236}">
                <a16:creationId xmlns:a16="http://schemas.microsoft.com/office/drawing/2014/main" id="{1903BBEF-A415-4CE2-AE40-0C235C1DAFD5}"/>
              </a:ext>
            </a:extLst>
          </p:cNvPr>
          <p:cNvSpPr>
            <a:spLocks noGrp="1"/>
          </p:cNvSpPr>
          <p:nvPr>
            <p:ph idx="1"/>
          </p:nvPr>
        </p:nvSpPr>
        <p:spPr>
          <a:xfrm>
            <a:off x="1573213" y="2667000"/>
            <a:ext cx="3887787" cy="3124201"/>
          </a:xfrm>
        </p:spPr>
        <p:txBody>
          <a:bodyPr/>
          <a:lstStyle/>
          <a:p>
            <a:pPr marL="0" indent="0">
              <a:buNone/>
            </a:pPr>
            <a:r>
              <a:rPr lang="en-GB" dirty="0"/>
              <a:t>I made a new SOP for operators to report downtime.</a:t>
            </a:r>
          </a:p>
          <a:p>
            <a:pPr marL="0" indent="0">
              <a:buNone/>
            </a:pPr>
            <a:r>
              <a:rPr lang="en-GB" dirty="0"/>
              <a:t>I decided to collect data on downtime and number of stoppages over a two-week period</a:t>
            </a:r>
          </a:p>
        </p:txBody>
      </p:sp>
      <p:graphicFrame>
        <p:nvGraphicFramePr>
          <p:cNvPr id="5" name="Table 4">
            <a:extLst>
              <a:ext uri="{FF2B5EF4-FFF2-40B4-BE49-F238E27FC236}">
                <a16:creationId xmlns:a16="http://schemas.microsoft.com/office/drawing/2014/main" id="{99C60BAB-FB9B-45BA-8DCE-8B60B80F47DD}"/>
              </a:ext>
            </a:extLst>
          </p:cNvPr>
          <p:cNvGraphicFramePr>
            <a:graphicFrameLocks noGrp="1"/>
          </p:cNvGraphicFramePr>
          <p:nvPr>
            <p:extLst>
              <p:ext uri="{D42A27DB-BD31-4B8C-83A1-F6EECF244321}">
                <p14:modId xmlns:p14="http://schemas.microsoft.com/office/powerpoint/2010/main" val="118428310"/>
              </p:ext>
            </p:extLst>
          </p:nvPr>
        </p:nvGraphicFramePr>
        <p:xfrm>
          <a:off x="6094412" y="1246886"/>
          <a:ext cx="5725160" cy="630428"/>
        </p:xfrm>
        <a:graphic>
          <a:graphicData uri="http://schemas.openxmlformats.org/drawingml/2006/table">
            <a:tbl>
              <a:tblPr firstRow="1" firstCol="1" bandRow="1">
                <a:tableStyleId>{5C22544A-7EE6-4342-B048-85BDC9FD1C3A}</a:tableStyleId>
              </a:tblPr>
              <a:tblGrid>
                <a:gridCol w="1499235">
                  <a:extLst>
                    <a:ext uri="{9D8B030D-6E8A-4147-A177-3AD203B41FA5}">
                      <a16:colId xmlns:a16="http://schemas.microsoft.com/office/drawing/2014/main" val="3066317215"/>
                    </a:ext>
                  </a:extLst>
                </a:gridCol>
                <a:gridCol w="1467485">
                  <a:extLst>
                    <a:ext uri="{9D8B030D-6E8A-4147-A177-3AD203B41FA5}">
                      <a16:colId xmlns:a16="http://schemas.microsoft.com/office/drawing/2014/main" val="2164049474"/>
                    </a:ext>
                  </a:extLst>
                </a:gridCol>
                <a:gridCol w="1464310">
                  <a:extLst>
                    <a:ext uri="{9D8B030D-6E8A-4147-A177-3AD203B41FA5}">
                      <a16:colId xmlns:a16="http://schemas.microsoft.com/office/drawing/2014/main" val="4073967841"/>
                    </a:ext>
                  </a:extLst>
                </a:gridCol>
                <a:gridCol w="1294130">
                  <a:extLst>
                    <a:ext uri="{9D8B030D-6E8A-4147-A177-3AD203B41FA5}">
                      <a16:colId xmlns:a16="http://schemas.microsoft.com/office/drawing/2014/main" val="2172284874"/>
                    </a:ext>
                  </a:extLst>
                </a:gridCol>
              </a:tblGrid>
              <a:tr h="0">
                <a:tc>
                  <a:txBody>
                    <a:bodyPr/>
                    <a:lstStyle/>
                    <a:p>
                      <a:pPr>
                        <a:lnSpc>
                          <a:spcPct val="107000"/>
                        </a:lnSpc>
                        <a:spcAft>
                          <a:spcPts val="800"/>
                        </a:spcAft>
                      </a:pPr>
                      <a:r>
                        <a:rPr lang="en-GB" sz="1100">
                          <a:effectLst/>
                        </a:rPr>
                        <a:t>Title:</a:t>
                      </a:r>
                    </a:p>
                    <a:p>
                      <a:pPr>
                        <a:lnSpc>
                          <a:spcPct val="107000"/>
                        </a:lnSpc>
                        <a:spcAft>
                          <a:spcPts val="800"/>
                        </a:spcAft>
                      </a:pPr>
                      <a:r>
                        <a:rPr lang="en-GB" sz="1100">
                          <a:effectLst/>
                        </a:rPr>
                        <a:t>Downtime data collection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100">
                          <a:effectLst/>
                        </a:rPr>
                        <a:t>Version Number:</a:t>
                      </a:r>
                    </a:p>
                    <a:p>
                      <a:pPr>
                        <a:lnSpc>
                          <a:spcPct val="107000"/>
                        </a:lnSpc>
                        <a:spcAft>
                          <a:spcPts val="800"/>
                        </a:spcAft>
                      </a:pPr>
                      <a:r>
                        <a:rPr lang="en-GB" sz="11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100">
                          <a:effectLst/>
                        </a:rPr>
                        <a:t>Effective Date:</a:t>
                      </a:r>
                    </a:p>
                    <a:p>
                      <a:pPr>
                        <a:lnSpc>
                          <a:spcPct val="107000"/>
                        </a:lnSpc>
                        <a:spcAft>
                          <a:spcPts val="800"/>
                        </a:spcAft>
                      </a:pPr>
                      <a:r>
                        <a:rPr lang="en-GB" sz="1100">
                          <a:effectLst/>
                        </a:rPr>
                        <a:t>02/02/2021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100" dirty="0">
                          <a:effectLst/>
                        </a:rPr>
                        <a:t>Author:</a:t>
                      </a:r>
                    </a:p>
                    <a:p>
                      <a:pPr>
                        <a:lnSpc>
                          <a:spcPct val="107000"/>
                        </a:lnSpc>
                        <a:spcAft>
                          <a:spcPts val="800"/>
                        </a:spcAft>
                      </a:pPr>
                      <a:r>
                        <a:rPr lang="en-GB" sz="1100" dirty="0">
                          <a:effectLst/>
                        </a:rPr>
                        <a:t>Jordan Williams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06654412"/>
                  </a:ext>
                </a:extLst>
              </a:tr>
            </a:tbl>
          </a:graphicData>
        </a:graphic>
      </p:graphicFrame>
      <p:graphicFrame>
        <p:nvGraphicFramePr>
          <p:cNvPr id="6" name="Table 5">
            <a:extLst>
              <a:ext uri="{FF2B5EF4-FFF2-40B4-BE49-F238E27FC236}">
                <a16:creationId xmlns:a16="http://schemas.microsoft.com/office/drawing/2014/main" id="{85D3FF96-75AB-4752-A28E-04D7EBB8AEC5}"/>
              </a:ext>
            </a:extLst>
          </p:cNvPr>
          <p:cNvGraphicFramePr>
            <a:graphicFrameLocks noGrp="1"/>
          </p:cNvGraphicFramePr>
          <p:nvPr>
            <p:extLst>
              <p:ext uri="{D42A27DB-BD31-4B8C-83A1-F6EECF244321}">
                <p14:modId xmlns:p14="http://schemas.microsoft.com/office/powerpoint/2010/main" val="1596580402"/>
              </p:ext>
            </p:extLst>
          </p:nvPr>
        </p:nvGraphicFramePr>
        <p:xfrm>
          <a:off x="6265375" y="2372412"/>
          <a:ext cx="5383234" cy="3713373"/>
        </p:xfrm>
        <a:graphic>
          <a:graphicData uri="http://schemas.openxmlformats.org/drawingml/2006/table">
            <a:tbl>
              <a:tblPr firstRow="1" firstCol="1" bandRow="1">
                <a:tableStyleId>{5C22544A-7EE6-4342-B048-85BDC9FD1C3A}</a:tableStyleId>
              </a:tblPr>
              <a:tblGrid>
                <a:gridCol w="956515">
                  <a:extLst>
                    <a:ext uri="{9D8B030D-6E8A-4147-A177-3AD203B41FA5}">
                      <a16:colId xmlns:a16="http://schemas.microsoft.com/office/drawing/2014/main" val="1896604623"/>
                    </a:ext>
                  </a:extLst>
                </a:gridCol>
                <a:gridCol w="4426719">
                  <a:extLst>
                    <a:ext uri="{9D8B030D-6E8A-4147-A177-3AD203B41FA5}">
                      <a16:colId xmlns:a16="http://schemas.microsoft.com/office/drawing/2014/main" val="4048551635"/>
                    </a:ext>
                  </a:extLst>
                </a:gridCol>
              </a:tblGrid>
              <a:tr h="329885">
                <a:tc>
                  <a:txBody>
                    <a:bodyPr/>
                    <a:lstStyle/>
                    <a:p>
                      <a:pPr>
                        <a:lnSpc>
                          <a:spcPct val="107000"/>
                        </a:lnSpc>
                        <a:spcAft>
                          <a:spcPts val="800"/>
                        </a:spcAft>
                      </a:pPr>
                      <a:r>
                        <a:rPr lang="en-GB" sz="1000">
                          <a:effectLst/>
                        </a:rPr>
                        <a:t>Purpose</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484" marR="64484" marT="0" marB="0"/>
                </a:tc>
                <a:tc>
                  <a:txBody>
                    <a:bodyPr/>
                    <a:lstStyle/>
                    <a:p>
                      <a:pPr>
                        <a:lnSpc>
                          <a:spcPct val="107000"/>
                        </a:lnSpc>
                        <a:spcAft>
                          <a:spcPts val="800"/>
                        </a:spcAft>
                      </a:pPr>
                      <a:r>
                        <a:rPr lang="en-GB" sz="1000" dirty="0">
                          <a:effectLst/>
                        </a:rPr>
                        <a:t>This SOP is to record downtime more consistently and reliably, this is necessary to give a better understanding of the current issues being highlighted.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484" marR="64484" marT="0" marB="0"/>
                </a:tc>
                <a:extLst>
                  <a:ext uri="{0D108BD9-81ED-4DB2-BD59-A6C34878D82A}">
                    <a16:rowId xmlns:a16="http://schemas.microsoft.com/office/drawing/2014/main" val="3076083627"/>
                  </a:ext>
                </a:extLst>
              </a:tr>
              <a:tr h="498558">
                <a:tc>
                  <a:txBody>
                    <a:bodyPr/>
                    <a:lstStyle/>
                    <a:p>
                      <a:pPr>
                        <a:lnSpc>
                          <a:spcPct val="107000"/>
                        </a:lnSpc>
                        <a:spcAft>
                          <a:spcPts val="800"/>
                        </a:spcAft>
                      </a:pPr>
                      <a:r>
                        <a:rPr lang="en-GB" sz="1000">
                          <a:effectLst/>
                        </a:rPr>
                        <a:t>Scope</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484" marR="64484" marT="0" marB="0"/>
                </a:tc>
                <a:tc>
                  <a:txBody>
                    <a:bodyPr/>
                    <a:lstStyle/>
                    <a:p>
                      <a:pPr>
                        <a:lnSpc>
                          <a:spcPct val="107000"/>
                        </a:lnSpc>
                        <a:spcAft>
                          <a:spcPts val="800"/>
                        </a:spcAft>
                      </a:pPr>
                      <a:r>
                        <a:rPr lang="en-GB" sz="1000" dirty="0">
                          <a:effectLst/>
                        </a:rPr>
                        <a:t>The scope of this SOP is for all operators to be able to record downtime more accurately to give a truer representation of the current downtime and reasons for machine stoppages.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484" marR="64484" marT="0" marB="0"/>
                </a:tc>
                <a:extLst>
                  <a:ext uri="{0D108BD9-81ED-4DB2-BD59-A6C34878D82A}">
                    <a16:rowId xmlns:a16="http://schemas.microsoft.com/office/drawing/2014/main" val="53110387"/>
                  </a:ext>
                </a:extLst>
              </a:tr>
              <a:tr h="1195644">
                <a:tc>
                  <a:txBody>
                    <a:bodyPr/>
                    <a:lstStyle/>
                    <a:p>
                      <a:pPr>
                        <a:lnSpc>
                          <a:spcPct val="107000"/>
                        </a:lnSpc>
                        <a:spcAft>
                          <a:spcPts val="800"/>
                        </a:spcAft>
                      </a:pPr>
                      <a:r>
                        <a:rPr lang="en-GB" sz="1000">
                          <a:effectLst/>
                        </a:rPr>
                        <a:t>Responsibilities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484" marR="64484" marT="0" marB="0"/>
                </a:tc>
                <a:tc>
                  <a:txBody>
                    <a:bodyPr/>
                    <a:lstStyle/>
                    <a:p>
                      <a:pPr>
                        <a:lnSpc>
                          <a:spcPct val="107000"/>
                        </a:lnSpc>
                        <a:spcAft>
                          <a:spcPts val="800"/>
                        </a:spcAft>
                      </a:pPr>
                      <a:r>
                        <a:rPr lang="en-GB" sz="1000" dirty="0">
                          <a:effectLst/>
                        </a:rPr>
                        <a:t>Operators will have the responsibility of recording the exact time that the machine stops.</a:t>
                      </a:r>
                    </a:p>
                    <a:p>
                      <a:pPr>
                        <a:lnSpc>
                          <a:spcPct val="107000"/>
                        </a:lnSpc>
                        <a:spcAft>
                          <a:spcPts val="800"/>
                        </a:spcAft>
                      </a:pPr>
                      <a:r>
                        <a:rPr lang="en-GB" sz="1000" dirty="0">
                          <a:effectLst/>
                        </a:rPr>
                        <a:t>Team leaders have the responsibility of recording the nature of the stoppage and the time the machine has been handed back to production.</a:t>
                      </a:r>
                    </a:p>
                    <a:p>
                      <a:pPr>
                        <a:lnSpc>
                          <a:spcPct val="107000"/>
                        </a:lnSpc>
                        <a:spcAft>
                          <a:spcPts val="800"/>
                        </a:spcAft>
                      </a:pPr>
                      <a:r>
                        <a:rPr lang="en-GB" sz="1000" dirty="0">
                          <a:effectLst/>
                        </a:rPr>
                        <a:t>Team leaders also have the responsibility of collecting the downtime record at the end of the shift.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484" marR="64484" marT="0" marB="0"/>
                </a:tc>
                <a:extLst>
                  <a:ext uri="{0D108BD9-81ED-4DB2-BD59-A6C34878D82A}">
                    <a16:rowId xmlns:a16="http://schemas.microsoft.com/office/drawing/2014/main" val="2200062999"/>
                  </a:ext>
                </a:extLst>
              </a:tr>
              <a:tr h="1100112">
                <a:tc>
                  <a:txBody>
                    <a:bodyPr/>
                    <a:lstStyle/>
                    <a:p>
                      <a:pPr>
                        <a:lnSpc>
                          <a:spcPct val="107000"/>
                        </a:lnSpc>
                        <a:spcAft>
                          <a:spcPts val="800"/>
                        </a:spcAft>
                      </a:pPr>
                      <a:r>
                        <a:rPr lang="en-GB" sz="1000">
                          <a:effectLst/>
                        </a:rPr>
                        <a:t>Procedures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484" marR="64484" marT="0" marB="0"/>
                </a:tc>
                <a:tc>
                  <a:txBody>
                    <a:bodyPr/>
                    <a:lstStyle/>
                    <a:p>
                      <a:pPr>
                        <a:lnSpc>
                          <a:spcPct val="107000"/>
                        </a:lnSpc>
                        <a:spcAft>
                          <a:spcPts val="800"/>
                        </a:spcAft>
                      </a:pPr>
                      <a:r>
                        <a:rPr lang="en-GB" sz="1000" dirty="0">
                          <a:effectLst/>
                        </a:rPr>
                        <a:t>Operators needed to record the exact time of the machine stoppage on the document provided, only after the time had been recorded can the operator inform a team leader about the stoppage.</a:t>
                      </a:r>
                    </a:p>
                    <a:p>
                      <a:pPr>
                        <a:lnSpc>
                          <a:spcPct val="107000"/>
                        </a:lnSpc>
                        <a:spcAft>
                          <a:spcPts val="800"/>
                        </a:spcAft>
                      </a:pPr>
                      <a:r>
                        <a:rPr lang="en-GB" sz="1000" dirty="0">
                          <a:effectLst/>
                        </a:rPr>
                        <a:t>When the team leader hands the machine back to the operator the team leader recorded the time and the reason for the stoppage. The document containing the results would be collected at the end of the shift.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484" marR="64484" marT="0" marB="0"/>
                </a:tc>
                <a:extLst>
                  <a:ext uri="{0D108BD9-81ED-4DB2-BD59-A6C34878D82A}">
                    <a16:rowId xmlns:a16="http://schemas.microsoft.com/office/drawing/2014/main" val="2998090075"/>
                  </a:ext>
                </a:extLst>
              </a:tr>
            </a:tbl>
          </a:graphicData>
        </a:graphic>
      </p:graphicFrame>
      <p:sp>
        <p:nvSpPr>
          <p:cNvPr id="7" name="Rectangle 1">
            <a:extLst>
              <a:ext uri="{FF2B5EF4-FFF2-40B4-BE49-F238E27FC236}">
                <a16:creationId xmlns:a16="http://schemas.microsoft.com/office/drawing/2014/main" id="{DE98D33E-5A1D-4E23-B6D2-E901A3F63123}"/>
              </a:ext>
            </a:extLst>
          </p:cNvPr>
          <p:cNvSpPr>
            <a:spLocks noChangeArrowheads="1"/>
          </p:cNvSpPr>
          <p:nvPr/>
        </p:nvSpPr>
        <p:spPr bwMode="auto">
          <a:xfrm>
            <a:off x="3402013" y="26670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Audio 7">
            <a:hlinkClick r:id="" action="ppaction://media"/>
            <a:extLst>
              <a:ext uri="{FF2B5EF4-FFF2-40B4-BE49-F238E27FC236}">
                <a16:creationId xmlns:a16="http://schemas.microsoft.com/office/drawing/2014/main" id="{6B544CB2-713D-87C9-BCE3-A582C97F845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541081467"/>
      </p:ext>
    </p:extLst>
  </p:cSld>
  <p:clrMapOvr>
    <a:masterClrMapping/>
  </p:clrMapOvr>
  <mc:AlternateContent xmlns:mc="http://schemas.openxmlformats.org/markup-compatibility/2006">
    <mc:Choice xmlns:p14="http://schemas.microsoft.com/office/powerpoint/2010/main" Requires="p14">
      <p:transition spd="slow" p14:dur="2000" advTm="18868"/>
    </mc:Choice>
    <mc:Fallback>
      <p:transition spd="slow" advTm="188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88A3D-5CFB-433B-BA0F-2CED8ECD07AC}"/>
              </a:ext>
            </a:extLst>
          </p:cNvPr>
          <p:cNvSpPr>
            <a:spLocks noGrp="1"/>
          </p:cNvSpPr>
          <p:nvPr>
            <p:ph type="title"/>
          </p:nvPr>
        </p:nvSpPr>
        <p:spPr>
          <a:xfrm>
            <a:off x="1385023" y="57753"/>
            <a:ext cx="5435760" cy="2009775"/>
          </a:xfrm>
        </p:spPr>
        <p:txBody>
          <a:bodyPr vert="horz" lIns="91440" tIns="45720" rIns="91440" bIns="45720" rtlCol="0" anchor="ctr">
            <a:normAutofit/>
          </a:bodyPr>
          <a:lstStyle/>
          <a:p>
            <a:pPr algn="ctr"/>
            <a:r>
              <a:rPr lang="en-US" dirty="0"/>
              <a:t>Data collection</a:t>
            </a:r>
          </a:p>
        </p:txBody>
      </p:sp>
      <p:pic>
        <p:nvPicPr>
          <p:cNvPr id="9" name="Picture 8">
            <a:extLst>
              <a:ext uri="{FF2B5EF4-FFF2-40B4-BE49-F238E27FC236}">
                <a16:creationId xmlns:a16="http://schemas.microsoft.com/office/drawing/2014/main" id="{6FB5FEF8-0DF5-47EF-89A9-A31026FBB53C}"/>
              </a:ext>
            </a:extLst>
          </p:cNvPr>
          <p:cNvPicPr>
            <a:picLocks noChangeAspect="1"/>
          </p:cNvPicPr>
          <p:nvPr/>
        </p:nvPicPr>
        <p:blipFill rotWithShape="1">
          <a:blip r:embed="rId5"/>
          <a:srcRect b="16872"/>
          <a:stretch/>
        </p:blipFill>
        <p:spPr>
          <a:xfrm>
            <a:off x="356047" y="2067528"/>
            <a:ext cx="7493713" cy="1849602"/>
          </a:xfrm>
          <a:custGeom>
            <a:avLst/>
            <a:gdLst/>
            <a:ahLst/>
            <a:cxnLst/>
            <a:rect l="l" t="t" r="r" b="b"/>
            <a:pathLst>
              <a:path w="3416888" h="2057399">
                <a:moveTo>
                  <a:pt x="120172" y="0"/>
                </a:moveTo>
                <a:lnTo>
                  <a:pt x="3296716" y="0"/>
                </a:lnTo>
                <a:cubicBezTo>
                  <a:pt x="3363085" y="0"/>
                  <a:pt x="3416888" y="53803"/>
                  <a:pt x="3416888" y="120172"/>
                </a:cubicBezTo>
                <a:lnTo>
                  <a:pt x="3416888" y="2057399"/>
                </a:lnTo>
                <a:lnTo>
                  <a:pt x="0" y="2057399"/>
                </a:lnTo>
                <a:lnTo>
                  <a:pt x="0" y="120172"/>
                </a:lnTo>
                <a:cubicBezTo>
                  <a:pt x="0" y="53803"/>
                  <a:pt x="53803" y="0"/>
                  <a:pt x="120172" y="0"/>
                </a:cubicBezTo>
                <a:close/>
              </a:path>
            </a:pathLst>
          </a:cu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8" name="Picture 7">
            <a:extLst>
              <a:ext uri="{FF2B5EF4-FFF2-40B4-BE49-F238E27FC236}">
                <a16:creationId xmlns:a16="http://schemas.microsoft.com/office/drawing/2014/main" id="{3D4C5A92-5B85-4391-82CA-DF335BC4F095}"/>
              </a:ext>
            </a:extLst>
          </p:cNvPr>
          <p:cNvPicPr>
            <a:picLocks noChangeAspect="1"/>
          </p:cNvPicPr>
          <p:nvPr/>
        </p:nvPicPr>
        <p:blipFill rotWithShape="1">
          <a:blip r:embed="rId6"/>
          <a:srcRect b="16872"/>
          <a:stretch/>
        </p:blipFill>
        <p:spPr>
          <a:xfrm>
            <a:off x="356047" y="4418647"/>
            <a:ext cx="7493713" cy="1849602"/>
          </a:xfrm>
          <a:custGeom>
            <a:avLst/>
            <a:gdLst/>
            <a:ahLst/>
            <a:cxnLst/>
            <a:rect l="l" t="t" r="r" b="b"/>
            <a:pathLst>
              <a:path w="3416888" h="3240120">
                <a:moveTo>
                  <a:pt x="0" y="0"/>
                </a:moveTo>
                <a:lnTo>
                  <a:pt x="3416888" y="0"/>
                </a:lnTo>
                <a:lnTo>
                  <a:pt x="3416888" y="3119948"/>
                </a:lnTo>
                <a:cubicBezTo>
                  <a:pt x="3416888" y="3186317"/>
                  <a:pt x="3363085" y="3240120"/>
                  <a:pt x="3296716" y="3240120"/>
                </a:cubicBezTo>
                <a:lnTo>
                  <a:pt x="120172" y="3240120"/>
                </a:lnTo>
                <a:cubicBezTo>
                  <a:pt x="53803" y="3240120"/>
                  <a:pt x="0" y="3186317"/>
                  <a:pt x="0" y="3119948"/>
                </a:cubicBezTo>
                <a:close/>
              </a:path>
            </a:pathLst>
          </a:cu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10" name="TextBox 9">
            <a:extLst>
              <a:ext uri="{FF2B5EF4-FFF2-40B4-BE49-F238E27FC236}">
                <a16:creationId xmlns:a16="http://schemas.microsoft.com/office/drawing/2014/main" id="{B4E37C62-E306-4AF8-8408-0F918CBAF2E9}"/>
              </a:ext>
            </a:extLst>
          </p:cNvPr>
          <p:cNvSpPr txBox="1"/>
          <p:nvPr/>
        </p:nvSpPr>
        <p:spPr>
          <a:xfrm>
            <a:off x="8351855" y="2272907"/>
            <a:ext cx="3484098" cy="3288445"/>
          </a:xfrm>
          <a:prstGeom prst="rect">
            <a:avLst/>
          </a:prstGeom>
        </p:spPr>
        <p:txBody>
          <a:bodyPr vert="horz" lIns="91440" tIns="45720" rIns="91440" bIns="45720" rtlCol="0" anchor="ctr">
            <a:normAutofit/>
          </a:bodyPr>
          <a:lstStyle/>
          <a:p>
            <a:pPr>
              <a:spcBef>
                <a:spcPct val="20000"/>
              </a:spcBef>
              <a:spcAft>
                <a:spcPts val="600"/>
              </a:spcAft>
              <a:buClr>
                <a:schemeClr val="tx1"/>
              </a:buClr>
              <a:buSzPct val="100000"/>
              <a:buFont typeface="Arial"/>
              <a:buChar char="•"/>
            </a:pPr>
            <a:r>
              <a:rPr lang="en-US"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rPr>
              <a:t>Initial data collected over a two-week period from following new SOP</a:t>
            </a:r>
          </a:p>
        </p:txBody>
      </p:sp>
      <p:pic>
        <p:nvPicPr>
          <p:cNvPr id="3" name="Audio 2">
            <a:hlinkClick r:id="" action="ppaction://media"/>
            <a:extLst>
              <a:ext uri="{FF2B5EF4-FFF2-40B4-BE49-F238E27FC236}">
                <a16:creationId xmlns:a16="http://schemas.microsoft.com/office/drawing/2014/main" id="{F262450F-02E7-859D-EA94-6B43059DA95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47556392"/>
      </p:ext>
    </p:extLst>
  </p:cSld>
  <p:clrMapOvr>
    <a:masterClrMapping/>
  </p:clrMapOvr>
  <mc:AlternateContent xmlns:mc="http://schemas.openxmlformats.org/markup-compatibility/2006">
    <mc:Choice xmlns:p14="http://schemas.microsoft.com/office/powerpoint/2010/main" Requires="p14">
      <p:transition spd="slow" p14:dur="2000" advTm="14202"/>
    </mc:Choice>
    <mc:Fallback>
      <p:transition spd="slow" advTm="142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C96EB-66EE-4F3F-B454-AF08B5E3B85B}"/>
              </a:ext>
            </a:extLst>
          </p:cNvPr>
          <p:cNvSpPr>
            <a:spLocks noGrp="1"/>
          </p:cNvSpPr>
          <p:nvPr>
            <p:ph type="title"/>
          </p:nvPr>
        </p:nvSpPr>
        <p:spPr>
          <a:xfrm>
            <a:off x="1268023" y="242802"/>
            <a:ext cx="9905998" cy="1905000"/>
          </a:xfrm>
        </p:spPr>
        <p:txBody>
          <a:bodyPr/>
          <a:lstStyle/>
          <a:p>
            <a:r>
              <a:rPr lang="en-GB" dirty="0"/>
              <a:t>Results</a:t>
            </a:r>
          </a:p>
        </p:txBody>
      </p:sp>
      <p:sp>
        <p:nvSpPr>
          <p:cNvPr id="3" name="Content Placeholder 2">
            <a:extLst>
              <a:ext uri="{FF2B5EF4-FFF2-40B4-BE49-F238E27FC236}">
                <a16:creationId xmlns:a16="http://schemas.microsoft.com/office/drawing/2014/main" id="{6E6DD28B-FDEC-4E34-BFEA-3F773567688E}"/>
              </a:ext>
            </a:extLst>
          </p:cNvPr>
          <p:cNvSpPr>
            <a:spLocks noGrp="1"/>
          </p:cNvSpPr>
          <p:nvPr>
            <p:ph idx="1"/>
          </p:nvPr>
        </p:nvSpPr>
        <p:spPr>
          <a:xfrm>
            <a:off x="8723471" y="2186975"/>
            <a:ext cx="2993265" cy="3124201"/>
          </a:xfrm>
        </p:spPr>
        <p:txBody>
          <a:bodyPr/>
          <a:lstStyle/>
          <a:p>
            <a:pPr marL="0" indent="0">
              <a:buNone/>
            </a:pPr>
            <a:r>
              <a:rPr lang="en-GB" dirty="0"/>
              <a:t>Results after project implementation</a:t>
            </a:r>
          </a:p>
        </p:txBody>
      </p:sp>
      <p:pic>
        <p:nvPicPr>
          <p:cNvPr id="4" name="Picture 3">
            <a:extLst>
              <a:ext uri="{FF2B5EF4-FFF2-40B4-BE49-F238E27FC236}">
                <a16:creationId xmlns:a16="http://schemas.microsoft.com/office/drawing/2014/main" id="{7916C34F-1CF6-4829-B8A9-AA1F06106380}"/>
              </a:ext>
            </a:extLst>
          </p:cNvPr>
          <p:cNvPicPr>
            <a:picLocks noChangeAspect="1"/>
          </p:cNvPicPr>
          <p:nvPr/>
        </p:nvPicPr>
        <p:blipFill rotWithShape="1">
          <a:blip r:embed="rId4"/>
          <a:srcRect b="16773"/>
          <a:stretch/>
        </p:blipFill>
        <p:spPr>
          <a:xfrm>
            <a:off x="472088" y="1976682"/>
            <a:ext cx="7940392" cy="1962171"/>
          </a:xfrm>
          <a:prstGeom prst="rect">
            <a:avLst/>
          </a:prstGeom>
        </p:spPr>
      </p:pic>
      <p:pic>
        <p:nvPicPr>
          <p:cNvPr id="5" name="Picture 4">
            <a:extLst>
              <a:ext uri="{FF2B5EF4-FFF2-40B4-BE49-F238E27FC236}">
                <a16:creationId xmlns:a16="http://schemas.microsoft.com/office/drawing/2014/main" id="{6A77E415-920F-4BE4-B3BB-7BF1BF962C74}"/>
              </a:ext>
            </a:extLst>
          </p:cNvPr>
          <p:cNvPicPr>
            <a:picLocks noChangeAspect="1"/>
          </p:cNvPicPr>
          <p:nvPr/>
        </p:nvPicPr>
        <p:blipFill rotWithShape="1">
          <a:blip r:embed="rId5"/>
          <a:srcRect b="16773"/>
          <a:stretch/>
        </p:blipFill>
        <p:spPr>
          <a:xfrm>
            <a:off x="472088" y="4330090"/>
            <a:ext cx="7940392" cy="1962172"/>
          </a:xfrm>
          <a:prstGeom prst="rect">
            <a:avLst/>
          </a:prstGeom>
        </p:spPr>
      </p:pic>
      <p:pic>
        <p:nvPicPr>
          <p:cNvPr id="6" name="Audio 5">
            <a:hlinkClick r:id="" action="ppaction://media"/>
            <a:extLst>
              <a:ext uri="{FF2B5EF4-FFF2-40B4-BE49-F238E27FC236}">
                <a16:creationId xmlns:a16="http://schemas.microsoft.com/office/drawing/2014/main" id="{124CD077-97EA-1947-5F44-CC2DF2D3816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109356324"/>
      </p:ext>
    </p:extLst>
  </p:cSld>
  <p:clrMapOvr>
    <a:masterClrMapping/>
  </p:clrMapOvr>
  <mc:AlternateContent xmlns:mc="http://schemas.openxmlformats.org/markup-compatibility/2006">
    <mc:Choice xmlns:p14="http://schemas.microsoft.com/office/powerpoint/2010/main" Requires="p14">
      <p:transition spd="slow" p14:dur="2000" advTm="17424"/>
    </mc:Choice>
    <mc:Fallback>
      <p:transition spd="slow" advTm="174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5146F-2678-4E46-B35D-1542BEFE3854}"/>
              </a:ext>
            </a:extLst>
          </p:cNvPr>
          <p:cNvSpPr>
            <a:spLocks noGrp="1"/>
          </p:cNvSpPr>
          <p:nvPr>
            <p:ph type="title"/>
          </p:nvPr>
        </p:nvSpPr>
        <p:spPr>
          <a:xfrm>
            <a:off x="6096000" y="807195"/>
            <a:ext cx="6743767" cy="1905000"/>
          </a:xfrm>
        </p:spPr>
        <p:txBody>
          <a:bodyPr>
            <a:normAutofit/>
          </a:bodyPr>
          <a:lstStyle/>
          <a:p>
            <a:r>
              <a:rPr lang="en-GB" dirty="0"/>
              <a:t>Results</a:t>
            </a:r>
          </a:p>
        </p:txBody>
      </p:sp>
      <p:pic>
        <p:nvPicPr>
          <p:cNvPr id="6" name="Picture 5">
            <a:extLst>
              <a:ext uri="{FF2B5EF4-FFF2-40B4-BE49-F238E27FC236}">
                <a16:creationId xmlns:a16="http://schemas.microsoft.com/office/drawing/2014/main" id="{8987C1D2-491A-403A-A705-796450E5FCB0}"/>
              </a:ext>
            </a:extLst>
          </p:cNvPr>
          <p:cNvPicPr>
            <a:picLocks noChangeAspect="1"/>
          </p:cNvPicPr>
          <p:nvPr/>
        </p:nvPicPr>
        <p:blipFill>
          <a:blip r:embed="rId5"/>
          <a:stretch>
            <a:fillRect/>
          </a:stretch>
        </p:blipFill>
        <p:spPr>
          <a:xfrm>
            <a:off x="320040" y="627878"/>
            <a:ext cx="4842803" cy="2829442"/>
          </a:xfrm>
          <a:prstGeom prst="rect">
            <a:avLst/>
          </a:prstGeo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pic>
      <p:pic>
        <p:nvPicPr>
          <p:cNvPr id="4" name="Picture 3">
            <a:extLst>
              <a:ext uri="{FF2B5EF4-FFF2-40B4-BE49-F238E27FC236}">
                <a16:creationId xmlns:a16="http://schemas.microsoft.com/office/drawing/2014/main" id="{9D577A8A-B937-47DC-AB52-1ECE7433D4CB}"/>
              </a:ext>
            </a:extLst>
          </p:cNvPr>
          <p:cNvPicPr>
            <a:picLocks noChangeAspect="1"/>
          </p:cNvPicPr>
          <p:nvPr/>
        </p:nvPicPr>
        <p:blipFill>
          <a:blip r:embed="rId6"/>
          <a:stretch>
            <a:fillRect/>
          </a:stretch>
        </p:blipFill>
        <p:spPr>
          <a:xfrm>
            <a:off x="326192" y="3670231"/>
            <a:ext cx="4836651" cy="2829441"/>
          </a:xfrm>
          <a:prstGeom prst="rect">
            <a:avLst/>
          </a:prstGeo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pic>
      <p:sp>
        <p:nvSpPr>
          <p:cNvPr id="3" name="Content Placeholder 2">
            <a:extLst>
              <a:ext uri="{FF2B5EF4-FFF2-40B4-BE49-F238E27FC236}">
                <a16:creationId xmlns:a16="http://schemas.microsoft.com/office/drawing/2014/main" id="{DF625551-6C8C-41A5-B006-DF6E1F62EB7B}"/>
              </a:ext>
            </a:extLst>
          </p:cNvPr>
          <p:cNvSpPr>
            <a:spLocks noGrp="1"/>
          </p:cNvSpPr>
          <p:nvPr>
            <p:ph idx="1"/>
          </p:nvPr>
        </p:nvSpPr>
        <p:spPr>
          <a:xfrm>
            <a:off x="6096000" y="2635056"/>
            <a:ext cx="5287312" cy="3415749"/>
          </a:xfrm>
        </p:spPr>
        <p:txBody>
          <a:bodyPr>
            <a:normAutofit/>
          </a:bodyPr>
          <a:lstStyle/>
          <a:p>
            <a:pPr marL="0" indent="0">
              <a:buNone/>
            </a:pPr>
            <a:r>
              <a:rPr lang="en-GB" dirty="0"/>
              <a:t>The results show a 48% reduction in downtime and a 36% reduction in the number of stoppages per shift.</a:t>
            </a:r>
          </a:p>
        </p:txBody>
      </p:sp>
      <p:pic>
        <p:nvPicPr>
          <p:cNvPr id="5" name="Audio 4">
            <a:hlinkClick r:id="" action="ppaction://media"/>
            <a:extLst>
              <a:ext uri="{FF2B5EF4-FFF2-40B4-BE49-F238E27FC236}">
                <a16:creationId xmlns:a16="http://schemas.microsoft.com/office/drawing/2014/main" id="{B0F3C4F9-0F87-997D-9F2E-685DBE54874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238540080"/>
      </p:ext>
    </p:extLst>
  </p:cSld>
  <p:clrMapOvr>
    <a:masterClrMapping/>
  </p:clrMapOvr>
  <mc:AlternateContent xmlns:mc="http://schemas.openxmlformats.org/markup-compatibility/2006">
    <mc:Choice xmlns:p14="http://schemas.microsoft.com/office/powerpoint/2010/main" Requires="p14">
      <p:transition spd="slow" p14:dur="2000" advTm="26886"/>
    </mc:Choice>
    <mc:Fallback>
      <p:transition spd="slow" advTm="268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0A1DC-9ADA-4B6F-AD53-B60D36CE7BF3}"/>
              </a:ext>
            </a:extLst>
          </p:cNvPr>
          <p:cNvSpPr>
            <a:spLocks noGrp="1"/>
          </p:cNvSpPr>
          <p:nvPr>
            <p:ph type="title"/>
          </p:nvPr>
        </p:nvSpPr>
        <p:spPr>
          <a:xfrm>
            <a:off x="6735098" y="609600"/>
            <a:ext cx="4798142" cy="3642851"/>
          </a:xfrm>
        </p:spPr>
        <p:txBody>
          <a:bodyPr vert="horz" lIns="91440" tIns="45720" rIns="91440" bIns="45720" rtlCol="0" anchor="b">
            <a:normAutofit/>
          </a:bodyPr>
          <a:lstStyle/>
          <a:p>
            <a:pPr algn="ctr"/>
            <a:r>
              <a:rPr lang="en-US" sz="4800">
                <a:effectLst>
                  <a:glow rad="38100">
                    <a:schemeClr val="bg1">
                      <a:lumMod val="65000"/>
                      <a:lumOff val="35000"/>
                      <a:alpha val="50000"/>
                    </a:schemeClr>
                  </a:glow>
                  <a:outerShdw blurRad="28575" dist="31750" dir="13200000" algn="tl" rotWithShape="0">
                    <a:srgbClr val="000000">
                      <a:alpha val="25000"/>
                    </a:srgbClr>
                  </a:outerShdw>
                </a:effectLst>
              </a:rPr>
              <a:t>Thanks for listening</a:t>
            </a:r>
            <a:br>
              <a:rPr lang="en-US" sz="4800">
                <a:effectLst>
                  <a:glow rad="38100">
                    <a:schemeClr val="bg1">
                      <a:lumMod val="65000"/>
                      <a:lumOff val="35000"/>
                      <a:alpha val="50000"/>
                    </a:schemeClr>
                  </a:glow>
                  <a:outerShdw blurRad="28575" dist="31750" dir="13200000" algn="tl" rotWithShape="0">
                    <a:srgbClr val="000000">
                      <a:alpha val="25000"/>
                    </a:srgbClr>
                  </a:outerShdw>
                </a:effectLst>
              </a:rPr>
            </a:br>
            <a:r>
              <a:rPr lang="en-US" sz="4800">
                <a:effectLst>
                  <a:glow rad="38100">
                    <a:schemeClr val="bg1">
                      <a:lumMod val="65000"/>
                      <a:lumOff val="35000"/>
                      <a:alpha val="50000"/>
                    </a:schemeClr>
                  </a:glow>
                  <a:outerShdw blurRad="28575" dist="31750" dir="13200000" algn="tl" rotWithShape="0">
                    <a:srgbClr val="000000">
                      <a:alpha val="25000"/>
                    </a:srgbClr>
                  </a:outerShdw>
                </a:effectLst>
              </a:rPr>
              <a:t>any questions?</a:t>
            </a:r>
          </a:p>
        </p:txBody>
      </p:sp>
      <p:pic>
        <p:nvPicPr>
          <p:cNvPr id="6" name="Graphic 5" descr="Help">
            <a:extLst>
              <a:ext uri="{FF2B5EF4-FFF2-40B4-BE49-F238E27FC236}">
                <a16:creationId xmlns:a16="http://schemas.microsoft.com/office/drawing/2014/main" id="{9F8CFCA1-7752-4100-B752-0EA4FEDADF0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33999" y="701410"/>
            <a:ext cx="5462001" cy="5462001"/>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3" name="Audio 2">
            <a:hlinkClick r:id="" action="ppaction://media"/>
            <a:extLst>
              <a:ext uri="{FF2B5EF4-FFF2-40B4-BE49-F238E27FC236}">
                <a16:creationId xmlns:a16="http://schemas.microsoft.com/office/drawing/2014/main" id="{2EBD9075-9E8C-778C-4969-64B8A2EEF60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739641625"/>
      </p:ext>
    </p:extLst>
  </p:cSld>
  <p:clrMapOvr>
    <a:masterClrMapping/>
  </p:clrMapOvr>
  <mc:AlternateContent xmlns:mc="http://schemas.openxmlformats.org/markup-compatibility/2006">
    <mc:Choice xmlns:p14="http://schemas.microsoft.com/office/powerpoint/2010/main" Requires="p14">
      <p:transition spd="slow" p14:dur="2000" advTm="3131"/>
    </mc:Choice>
    <mc:Fallback>
      <p:transition spd="slow" advTm="31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TM03457485[[fn=Mesh]]</Template>
  <TotalTime>406</TotalTime>
  <Words>469</Words>
  <Application>Microsoft Office PowerPoint</Application>
  <PresentationFormat>Widescreen</PresentationFormat>
  <Paragraphs>85</Paragraphs>
  <Slides>11</Slides>
  <Notes>1</Notes>
  <HiddenSlides>0</HiddenSlides>
  <MMClips>11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Century Gothic</vt:lpstr>
      <vt:lpstr>Mesh</vt:lpstr>
      <vt:lpstr>Engineering project report</vt:lpstr>
      <vt:lpstr>Introduction</vt:lpstr>
      <vt:lpstr>My role at continental</vt:lpstr>
      <vt:lpstr>Reduce maintenance on Topper</vt:lpstr>
      <vt:lpstr>Possible solutions</vt:lpstr>
      <vt:lpstr>Final solution</vt:lpstr>
      <vt:lpstr>Data collection</vt:lpstr>
      <vt:lpstr>Data collection</vt:lpstr>
      <vt:lpstr>Results</vt:lpstr>
      <vt:lpstr>Results</vt:lpstr>
      <vt:lpstr>Thanks for listening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Engineering project report</dc:title>
  <dc:creator>Gail</dc:creator>
  <cp:lastModifiedBy>Jordan Williams</cp:lastModifiedBy>
  <cp:revision>28</cp:revision>
  <dcterms:created xsi:type="dcterms:W3CDTF">2021-05-16T17:05:31Z</dcterms:created>
  <dcterms:modified xsi:type="dcterms:W3CDTF">2022-06-06T19:41:42Z</dcterms:modified>
</cp:coreProperties>
</file>