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48"/>
  </p:notesMasterIdLst>
  <p:handoutMasterIdLst>
    <p:handoutMasterId r:id="rId49"/>
  </p:handoutMasterIdLst>
  <p:sldIdLst>
    <p:sldId id="304" r:id="rId2"/>
    <p:sldId id="305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CECECE"/>
    <a:srgbClr val="714400"/>
    <a:srgbClr val="FAFD00"/>
    <a:srgbClr val="00FF00"/>
    <a:srgbClr val="DC00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howGuides="1">
      <p:cViewPr varScale="1">
        <p:scale>
          <a:sx n="72" d="100"/>
          <a:sy n="72" d="100"/>
        </p:scale>
        <p:origin x="16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5877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6604685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68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5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8672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88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36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951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593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9553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0211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366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36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1279525" y="5400675"/>
            <a:ext cx="162095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>
                <a:solidFill>
                  <a:srgbClr val="FAFD00"/>
                </a:solidFill>
              </a:rPr>
              <a:t>                </a:t>
            </a:r>
            <a:endParaRPr lang="en-US" altLang="en-US" sz="2800" dirty="0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323975" y="1219200"/>
            <a:ext cx="547675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3200" dirty="0"/>
              <a:t>Electronic </a:t>
            </a:r>
            <a:r>
              <a:rPr lang="en-US" altLang="en-US" sz="3200" dirty="0" smtClean="0"/>
              <a:t>Ignition Hall Effect</a:t>
            </a: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1884704"/>
            <a:ext cx="5256584" cy="37945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0"/>
            <a:ext cx="5741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2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txBody>
          <a:bodyPr/>
          <a:lstStyle/>
          <a:p>
            <a:pPr marL="342900" lvl="0" indent="-342900">
              <a:spcBef>
                <a:spcPct val="20000"/>
              </a:spcBef>
            </a:pPr>
            <a:r>
              <a:rPr lang="en-US" altLang="en-US" sz="3200" dirty="0" smtClean="0">
                <a:solidFill>
                  <a:srgbClr val="000000"/>
                </a:solidFill>
                <a:ea typeface="+mn-ea"/>
                <a:cs typeface="+mn-cs"/>
              </a:rPr>
              <a:t>OBJECTIVES</a:t>
            </a:r>
            <a:r>
              <a:rPr lang="en-US" altLang="en-US" sz="3200" b="1" dirty="0">
                <a:solidFill>
                  <a:srgbClr val="000000"/>
                </a:solidFill>
                <a:ea typeface="+mn-ea"/>
                <a:cs typeface="+mn-cs"/>
              </a:rPr>
              <a:t/>
            </a:r>
            <a:br>
              <a:rPr lang="en-US" altLang="en-US" sz="3200" b="1" dirty="0">
                <a:solidFill>
                  <a:srgbClr val="000000"/>
                </a:solidFill>
                <a:ea typeface="+mn-ea"/>
                <a:cs typeface="+mn-cs"/>
              </a:rPr>
            </a:br>
            <a:endParaRPr lang="en-GB" alt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340768"/>
            <a:ext cx="7344816" cy="3672408"/>
          </a:xfrm>
          <a:solidFill>
            <a:srgbClr val="FFFFFF"/>
          </a:solidFill>
          <a:ln w="50800" cap="flat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endParaRPr lang="en-US" altLang="en-US" sz="2400" dirty="0" smtClean="0"/>
          </a:p>
          <a:p>
            <a:pPr marL="457200" indent="-457200">
              <a:buFontTx/>
              <a:buAutoNum type="arabicPeriod"/>
            </a:pPr>
            <a:r>
              <a:rPr lang="en-US" altLang="en-US" sz="2400" dirty="0" smtClean="0"/>
              <a:t>You </a:t>
            </a:r>
            <a:r>
              <a:rPr lang="en-US" altLang="en-US" sz="2400" dirty="0"/>
              <a:t>will know the main components of the Hall effect electronic ignition system</a:t>
            </a:r>
            <a:r>
              <a:rPr lang="en-US" altLang="en-US" sz="2400" dirty="0" smtClean="0"/>
              <a:t>.</a:t>
            </a:r>
          </a:p>
          <a:p>
            <a:pPr>
              <a:buFontTx/>
              <a:buNone/>
            </a:pPr>
            <a:r>
              <a:rPr lang="en-US" altLang="en-US" sz="2400" dirty="0" smtClean="0"/>
              <a:t>2</a:t>
            </a:r>
            <a:r>
              <a:rPr lang="en-US" altLang="en-US" sz="2400" dirty="0"/>
              <a:t>. You will understand the operation of the Hall sensor switch</a:t>
            </a:r>
            <a:r>
              <a:rPr lang="en-US" altLang="en-US" sz="2400" dirty="0" smtClean="0"/>
              <a:t>.</a:t>
            </a:r>
            <a:endParaRPr lang="en-US" altLang="en-US" sz="2400" dirty="0"/>
          </a:p>
          <a:p>
            <a:pPr>
              <a:buFontTx/>
              <a:buNone/>
            </a:pPr>
            <a:r>
              <a:rPr lang="en-US" altLang="en-US" sz="2400" dirty="0"/>
              <a:t>3. You will understand the layout of the Hall effect ignition system.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2006600"/>
            <a:ext cx="8786688" cy="4590752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Simplified layout of Hall ignition components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9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0" name="Line 28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1" name="Line 29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2" name="Oval 30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3" name="Line 31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4" name="Rectangle 32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8225" name="Rectangle 33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8226" name="Rectangle 34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8227" name="Rectangle 35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8228" name="Rectangle 36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9" name="Oval 37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0" name="AutoShape 38"/>
          <p:cNvSpPr>
            <a:spLocks noChangeArrowheads="1"/>
          </p:cNvSpPr>
          <p:nvPr/>
        </p:nvSpPr>
        <p:spPr bwMode="auto">
          <a:xfrm rot="16200000" flipH="1">
            <a:off x="3663950" y="4959350"/>
            <a:ext cx="444500" cy="139700"/>
          </a:xfrm>
          <a:prstGeom prst="rightArrow">
            <a:avLst>
              <a:gd name="adj1" fmla="val 50000"/>
              <a:gd name="adj2" fmla="val 15910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1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32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3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8234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8235" name="Rectangle 43"/>
          <p:cNvSpPr>
            <a:spLocks noChangeArrowheads="1"/>
          </p:cNvSpPr>
          <p:nvPr/>
        </p:nvSpPr>
        <p:spPr bwMode="auto">
          <a:xfrm>
            <a:off x="2728913" y="4543425"/>
            <a:ext cx="136842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TRIGGER VANE</a:t>
            </a:r>
          </a:p>
        </p:txBody>
      </p:sp>
      <p:sp>
        <p:nvSpPr>
          <p:cNvPr id="8236" name="AutoShape 44"/>
          <p:cNvSpPr>
            <a:spLocks noChangeArrowheads="1"/>
          </p:cNvSpPr>
          <p:nvPr/>
        </p:nvSpPr>
        <p:spPr bwMode="auto">
          <a:xfrm>
            <a:off x="2139950" y="5492750"/>
            <a:ext cx="1739900" cy="139700"/>
          </a:xfrm>
          <a:prstGeom prst="rightArrow">
            <a:avLst>
              <a:gd name="adj1" fmla="val 50000"/>
              <a:gd name="adj2" fmla="val 622785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7" name="Rectangle 45"/>
          <p:cNvSpPr>
            <a:spLocks noChangeArrowheads="1"/>
          </p:cNvSpPr>
          <p:nvPr/>
        </p:nvSpPr>
        <p:spPr bwMode="auto">
          <a:xfrm>
            <a:off x="671513" y="5457825"/>
            <a:ext cx="13239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           MAGNET</a:t>
            </a:r>
          </a:p>
        </p:txBody>
      </p:sp>
      <p:sp>
        <p:nvSpPr>
          <p:cNvPr id="8238" name="AutoShape 46"/>
          <p:cNvSpPr>
            <a:spLocks noChangeArrowheads="1"/>
          </p:cNvSpPr>
          <p:nvPr/>
        </p:nvSpPr>
        <p:spPr bwMode="auto">
          <a:xfrm>
            <a:off x="3054350" y="4959350"/>
            <a:ext cx="292100" cy="139700"/>
          </a:xfrm>
          <a:prstGeom prst="rightArrow">
            <a:avLst>
              <a:gd name="adj1" fmla="val 50000"/>
              <a:gd name="adj2" fmla="val 104555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9" name="Rectangle 47"/>
          <p:cNvSpPr>
            <a:spLocks noChangeArrowheads="1"/>
          </p:cNvSpPr>
          <p:nvPr/>
        </p:nvSpPr>
        <p:spPr bwMode="auto">
          <a:xfrm>
            <a:off x="1585913" y="4924425"/>
            <a:ext cx="13970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   DISTRIBUTOR</a:t>
            </a:r>
          </a:p>
        </p:txBody>
      </p:sp>
      <p:sp>
        <p:nvSpPr>
          <p:cNvPr id="8240" name="AutoShape 48"/>
          <p:cNvSpPr>
            <a:spLocks noChangeArrowheads="1"/>
          </p:cNvSpPr>
          <p:nvPr/>
        </p:nvSpPr>
        <p:spPr bwMode="auto">
          <a:xfrm flipH="1">
            <a:off x="4578350" y="5645150"/>
            <a:ext cx="901700" cy="215900"/>
          </a:xfrm>
          <a:prstGeom prst="rightArrow">
            <a:avLst>
              <a:gd name="adj1" fmla="val 50000"/>
              <a:gd name="adj2" fmla="val 20884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41" name="Rectangle 49"/>
          <p:cNvSpPr>
            <a:spLocks noChangeArrowheads="1"/>
          </p:cNvSpPr>
          <p:nvPr/>
        </p:nvSpPr>
        <p:spPr bwMode="auto">
          <a:xfrm>
            <a:off x="5472113" y="5686425"/>
            <a:ext cx="1258887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HALL SENSOR</a:t>
            </a:r>
          </a:p>
        </p:txBody>
      </p:sp>
      <p:sp>
        <p:nvSpPr>
          <p:cNvPr id="53" name="Rectangle 2"/>
          <p:cNvSpPr txBox="1">
            <a:spLocks noChangeArrowheads="1"/>
          </p:cNvSpPr>
          <p:nvPr/>
        </p:nvSpPr>
        <p:spPr bwMode="auto">
          <a:xfrm>
            <a:off x="1043609" y="436563"/>
            <a:ext cx="5328592" cy="1473199"/>
          </a:xfrm>
          <a:prstGeom prst="rect">
            <a:avLst/>
          </a:prstGeom>
          <a:solidFill>
            <a:srgbClr val="FFFFFF"/>
          </a:solidFill>
          <a:ln w="50800" cap="flat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800" b="1" dirty="0" smtClean="0">
                <a:solidFill>
                  <a:schemeClr val="tx1"/>
                </a:solidFill>
              </a:rPr>
              <a:t>HALL </a:t>
            </a:r>
            <a:r>
              <a:rPr lang="en-US" altLang="en-US" sz="2800" b="1" dirty="0" smtClean="0">
                <a:solidFill>
                  <a:schemeClr val="tx1"/>
                </a:solidFill>
              </a:rPr>
              <a:t>EFFECT IGNITION</a:t>
            </a:r>
            <a:endParaRPr lang="en-US" altLang="en-US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9550" y="20447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Earths to the amplifier and Hall sensor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2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4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8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9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1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2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3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4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5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6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7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9" name="Line 29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0" name="Oval 30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1" name="Line 31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2" name="Line 32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3" name="Line 33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4" name="Line 34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5" name="Line 35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6" name="Rectangle 36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0277" name="Rectangle 37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0278" name="Rectangle 38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0279" name="Rectangle 39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0280" name="Rectangle 40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1" name="Oval 41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2" name="Freeform 42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83" name="Line 43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4" name="Rectangle 44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0285" name="Rectangle 45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Supply from ignition switch to coil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1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3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4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6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7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8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9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0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1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92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93" name="Line 29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4" name="Line 30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5" name="Oval 31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6" name="Line 32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7" name="Line 33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8" name="Line 34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1" name="Rectangle 37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1302" name="Rectangle 38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1303" name="Rectangle 39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1304" name="Rectangle 40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1305" name="Rectangle 41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6" name="Oval 42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7" name="Freeform 43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8" name="Line 44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9" name="Rectangle 45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1310" name="Rectangle 46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Wire from the coil negative to the amplifier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7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7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8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9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0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1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2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3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5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6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7" name="Line 29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8" name="Line 30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9" name="Oval 31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0" name="Line 32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1" name="Line 33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2" name="Line 34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3" name="Line 35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4" name="Line 36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5" name="Freeform 37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26" name="Rectangle 38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2327" name="Rectangle 39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2328" name="Rectangle 40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2329" name="Rectangle 41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2330" name="Rectangle 42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1" name="Oval 43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2" name="Freeform 44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3" name="Line 45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4" name="Rectangle 46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2335" name="Rectangle 47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Live supply from ignition to the amplifier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9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0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1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2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3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4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5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6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7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8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9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0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1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3352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3353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3354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3355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6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8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463" y="2855926"/>
            <a:ext cx="7773074" cy="1146147"/>
          </a:xfrm>
          <a:prstGeom prst="rect">
            <a:avLst/>
          </a:prstGeom>
        </p:spPr>
      </p:pic>
      <p:sp>
        <p:nvSpPr>
          <p:cNvPr id="50" name="Title 1"/>
          <p:cNvSpPr>
            <a:spLocks noGrp="1"/>
          </p:cNvSpPr>
          <p:nvPr/>
        </p:nvSpPr>
        <p:spPr bwMode="auto">
          <a:xfrm>
            <a:off x="685800" y="28575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Ignition  switch to the ‘+’ terminal of Hall sensor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8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9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1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2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3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4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5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6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7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8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9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0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1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2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3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4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5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6" name="Freeform 30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7" name="Line 31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8" name="Line 32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9" name="Oval 33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0" name="Line 34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1" name="Line 35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2" name="Line 36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3" name="Line 37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4" name="Line 38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5" name="Freeform 39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76" name="Rectangle 40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4377" name="Rectangle 41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4378" name="Rectangle 42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4379" name="Rectangle 43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1" name="Oval 45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2" name="Freeform 46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3" name="Line 47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4" name="Rectangle 48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4385" name="Rectangle 49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Wire for Hall sensor to amplifier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9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1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2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3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5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6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7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8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9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0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1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2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3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4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5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6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7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8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9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90" name="Freeform 30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91" name="Line 31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2" name="Line 32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3" name="Oval 33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4" name="Line 34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5" name="Line 35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6" name="Line 36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7" name="Line 37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8" name="Line 38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9" name="Freeform 39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0" name="Rectangle 40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5401" name="Rectangle 41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5402" name="Rectangle 42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5403" name="Rectangle 43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5404" name="Rectangle 44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5" name="Oval 45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6" name="Freeform 46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7" name="Line 47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8" name="Rectangle 48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5409" name="Rectangle 49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5410" name="Freeform 50"/>
          <p:cNvSpPr>
            <a:spLocks/>
          </p:cNvSpPr>
          <p:nvPr/>
        </p:nvSpPr>
        <p:spPr bwMode="auto">
          <a:xfrm>
            <a:off x="4572000" y="5562600"/>
            <a:ext cx="3659188" cy="1588"/>
          </a:xfrm>
          <a:custGeom>
            <a:avLst/>
            <a:gdLst>
              <a:gd name="T0" fmla="*/ 2304 w 2305"/>
              <a:gd name="T1" fmla="*/ 0 h 1"/>
              <a:gd name="T2" fmla="*/ 0 w 23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305" h="1">
                <a:moveTo>
                  <a:pt x="2304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1" name="Rectangle 51"/>
          <p:cNvSpPr>
            <a:spLocks noChangeArrowheads="1"/>
          </p:cNvSpPr>
          <p:nvPr/>
        </p:nvSpPr>
        <p:spPr bwMode="auto">
          <a:xfrm>
            <a:off x="5243513" y="5853113"/>
            <a:ext cx="2238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PLEASE STOP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Diagram shows operation of ignition simplified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1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3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6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7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0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1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3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4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6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7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8" name="Rectangle 34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6419" name="Rectangle 35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6420" name="Rectangle 36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6421" name="Rectangle 37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6422" name="Freeform 38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3" name="Line 39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4" name="Rectangle 40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6425" name="Rectangle 41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6426" name="Freeform 42"/>
          <p:cNvSpPr>
            <a:spLocks/>
          </p:cNvSpPr>
          <p:nvPr/>
        </p:nvSpPr>
        <p:spPr bwMode="auto">
          <a:xfrm>
            <a:off x="4191000" y="5562600"/>
            <a:ext cx="230188" cy="458788"/>
          </a:xfrm>
          <a:custGeom>
            <a:avLst/>
            <a:gdLst>
              <a:gd name="T0" fmla="*/ 144 w 145"/>
              <a:gd name="T1" fmla="*/ 0 h 289"/>
              <a:gd name="T2" fmla="*/ 0 w 145"/>
              <a:gd name="T3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289">
                <a:moveTo>
                  <a:pt x="144" y="0"/>
                </a:moveTo>
                <a:lnTo>
                  <a:pt x="0" y="28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7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8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47"/>
          <p:cNvSpPr>
            <a:spLocks noChangeArrowheads="1"/>
          </p:cNvSpPr>
          <p:nvPr/>
        </p:nvSpPr>
        <p:spPr bwMode="auto">
          <a:xfrm>
            <a:off x="3719513" y="5686425"/>
            <a:ext cx="5318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SW 1</a:t>
            </a:r>
          </a:p>
        </p:txBody>
      </p:sp>
      <p:sp>
        <p:nvSpPr>
          <p:cNvPr id="16432" name="Rectangle 48"/>
          <p:cNvSpPr>
            <a:spLocks noChangeArrowheads="1"/>
          </p:cNvSpPr>
          <p:nvPr/>
        </p:nvSpPr>
        <p:spPr bwMode="auto">
          <a:xfrm>
            <a:off x="823913" y="4038600"/>
            <a:ext cx="545623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When switch 1 is open the current will flow from the ignition</a:t>
            </a:r>
          </a:p>
          <a:p>
            <a:r>
              <a:rPr lang="en-US" altLang="en-US" sz="1600"/>
              <a:t>switch to the coil and down to the module. The current will</a:t>
            </a:r>
          </a:p>
          <a:p>
            <a:r>
              <a:rPr lang="en-US" altLang="en-US" sz="1600"/>
              <a:t>flow through R1 and to the base of T1 switching it on.  The</a:t>
            </a:r>
          </a:p>
          <a:p>
            <a:r>
              <a:rPr lang="en-US" altLang="en-US" sz="1600"/>
              <a:t>ignition coil will have an earth allowing it to build up it’s</a:t>
            </a:r>
          </a:p>
          <a:p>
            <a:r>
              <a:rPr lang="en-US" altLang="en-US" sz="1600"/>
              <a:t>magnetic field (START OF DWELL).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34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35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6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7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8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9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0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42" name="Rectangle 34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7443" name="Rectangle 35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7444" name="Rectangle 36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7445" name="Rectangle 37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7446" name="Freeform 38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47" name="Line 39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8" name="Rectangle 40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7449" name="Rectangle 41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7450" name="Line 42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Line 43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Line 44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Line 45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Line 46"/>
          <p:cNvSpPr>
            <a:spLocks noChangeShapeType="1"/>
          </p:cNvSpPr>
          <p:nvPr/>
        </p:nvSpPr>
        <p:spPr bwMode="auto">
          <a:xfrm>
            <a:off x="4419600" y="55880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Rectangle 47"/>
          <p:cNvSpPr>
            <a:spLocks noChangeArrowheads="1"/>
          </p:cNvSpPr>
          <p:nvPr/>
        </p:nvSpPr>
        <p:spPr bwMode="auto">
          <a:xfrm>
            <a:off x="1066800" y="4191000"/>
            <a:ext cx="4572000" cy="1066800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Rectangle 48"/>
          <p:cNvSpPr>
            <a:spLocks noChangeArrowheads="1"/>
          </p:cNvSpPr>
          <p:nvPr/>
        </p:nvSpPr>
        <p:spPr bwMode="auto">
          <a:xfrm>
            <a:off x="458788" y="4267200"/>
            <a:ext cx="6297612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US" altLang="en-US" sz="1600"/>
              <a:t>When Switch 1 is closed the electricity to the amplifier will now flow</a:t>
            </a:r>
          </a:p>
          <a:p>
            <a:r>
              <a:rPr lang="en-US" altLang="en-US" sz="1600"/>
              <a:t>flow through SW1 to earth thus removing the base to the transistor.</a:t>
            </a:r>
          </a:p>
          <a:p>
            <a:r>
              <a:rPr lang="en-US" altLang="en-US" sz="1600"/>
              <a:t>The ignition coil will now turn off and and the magnetic field will</a:t>
            </a:r>
          </a:p>
          <a:p>
            <a:r>
              <a:rPr lang="en-US" altLang="en-US" sz="1600"/>
              <a:t>collapse producing HT.</a:t>
            </a:r>
          </a:p>
        </p:txBody>
      </p:sp>
      <p:sp>
        <p:nvSpPr>
          <p:cNvPr id="17457" name="Rectangle 49"/>
          <p:cNvSpPr>
            <a:spLocks noChangeArrowheads="1"/>
          </p:cNvSpPr>
          <p:nvPr/>
        </p:nvSpPr>
        <p:spPr bwMode="auto">
          <a:xfrm>
            <a:off x="3657600" y="5562600"/>
            <a:ext cx="609600" cy="457200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Rectangle 50"/>
          <p:cNvSpPr>
            <a:spLocks noChangeArrowheads="1"/>
          </p:cNvSpPr>
          <p:nvPr/>
        </p:nvSpPr>
        <p:spPr bwMode="auto">
          <a:xfrm>
            <a:off x="3643313" y="5638800"/>
            <a:ext cx="598487" cy="333375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SW1</a:t>
            </a:r>
          </a:p>
        </p:txBody>
      </p:sp>
      <p:sp>
        <p:nvSpPr>
          <p:cNvPr id="17459" name="Rectangle 51"/>
          <p:cNvSpPr>
            <a:spLocks noChangeArrowheads="1"/>
          </p:cNvSpPr>
          <p:nvPr/>
        </p:nvSpPr>
        <p:spPr bwMode="auto">
          <a:xfrm>
            <a:off x="4876800" y="5791200"/>
            <a:ext cx="23622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Ignition switched on.   Stage 1 coil building up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5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9" name="Freeform 27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0" name="Freeform 28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1" name="Freeform 29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2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3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4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5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6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7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8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9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0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1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8472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8473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8474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8475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6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7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8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9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8480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8481" name="Freeform 49"/>
          <p:cNvSpPr>
            <a:spLocks/>
          </p:cNvSpPr>
          <p:nvPr/>
        </p:nvSpPr>
        <p:spPr bwMode="auto">
          <a:xfrm>
            <a:off x="1752600" y="3276600"/>
            <a:ext cx="1830388" cy="1588"/>
          </a:xfrm>
          <a:custGeom>
            <a:avLst/>
            <a:gdLst>
              <a:gd name="T0" fmla="*/ 0 w 1153"/>
              <a:gd name="T1" fmla="*/ 0 h 1"/>
              <a:gd name="T2" fmla="*/ 1152 w 115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">
                <a:moveTo>
                  <a:pt x="0" y="0"/>
                </a:moveTo>
                <a:lnTo>
                  <a:pt x="115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2" name="Freeform 50"/>
          <p:cNvSpPr>
            <a:spLocks/>
          </p:cNvSpPr>
          <p:nvPr/>
        </p:nvSpPr>
        <p:spPr bwMode="auto">
          <a:xfrm>
            <a:off x="3581400" y="3276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3" name="Freeform 51"/>
          <p:cNvSpPr>
            <a:spLocks/>
          </p:cNvSpPr>
          <p:nvPr/>
        </p:nvSpPr>
        <p:spPr bwMode="auto">
          <a:xfrm>
            <a:off x="7620000" y="55626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4" name="Freeform 52"/>
          <p:cNvSpPr>
            <a:spLocks/>
          </p:cNvSpPr>
          <p:nvPr/>
        </p:nvSpPr>
        <p:spPr bwMode="auto">
          <a:xfrm>
            <a:off x="4572000" y="5562600"/>
            <a:ext cx="3049588" cy="1588"/>
          </a:xfrm>
          <a:custGeom>
            <a:avLst/>
            <a:gdLst>
              <a:gd name="T0" fmla="*/ 1920 w 1921"/>
              <a:gd name="T1" fmla="*/ 0 h 1"/>
              <a:gd name="T2" fmla="*/ 0 w 19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21" h="1">
                <a:moveTo>
                  <a:pt x="1920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5" name="Rectangle 53"/>
          <p:cNvSpPr>
            <a:spLocks noChangeArrowheads="1"/>
          </p:cNvSpPr>
          <p:nvPr/>
        </p:nvSpPr>
        <p:spPr bwMode="auto">
          <a:xfrm>
            <a:off x="4114800" y="57150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6" name="Rectangle 54"/>
          <p:cNvSpPr>
            <a:spLocks noChangeArrowheads="1"/>
          </p:cNvSpPr>
          <p:nvPr/>
        </p:nvSpPr>
        <p:spPr bwMode="auto">
          <a:xfrm>
            <a:off x="3581400" y="54102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7" name="Rectangle 55"/>
          <p:cNvSpPr>
            <a:spLocks noChangeArrowheads="1"/>
          </p:cNvSpPr>
          <p:nvPr/>
        </p:nvSpPr>
        <p:spPr bwMode="auto">
          <a:xfrm>
            <a:off x="3962400" y="5181600"/>
            <a:ext cx="2286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8" name="Rectangle 56"/>
          <p:cNvSpPr>
            <a:spLocks noChangeArrowheads="1"/>
          </p:cNvSpPr>
          <p:nvPr/>
        </p:nvSpPr>
        <p:spPr bwMode="auto">
          <a:xfrm>
            <a:off x="3733800" y="57912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9" name="Rectangle 57"/>
          <p:cNvSpPr>
            <a:spLocks noChangeArrowheads="1"/>
          </p:cNvSpPr>
          <p:nvPr/>
        </p:nvSpPr>
        <p:spPr bwMode="auto">
          <a:xfrm>
            <a:off x="8443913" y="5464175"/>
            <a:ext cx="523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Ignition switched on.   Stage 3 Amplifier off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5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8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3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4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5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6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7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8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9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0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1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2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3" name="Freeform 27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4" name="Freeform 28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5" name="Freeform 29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6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7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8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9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0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1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2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3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4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95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9496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9497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9498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9499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0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1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2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3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9504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9505" name="Freeform 49"/>
          <p:cNvSpPr>
            <a:spLocks/>
          </p:cNvSpPr>
          <p:nvPr/>
        </p:nvSpPr>
        <p:spPr bwMode="auto">
          <a:xfrm>
            <a:off x="1752600" y="3276600"/>
            <a:ext cx="1830388" cy="1588"/>
          </a:xfrm>
          <a:custGeom>
            <a:avLst/>
            <a:gdLst>
              <a:gd name="T0" fmla="*/ 0 w 1153"/>
              <a:gd name="T1" fmla="*/ 0 h 1"/>
              <a:gd name="T2" fmla="*/ 1152 w 115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">
                <a:moveTo>
                  <a:pt x="0" y="0"/>
                </a:moveTo>
                <a:lnTo>
                  <a:pt x="115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6" name="Freeform 50"/>
          <p:cNvSpPr>
            <a:spLocks/>
          </p:cNvSpPr>
          <p:nvPr/>
        </p:nvSpPr>
        <p:spPr bwMode="auto">
          <a:xfrm>
            <a:off x="3581400" y="3276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7" name="Freeform 51"/>
          <p:cNvSpPr>
            <a:spLocks/>
          </p:cNvSpPr>
          <p:nvPr/>
        </p:nvSpPr>
        <p:spPr bwMode="auto">
          <a:xfrm>
            <a:off x="7620000" y="55626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8" name="Freeform 52"/>
          <p:cNvSpPr>
            <a:spLocks/>
          </p:cNvSpPr>
          <p:nvPr/>
        </p:nvSpPr>
        <p:spPr bwMode="auto">
          <a:xfrm>
            <a:off x="4572000" y="5562600"/>
            <a:ext cx="3049588" cy="1588"/>
          </a:xfrm>
          <a:custGeom>
            <a:avLst/>
            <a:gdLst>
              <a:gd name="T0" fmla="*/ 1920 w 1921"/>
              <a:gd name="T1" fmla="*/ 0 h 1"/>
              <a:gd name="T2" fmla="*/ 0 w 19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21" h="1">
                <a:moveTo>
                  <a:pt x="1920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9" name="Freeform 53"/>
          <p:cNvSpPr>
            <a:spLocks/>
          </p:cNvSpPr>
          <p:nvPr/>
        </p:nvSpPr>
        <p:spPr bwMode="auto">
          <a:xfrm>
            <a:off x="7696200" y="2286000"/>
            <a:ext cx="611188" cy="611188"/>
          </a:xfrm>
          <a:custGeom>
            <a:avLst/>
            <a:gdLst>
              <a:gd name="T0" fmla="*/ 0 w 385"/>
              <a:gd name="T1" fmla="*/ 384 h 385"/>
              <a:gd name="T2" fmla="*/ 0 w 385"/>
              <a:gd name="T3" fmla="*/ 192 h 385"/>
              <a:gd name="T4" fmla="*/ 48 w 385"/>
              <a:gd name="T5" fmla="*/ 240 h 385"/>
              <a:gd name="T6" fmla="*/ 96 w 385"/>
              <a:gd name="T7" fmla="*/ 144 h 385"/>
              <a:gd name="T8" fmla="*/ 192 w 385"/>
              <a:gd name="T9" fmla="*/ 192 h 385"/>
              <a:gd name="T10" fmla="*/ 192 w 385"/>
              <a:gd name="T11" fmla="*/ 48 h 385"/>
              <a:gd name="T12" fmla="*/ 288 w 385"/>
              <a:gd name="T13" fmla="*/ 144 h 385"/>
              <a:gd name="T14" fmla="*/ 288 w 385"/>
              <a:gd name="T15" fmla="*/ 0 h 385"/>
              <a:gd name="T16" fmla="*/ 384 w 385"/>
              <a:gd name="T17" fmla="*/ 48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85" h="385">
                <a:moveTo>
                  <a:pt x="0" y="384"/>
                </a:moveTo>
                <a:lnTo>
                  <a:pt x="0" y="192"/>
                </a:lnTo>
                <a:lnTo>
                  <a:pt x="48" y="240"/>
                </a:lnTo>
                <a:lnTo>
                  <a:pt x="96" y="144"/>
                </a:lnTo>
                <a:lnTo>
                  <a:pt x="192" y="192"/>
                </a:lnTo>
                <a:lnTo>
                  <a:pt x="192" y="48"/>
                </a:lnTo>
                <a:lnTo>
                  <a:pt x="288" y="144"/>
                </a:lnTo>
                <a:lnTo>
                  <a:pt x="288" y="0"/>
                </a:lnTo>
                <a:lnTo>
                  <a:pt x="384" y="48"/>
                </a:lnTo>
              </a:path>
            </a:pathLst>
          </a:custGeom>
          <a:noFill/>
          <a:ln w="50800" cap="rnd" cmpd="sng">
            <a:solidFill>
              <a:srgbClr val="FAFD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10" name="Rectangle 54"/>
          <p:cNvSpPr>
            <a:spLocks noChangeArrowheads="1"/>
          </p:cNvSpPr>
          <p:nvPr/>
        </p:nvSpPr>
        <p:spPr bwMode="auto">
          <a:xfrm>
            <a:off x="8291513" y="2362200"/>
            <a:ext cx="4746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HT</a:t>
            </a:r>
          </a:p>
        </p:txBody>
      </p:sp>
      <p:sp>
        <p:nvSpPr>
          <p:cNvPr id="19511" name="Rectangle 55"/>
          <p:cNvSpPr>
            <a:spLocks noChangeArrowheads="1"/>
          </p:cNvSpPr>
          <p:nvPr/>
        </p:nvSpPr>
        <p:spPr bwMode="auto">
          <a:xfrm>
            <a:off x="4191000" y="5486400"/>
            <a:ext cx="762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2" name="Rectangle 56"/>
          <p:cNvSpPr>
            <a:spLocks noChangeArrowheads="1"/>
          </p:cNvSpPr>
          <p:nvPr/>
        </p:nvSpPr>
        <p:spPr bwMode="auto">
          <a:xfrm>
            <a:off x="3581400" y="5486400"/>
            <a:ext cx="762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3" name="Rectangle 57"/>
          <p:cNvSpPr>
            <a:spLocks noChangeArrowheads="1"/>
          </p:cNvSpPr>
          <p:nvPr/>
        </p:nvSpPr>
        <p:spPr bwMode="auto">
          <a:xfrm>
            <a:off x="3810000" y="5181600"/>
            <a:ext cx="228600" cy="1524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4" name="Rectangle 58"/>
          <p:cNvSpPr>
            <a:spLocks noChangeArrowheads="1"/>
          </p:cNvSpPr>
          <p:nvPr/>
        </p:nvSpPr>
        <p:spPr bwMode="auto">
          <a:xfrm>
            <a:off x="3810000" y="5867400"/>
            <a:ext cx="228600" cy="1524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6" name="Rectangle 60"/>
          <p:cNvSpPr>
            <a:spLocks noChangeArrowheads="1"/>
          </p:cNvSpPr>
          <p:nvPr/>
        </p:nvSpPr>
        <p:spPr bwMode="auto">
          <a:xfrm>
            <a:off x="8443913" y="5464175"/>
            <a:ext cx="638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OFF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heart of the Hall switch is a silicon chip.  If electricity is passed through the chip and the chip is in a magnetic field a voltage is generated across the chip at 90 degrees to the current flow.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Hall effect voltage</a:t>
            </a:r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5645150" y="3435350"/>
            <a:ext cx="1282700" cy="1587500"/>
          </a:xfrm>
          <a:prstGeom prst="cube">
            <a:avLst>
              <a:gd name="adj" fmla="val 2499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7016750" y="2978150"/>
            <a:ext cx="596900" cy="5207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>
            <a:off x="5035550" y="5187950"/>
            <a:ext cx="520700" cy="5969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Oval 8"/>
          <p:cNvSpPr>
            <a:spLocks noChangeArrowheads="1"/>
          </p:cNvSpPr>
          <p:nvPr/>
        </p:nvSpPr>
        <p:spPr bwMode="auto">
          <a:xfrm>
            <a:off x="4806950" y="3054350"/>
            <a:ext cx="673100" cy="5969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Freeform 9"/>
          <p:cNvSpPr>
            <a:spLocks/>
          </p:cNvSpPr>
          <p:nvPr/>
        </p:nvSpPr>
        <p:spPr bwMode="auto">
          <a:xfrm>
            <a:off x="5181600" y="3657600"/>
            <a:ext cx="458788" cy="687388"/>
          </a:xfrm>
          <a:custGeom>
            <a:avLst/>
            <a:gdLst>
              <a:gd name="T0" fmla="*/ 0 w 289"/>
              <a:gd name="T1" fmla="*/ 0 h 433"/>
              <a:gd name="T2" fmla="*/ 0 w 289"/>
              <a:gd name="T3" fmla="*/ 432 h 433"/>
              <a:gd name="T4" fmla="*/ 288 w 289"/>
              <a:gd name="T5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433">
                <a:moveTo>
                  <a:pt x="0" y="0"/>
                </a:moveTo>
                <a:lnTo>
                  <a:pt x="0" y="432"/>
                </a:lnTo>
                <a:lnTo>
                  <a:pt x="288" y="4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0" name="Freeform 10"/>
          <p:cNvSpPr>
            <a:spLocks/>
          </p:cNvSpPr>
          <p:nvPr/>
        </p:nvSpPr>
        <p:spPr bwMode="auto">
          <a:xfrm>
            <a:off x="5181600" y="2743200"/>
            <a:ext cx="2820988" cy="1601788"/>
          </a:xfrm>
          <a:custGeom>
            <a:avLst/>
            <a:gdLst>
              <a:gd name="T0" fmla="*/ 0 w 1777"/>
              <a:gd name="T1" fmla="*/ 192 h 1009"/>
              <a:gd name="T2" fmla="*/ 0 w 1777"/>
              <a:gd name="T3" fmla="*/ 0 h 1009"/>
              <a:gd name="T4" fmla="*/ 1776 w 1777"/>
              <a:gd name="T5" fmla="*/ 0 h 1009"/>
              <a:gd name="T6" fmla="*/ 1776 w 1777"/>
              <a:gd name="T7" fmla="*/ 1008 h 1009"/>
              <a:gd name="T8" fmla="*/ 1008 w 1777"/>
              <a:gd name="T9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7" h="1009">
                <a:moveTo>
                  <a:pt x="0" y="192"/>
                </a:moveTo>
                <a:lnTo>
                  <a:pt x="0" y="0"/>
                </a:lnTo>
                <a:lnTo>
                  <a:pt x="1776" y="0"/>
                </a:lnTo>
                <a:lnTo>
                  <a:pt x="1776" y="1008"/>
                </a:lnTo>
                <a:lnTo>
                  <a:pt x="1008" y="100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1" name="AutoShape 11"/>
          <p:cNvSpPr>
            <a:spLocks noChangeArrowheads="1"/>
          </p:cNvSpPr>
          <p:nvPr/>
        </p:nvSpPr>
        <p:spPr bwMode="auto">
          <a:xfrm rot="16200000" flipH="1">
            <a:off x="4921250" y="3321050"/>
            <a:ext cx="444500" cy="63500"/>
          </a:xfrm>
          <a:prstGeom prst="rightArrow">
            <a:avLst>
              <a:gd name="adj1" fmla="val 50000"/>
              <a:gd name="adj2" fmla="val 350032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Line 12"/>
          <p:cNvSpPr>
            <a:spLocks noChangeShapeType="1"/>
          </p:cNvSpPr>
          <p:nvPr/>
        </p:nvSpPr>
        <p:spPr bwMode="auto">
          <a:xfrm>
            <a:off x="6324600" y="32258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>
            <a:off x="6324600" y="50546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4" name="AutoShape 14"/>
          <p:cNvSpPr>
            <a:spLocks noChangeArrowheads="1"/>
          </p:cNvSpPr>
          <p:nvPr/>
        </p:nvSpPr>
        <p:spPr bwMode="auto">
          <a:xfrm rot="16200000" flipH="1">
            <a:off x="6140450" y="28638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5" name="AutoShape 15"/>
          <p:cNvSpPr>
            <a:spLocks noChangeArrowheads="1"/>
          </p:cNvSpPr>
          <p:nvPr/>
        </p:nvSpPr>
        <p:spPr bwMode="auto">
          <a:xfrm rot="16200000" flipH="1">
            <a:off x="6102350" y="5568950"/>
            <a:ext cx="444500" cy="292100"/>
          </a:xfrm>
          <a:prstGeom prst="rightArrow">
            <a:avLst>
              <a:gd name="adj1" fmla="val 50000"/>
              <a:gd name="adj2" fmla="val 7609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6" name="Rectangle 16"/>
          <p:cNvSpPr>
            <a:spLocks noChangeArrowheads="1"/>
          </p:cNvSpPr>
          <p:nvPr/>
        </p:nvSpPr>
        <p:spPr bwMode="auto">
          <a:xfrm>
            <a:off x="6767513" y="4832350"/>
            <a:ext cx="1441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Silicon chip</a:t>
            </a:r>
          </a:p>
        </p:txBody>
      </p:sp>
      <p:sp>
        <p:nvSpPr>
          <p:cNvPr id="20497" name="Rectangle 17"/>
          <p:cNvSpPr>
            <a:spLocks noChangeArrowheads="1"/>
          </p:cNvSpPr>
          <p:nvPr/>
        </p:nvSpPr>
        <p:spPr bwMode="auto">
          <a:xfrm>
            <a:off x="6462713" y="5594350"/>
            <a:ext cx="15986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Current flow</a:t>
            </a: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>
            <a:off x="4633913" y="5746750"/>
            <a:ext cx="10128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</a:t>
            </a:r>
          </a:p>
        </p:txBody>
      </p:sp>
      <p:sp>
        <p:nvSpPr>
          <p:cNvPr id="20499" name="Rectangle 19"/>
          <p:cNvSpPr>
            <a:spLocks noChangeArrowheads="1"/>
          </p:cNvSpPr>
          <p:nvPr/>
        </p:nvSpPr>
        <p:spPr bwMode="auto">
          <a:xfrm>
            <a:off x="5165725" y="2697163"/>
            <a:ext cx="1284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0" name="Rectangle 20"/>
          <p:cNvSpPr>
            <a:spLocks noChangeArrowheads="1"/>
          </p:cNvSpPr>
          <p:nvPr/>
        </p:nvSpPr>
        <p:spPr bwMode="auto">
          <a:xfrm>
            <a:off x="4862513" y="3003550"/>
            <a:ext cx="6048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VM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</a:t>
            </a:r>
            <a:r>
              <a:rPr lang="en-US" altLang="en-US" sz="2800" u="sng" dirty="0"/>
              <a:t>Observe the diagram.</a:t>
            </a:r>
            <a:endParaRPr lang="en-US" altLang="en-US" sz="2800" dirty="0"/>
          </a:p>
          <a:p>
            <a:pPr>
              <a:buFontTx/>
              <a:buNone/>
            </a:pPr>
            <a:r>
              <a:rPr lang="en-US" altLang="en-US" sz="2800" dirty="0"/>
              <a:t>    When the magnetic field is applied to the chip the </a:t>
            </a:r>
            <a:r>
              <a:rPr lang="en-US" altLang="en-US" sz="2800" dirty="0" smtClean="0"/>
              <a:t>voltmeter </a:t>
            </a:r>
            <a:r>
              <a:rPr lang="en-US" altLang="en-US" sz="2800" dirty="0"/>
              <a:t>is now reading the generated voltage. 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Hall effect voltage</a:t>
            </a:r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>
            <a:off x="5645150" y="3435350"/>
            <a:ext cx="1282700" cy="1587500"/>
          </a:xfrm>
          <a:prstGeom prst="cube">
            <a:avLst>
              <a:gd name="adj" fmla="val 2499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7016750" y="2978150"/>
            <a:ext cx="596900" cy="5207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5035550" y="5187950"/>
            <a:ext cx="520700" cy="5969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Freeform 8"/>
          <p:cNvSpPr>
            <a:spLocks/>
          </p:cNvSpPr>
          <p:nvPr/>
        </p:nvSpPr>
        <p:spPr bwMode="auto">
          <a:xfrm>
            <a:off x="5410200" y="4038600"/>
            <a:ext cx="915988" cy="1144588"/>
          </a:xfrm>
          <a:custGeom>
            <a:avLst/>
            <a:gdLst>
              <a:gd name="T0" fmla="*/ 0 w 577"/>
              <a:gd name="T1" fmla="*/ 720 h 721"/>
              <a:gd name="T2" fmla="*/ 576 w 577"/>
              <a:gd name="T3" fmla="*/ 0 h 72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77" h="721">
                <a:moveTo>
                  <a:pt x="0" y="720"/>
                </a:moveTo>
                <a:lnTo>
                  <a:pt x="57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3" name="Freeform 9"/>
          <p:cNvSpPr>
            <a:spLocks/>
          </p:cNvSpPr>
          <p:nvPr/>
        </p:nvSpPr>
        <p:spPr bwMode="auto">
          <a:xfrm>
            <a:off x="6934200" y="3276600"/>
            <a:ext cx="382588" cy="611188"/>
          </a:xfrm>
          <a:custGeom>
            <a:avLst/>
            <a:gdLst>
              <a:gd name="T0" fmla="*/ 0 w 241"/>
              <a:gd name="T1" fmla="*/ 240 h 385"/>
              <a:gd name="T2" fmla="*/ 240 w 241"/>
              <a:gd name="T3" fmla="*/ 0 h 385"/>
              <a:gd name="T4" fmla="*/ 0 w 241"/>
              <a:gd name="T5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385">
                <a:moveTo>
                  <a:pt x="0" y="240"/>
                </a:moveTo>
                <a:lnTo>
                  <a:pt x="240" y="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4" name="Freeform 10"/>
          <p:cNvSpPr>
            <a:spLocks/>
          </p:cNvSpPr>
          <p:nvPr/>
        </p:nvSpPr>
        <p:spPr bwMode="auto">
          <a:xfrm>
            <a:off x="5486400" y="4419600"/>
            <a:ext cx="839788" cy="915988"/>
          </a:xfrm>
          <a:custGeom>
            <a:avLst/>
            <a:gdLst>
              <a:gd name="T0" fmla="*/ 0 w 529"/>
              <a:gd name="T1" fmla="*/ 576 h 577"/>
              <a:gd name="T2" fmla="*/ 0 w 529"/>
              <a:gd name="T3" fmla="*/ 576 h 577"/>
              <a:gd name="T4" fmla="*/ 39 w 529"/>
              <a:gd name="T5" fmla="*/ 531 h 577"/>
              <a:gd name="T6" fmla="*/ 528 w 529"/>
              <a:gd name="T7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29" h="577">
                <a:moveTo>
                  <a:pt x="0" y="576"/>
                </a:moveTo>
                <a:lnTo>
                  <a:pt x="0" y="576"/>
                </a:lnTo>
                <a:lnTo>
                  <a:pt x="39" y="531"/>
                </a:ln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5" name="Freeform 11"/>
          <p:cNvSpPr>
            <a:spLocks/>
          </p:cNvSpPr>
          <p:nvPr/>
        </p:nvSpPr>
        <p:spPr bwMode="auto">
          <a:xfrm>
            <a:off x="5562600" y="5029200"/>
            <a:ext cx="839788" cy="534988"/>
          </a:xfrm>
          <a:custGeom>
            <a:avLst/>
            <a:gdLst>
              <a:gd name="T0" fmla="*/ 0 w 529"/>
              <a:gd name="T1" fmla="*/ 336 h 337"/>
              <a:gd name="T2" fmla="*/ 528 w 52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337">
                <a:moveTo>
                  <a:pt x="0" y="336"/>
                </a:move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6" name="Freeform 12"/>
          <p:cNvSpPr>
            <a:spLocks/>
          </p:cNvSpPr>
          <p:nvPr/>
        </p:nvSpPr>
        <p:spPr bwMode="auto">
          <a:xfrm>
            <a:off x="7010400" y="3505200"/>
            <a:ext cx="306388" cy="1144588"/>
          </a:xfrm>
          <a:custGeom>
            <a:avLst/>
            <a:gdLst>
              <a:gd name="T0" fmla="*/ 0 w 193"/>
              <a:gd name="T1" fmla="*/ 720 h 721"/>
              <a:gd name="T2" fmla="*/ 192 w 193"/>
              <a:gd name="T3" fmla="*/ 0 h 72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721">
                <a:moveTo>
                  <a:pt x="0" y="72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7" name="Freeform 13"/>
          <p:cNvSpPr>
            <a:spLocks/>
          </p:cNvSpPr>
          <p:nvPr/>
        </p:nvSpPr>
        <p:spPr bwMode="auto">
          <a:xfrm>
            <a:off x="5181600" y="3886200"/>
            <a:ext cx="763588" cy="1296988"/>
          </a:xfrm>
          <a:custGeom>
            <a:avLst/>
            <a:gdLst>
              <a:gd name="T0" fmla="*/ 0 w 481"/>
              <a:gd name="T1" fmla="*/ 816 h 817"/>
              <a:gd name="T2" fmla="*/ 480 w 481"/>
              <a:gd name="T3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817">
                <a:moveTo>
                  <a:pt x="0" y="816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8" name="Freeform 14"/>
          <p:cNvSpPr>
            <a:spLocks/>
          </p:cNvSpPr>
          <p:nvPr/>
        </p:nvSpPr>
        <p:spPr bwMode="auto">
          <a:xfrm>
            <a:off x="5257800" y="3962400"/>
            <a:ext cx="915988" cy="1220788"/>
          </a:xfrm>
          <a:custGeom>
            <a:avLst/>
            <a:gdLst>
              <a:gd name="T0" fmla="*/ 0 w 577"/>
              <a:gd name="T1" fmla="*/ 768 h 769"/>
              <a:gd name="T2" fmla="*/ 576 w 577"/>
              <a:gd name="T3" fmla="*/ 0 h 76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77" h="769">
                <a:moveTo>
                  <a:pt x="0" y="768"/>
                </a:moveTo>
                <a:lnTo>
                  <a:pt x="57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9" name="Freeform 15"/>
          <p:cNvSpPr>
            <a:spLocks/>
          </p:cNvSpPr>
          <p:nvPr/>
        </p:nvSpPr>
        <p:spPr bwMode="auto">
          <a:xfrm>
            <a:off x="5562600" y="4724400"/>
            <a:ext cx="763588" cy="687388"/>
          </a:xfrm>
          <a:custGeom>
            <a:avLst/>
            <a:gdLst>
              <a:gd name="T0" fmla="*/ 0 w 481"/>
              <a:gd name="T1" fmla="*/ 432 h 433"/>
              <a:gd name="T2" fmla="*/ 480 w 481"/>
              <a:gd name="T3" fmla="*/ 0 h 43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433">
                <a:moveTo>
                  <a:pt x="0" y="432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0" name="Freeform 16"/>
          <p:cNvSpPr>
            <a:spLocks/>
          </p:cNvSpPr>
          <p:nvPr/>
        </p:nvSpPr>
        <p:spPr bwMode="auto">
          <a:xfrm>
            <a:off x="6400800" y="3124200"/>
            <a:ext cx="763588" cy="306388"/>
          </a:xfrm>
          <a:custGeom>
            <a:avLst/>
            <a:gdLst>
              <a:gd name="T0" fmla="*/ 480 w 481"/>
              <a:gd name="T1" fmla="*/ 0 h 193"/>
              <a:gd name="T2" fmla="*/ 0 w 48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193">
                <a:moveTo>
                  <a:pt x="480" y="0"/>
                </a:moveTo>
                <a:lnTo>
                  <a:pt x="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1" name="Freeform 17"/>
          <p:cNvSpPr>
            <a:spLocks/>
          </p:cNvSpPr>
          <p:nvPr/>
        </p:nvSpPr>
        <p:spPr bwMode="auto">
          <a:xfrm>
            <a:off x="6781800" y="3200400"/>
            <a:ext cx="534988" cy="230188"/>
          </a:xfrm>
          <a:custGeom>
            <a:avLst/>
            <a:gdLst>
              <a:gd name="T0" fmla="*/ 336 w 337"/>
              <a:gd name="T1" fmla="*/ 0 h 145"/>
              <a:gd name="T2" fmla="*/ 0 w 337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45">
                <a:moveTo>
                  <a:pt x="336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Freeform 18"/>
          <p:cNvSpPr>
            <a:spLocks/>
          </p:cNvSpPr>
          <p:nvPr/>
        </p:nvSpPr>
        <p:spPr bwMode="auto">
          <a:xfrm>
            <a:off x="6934200" y="3352800"/>
            <a:ext cx="458788" cy="763588"/>
          </a:xfrm>
          <a:custGeom>
            <a:avLst/>
            <a:gdLst>
              <a:gd name="T0" fmla="*/ 288 w 289"/>
              <a:gd name="T1" fmla="*/ 0 h 481"/>
              <a:gd name="T2" fmla="*/ 0 w 289"/>
              <a:gd name="T3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481">
                <a:moveTo>
                  <a:pt x="288" y="0"/>
                </a:move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806950" y="3054350"/>
            <a:ext cx="673100" cy="5969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4" name="Freeform 20"/>
          <p:cNvSpPr>
            <a:spLocks/>
          </p:cNvSpPr>
          <p:nvPr/>
        </p:nvSpPr>
        <p:spPr bwMode="auto">
          <a:xfrm>
            <a:off x="5181600" y="3657600"/>
            <a:ext cx="458788" cy="687388"/>
          </a:xfrm>
          <a:custGeom>
            <a:avLst/>
            <a:gdLst>
              <a:gd name="T0" fmla="*/ 0 w 289"/>
              <a:gd name="T1" fmla="*/ 0 h 433"/>
              <a:gd name="T2" fmla="*/ 0 w 289"/>
              <a:gd name="T3" fmla="*/ 432 h 433"/>
              <a:gd name="T4" fmla="*/ 288 w 289"/>
              <a:gd name="T5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433">
                <a:moveTo>
                  <a:pt x="0" y="0"/>
                </a:moveTo>
                <a:lnTo>
                  <a:pt x="0" y="432"/>
                </a:lnTo>
                <a:lnTo>
                  <a:pt x="288" y="4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5" name="Freeform 21"/>
          <p:cNvSpPr>
            <a:spLocks/>
          </p:cNvSpPr>
          <p:nvPr/>
        </p:nvSpPr>
        <p:spPr bwMode="auto">
          <a:xfrm>
            <a:off x="5181600" y="2743200"/>
            <a:ext cx="2820988" cy="1601788"/>
          </a:xfrm>
          <a:custGeom>
            <a:avLst/>
            <a:gdLst>
              <a:gd name="T0" fmla="*/ 0 w 1777"/>
              <a:gd name="T1" fmla="*/ 192 h 1009"/>
              <a:gd name="T2" fmla="*/ 0 w 1777"/>
              <a:gd name="T3" fmla="*/ 0 h 1009"/>
              <a:gd name="T4" fmla="*/ 1776 w 1777"/>
              <a:gd name="T5" fmla="*/ 0 h 1009"/>
              <a:gd name="T6" fmla="*/ 1776 w 1777"/>
              <a:gd name="T7" fmla="*/ 1008 h 1009"/>
              <a:gd name="T8" fmla="*/ 1008 w 1777"/>
              <a:gd name="T9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7" h="1009">
                <a:moveTo>
                  <a:pt x="0" y="192"/>
                </a:moveTo>
                <a:lnTo>
                  <a:pt x="0" y="0"/>
                </a:lnTo>
                <a:lnTo>
                  <a:pt x="1776" y="0"/>
                </a:lnTo>
                <a:lnTo>
                  <a:pt x="1776" y="1008"/>
                </a:lnTo>
                <a:lnTo>
                  <a:pt x="1008" y="100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6" name="AutoShape 22"/>
          <p:cNvSpPr>
            <a:spLocks noChangeArrowheads="1"/>
          </p:cNvSpPr>
          <p:nvPr/>
        </p:nvSpPr>
        <p:spPr bwMode="auto">
          <a:xfrm>
            <a:off x="4921250" y="3321050"/>
            <a:ext cx="444500" cy="63500"/>
          </a:xfrm>
          <a:prstGeom prst="rightArrow">
            <a:avLst>
              <a:gd name="adj1" fmla="val 50000"/>
              <a:gd name="adj2" fmla="val 350032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7" name="Line 23"/>
          <p:cNvSpPr>
            <a:spLocks noChangeShapeType="1"/>
          </p:cNvSpPr>
          <p:nvPr/>
        </p:nvSpPr>
        <p:spPr bwMode="auto">
          <a:xfrm>
            <a:off x="6324600" y="32258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8" name="Line 24"/>
          <p:cNvSpPr>
            <a:spLocks noChangeShapeType="1"/>
          </p:cNvSpPr>
          <p:nvPr/>
        </p:nvSpPr>
        <p:spPr bwMode="auto">
          <a:xfrm>
            <a:off x="6324600" y="50546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9" name="AutoShape 25"/>
          <p:cNvSpPr>
            <a:spLocks noChangeArrowheads="1"/>
          </p:cNvSpPr>
          <p:nvPr/>
        </p:nvSpPr>
        <p:spPr bwMode="auto">
          <a:xfrm rot="16200000" flipH="1">
            <a:off x="6140450" y="28638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0" name="AutoShape 26"/>
          <p:cNvSpPr>
            <a:spLocks noChangeArrowheads="1"/>
          </p:cNvSpPr>
          <p:nvPr/>
        </p:nvSpPr>
        <p:spPr bwMode="auto">
          <a:xfrm rot="16200000" flipH="1">
            <a:off x="6102350" y="5568950"/>
            <a:ext cx="444500" cy="292100"/>
          </a:xfrm>
          <a:prstGeom prst="rightArrow">
            <a:avLst>
              <a:gd name="adj1" fmla="val 50000"/>
              <a:gd name="adj2" fmla="val 7609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1" name="Rectangle 27"/>
          <p:cNvSpPr>
            <a:spLocks noChangeArrowheads="1"/>
          </p:cNvSpPr>
          <p:nvPr/>
        </p:nvSpPr>
        <p:spPr bwMode="auto">
          <a:xfrm>
            <a:off x="6767513" y="4832350"/>
            <a:ext cx="1441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Silicon chip</a:t>
            </a:r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6462713" y="5594350"/>
            <a:ext cx="15986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Current flow</a:t>
            </a:r>
          </a:p>
        </p:txBody>
      </p:sp>
      <p:sp>
        <p:nvSpPr>
          <p:cNvPr id="21533" name="Rectangle 29"/>
          <p:cNvSpPr>
            <a:spLocks noChangeArrowheads="1"/>
          </p:cNvSpPr>
          <p:nvPr/>
        </p:nvSpPr>
        <p:spPr bwMode="auto">
          <a:xfrm>
            <a:off x="4633913" y="5746750"/>
            <a:ext cx="10128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</a:t>
            </a:r>
          </a:p>
        </p:txBody>
      </p:sp>
      <p:sp>
        <p:nvSpPr>
          <p:cNvPr id="21534" name="Rectangle 30"/>
          <p:cNvSpPr>
            <a:spLocks noChangeArrowheads="1"/>
          </p:cNvSpPr>
          <p:nvPr/>
        </p:nvSpPr>
        <p:spPr bwMode="auto">
          <a:xfrm>
            <a:off x="5165725" y="2697163"/>
            <a:ext cx="1284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5" name="Rectangle 31"/>
          <p:cNvSpPr>
            <a:spLocks noChangeArrowheads="1"/>
          </p:cNvSpPr>
          <p:nvPr/>
        </p:nvSpPr>
        <p:spPr bwMode="auto">
          <a:xfrm>
            <a:off x="4862513" y="3003550"/>
            <a:ext cx="6048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VM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trigger vane contains a number of segments, the number of segments is identical to the number of engine cylinders. The trigger vane is made of soft iron. 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49800" y="2082800"/>
            <a:ext cx="3987800" cy="39878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Trigger vane</a:t>
            </a:r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5346700" y="3441700"/>
            <a:ext cx="2032000" cy="1270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4" name="Freeform 6"/>
          <p:cNvSpPr>
            <a:spLocks/>
          </p:cNvSpPr>
          <p:nvPr/>
        </p:nvSpPr>
        <p:spPr bwMode="auto">
          <a:xfrm>
            <a:off x="5334000" y="3505200"/>
            <a:ext cx="2058988" cy="458788"/>
          </a:xfrm>
          <a:custGeom>
            <a:avLst/>
            <a:gdLst>
              <a:gd name="T0" fmla="*/ 0 w 1297"/>
              <a:gd name="T1" fmla="*/ 0 h 289"/>
              <a:gd name="T2" fmla="*/ 0 w 1297"/>
              <a:gd name="T3" fmla="*/ 192 h 289"/>
              <a:gd name="T4" fmla="*/ 144 w 1297"/>
              <a:gd name="T5" fmla="*/ 240 h 289"/>
              <a:gd name="T6" fmla="*/ 144 w 1297"/>
              <a:gd name="T7" fmla="*/ 96 h 289"/>
              <a:gd name="T8" fmla="*/ 432 w 1297"/>
              <a:gd name="T9" fmla="*/ 144 h 289"/>
              <a:gd name="T10" fmla="*/ 432 w 1297"/>
              <a:gd name="T11" fmla="*/ 288 h 289"/>
              <a:gd name="T12" fmla="*/ 912 w 1297"/>
              <a:gd name="T13" fmla="*/ 288 h 289"/>
              <a:gd name="T14" fmla="*/ 912 w 1297"/>
              <a:gd name="T15" fmla="*/ 144 h 289"/>
              <a:gd name="T16" fmla="*/ 1200 w 1297"/>
              <a:gd name="T17" fmla="*/ 96 h 289"/>
              <a:gd name="T18" fmla="*/ 1200 w 1297"/>
              <a:gd name="T19" fmla="*/ 240 h 289"/>
              <a:gd name="T20" fmla="*/ 1296 w 1297"/>
              <a:gd name="T21" fmla="*/ 192 h 289"/>
              <a:gd name="T22" fmla="*/ 1296 w 1297"/>
              <a:gd name="T2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97" h="289">
                <a:moveTo>
                  <a:pt x="0" y="0"/>
                </a:moveTo>
                <a:lnTo>
                  <a:pt x="0" y="192"/>
                </a:lnTo>
                <a:lnTo>
                  <a:pt x="144" y="240"/>
                </a:lnTo>
                <a:lnTo>
                  <a:pt x="144" y="96"/>
                </a:lnTo>
                <a:lnTo>
                  <a:pt x="432" y="144"/>
                </a:lnTo>
                <a:lnTo>
                  <a:pt x="432" y="288"/>
                </a:lnTo>
                <a:lnTo>
                  <a:pt x="912" y="288"/>
                </a:lnTo>
                <a:lnTo>
                  <a:pt x="912" y="144"/>
                </a:lnTo>
                <a:lnTo>
                  <a:pt x="1200" y="96"/>
                </a:lnTo>
                <a:lnTo>
                  <a:pt x="1200" y="240"/>
                </a:lnTo>
                <a:lnTo>
                  <a:pt x="1296" y="192"/>
                </a:lnTo>
                <a:lnTo>
                  <a:pt x="1296" y="0"/>
                </a:lnTo>
              </a:path>
            </a:pathLst>
          </a:custGeom>
          <a:solidFill>
            <a:srgbClr val="FAFD00"/>
          </a:solidFill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6273800" y="3606800"/>
            <a:ext cx="254000" cy="25400"/>
          </a:xfrm>
          <a:prstGeom prst="ellipse">
            <a:avLst/>
          </a:prstGeom>
          <a:solidFill>
            <a:schemeClr val="accent1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AutoShape 8"/>
          <p:cNvSpPr>
            <a:spLocks noChangeArrowheads="1"/>
          </p:cNvSpPr>
          <p:nvPr/>
        </p:nvSpPr>
        <p:spPr bwMode="auto">
          <a:xfrm rot="16200000">
            <a:off x="6102350" y="4197350"/>
            <a:ext cx="673100" cy="368300"/>
          </a:xfrm>
          <a:prstGeom prst="rightArrow">
            <a:avLst>
              <a:gd name="adj1" fmla="val 50000"/>
              <a:gd name="adj2" fmla="val 9138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5853113" y="4908550"/>
            <a:ext cx="25352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 segment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trigger vane is fitted into the distributor below the rotor arm.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49800" y="2082800"/>
            <a:ext cx="3987800" cy="39878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Trigger vane</a:t>
            </a:r>
          </a:p>
        </p:txBody>
      </p:sp>
      <p:sp>
        <p:nvSpPr>
          <p:cNvPr id="23557" name="Oval 5"/>
          <p:cNvSpPr>
            <a:spLocks noChangeArrowheads="1"/>
          </p:cNvSpPr>
          <p:nvPr/>
        </p:nvSpPr>
        <p:spPr bwMode="auto">
          <a:xfrm>
            <a:off x="5346700" y="3441700"/>
            <a:ext cx="2032000" cy="1270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Freeform 6"/>
          <p:cNvSpPr>
            <a:spLocks/>
          </p:cNvSpPr>
          <p:nvPr/>
        </p:nvSpPr>
        <p:spPr bwMode="auto">
          <a:xfrm>
            <a:off x="5334000" y="3505200"/>
            <a:ext cx="2058988" cy="458788"/>
          </a:xfrm>
          <a:custGeom>
            <a:avLst/>
            <a:gdLst>
              <a:gd name="T0" fmla="*/ 0 w 1297"/>
              <a:gd name="T1" fmla="*/ 0 h 289"/>
              <a:gd name="T2" fmla="*/ 0 w 1297"/>
              <a:gd name="T3" fmla="*/ 192 h 289"/>
              <a:gd name="T4" fmla="*/ 144 w 1297"/>
              <a:gd name="T5" fmla="*/ 240 h 289"/>
              <a:gd name="T6" fmla="*/ 144 w 1297"/>
              <a:gd name="T7" fmla="*/ 96 h 289"/>
              <a:gd name="T8" fmla="*/ 432 w 1297"/>
              <a:gd name="T9" fmla="*/ 144 h 289"/>
              <a:gd name="T10" fmla="*/ 432 w 1297"/>
              <a:gd name="T11" fmla="*/ 288 h 289"/>
              <a:gd name="T12" fmla="*/ 912 w 1297"/>
              <a:gd name="T13" fmla="*/ 288 h 289"/>
              <a:gd name="T14" fmla="*/ 912 w 1297"/>
              <a:gd name="T15" fmla="*/ 144 h 289"/>
              <a:gd name="T16" fmla="*/ 1200 w 1297"/>
              <a:gd name="T17" fmla="*/ 96 h 289"/>
              <a:gd name="T18" fmla="*/ 1200 w 1297"/>
              <a:gd name="T19" fmla="*/ 240 h 289"/>
              <a:gd name="T20" fmla="*/ 1296 w 1297"/>
              <a:gd name="T21" fmla="*/ 192 h 289"/>
              <a:gd name="T22" fmla="*/ 1296 w 1297"/>
              <a:gd name="T2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97" h="289">
                <a:moveTo>
                  <a:pt x="0" y="0"/>
                </a:moveTo>
                <a:lnTo>
                  <a:pt x="0" y="192"/>
                </a:lnTo>
                <a:lnTo>
                  <a:pt x="144" y="240"/>
                </a:lnTo>
                <a:lnTo>
                  <a:pt x="144" y="96"/>
                </a:lnTo>
                <a:lnTo>
                  <a:pt x="432" y="144"/>
                </a:lnTo>
                <a:lnTo>
                  <a:pt x="432" y="288"/>
                </a:lnTo>
                <a:lnTo>
                  <a:pt x="912" y="288"/>
                </a:lnTo>
                <a:lnTo>
                  <a:pt x="912" y="144"/>
                </a:lnTo>
                <a:lnTo>
                  <a:pt x="1200" y="96"/>
                </a:lnTo>
                <a:lnTo>
                  <a:pt x="1200" y="240"/>
                </a:lnTo>
                <a:lnTo>
                  <a:pt x="1296" y="192"/>
                </a:lnTo>
                <a:lnTo>
                  <a:pt x="1296" y="0"/>
                </a:lnTo>
              </a:path>
            </a:pathLst>
          </a:custGeom>
          <a:solidFill>
            <a:srgbClr val="FAFD00"/>
          </a:solidFill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9" name="Oval 7"/>
          <p:cNvSpPr>
            <a:spLocks noChangeArrowheads="1"/>
          </p:cNvSpPr>
          <p:nvPr/>
        </p:nvSpPr>
        <p:spPr bwMode="auto">
          <a:xfrm>
            <a:off x="6273800" y="3606800"/>
            <a:ext cx="254000" cy="25400"/>
          </a:xfrm>
          <a:prstGeom prst="ellipse">
            <a:avLst/>
          </a:prstGeom>
          <a:solidFill>
            <a:schemeClr val="accent1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AutoShape 8"/>
          <p:cNvSpPr>
            <a:spLocks noChangeArrowheads="1"/>
          </p:cNvSpPr>
          <p:nvPr/>
        </p:nvSpPr>
        <p:spPr bwMode="auto">
          <a:xfrm rot="16200000">
            <a:off x="6102350" y="4197350"/>
            <a:ext cx="673100" cy="368300"/>
          </a:xfrm>
          <a:prstGeom prst="rightArrow">
            <a:avLst>
              <a:gd name="adj1" fmla="val 50000"/>
              <a:gd name="adj2" fmla="val 9138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5853113" y="4908550"/>
            <a:ext cx="25352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 segment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system employs a passive or stationary magnet and Hall (vane) switch or sensor fitted in a limb of a ‘U’ shaped module.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/>
              <a:t>  Hall sensor components</a:t>
            </a:r>
          </a:p>
        </p:txBody>
      </p:sp>
      <p:sp>
        <p:nvSpPr>
          <p:cNvPr id="24581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2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3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4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5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206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6" name="AutoShape 10"/>
          <p:cNvSpPr>
            <a:spLocks noChangeArrowheads="1"/>
          </p:cNvSpPr>
          <p:nvPr/>
        </p:nvSpPr>
        <p:spPr bwMode="auto">
          <a:xfrm rot="16200000">
            <a:off x="5149850" y="4616450"/>
            <a:ext cx="977900" cy="292100"/>
          </a:xfrm>
          <a:prstGeom prst="rightArrow">
            <a:avLst>
              <a:gd name="adj1" fmla="val 50000"/>
              <a:gd name="adj2" fmla="val 16740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7" name="AutoShape 11"/>
          <p:cNvSpPr>
            <a:spLocks noChangeArrowheads="1"/>
          </p:cNvSpPr>
          <p:nvPr/>
        </p:nvSpPr>
        <p:spPr bwMode="auto">
          <a:xfrm rot="16200000">
            <a:off x="5797550" y="4197350"/>
            <a:ext cx="749300" cy="292100"/>
          </a:xfrm>
          <a:prstGeom prst="rightArrow">
            <a:avLst>
              <a:gd name="adj1" fmla="val 50000"/>
              <a:gd name="adj2" fmla="val 1282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8" name="Rectangle 12"/>
          <p:cNvSpPr>
            <a:spLocks noChangeArrowheads="1"/>
          </p:cNvSpPr>
          <p:nvPr/>
        </p:nvSpPr>
        <p:spPr bwMode="auto">
          <a:xfrm>
            <a:off x="6005513" y="4832350"/>
            <a:ext cx="15843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</a:t>
            </a:r>
          </a:p>
        </p:txBody>
      </p:sp>
      <p:sp>
        <p:nvSpPr>
          <p:cNvPr id="24589" name="Rectangle 13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0" name="AutoShape 14"/>
          <p:cNvSpPr>
            <a:spLocks noChangeArrowheads="1"/>
          </p:cNvSpPr>
          <p:nvPr/>
        </p:nvSpPr>
        <p:spPr bwMode="auto">
          <a:xfrm flipH="1">
            <a:off x="6559550" y="3511550"/>
            <a:ext cx="673100" cy="139700"/>
          </a:xfrm>
          <a:prstGeom prst="rightArrow">
            <a:avLst>
              <a:gd name="adj1" fmla="val 50000"/>
              <a:gd name="adj2" fmla="val 240931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1" name="Rectangle 15"/>
          <p:cNvSpPr>
            <a:spLocks noChangeArrowheads="1"/>
          </p:cNvSpPr>
          <p:nvPr/>
        </p:nvSpPr>
        <p:spPr bwMode="auto">
          <a:xfrm>
            <a:off x="7224713" y="3384550"/>
            <a:ext cx="1379537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Permanent</a:t>
            </a:r>
          </a:p>
          <a:p>
            <a:r>
              <a:rPr lang="en-US" altLang="en-US" sz="2000"/>
              <a:t>magnet</a:t>
            </a:r>
          </a:p>
        </p:txBody>
      </p:sp>
      <p:sp>
        <p:nvSpPr>
          <p:cNvPr id="24592" name="Rectangle 16"/>
          <p:cNvSpPr>
            <a:spLocks noChangeArrowheads="1"/>
          </p:cNvSpPr>
          <p:nvPr/>
        </p:nvSpPr>
        <p:spPr bwMode="auto">
          <a:xfrm>
            <a:off x="5472113" y="5365750"/>
            <a:ext cx="23066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Hall sensor element</a:t>
            </a:r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 flipH="1">
            <a:off x="4870450" y="38862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 flipH="1">
            <a:off x="4870450" y="40386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5" name="Line 19"/>
          <p:cNvSpPr>
            <a:spLocks noChangeShapeType="1"/>
          </p:cNvSpPr>
          <p:nvPr/>
        </p:nvSpPr>
        <p:spPr bwMode="auto">
          <a:xfrm flipH="1">
            <a:off x="4870450" y="41910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6" name="AutoShape 20"/>
          <p:cNvSpPr>
            <a:spLocks noChangeArrowheads="1"/>
          </p:cNvSpPr>
          <p:nvPr/>
        </p:nvSpPr>
        <p:spPr bwMode="auto">
          <a:xfrm rot="16200000">
            <a:off x="4273550" y="4883150"/>
            <a:ext cx="1435100" cy="215900"/>
          </a:xfrm>
          <a:prstGeom prst="rightArrow">
            <a:avLst>
              <a:gd name="adj1" fmla="val 50000"/>
              <a:gd name="adj2" fmla="val 33238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7" name="Rectangle 21"/>
          <p:cNvSpPr>
            <a:spLocks noChangeArrowheads="1"/>
          </p:cNvSpPr>
          <p:nvPr/>
        </p:nvSpPr>
        <p:spPr bwMode="auto">
          <a:xfrm>
            <a:off x="4786313" y="5746750"/>
            <a:ext cx="15557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wires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module acts as an ON/OFF switch which triggers the main amplifier.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Hall sensor components</a:t>
            </a:r>
          </a:p>
        </p:txBody>
      </p:sp>
      <p:sp>
        <p:nvSpPr>
          <p:cNvPr id="25605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6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7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206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 rot="16200000">
            <a:off x="5149850" y="4616450"/>
            <a:ext cx="977900" cy="292100"/>
          </a:xfrm>
          <a:prstGeom prst="rightArrow">
            <a:avLst>
              <a:gd name="adj1" fmla="val 50000"/>
              <a:gd name="adj2" fmla="val 16740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 rot="16200000">
            <a:off x="5797550" y="4197350"/>
            <a:ext cx="749300" cy="292100"/>
          </a:xfrm>
          <a:prstGeom prst="rightArrow">
            <a:avLst>
              <a:gd name="adj1" fmla="val 50000"/>
              <a:gd name="adj2" fmla="val 1282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6005513" y="4832350"/>
            <a:ext cx="15843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</a:t>
            </a:r>
          </a:p>
        </p:txBody>
      </p:sp>
      <p:sp>
        <p:nvSpPr>
          <p:cNvPr id="25613" name="Rectangle 13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14"/>
          <p:cNvSpPr>
            <a:spLocks noChangeArrowheads="1"/>
          </p:cNvSpPr>
          <p:nvPr/>
        </p:nvSpPr>
        <p:spPr bwMode="auto">
          <a:xfrm flipH="1">
            <a:off x="6559550" y="3511550"/>
            <a:ext cx="673100" cy="139700"/>
          </a:xfrm>
          <a:prstGeom prst="rightArrow">
            <a:avLst>
              <a:gd name="adj1" fmla="val 50000"/>
              <a:gd name="adj2" fmla="val 240931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Rectangle 15"/>
          <p:cNvSpPr>
            <a:spLocks noChangeArrowheads="1"/>
          </p:cNvSpPr>
          <p:nvPr/>
        </p:nvSpPr>
        <p:spPr bwMode="auto">
          <a:xfrm>
            <a:off x="7224713" y="3384550"/>
            <a:ext cx="1379537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Permanent</a:t>
            </a:r>
          </a:p>
          <a:p>
            <a:r>
              <a:rPr lang="en-US" altLang="en-US" sz="2000"/>
              <a:t>magnet</a:t>
            </a:r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5472113" y="5365750"/>
            <a:ext cx="1822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element</a:t>
            </a:r>
          </a:p>
        </p:txBody>
      </p:sp>
      <p:sp>
        <p:nvSpPr>
          <p:cNvPr id="25617" name="Line 17"/>
          <p:cNvSpPr>
            <a:spLocks noChangeShapeType="1"/>
          </p:cNvSpPr>
          <p:nvPr/>
        </p:nvSpPr>
        <p:spPr bwMode="auto">
          <a:xfrm flipH="1">
            <a:off x="4870450" y="38862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8" name="Line 18"/>
          <p:cNvSpPr>
            <a:spLocks noChangeShapeType="1"/>
          </p:cNvSpPr>
          <p:nvPr/>
        </p:nvSpPr>
        <p:spPr bwMode="auto">
          <a:xfrm flipH="1">
            <a:off x="4870450" y="40386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9" name="Line 19"/>
          <p:cNvSpPr>
            <a:spLocks noChangeShapeType="1"/>
          </p:cNvSpPr>
          <p:nvPr/>
        </p:nvSpPr>
        <p:spPr bwMode="auto">
          <a:xfrm flipH="1">
            <a:off x="4870450" y="41910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0" name="AutoShape 20"/>
          <p:cNvSpPr>
            <a:spLocks noChangeArrowheads="1"/>
          </p:cNvSpPr>
          <p:nvPr/>
        </p:nvSpPr>
        <p:spPr bwMode="auto">
          <a:xfrm rot="16200000">
            <a:off x="4273550" y="4883150"/>
            <a:ext cx="1435100" cy="215900"/>
          </a:xfrm>
          <a:prstGeom prst="rightArrow">
            <a:avLst>
              <a:gd name="adj1" fmla="val 50000"/>
              <a:gd name="adj2" fmla="val 33238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1" name="Rectangle 21"/>
          <p:cNvSpPr>
            <a:spLocks noChangeArrowheads="1"/>
          </p:cNvSpPr>
          <p:nvPr/>
        </p:nvSpPr>
        <p:spPr bwMode="auto">
          <a:xfrm>
            <a:off x="4786313" y="5746750"/>
            <a:ext cx="15557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wires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u="sng" dirty="0"/>
              <a:t>OPERATION</a:t>
            </a:r>
            <a:endParaRPr lang="en-US" altLang="en-US" sz="2800" dirty="0"/>
          </a:p>
          <a:p>
            <a:pPr>
              <a:buFontTx/>
              <a:buNone/>
            </a:pPr>
            <a:r>
              <a:rPr lang="en-US" altLang="en-US" sz="2800" dirty="0"/>
              <a:t>   When the solid part of the vane moves into the ‘U’ shaped gap, the hall sensor switch is turned off, thus allowing a positive supply to the amplifier.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Vane interrupts magnetic field </a:t>
            </a:r>
          </a:p>
        </p:txBody>
      </p:sp>
      <p:sp>
        <p:nvSpPr>
          <p:cNvPr id="26629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0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1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5113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6234113" y="25765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6234113" y="32623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5851525" y="5318125"/>
            <a:ext cx="306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Line 13"/>
          <p:cNvSpPr>
            <a:spLocks noChangeShapeType="1"/>
          </p:cNvSpPr>
          <p:nvPr/>
        </p:nvSpPr>
        <p:spPr bwMode="auto">
          <a:xfrm>
            <a:off x="7315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8" name="Line 14"/>
          <p:cNvSpPr>
            <a:spLocks noChangeShapeType="1"/>
          </p:cNvSpPr>
          <p:nvPr/>
        </p:nvSpPr>
        <p:spPr bwMode="auto">
          <a:xfrm>
            <a:off x="6172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9" name="AutoShape 15"/>
          <p:cNvSpPr>
            <a:spLocks noChangeArrowheads="1"/>
          </p:cNvSpPr>
          <p:nvPr/>
        </p:nvSpPr>
        <p:spPr bwMode="auto">
          <a:xfrm rot="16200000">
            <a:off x="5378450" y="4540250"/>
            <a:ext cx="596900" cy="215900"/>
          </a:xfrm>
          <a:prstGeom prst="rightArrow">
            <a:avLst>
              <a:gd name="adj1" fmla="val 50000"/>
              <a:gd name="adj2" fmla="val 13824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0" name="Rectangle 16"/>
          <p:cNvSpPr>
            <a:spLocks noChangeArrowheads="1"/>
          </p:cNvSpPr>
          <p:nvPr/>
        </p:nvSpPr>
        <p:spPr bwMode="auto">
          <a:xfrm>
            <a:off x="5548313" y="5137150"/>
            <a:ext cx="22590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 is off</a:t>
            </a:r>
          </a:p>
        </p:txBody>
      </p:sp>
      <p:sp>
        <p:nvSpPr>
          <p:cNvPr id="26641" name="Rectangle 17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0413" y="1663700"/>
            <a:ext cx="3759200" cy="4933652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   The </a:t>
            </a:r>
            <a:r>
              <a:rPr lang="en-US" altLang="en-US" sz="2800" dirty="0" smtClean="0"/>
              <a:t>amplifier </a:t>
            </a:r>
            <a:r>
              <a:rPr lang="en-US" altLang="en-US" sz="2800" dirty="0"/>
              <a:t>will be switched on, thus giving the ignition coil an earth, the coil will then build up it’s magnetic field.</a:t>
            </a:r>
          </a:p>
          <a:p>
            <a:pPr>
              <a:buFontTx/>
              <a:buNone/>
            </a:pPr>
            <a:r>
              <a:rPr lang="en-US" altLang="en-US" sz="2800" dirty="0"/>
              <a:t>    The width of each vane determines the dwell angle for constant dwell type amplifiers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Vane interrupts magnetic field </a:t>
            </a:r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5113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6234113" y="25765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6234113" y="32623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5851525" y="5318125"/>
            <a:ext cx="306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7315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6172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3" name="AutoShape 15"/>
          <p:cNvSpPr>
            <a:spLocks noChangeArrowheads="1"/>
          </p:cNvSpPr>
          <p:nvPr/>
        </p:nvSpPr>
        <p:spPr bwMode="auto">
          <a:xfrm rot="16200000">
            <a:off x="5378450" y="4540250"/>
            <a:ext cx="596900" cy="215900"/>
          </a:xfrm>
          <a:prstGeom prst="rightArrow">
            <a:avLst>
              <a:gd name="adj1" fmla="val 50000"/>
              <a:gd name="adj2" fmla="val 13824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4" name="Rectangle 16"/>
          <p:cNvSpPr>
            <a:spLocks noChangeArrowheads="1"/>
          </p:cNvSpPr>
          <p:nvPr/>
        </p:nvSpPr>
        <p:spPr bwMode="auto">
          <a:xfrm>
            <a:off x="5548313" y="5137150"/>
            <a:ext cx="22590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 is off</a:t>
            </a:r>
          </a:p>
        </p:txBody>
      </p:sp>
      <p:sp>
        <p:nvSpPr>
          <p:cNvPr id="27665" name="Rectangle 17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 No interruption - magnetic field passes through sensor</a:t>
            </a:r>
          </a:p>
        </p:txBody>
      </p:sp>
      <p:sp>
        <p:nvSpPr>
          <p:cNvPr id="28676" name="Freeform 4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7" name="Freeform 5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8" name="Freeform 6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5334000" y="2819400"/>
            <a:ext cx="2058988" cy="763588"/>
          </a:xfrm>
          <a:custGeom>
            <a:avLst/>
            <a:gdLst>
              <a:gd name="T0" fmla="*/ 0 w 1297"/>
              <a:gd name="T1" fmla="*/ 0 h 481"/>
              <a:gd name="T2" fmla="*/ 1296 w 1297"/>
              <a:gd name="T3" fmla="*/ 0 h 481"/>
              <a:gd name="T4" fmla="*/ 1296 w 1297"/>
              <a:gd name="T5" fmla="*/ 480 h 481"/>
              <a:gd name="T6" fmla="*/ 0 w 1297"/>
              <a:gd name="T7" fmla="*/ 480 h 481"/>
              <a:gd name="T8" fmla="*/ 0 w 1297"/>
              <a:gd name="T9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97" h="481">
                <a:moveTo>
                  <a:pt x="0" y="0"/>
                </a:moveTo>
                <a:lnTo>
                  <a:pt x="1296" y="0"/>
                </a:lnTo>
                <a:lnTo>
                  <a:pt x="1296" y="480"/>
                </a:lnTo>
                <a:lnTo>
                  <a:pt x="0" y="48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1" name="AutoShape 9"/>
          <p:cNvSpPr>
            <a:spLocks noChangeArrowheads="1"/>
          </p:cNvSpPr>
          <p:nvPr/>
        </p:nvSpPr>
        <p:spPr bwMode="auto">
          <a:xfrm rot="16200000">
            <a:off x="5416550" y="4502150"/>
            <a:ext cx="520700" cy="215900"/>
          </a:xfrm>
          <a:prstGeom prst="rightArrow">
            <a:avLst>
              <a:gd name="adj1" fmla="val 50000"/>
              <a:gd name="adj2" fmla="val 12059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5548313" y="4984750"/>
            <a:ext cx="22542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switched on</a:t>
            </a:r>
          </a:p>
        </p:txBody>
      </p:sp>
      <p:sp>
        <p:nvSpPr>
          <p:cNvPr id="28683" name="Rectangle 11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AutoShape 12"/>
          <p:cNvSpPr>
            <a:spLocks noChangeArrowheads="1"/>
          </p:cNvSpPr>
          <p:nvPr/>
        </p:nvSpPr>
        <p:spPr bwMode="auto">
          <a:xfrm rot="16200000">
            <a:off x="6369050" y="40068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Rectangle 13"/>
          <p:cNvSpPr>
            <a:spLocks noChangeArrowheads="1"/>
          </p:cNvSpPr>
          <p:nvPr/>
        </p:nvSpPr>
        <p:spPr bwMode="auto">
          <a:xfrm>
            <a:off x="6767513" y="4679950"/>
            <a:ext cx="17367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Magnetic field</a:t>
            </a:r>
          </a:p>
        </p:txBody>
      </p:sp>
      <p:sp>
        <p:nvSpPr>
          <p:cNvPr id="28686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 </a:t>
            </a:r>
            <a:r>
              <a:rPr lang="en-US" altLang="en-US" sz="2800" dirty="0"/>
              <a:t>As the vane moves out of the ‘U’ shaped </a:t>
            </a:r>
            <a:r>
              <a:rPr lang="en-US" altLang="en-US" sz="2800" dirty="0" smtClean="0"/>
              <a:t>gap a </a:t>
            </a:r>
            <a:r>
              <a:rPr lang="en-US" altLang="en-US" sz="2800" dirty="0"/>
              <a:t>magnetic field will then be passed through the Hall sensor causing it to be switched on.  This will now remove the positive supply to the amplifier.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 No interruption - magnetic field passes through sensor</a:t>
            </a:r>
          </a:p>
        </p:txBody>
      </p:sp>
      <p:sp>
        <p:nvSpPr>
          <p:cNvPr id="29700" name="Freeform 4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1" name="Freeform 5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2" name="Freeform 6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Freeform 8"/>
          <p:cNvSpPr>
            <a:spLocks/>
          </p:cNvSpPr>
          <p:nvPr/>
        </p:nvSpPr>
        <p:spPr bwMode="auto">
          <a:xfrm>
            <a:off x="5334000" y="2819400"/>
            <a:ext cx="2058988" cy="763588"/>
          </a:xfrm>
          <a:custGeom>
            <a:avLst/>
            <a:gdLst>
              <a:gd name="T0" fmla="*/ 0 w 1297"/>
              <a:gd name="T1" fmla="*/ 0 h 481"/>
              <a:gd name="T2" fmla="*/ 1296 w 1297"/>
              <a:gd name="T3" fmla="*/ 0 h 481"/>
              <a:gd name="T4" fmla="*/ 1296 w 1297"/>
              <a:gd name="T5" fmla="*/ 480 h 481"/>
              <a:gd name="T6" fmla="*/ 0 w 1297"/>
              <a:gd name="T7" fmla="*/ 480 h 481"/>
              <a:gd name="T8" fmla="*/ 0 w 1297"/>
              <a:gd name="T9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97" h="481">
                <a:moveTo>
                  <a:pt x="0" y="0"/>
                </a:moveTo>
                <a:lnTo>
                  <a:pt x="1296" y="0"/>
                </a:lnTo>
                <a:lnTo>
                  <a:pt x="1296" y="480"/>
                </a:lnTo>
                <a:lnTo>
                  <a:pt x="0" y="48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5" name="AutoShape 9"/>
          <p:cNvSpPr>
            <a:spLocks noChangeArrowheads="1"/>
          </p:cNvSpPr>
          <p:nvPr/>
        </p:nvSpPr>
        <p:spPr bwMode="auto">
          <a:xfrm rot="16200000">
            <a:off x="5416550" y="4502150"/>
            <a:ext cx="520700" cy="215900"/>
          </a:xfrm>
          <a:prstGeom prst="rightArrow">
            <a:avLst>
              <a:gd name="adj1" fmla="val 50000"/>
              <a:gd name="adj2" fmla="val 12059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 bwMode="auto">
          <a:xfrm>
            <a:off x="5548313" y="4984750"/>
            <a:ext cx="22542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switched on</a:t>
            </a: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AutoShape 12"/>
          <p:cNvSpPr>
            <a:spLocks noChangeArrowheads="1"/>
          </p:cNvSpPr>
          <p:nvPr/>
        </p:nvSpPr>
        <p:spPr bwMode="auto">
          <a:xfrm rot="16200000">
            <a:off x="6369050" y="40068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/>
          <p:cNvSpPr>
            <a:spLocks noChangeArrowheads="1"/>
          </p:cNvSpPr>
          <p:nvPr/>
        </p:nvSpPr>
        <p:spPr bwMode="auto">
          <a:xfrm>
            <a:off x="6767513" y="4679950"/>
            <a:ext cx="17367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Magnetic field</a:t>
            </a:r>
          </a:p>
        </p:txBody>
      </p:sp>
      <p:sp>
        <p:nvSpPr>
          <p:cNvPr id="29710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amplifier will now be turned off, thus removing the ignition coil earth.</a:t>
            </a:r>
          </a:p>
          <a:p>
            <a:pPr>
              <a:buFontTx/>
              <a:buNone/>
            </a:pPr>
            <a:r>
              <a:rPr lang="en-US" altLang="en-US" sz="2800" dirty="0"/>
              <a:t>    The magnetic field inside the coil will collapse providing HT to the spark plugs.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The switch inside the distributor is transistor.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1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5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7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8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9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0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1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6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7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8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0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1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2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3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4" name="Oval 34"/>
          <p:cNvSpPr>
            <a:spLocks noChangeArrowheads="1"/>
          </p:cNvSpPr>
          <p:nvPr/>
        </p:nvSpPr>
        <p:spPr bwMode="auto">
          <a:xfrm>
            <a:off x="3975100" y="5422900"/>
            <a:ext cx="736600" cy="7366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5" name="Rectangle 35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30756" name="Rectangle 36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30757" name="Rectangle 37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30758" name="Rectangle 38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30759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0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1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30762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30763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4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5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6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7" name="Freeform 47"/>
          <p:cNvSpPr>
            <a:spLocks/>
          </p:cNvSpPr>
          <p:nvPr/>
        </p:nvSpPr>
        <p:spPr bwMode="auto">
          <a:xfrm>
            <a:off x="4114800" y="5638800"/>
            <a:ext cx="1588" cy="306388"/>
          </a:xfrm>
          <a:custGeom>
            <a:avLst/>
            <a:gdLst>
              <a:gd name="T0" fmla="*/ 0 w 1"/>
              <a:gd name="T1" fmla="*/ 0 h 193"/>
              <a:gd name="T2" fmla="*/ 0 w 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93">
                <a:moveTo>
                  <a:pt x="0" y="0"/>
                </a:move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8" name="Freeform 48"/>
          <p:cNvSpPr>
            <a:spLocks/>
          </p:cNvSpPr>
          <p:nvPr/>
        </p:nvSpPr>
        <p:spPr bwMode="auto">
          <a:xfrm>
            <a:off x="4114800" y="55626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9" name="Freeform 49"/>
          <p:cNvSpPr>
            <a:spLocks/>
          </p:cNvSpPr>
          <p:nvPr/>
        </p:nvSpPr>
        <p:spPr bwMode="auto">
          <a:xfrm>
            <a:off x="4114800" y="5867400"/>
            <a:ext cx="306388" cy="306388"/>
          </a:xfrm>
          <a:custGeom>
            <a:avLst/>
            <a:gdLst>
              <a:gd name="T0" fmla="*/ 0 w 193"/>
              <a:gd name="T1" fmla="*/ 0 h 193"/>
              <a:gd name="T2" fmla="*/ 192 w 193"/>
              <a:gd name="T3" fmla="*/ 96 h 193"/>
              <a:gd name="T4" fmla="*/ 192 w 193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0"/>
                </a:moveTo>
                <a:lnTo>
                  <a:pt x="192" y="96"/>
                </a:lnTo>
                <a:lnTo>
                  <a:pt x="192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0" name="Rectangle 50"/>
          <p:cNvSpPr>
            <a:spLocks noChangeArrowheads="1"/>
          </p:cNvSpPr>
          <p:nvPr/>
        </p:nvSpPr>
        <p:spPr bwMode="auto">
          <a:xfrm>
            <a:off x="3206750" y="5492750"/>
            <a:ext cx="2159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1" name="Freeform 51"/>
          <p:cNvSpPr>
            <a:spLocks/>
          </p:cNvSpPr>
          <p:nvPr/>
        </p:nvSpPr>
        <p:spPr bwMode="auto">
          <a:xfrm>
            <a:off x="3429000" y="5791200"/>
            <a:ext cx="687388" cy="1588"/>
          </a:xfrm>
          <a:custGeom>
            <a:avLst/>
            <a:gdLst>
              <a:gd name="T0" fmla="*/ 432 w 433"/>
              <a:gd name="T1" fmla="*/ 0 h 1"/>
              <a:gd name="T2" fmla="*/ 0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432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2" name="Freeform 52"/>
          <p:cNvSpPr>
            <a:spLocks/>
          </p:cNvSpPr>
          <p:nvPr/>
        </p:nvSpPr>
        <p:spPr bwMode="auto">
          <a:xfrm>
            <a:off x="3352800" y="3352800"/>
            <a:ext cx="1601788" cy="2135188"/>
          </a:xfrm>
          <a:custGeom>
            <a:avLst/>
            <a:gdLst>
              <a:gd name="T0" fmla="*/ 1008 w 1009"/>
              <a:gd name="T1" fmla="*/ 0 h 1345"/>
              <a:gd name="T2" fmla="*/ 1008 w 1009"/>
              <a:gd name="T3" fmla="*/ 720 h 1345"/>
              <a:gd name="T4" fmla="*/ 0 w 1009"/>
              <a:gd name="T5" fmla="*/ 720 h 1345"/>
              <a:gd name="T6" fmla="*/ 0 w 1009"/>
              <a:gd name="T7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9" h="1345">
                <a:moveTo>
                  <a:pt x="1008" y="0"/>
                </a:moveTo>
                <a:lnTo>
                  <a:pt x="1008" y="720"/>
                </a:lnTo>
                <a:lnTo>
                  <a:pt x="0" y="720"/>
                </a:lnTo>
                <a:lnTo>
                  <a:pt x="0" y="13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3" name="Freeform 53"/>
          <p:cNvSpPr>
            <a:spLocks/>
          </p:cNvSpPr>
          <p:nvPr/>
        </p:nvSpPr>
        <p:spPr bwMode="auto">
          <a:xfrm>
            <a:off x="3352800" y="6096000"/>
            <a:ext cx="1068388" cy="153988"/>
          </a:xfrm>
          <a:custGeom>
            <a:avLst/>
            <a:gdLst>
              <a:gd name="T0" fmla="*/ 0 w 673"/>
              <a:gd name="T1" fmla="*/ 0 h 97"/>
              <a:gd name="T2" fmla="*/ 0 w 673"/>
              <a:gd name="T3" fmla="*/ 96 h 97"/>
              <a:gd name="T4" fmla="*/ 672 w 673"/>
              <a:gd name="T5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73" h="97">
                <a:moveTo>
                  <a:pt x="0" y="0"/>
                </a:moveTo>
                <a:lnTo>
                  <a:pt x="0" y="96"/>
                </a:lnTo>
                <a:lnTo>
                  <a:pt x="672" y="9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4" name="Rectangle 54"/>
          <p:cNvSpPr>
            <a:spLocks noChangeArrowheads="1"/>
          </p:cNvSpPr>
          <p:nvPr/>
        </p:nvSpPr>
        <p:spPr bwMode="auto">
          <a:xfrm>
            <a:off x="1155700" y="4965700"/>
            <a:ext cx="3708400" cy="1422400"/>
          </a:xfrm>
          <a:prstGeom prst="rect">
            <a:avLst/>
          </a:prstGeom>
          <a:noFill/>
          <a:ln w="254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5" name="Rectangle 55"/>
          <p:cNvSpPr>
            <a:spLocks noChangeArrowheads="1"/>
          </p:cNvSpPr>
          <p:nvPr/>
        </p:nvSpPr>
        <p:spPr bwMode="auto">
          <a:xfrm>
            <a:off x="2895600" y="4495800"/>
            <a:ext cx="381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2000"/>
              <a:t>+</a:t>
            </a:r>
          </a:p>
        </p:txBody>
      </p:sp>
      <p:sp>
        <p:nvSpPr>
          <p:cNvPr id="30776" name="Rectangle 56"/>
          <p:cNvSpPr>
            <a:spLocks noChangeArrowheads="1"/>
          </p:cNvSpPr>
          <p:nvPr/>
        </p:nvSpPr>
        <p:spPr bwMode="auto">
          <a:xfrm>
            <a:off x="1143000" y="49530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7" name="Rectangle 57"/>
          <p:cNvSpPr>
            <a:spLocks noChangeArrowheads="1"/>
          </p:cNvSpPr>
          <p:nvPr/>
        </p:nvSpPr>
        <p:spPr bwMode="auto">
          <a:xfrm>
            <a:off x="1128713" y="5029200"/>
            <a:ext cx="11604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Hall switch</a:t>
            </a:r>
          </a:p>
        </p:txBody>
      </p:sp>
      <p:sp>
        <p:nvSpPr>
          <p:cNvPr id="30778" name="Rectangle 58"/>
          <p:cNvSpPr>
            <a:spLocks noChangeArrowheads="1"/>
          </p:cNvSpPr>
          <p:nvPr/>
        </p:nvSpPr>
        <p:spPr bwMode="auto">
          <a:xfrm>
            <a:off x="4953000" y="57912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9" name="Rectangle 59"/>
          <p:cNvSpPr>
            <a:spLocks noChangeArrowheads="1"/>
          </p:cNvSpPr>
          <p:nvPr/>
        </p:nvSpPr>
        <p:spPr bwMode="auto">
          <a:xfrm>
            <a:off x="4938713" y="5791200"/>
            <a:ext cx="1892300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Transistor powered</a:t>
            </a:r>
          </a:p>
          <a:p>
            <a:r>
              <a:rPr lang="en-US" altLang="en-US" sz="1600"/>
              <a:t>by hall chip.</a:t>
            </a:r>
          </a:p>
        </p:txBody>
      </p:sp>
      <p:sp>
        <p:nvSpPr>
          <p:cNvPr id="30780" name="Rectangle 60"/>
          <p:cNvSpPr>
            <a:spLocks noChangeArrowheads="1"/>
          </p:cNvSpPr>
          <p:nvPr/>
        </p:nvSpPr>
        <p:spPr bwMode="auto">
          <a:xfrm>
            <a:off x="4252913" y="5686425"/>
            <a:ext cx="4873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OFF</a:t>
            </a:r>
          </a:p>
        </p:txBody>
      </p:sp>
      <p:sp>
        <p:nvSpPr>
          <p:cNvPr id="30781" name="Rectangle 61"/>
          <p:cNvSpPr>
            <a:spLocks noChangeArrowheads="1"/>
          </p:cNvSpPr>
          <p:nvPr/>
        </p:nvSpPr>
        <p:spPr bwMode="auto">
          <a:xfrm>
            <a:off x="2901950" y="5492750"/>
            <a:ext cx="139700" cy="5969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82" name="Rectangle 62"/>
          <p:cNvSpPr>
            <a:spLocks noChangeArrowheads="1"/>
          </p:cNvSpPr>
          <p:nvPr/>
        </p:nvSpPr>
        <p:spPr bwMode="auto">
          <a:xfrm>
            <a:off x="2216150" y="5568950"/>
            <a:ext cx="292100" cy="3683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83" name="Rectangle 63"/>
          <p:cNvSpPr>
            <a:spLocks noChangeArrowheads="1"/>
          </p:cNvSpPr>
          <p:nvPr/>
        </p:nvSpPr>
        <p:spPr bwMode="auto">
          <a:xfrm>
            <a:off x="1052513" y="5662613"/>
            <a:ext cx="98266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MAGNET</a:t>
            </a:r>
          </a:p>
        </p:txBody>
      </p:sp>
      <p:sp>
        <p:nvSpPr>
          <p:cNvPr id="30784" name="Rectangle 64"/>
          <p:cNvSpPr>
            <a:spLocks noChangeArrowheads="1"/>
          </p:cNvSpPr>
          <p:nvPr/>
        </p:nvSpPr>
        <p:spPr bwMode="auto">
          <a:xfrm>
            <a:off x="2424113" y="6119813"/>
            <a:ext cx="6858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VANE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The switch inside the distributor is transistor.</a:t>
            </a: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62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0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8" name="Oval 34"/>
          <p:cNvSpPr>
            <a:spLocks noChangeArrowheads="1"/>
          </p:cNvSpPr>
          <p:nvPr/>
        </p:nvSpPr>
        <p:spPr bwMode="auto">
          <a:xfrm>
            <a:off x="3975100" y="5422900"/>
            <a:ext cx="736600" cy="7366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Rectangle 35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31780" name="Rectangle 36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31781" name="Rectangle 37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31782" name="Rectangle 38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31783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4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31787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8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9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0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1" name="Freeform 47"/>
          <p:cNvSpPr>
            <a:spLocks/>
          </p:cNvSpPr>
          <p:nvPr/>
        </p:nvSpPr>
        <p:spPr bwMode="auto">
          <a:xfrm>
            <a:off x="4114800" y="5638800"/>
            <a:ext cx="1588" cy="306388"/>
          </a:xfrm>
          <a:custGeom>
            <a:avLst/>
            <a:gdLst>
              <a:gd name="T0" fmla="*/ 0 w 1"/>
              <a:gd name="T1" fmla="*/ 0 h 193"/>
              <a:gd name="T2" fmla="*/ 0 w 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93">
                <a:moveTo>
                  <a:pt x="0" y="0"/>
                </a:move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2" name="Freeform 48"/>
          <p:cNvSpPr>
            <a:spLocks/>
          </p:cNvSpPr>
          <p:nvPr/>
        </p:nvSpPr>
        <p:spPr bwMode="auto">
          <a:xfrm>
            <a:off x="4114800" y="55626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3" name="Freeform 49"/>
          <p:cNvSpPr>
            <a:spLocks/>
          </p:cNvSpPr>
          <p:nvPr/>
        </p:nvSpPr>
        <p:spPr bwMode="auto">
          <a:xfrm>
            <a:off x="4114800" y="5867400"/>
            <a:ext cx="306388" cy="306388"/>
          </a:xfrm>
          <a:custGeom>
            <a:avLst/>
            <a:gdLst>
              <a:gd name="T0" fmla="*/ 0 w 193"/>
              <a:gd name="T1" fmla="*/ 0 h 193"/>
              <a:gd name="T2" fmla="*/ 192 w 193"/>
              <a:gd name="T3" fmla="*/ 96 h 193"/>
              <a:gd name="T4" fmla="*/ 192 w 193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0"/>
                </a:moveTo>
                <a:lnTo>
                  <a:pt x="192" y="96"/>
                </a:lnTo>
                <a:lnTo>
                  <a:pt x="192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4" name="Rectangle 50"/>
          <p:cNvSpPr>
            <a:spLocks noChangeArrowheads="1"/>
          </p:cNvSpPr>
          <p:nvPr/>
        </p:nvSpPr>
        <p:spPr bwMode="auto">
          <a:xfrm>
            <a:off x="3206750" y="5492750"/>
            <a:ext cx="2159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5" name="Freeform 51"/>
          <p:cNvSpPr>
            <a:spLocks/>
          </p:cNvSpPr>
          <p:nvPr/>
        </p:nvSpPr>
        <p:spPr bwMode="auto">
          <a:xfrm>
            <a:off x="3429000" y="5791200"/>
            <a:ext cx="687388" cy="1588"/>
          </a:xfrm>
          <a:custGeom>
            <a:avLst/>
            <a:gdLst>
              <a:gd name="T0" fmla="*/ 432 w 433"/>
              <a:gd name="T1" fmla="*/ 0 h 1"/>
              <a:gd name="T2" fmla="*/ 0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432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6" name="Freeform 52"/>
          <p:cNvSpPr>
            <a:spLocks/>
          </p:cNvSpPr>
          <p:nvPr/>
        </p:nvSpPr>
        <p:spPr bwMode="auto">
          <a:xfrm>
            <a:off x="3352800" y="3352800"/>
            <a:ext cx="1601788" cy="2135188"/>
          </a:xfrm>
          <a:custGeom>
            <a:avLst/>
            <a:gdLst>
              <a:gd name="T0" fmla="*/ 1008 w 1009"/>
              <a:gd name="T1" fmla="*/ 0 h 1345"/>
              <a:gd name="T2" fmla="*/ 1008 w 1009"/>
              <a:gd name="T3" fmla="*/ 720 h 1345"/>
              <a:gd name="T4" fmla="*/ 0 w 1009"/>
              <a:gd name="T5" fmla="*/ 720 h 1345"/>
              <a:gd name="T6" fmla="*/ 0 w 1009"/>
              <a:gd name="T7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9" h="1345">
                <a:moveTo>
                  <a:pt x="1008" y="0"/>
                </a:moveTo>
                <a:lnTo>
                  <a:pt x="1008" y="720"/>
                </a:lnTo>
                <a:lnTo>
                  <a:pt x="0" y="720"/>
                </a:lnTo>
                <a:lnTo>
                  <a:pt x="0" y="13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7" name="Freeform 53"/>
          <p:cNvSpPr>
            <a:spLocks/>
          </p:cNvSpPr>
          <p:nvPr/>
        </p:nvSpPr>
        <p:spPr bwMode="auto">
          <a:xfrm>
            <a:off x="3352800" y="6096000"/>
            <a:ext cx="1068388" cy="153988"/>
          </a:xfrm>
          <a:custGeom>
            <a:avLst/>
            <a:gdLst>
              <a:gd name="T0" fmla="*/ 0 w 673"/>
              <a:gd name="T1" fmla="*/ 0 h 97"/>
              <a:gd name="T2" fmla="*/ 0 w 673"/>
              <a:gd name="T3" fmla="*/ 96 h 97"/>
              <a:gd name="T4" fmla="*/ 672 w 673"/>
              <a:gd name="T5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73" h="97">
                <a:moveTo>
                  <a:pt x="0" y="0"/>
                </a:moveTo>
                <a:lnTo>
                  <a:pt x="0" y="96"/>
                </a:lnTo>
                <a:lnTo>
                  <a:pt x="672" y="9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8" name="Rectangle 54"/>
          <p:cNvSpPr>
            <a:spLocks noChangeArrowheads="1"/>
          </p:cNvSpPr>
          <p:nvPr/>
        </p:nvSpPr>
        <p:spPr bwMode="auto">
          <a:xfrm>
            <a:off x="1155700" y="4965700"/>
            <a:ext cx="3708400" cy="1422400"/>
          </a:xfrm>
          <a:prstGeom prst="rect">
            <a:avLst/>
          </a:prstGeom>
          <a:noFill/>
          <a:ln w="254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9" name="Rectangle 55"/>
          <p:cNvSpPr>
            <a:spLocks noChangeArrowheads="1"/>
          </p:cNvSpPr>
          <p:nvPr/>
        </p:nvSpPr>
        <p:spPr bwMode="auto">
          <a:xfrm>
            <a:off x="2895600" y="4495800"/>
            <a:ext cx="381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2000"/>
              <a:t>+</a:t>
            </a:r>
          </a:p>
        </p:txBody>
      </p:sp>
      <p:sp>
        <p:nvSpPr>
          <p:cNvPr id="31800" name="Rectangle 56"/>
          <p:cNvSpPr>
            <a:spLocks noChangeArrowheads="1"/>
          </p:cNvSpPr>
          <p:nvPr/>
        </p:nvSpPr>
        <p:spPr bwMode="auto">
          <a:xfrm>
            <a:off x="1143000" y="49530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1" name="Rectangle 57"/>
          <p:cNvSpPr>
            <a:spLocks noChangeArrowheads="1"/>
          </p:cNvSpPr>
          <p:nvPr/>
        </p:nvSpPr>
        <p:spPr bwMode="auto">
          <a:xfrm>
            <a:off x="1128713" y="5029200"/>
            <a:ext cx="11604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Hall switch</a:t>
            </a:r>
          </a:p>
        </p:txBody>
      </p:sp>
      <p:sp>
        <p:nvSpPr>
          <p:cNvPr id="31802" name="Rectangle 58"/>
          <p:cNvSpPr>
            <a:spLocks noChangeArrowheads="1"/>
          </p:cNvSpPr>
          <p:nvPr/>
        </p:nvSpPr>
        <p:spPr bwMode="auto">
          <a:xfrm>
            <a:off x="4953000" y="57912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3" name="Rectangle 59"/>
          <p:cNvSpPr>
            <a:spLocks noChangeArrowheads="1"/>
          </p:cNvSpPr>
          <p:nvPr/>
        </p:nvSpPr>
        <p:spPr bwMode="auto">
          <a:xfrm>
            <a:off x="4938713" y="5791200"/>
            <a:ext cx="1892300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Transistor powered</a:t>
            </a:r>
          </a:p>
          <a:p>
            <a:r>
              <a:rPr lang="en-US" altLang="en-US" sz="1600"/>
              <a:t>by hall chip.</a:t>
            </a:r>
          </a:p>
        </p:txBody>
      </p:sp>
      <p:sp>
        <p:nvSpPr>
          <p:cNvPr id="31804" name="Rectangle 60"/>
          <p:cNvSpPr>
            <a:spLocks noChangeArrowheads="1"/>
          </p:cNvSpPr>
          <p:nvPr/>
        </p:nvSpPr>
        <p:spPr bwMode="auto">
          <a:xfrm>
            <a:off x="4252913" y="5686425"/>
            <a:ext cx="4095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ON</a:t>
            </a:r>
          </a:p>
        </p:txBody>
      </p:sp>
      <p:sp>
        <p:nvSpPr>
          <p:cNvPr id="31805" name="Rectangle 61"/>
          <p:cNvSpPr>
            <a:spLocks noChangeArrowheads="1"/>
          </p:cNvSpPr>
          <p:nvPr/>
        </p:nvSpPr>
        <p:spPr bwMode="auto">
          <a:xfrm>
            <a:off x="2216150" y="5568950"/>
            <a:ext cx="292100" cy="3683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6" name="Rectangle 62"/>
          <p:cNvSpPr>
            <a:spLocks noChangeArrowheads="1"/>
          </p:cNvSpPr>
          <p:nvPr/>
        </p:nvSpPr>
        <p:spPr bwMode="auto">
          <a:xfrm>
            <a:off x="1052513" y="5662613"/>
            <a:ext cx="98266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MAGNET</a:t>
            </a:r>
          </a:p>
        </p:txBody>
      </p:sp>
      <p:sp>
        <p:nvSpPr>
          <p:cNvPr id="31807" name="Rectangle 63"/>
          <p:cNvSpPr>
            <a:spLocks noChangeArrowheads="1"/>
          </p:cNvSpPr>
          <p:nvPr/>
        </p:nvSpPr>
        <p:spPr bwMode="auto">
          <a:xfrm>
            <a:off x="2422525" y="6118225"/>
            <a:ext cx="6873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8" name="Freeform 64"/>
          <p:cNvSpPr>
            <a:spLocks/>
          </p:cNvSpPr>
          <p:nvPr/>
        </p:nvSpPr>
        <p:spPr bwMode="auto">
          <a:xfrm>
            <a:off x="2514600" y="56388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09" name="Freeform 65"/>
          <p:cNvSpPr>
            <a:spLocks/>
          </p:cNvSpPr>
          <p:nvPr/>
        </p:nvSpPr>
        <p:spPr bwMode="auto">
          <a:xfrm>
            <a:off x="2514600" y="57912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10" name="Freeform 66"/>
          <p:cNvSpPr>
            <a:spLocks/>
          </p:cNvSpPr>
          <p:nvPr/>
        </p:nvSpPr>
        <p:spPr bwMode="auto">
          <a:xfrm>
            <a:off x="2514600" y="59436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11" name="Freeform 67"/>
          <p:cNvSpPr>
            <a:spLocks/>
          </p:cNvSpPr>
          <p:nvPr/>
        </p:nvSpPr>
        <p:spPr bwMode="auto">
          <a:xfrm>
            <a:off x="7696200" y="2343150"/>
            <a:ext cx="782638" cy="554038"/>
          </a:xfrm>
          <a:custGeom>
            <a:avLst/>
            <a:gdLst>
              <a:gd name="T0" fmla="*/ 0 w 493"/>
              <a:gd name="T1" fmla="*/ 348 h 349"/>
              <a:gd name="T2" fmla="*/ 0 w 493"/>
              <a:gd name="T3" fmla="*/ 312 h 349"/>
              <a:gd name="T4" fmla="*/ 0 w 493"/>
              <a:gd name="T5" fmla="*/ 264 h 349"/>
              <a:gd name="T6" fmla="*/ 48 w 493"/>
              <a:gd name="T7" fmla="*/ 288 h 349"/>
              <a:gd name="T8" fmla="*/ 84 w 493"/>
              <a:gd name="T9" fmla="*/ 336 h 349"/>
              <a:gd name="T10" fmla="*/ 96 w 493"/>
              <a:gd name="T11" fmla="*/ 288 h 349"/>
              <a:gd name="T12" fmla="*/ 96 w 493"/>
              <a:gd name="T13" fmla="*/ 252 h 349"/>
              <a:gd name="T14" fmla="*/ 96 w 493"/>
              <a:gd name="T15" fmla="*/ 216 h 349"/>
              <a:gd name="T16" fmla="*/ 144 w 493"/>
              <a:gd name="T17" fmla="*/ 228 h 349"/>
              <a:gd name="T18" fmla="*/ 156 w 493"/>
              <a:gd name="T19" fmla="*/ 264 h 349"/>
              <a:gd name="T20" fmla="*/ 156 w 493"/>
              <a:gd name="T21" fmla="*/ 216 h 349"/>
              <a:gd name="T22" fmla="*/ 156 w 493"/>
              <a:gd name="T23" fmla="*/ 132 h 349"/>
              <a:gd name="T24" fmla="*/ 192 w 493"/>
              <a:gd name="T25" fmla="*/ 144 h 349"/>
              <a:gd name="T26" fmla="*/ 228 w 493"/>
              <a:gd name="T27" fmla="*/ 168 h 349"/>
              <a:gd name="T28" fmla="*/ 240 w 493"/>
              <a:gd name="T29" fmla="*/ 132 h 349"/>
              <a:gd name="T30" fmla="*/ 276 w 493"/>
              <a:gd name="T31" fmla="*/ 120 h 349"/>
              <a:gd name="T32" fmla="*/ 312 w 493"/>
              <a:gd name="T33" fmla="*/ 156 h 349"/>
              <a:gd name="T34" fmla="*/ 348 w 493"/>
              <a:gd name="T35" fmla="*/ 156 h 349"/>
              <a:gd name="T36" fmla="*/ 360 w 493"/>
              <a:gd name="T37" fmla="*/ 84 h 349"/>
              <a:gd name="T38" fmla="*/ 360 w 493"/>
              <a:gd name="T39" fmla="*/ 0 h 349"/>
              <a:gd name="T40" fmla="*/ 396 w 493"/>
              <a:gd name="T41" fmla="*/ 12 h 349"/>
              <a:gd name="T42" fmla="*/ 420 w 493"/>
              <a:gd name="T43" fmla="*/ 48 h 349"/>
              <a:gd name="T44" fmla="*/ 456 w 493"/>
              <a:gd name="T45" fmla="*/ 48 h 349"/>
              <a:gd name="T46" fmla="*/ 492 w 493"/>
              <a:gd name="T47" fmla="*/ 72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493" h="349">
                <a:moveTo>
                  <a:pt x="0" y="348"/>
                </a:moveTo>
                <a:lnTo>
                  <a:pt x="0" y="312"/>
                </a:lnTo>
                <a:lnTo>
                  <a:pt x="0" y="264"/>
                </a:lnTo>
                <a:lnTo>
                  <a:pt x="48" y="288"/>
                </a:lnTo>
                <a:lnTo>
                  <a:pt x="84" y="336"/>
                </a:lnTo>
                <a:lnTo>
                  <a:pt x="96" y="288"/>
                </a:lnTo>
                <a:lnTo>
                  <a:pt x="96" y="252"/>
                </a:lnTo>
                <a:lnTo>
                  <a:pt x="96" y="216"/>
                </a:lnTo>
                <a:lnTo>
                  <a:pt x="144" y="228"/>
                </a:lnTo>
                <a:lnTo>
                  <a:pt x="156" y="264"/>
                </a:lnTo>
                <a:lnTo>
                  <a:pt x="156" y="216"/>
                </a:lnTo>
                <a:lnTo>
                  <a:pt x="156" y="132"/>
                </a:lnTo>
                <a:lnTo>
                  <a:pt x="192" y="144"/>
                </a:lnTo>
                <a:lnTo>
                  <a:pt x="228" y="168"/>
                </a:lnTo>
                <a:lnTo>
                  <a:pt x="240" y="132"/>
                </a:lnTo>
                <a:lnTo>
                  <a:pt x="276" y="120"/>
                </a:lnTo>
                <a:lnTo>
                  <a:pt x="312" y="156"/>
                </a:lnTo>
                <a:lnTo>
                  <a:pt x="348" y="156"/>
                </a:lnTo>
                <a:lnTo>
                  <a:pt x="360" y="84"/>
                </a:lnTo>
                <a:lnTo>
                  <a:pt x="360" y="0"/>
                </a:lnTo>
                <a:lnTo>
                  <a:pt x="396" y="12"/>
                </a:lnTo>
                <a:lnTo>
                  <a:pt x="420" y="48"/>
                </a:lnTo>
                <a:lnTo>
                  <a:pt x="456" y="48"/>
                </a:lnTo>
                <a:lnTo>
                  <a:pt x="492" y="72"/>
                </a:lnTo>
              </a:path>
            </a:pathLst>
          </a:custGeom>
          <a:noFill/>
          <a:ln w="50800" cap="rnd" cmpd="sng">
            <a:solidFill>
              <a:srgbClr val="FAFD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u="sng"/>
              <a:t>SYSTEM  COMPONENTS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3815" name="Oval 23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3818" name="Rectangle 26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3819" name="Rectangle 27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Rectangle 29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3822" name="Line 30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3" name="Line 31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4" name="Line 32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3827" name="Rectangle 35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3828" name="Rectangle 36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3829" name="Rectangle 37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LIVE SUPPLY TO AMPLIFIER AND COIL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4839" name="Oval 23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0" name="Freeform 24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41" name="Rectangle 25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2" name="Rectangle 26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4843" name="Rectangle 27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4844" name="Rectangle 28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6" name="Rectangle 30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4847" name="Line 31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8" name="Line 32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9" name="Freeform 33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50" name="Line 34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51" name="Line 35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52" name="Rectangle 36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4854" name="Rectangle 38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4855" name="Rectangle 39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4856" name="Rectangle 40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EARTH WIRE TO AMPLIFIER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5863" name="Line 23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4" name="Line 24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5" name="Oval 25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6" name="Freeform 26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7" name="Rectangle 27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8" name="Rectangle 28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5869" name="Rectangle 29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5870" name="Rectangle 30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1" name="Line 31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2" name="Rectangle 32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5873" name="Line 33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4" name="Line 34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5" name="Freeform 35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76" name="Line 36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7" name="Line 37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8" name="Rectangle 38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5879" name="Rectangle 39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5880" name="Rectangle 40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5881" name="Rectangle 41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5882" name="Rectangle 42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COIL TO AMPLIFIER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688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9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689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6898" name="Line 34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9" name="Line 35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0" name="Freeform 36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01" name="Line 37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2" name="Line 38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3" name="Rectangle 39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6904" name="Rectangle 40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6906" name="Rectangle 42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6907" name="Rectangle 43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‘+’ ON ‘DIST’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791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791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792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3" name="Line 35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4" name="Line 36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5" name="Freeform 37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6" name="Line 38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7" name="Line 39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7929" name="Rectangle 41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7930" name="Rectangle 42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7931" name="Rectangle 43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7932" name="Rectangle 44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‘-’ ON ‘DIST’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893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894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894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7" name="Freeform 35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8" name="Line 36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9" name="Line 37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5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895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895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895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895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‘0’ ON ‘DIST’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995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996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996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997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4" name="Line 38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5" name="Freeform 39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Line 40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7" name="Line 41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8" name="Rectangle 42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9979" name="Rectangle 43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9980" name="Rectangle 44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9981" name="Rectangle 45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9982" name="Rectangle 46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Red indictates the current flow through the wires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098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2895600" y="36703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2832100" y="4419600"/>
            <a:ext cx="203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099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099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099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7" name="Line 37"/>
          <p:cNvSpPr>
            <a:spLocks noChangeShapeType="1"/>
          </p:cNvSpPr>
          <p:nvPr/>
        </p:nvSpPr>
        <p:spPr bwMode="auto">
          <a:xfrm flipH="1">
            <a:off x="3175000" y="6400800"/>
            <a:ext cx="1193800" cy="0"/>
          </a:xfrm>
          <a:prstGeom prst="line">
            <a:avLst/>
          </a:prstGeom>
          <a:noFill/>
          <a:ln w="508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0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0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100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100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1006" name="Line 46"/>
          <p:cNvSpPr>
            <a:spLocks noChangeShapeType="1"/>
          </p:cNvSpPr>
          <p:nvPr/>
        </p:nvSpPr>
        <p:spPr bwMode="auto">
          <a:xfrm>
            <a:off x="2844800" y="6400800"/>
            <a:ext cx="406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2006600"/>
            <a:ext cx="7721600" cy="4064000"/>
          </a:xfrm>
          <a:solidFill>
            <a:srgbClr val="FFFFFF"/>
          </a:solidFill>
          <a:ln w="50800" cap="flat">
            <a:solidFill>
              <a:srgbClr val="FFFFFF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   </a:t>
            </a:r>
            <a:r>
              <a:rPr lang="en-US" altLang="en-US" dirty="0"/>
              <a:t>Please state the readings for each of the following voltmeters.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303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303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303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304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305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305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305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305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3054" name="Oval 46"/>
          <p:cNvSpPr>
            <a:spLocks noChangeArrowheads="1"/>
          </p:cNvSpPr>
          <p:nvPr/>
        </p:nvSpPr>
        <p:spPr bwMode="auto">
          <a:xfrm>
            <a:off x="4216400" y="2387600"/>
            <a:ext cx="863600" cy="7874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55" name="Freeform 47"/>
          <p:cNvSpPr>
            <a:spLocks/>
          </p:cNvSpPr>
          <p:nvPr/>
        </p:nvSpPr>
        <p:spPr bwMode="auto">
          <a:xfrm>
            <a:off x="4267200" y="2971800"/>
            <a:ext cx="458788" cy="915988"/>
          </a:xfrm>
          <a:custGeom>
            <a:avLst/>
            <a:gdLst>
              <a:gd name="T0" fmla="*/ 0 w 289"/>
              <a:gd name="T1" fmla="*/ 0 h 577"/>
              <a:gd name="T2" fmla="*/ 0 w 289"/>
              <a:gd name="T3" fmla="*/ 528 h 577"/>
              <a:gd name="T4" fmla="*/ 288 w 289"/>
              <a:gd name="T5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577">
                <a:moveTo>
                  <a:pt x="0" y="0"/>
                </a:moveTo>
                <a:lnTo>
                  <a:pt x="0" y="528"/>
                </a:lnTo>
                <a:lnTo>
                  <a:pt x="288" y="57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6" name="Freeform 48"/>
          <p:cNvSpPr>
            <a:spLocks/>
          </p:cNvSpPr>
          <p:nvPr/>
        </p:nvSpPr>
        <p:spPr bwMode="auto">
          <a:xfrm>
            <a:off x="4953000" y="2438400"/>
            <a:ext cx="1296988" cy="382588"/>
          </a:xfrm>
          <a:custGeom>
            <a:avLst/>
            <a:gdLst>
              <a:gd name="T0" fmla="*/ 0 w 817"/>
              <a:gd name="T1" fmla="*/ 0 h 241"/>
              <a:gd name="T2" fmla="*/ 816 w 817"/>
              <a:gd name="T3" fmla="*/ 0 h 241"/>
              <a:gd name="T4" fmla="*/ 816 w 817"/>
              <a:gd name="T5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17" h="241">
                <a:moveTo>
                  <a:pt x="0" y="0"/>
                </a:moveTo>
                <a:lnTo>
                  <a:pt x="816" y="0"/>
                </a:lnTo>
                <a:lnTo>
                  <a:pt x="816" y="24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7" name="Freeform 49"/>
          <p:cNvSpPr>
            <a:spLocks/>
          </p:cNvSpPr>
          <p:nvPr/>
        </p:nvSpPr>
        <p:spPr bwMode="auto">
          <a:xfrm>
            <a:off x="6019800" y="28194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8" name="Rectangle 50"/>
          <p:cNvSpPr>
            <a:spLocks noChangeArrowheads="1"/>
          </p:cNvSpPr>
          <p:nvPr/>
        </p:nvSpPr>
        <p:spPr bwMode="auto">
          <a:xfrm>
            <a:off x="4329113" y="25003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</a:t>
            </a:r>
          </a:p>
        </p:txBody>
      </p:sp>
      <p:sp>
        <p:nvSpPr>
          <p:cNvPr id="43059" name="Freeform 51"/>
          <p:cNvSpPr>
            <a:spLocks/>
          </p:cNvSpPr>
          <p:nvPr/>
        </p:nvSpPr>
        <p:spPr bwMode="auto">
          <a:xfrm>
            <a:off x="28194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405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5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406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406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7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8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9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7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407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407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407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407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4078" name="Oval 46"/>
          <p:cNvSpPr>
            <a:spLocks noChangeArrowheads="1"/>
          </p:cNvSpPr>
          <p:nvPr/>
        </p:nvSpPr>
        <p:spPr bwMode="auto">
          <a:xfrm>
            <a:off x="5511800" y="3073400"/>
            <a:ext cx="1016000" cy="10160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9" name="Freeform 47"/>
          <p:cNvSpPr>
            <a:spLocks/>
          </p:cNvSpPr>
          <p:nvPr/>
        </p:nvSpPr>
        <p:spPr bwMode="auto">
          <a:xfrm>
            <a:off x="6019800" y="4114800"/>
            <a:ext cx="458788" cy="458788"/>
          </a:xfrm>
          <a:custGeom>
            <a:avLst/>
            <a:gdLst>
              <a:gd name="T0" fmla="*/ 0 w 289"/>
              <a:gd name="T1" fmla="*/ 0 h 289"/>
              <a:gd name="T2" fmla="*/ 0 w 289"/>
              <a:gd name="T3" fmla="*/ 96 h 289"/>
              <a:gd name="T4" fmla="*/ 288 w 289"/>
              <a:gd name="T5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289">
                <a:moveTo>
                  <a:pt x="0" y="0"/>
                </a:moveTo>
                <a:lnTo>
                  <a:pt x="0" y="96"/>
                </a:lnTo>
                <a:lnTo>
                  <a:pt x="288" y="288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0" name="Freeform 48"/>
          <p:cNvSpPr>
            <a:spLocks/>
          </p:cNvSpPr>
          <p:nvPr/>
        </p:nvSpPr>
        <p:spPr bwMode="auto">
          <a:xfrm>
            <a:off x="6019800" y="2514600"/>
            <a:ext cx="763588" cy="534988"/>
          </a:xfrm>
          <a:custGeom>
            <a:avLst/>
            <a:gdLst>
              <a:gd name="T0" fmla="*/ 0 w 481"/>
              <a:gd name="T1" fmla="*/ 336 h 337"/>
              <a:gd name="T2" fmla="*/ 0 w 481"/>
              <a:gd name="T3" fmla="*/ 0 h 337"/>
              <a:gd name="T4" fmla="*/ 480 w 481"/>
              <a:gd name="T5" fmla="*/ 0 h 337"/>
              <a:gd name="T6" fmla="*/ 480 w 481"/>
              <a:gd name="T7" fmla="*/ 144 h 3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1" h="337">
                <a:moveTo>
                  <a:pt x="0" y="336"/>
                </a:moveTo>
                <a:lnTo>
                  <a:pt x="0" y="0"/>
                </a:lnTo>
                <a:lnTo>
                  <a:pt x="480" y="0"/>
                </a:lnTo>
                <a:lnTo>
                  <a:pt x="480" y="144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1" name="Freeform 49"/>
          <p:cNvSpPr>
            <a:spLocks/>
          </p:cNvSpPr>
          <p:nvPr/>
        </p:nvSpPr>
        <p:spPr bwMode="auto">
          <a:xfrm>
            <a:off x="6629400" y="27432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2" name="Rectangle 50"/>
          <p:cNvSpPr>
            <a:spLocks noChangeArrowheads="1"/>
          </p:cNvSpPr>
          <p:nvPr/>
        </p:nvSpPr>
        <p:spPr bwMode="auto">
          <a:xfrm>
            <a:off x="5700713" y="34147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V2</a:t>
            </a:r>
          </a:p>
        </p:txBody>
      </p:sp>
      <p:sp>
        <p:nvSpPr>
          <p:cNvPr id="44083" name="Freeform 51"/>
          <p:cNvSpPr>
            <a:spLocks/>
          </p:cNvSpPr>
          <p:nvPr/>
        </p:nvSpPr>
        <p:spPr bwMode="auto">
          <a:xfrm>
            <a:off x="2819400" y="64008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507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8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8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508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508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509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4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5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6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7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5098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5099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5100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5101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5102" name="Freeform 46"/>
          <p:cNvSpPr>
            <a:spLocks/>
          </p:cNvSpPr>
          <p:nvPr/>
        </p:nvSpPr>
        <p:spPr bwMode="auto">
          <a:xfrm>
            <a:off x="2895600" y="64008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3" name="Oval 47"/>
          <p:cNvSpPr>
            <a:spLocks noChangeArrowheads="1"/>
          </p:cNvSpPr>
          <p:nvPr/>
        </p:nvSpPr>
        <p:spPr bwMode="auto">
          <a:xfrm>
            <a:off x="5816600" y="2997200"/>
            <a:ext cx="939800" cy="9398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4" name="Freeform 48"/>
          <p:cNvSpPr>
            <a:spLocks/>
          </p:cNvSpPr>
          <p:nvPr/>
        </p:nvSpPr>
        <p:spPr bwMode="auto">
          <a:xfrm>
            <a:off x="6248400" y="3962400"/>
            <a:ext cx="230188" cy="763588"/>
          </a:xfrm>
          <a:custGeom>
            <a:avLst/>
            <a:gdLst>
              <a:gd name="T0" fmla="*/ 0 w 145"/>
              <a:gd name="T1" fmla="*/ 0 h 481"/>
              <a:gd name="T2" fmla="*/ 0 w 145"/>
              <a:gd name="T3" fmla="*/ 240 h 481"/>
              <a:gd name="T4" fmla="*/ 144 w 145"/>
              <a:gd name="T5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45" h="481">
                <a:moveTo>
                  <a:pt x="0" y="0"/>
                </a:moveTo>
                <a:lnTo>
                  <a:pt x="0" y="240"/>
                </a:lnTo>
                <a:lnTo>
                  <a:pt x="144" y="480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5" name="Freeform 49"/>
          <p:cNvSpPr>
            <a:spLocks/>
          </p:cNvSpPr>
          <p:nvPr/>
        </p:nvSpPr>
        <p:spPr bwMode="auto">
          <a:xfrm>
            <a:off x="6324600" y="2514600"/>
            <a:ext cx="611188" cy="458788"/>
          </a:xfrm>
          <a:custGeom>
            <a:avLst/>
            <a:gdLst>
              <a:gd name="T0" fmla="*/ 0 w 385"/>
              <a:gd name="T1" fmla="*/ 288 h 289"/>
              <a:gd name="T2" fmla="*/ 0 w 385"/>
              <a:gd name="T3" fmla="*/ 0 h 289"/>
              <a:gd name="T4" fmla="*/ 384 w 385"/>
              <a:gd name="T5" fmla="*/ 0 h 289"/>
              <a:gd name="T6" fmla="*/ 384 w 385"/>
              <a:gd name="T7" fmla="*/ 144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5" h="289">
                <a:moveTo>
                  <a:pt x="0" y="288"/>
                </a:moveTo>
                <a:lnTo>
                  <a:pt x="0" y="0"/>
                </a:lnTo>
                <a:lnTo>
                  <a:pt x="384" y="0"/>
                </a:lnTo>
                <a:lnTo>
                  <a:pt x="384" y="144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6" name="Freeform 50"/>
          <p:cNvSpPr>
            <a:spLocks/>
          </p:cNvSpPr>
          <p:nvPr/>
        </p:nvSpPr>
        <p:spPr bwMode="auto">
          <a:xfrm>
            <a:off x="6781800" y="27432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7" name="Rectangle 51"/>
          <p:cNvSpPr>
            <a:spLocks noChangeArrowheads="1"/>
          </p:cNvSpPr>
          <p:nvPr/>
        </p:nvSpPr>
        <p:spPr bwMode="auto">
          <a:xfrm>
            <a:off x="6005513" y="32623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V3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610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04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5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0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611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611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7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612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612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612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6126" name="Freeform 46"/>
          <p:cNvSpPr>
            <a:spLocks/>
          </p:cNvSpPr>
          <p:nvPr/>
        </p:nvSpPr>
        <p:spPr bwMode="auto">
          <a:xfrm>
            <a:off x="28194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7" name="Oval 47"/>
          <p:cNvSpPr>
            <a:spLocks noChangeArrowheads="1"/>
          </p:cNvSpPr>
          <p:nvPr/>
        </p:nvSpPr>
        <p:spPr bwMode="auto">
          <a:xfrm>
            <a:off x="6731000" y="5664200"/>
            <a:ext cx="863600" cy="8636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8" name="Freeform 48"/>
          <p:cNvSpPr>
            <a:spLocks/>
          </p:cNvSpPr>
          <p:nvPr/>
        </p:nvSpPr>
        <p:spPr bwMode="auto">
          <a:xfrm>
            <a:off x="6400800" y="4800600"/>
            <a:ext cx="306388" cy="1296988"/>
          </a:xfrm>
          <a:custGeom>
            <a:avLst/>
            <a:gdLst>
              <a:gd name="T0" fmla="*/ 192 w 193"/>
              <a:gd name="T1" fmla="*/ 816 h 817"/>
              <a:gd name="T2" fmla="*/ 0 w 193"/>
              <a:gd name="T3" fmla="*/ 816 h 817"/>
              <a:gd name="T4" fmla="*/ 48 w 193"/>
              <a:gd name="T5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817">
                <a:moveTo>
                  <a:pt x="192" y="816"/>
                </a:moveTo>
                <a:lnTo>
                  <a:pt x="0" y="816"/>
                </a:lnTo>
                <a:lnTo>
                  <a:pt x="48" y="0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9" name="Freeform 49"/>
          <p:cNvSpPr>
            <a:spLocks/>
          </p:cNvSpPr>
          <p:nvPr/>
        </p:nvSpPr>
        <p:spPr bwMode="auto">
          <a:xfrm>
            <a:off x="7620000" y="6096000"/>
            <a:ext cx="458788" cy="382588"/>
          </a:xfrm>
          <a:custGeom>
            <a:avLst/>
            <a:gdLst>
              <a:gd name="T0" fmla="*/ 0 w 289"/>
              <a:gd name="T1" fmla="*/ 0 h 241"/>
              <a:gd name="T2" fmla="*/ 288 w 289"/>
              <a:gd name="T3" fmla="*/ 0 h 241"/>
              <a:gd name="T4" fmla="*/ 288 w 289"/>
              <a:gd name="T5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241">
                <a:moveTo>
                  <a:pt x="0" y="0"/>
                </a:moveTo>
                <a:lnTo>
                  <a:pt x="288" y="0"/>
                </a:lnTo>
                <a:lnTo>
                  <a:pt x="288" y="24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30" name="Freeform 50"/>
          <p:cNvSpPr>
            <a:spLocks/>
          </p:cNvSpPr>
          <p:nvPr/>
        </p:nvSpPr>
        <p:spPr bwMode="auto">
          <a:xfrm>
            <a:off x="7924800" y="64770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31" name="Rectangle 51"/>
          <p:cNvSpPr>
            <a:spLocks noChangeArrowheads="1"/>
          </p:cNvSpPr>
          <p:nvPr/>
        </p:nvSpPr>
        <p:spPr bwMode="auto">
          <a:xfrm>
            <a:off x="6919913" y="5853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712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2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713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7138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9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0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1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2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3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4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7146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7147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7148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7149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7150" name="Freeform 46"/>
          <p:cNvSpPr>
            <a:spLocks/>
          </p:cNvSpPr>
          <p:nvPr/>
        </p:nvSpPr>
        <p:spPr bwMode="auto">
          <a:xfrm>
            <a:off x="27432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1" name="Oval 47"/>
          <p:cNvSpPr>
            <a:spLocks noChangeArrowheads="1"/>
          </p:cNvSpPr>
          <p:nvPr/>
        </p:nvSpPr>
        <p:spPr bwMode="auto">
          <a:xfrm>
            <a:off x="5892800" y="2692400"/>
            <a:ext cx="11684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52" name="Freeform 48"/>
          <p:cNvSpPr>
            <a:spLocks/>
          </p:cNvSpPr>
          <p:nvPr/>
        </p:nvSpPr>
        <p:spPr bwMode="auto">
          <a:xfrm>
            <a:off x="5334000" y="3581400"/>
            <a:ext cx="687388" cy="306388"/>
          </a:xfrm>
          <a:custGeom>
            <a:avLst/>
            <a:gdLst>
              <a:gd name="T0" fmla="*/ 432 w 433"/>
              <a:gd name="T1" fmla="*/ 0 h 193"/>
              <a:gd name="T2" fmla="*/ 0 w 433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93">
                <a:moveTo>
                  <a:pt x="432" y="0"/>
                </a:moveTo>
                <a:lnTo>
                  <a:pt x="0" y="192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3" name="Freeform 49"/>
          <p:cNvSpPr>
            <a:spLocks/>
          </p:cNvSpPr>
          <p:nvPr/>
        </p:nvSpPr>
        <p:spPr bwMode="auto">
          <a:xfrm>
            <a:off x="6858000" y="2590800"/>
            <a:ext cx="1144588" cy="306388"/>
          </a:xfrm>
          <a:custGeom>
            <a:avLst/>
            <a:gdLst>
              <a:gd name="T0" fmla="*/ 0 w 721"/>
              <a:gd name="T1" fmla="*/ 144 h 193"/>
              <a:gd name="T2" fmla="*/ 672 w 721"/>
              <a:gd name="T3" fmla="*/ 0 h 193"/>
              <a:gd name="T4" fmla="*/ 720 w 72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21" h="193">
                <a:moveTo>
                  <a:pt x="0" y="144"/>
                </a:moveTo>
                <a:lnTo>
                  <a:pt x="672" y="0"/>
                </a:lnTo>
                <a:lnTo>
                  <a:pt x="72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4" name="Freeform 50"/>
          <p:cNvSpPr>
            <a:spLocks/>
          </p:cNvSpPr>
          <p:nvPr/>
        </p:nvSpPr>
        <p:spPr bwMode="auto">
          <a:xfrm>
            <a:off x="7772400" y="2895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5" name="Rectangle 51"/>
          <p:cNvSpPr>
            <a:spLocks noChangeArrowheads="1"/>
          </p:cNvSpPr>
          <p:nvPr/>
        </p:nvSpPr>
        <p:spPr bwMode="auto">
          <a:xfrm>
            <a:off x="6157913" y="30337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V5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815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5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5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815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816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817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817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817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817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8174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5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76" name="Freeform 48"/>
          <p:cNvSpPr>
            <a:spLocks/>
          </p:cNvSpPr>
          <p:nvPr/>
        </p:nvSpPr>
        <p:spPr bwMode="auto">
          <a:xfrm>
            <a:off x="3200400" y="3505200"/>
            <a:ext cx="1373188" cy="992188"/>
          </a:xfrm>
          <a:custGeom>
            <a:avLst/>
            <a:gdLst>
              <a:gd name="T0" fmla="*/ 864 w 865"/>
              <a:gd name="T1" fmla="*/ 0 h 625"/>
              <a:gd name="T2" fmla="*/ 192 w 865"/>
              <a:gd name="T3" fmla="*/ 624 h 625"/>
              <a:gd name="T4" fmla="*/ 0 w 865"/>
              <a:gd name="T5" fmla="*/ 48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65" h="625">
                <a:moveTo>
                  <a:pt x="864" y="0"/>
                </a:moveTo>
                <a:lnTo>
                  <a:pt x="192" y="624"/>
                </a:lnTo>
                <a:lnTo>
                  <a:pt x="0" y="48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7" name="Freeform 49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8" name="Freeform 50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9" name="Rectangle 51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V6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917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7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918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918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918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7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8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9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919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919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919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919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9198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9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00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201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202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V7</a:t>
            </a:r>
          </a:p>
        </p:txBody>
      </p:sp>
      <p:sp>
        <p:nvSpPr>
          <p:cNvPr id="49203" name="Freeform 51"/>
          <p:cNvSpPr>
            <a:spLocks/>
          </p:cNvSpPr>
          <p:nvPr/>
        </p:nvSpPr>
        <p:spPr bwMode="auto">
          <a:xfrm>
            <a:off x="2667000" y="3429000"/>
            <a:ext cx="1830388" cy="1220788"/>
          </a:xfrm>
          <a:custGeom>
            <a:avLst/>
            <a:gdLst>
              <a:gd name="T0" fmla="*/ 1152 w 1153"/>
              <a:gd name="T1" fmla="*/ 0 h 769"/>
              <a:gd name="T2" fmla="*/ 432 w 1153"/>
              <a:gd name="T3" fmla="*/ 768 h 769"/>
              <a:gd name="T4" fmla="*/ 0 w 1153"/>
              <a:gd name="T5" fmla="*/ 96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53" h="769">
                <a:moveTo>
                  <a:pt x="1152" y="0"/>
                </a:moveTo>
                <a:lnTo>
                  <a:pt x="432" y="768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019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0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0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020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020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021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4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5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6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7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0218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0219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0220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0221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0222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3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24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5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6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V8</a:t>
            </a:r>
          </a:p>
        </p:txBody>
      </p:sp>
      <p:sp>
        <p:nvSpPr>
          <p:cNvPr id="50227" name="Freeform 51"/>
          <p:cNvSpPr>
            <a:spLocks/>
          </p:cNvSpPr>
          <p:nvPr/>
        </p:nvSpPr>
        <p:spPr bwMode="auto">
          <a:xfrm>
            <a:off x="2362200" y="3429000"/>
            <a:ext cx="2135188" cy="992188"/>
          </a:xfrm>
          <a:custGeom>
            <a:avLst/>
            <a:gdLst>
              <a:gd name="T0" fmla="*/ 1344 w 1345"/>
              <a:gd name="T1" fmla="*/ 0 h 625"/>
              <a:gd name="T2" fmla="*/ 768 w 1345"/>
              <a:gd name="T3" fmla="*/ 624 h 625"/>
              <a:gd name="T4" fmla="*/ 0 w 1345"/>
              <a:gd name="T5" fmla="*/ 96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45" h="625">
                <a:moveTo>
                  <a:pt x="1344" y="0"/>
                </a:moveTo>
                <a:lnTo>
                  <a:pt x="768" y="624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122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4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5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123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123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7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124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124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124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124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1246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7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8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9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50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V9</a:t>
            </a:r>
          </a:p>
        </p:txBody>
      </p:sp>
      <p:sp>
        <p:nvSpPr>
          <p:cNvPr id="51251" name="Freeform 51"/>
          <p:cNvSpPr>
            <a:spLocks/>
          </p:cNvSpPr>
          <p:nvPr/>
        </p:nvSpPr>
        <p:spPr bwMode="auto">
          <a:xfrm>
            <a:off x="2057400" y="3429000"/>
            <a:ext cx="2516188" cy="1144588"/>
          </a:xfrm>
          <a:custGeom>
            <a:avLst/>
            <a:gdLst>
              <a:gd name="T0" fmla="*/ 1584 w 1585"/>
              <a:gd name="T1" fmla="*/ 0 h 721"/>
              <a:gd name="T2" fmla="*/ 1104 w 1585"/>
              <a:gd name="T3" fmla="*/ 720 h 721"/>
              <a:gd name="T4" fmla="*/ 0 w 1585"/>
              <a:gd name="T5" fmla="*/ 96 h 7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585" h="721">
                <a:moveTo>
                  <a:pt x="1584" y="0"/>
                </a:moveTo>
                <a:lnTo>
                  <a:pt x="1104" y="720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2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224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225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225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2258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9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0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1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2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3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4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5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2266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2267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2268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2269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2270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1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72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3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4" name="Rectangle 50"/>
          <p:cNvSpPr>
            <a:spLocks noChangeArrowheads="1"/>
          </p:cNvSpPr>
          <p:nvPr/>
        </p:nvSpPr>
        <p:spPr bwMode="auto">
          <a:xfrm>
            <a:off x="4481513" y="2805113"/>
            <a:ext cx="7064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V10</a:t>
            </a:r>
          </a:p>
        </p:txBody>
      </p:sp>
      <p:sp>
        <p:nvSpPr>
          <p:cNvPr id="52275" name="Freeform 51"/>
          <p:cNvSpPr>
            <a:spLocks/>
          </p:cNvSpPr>
          <p:nvPr/>
        </p:nvSpPr>
        <p:spPr bwMode="auto">
          <a:xfrm>
            <a:off x="1752600" y="3429000"/>
            <a:ext cx="2744788" cy="1068388"/>
          </a:xfrm>
          <a:custGeom>
            <a:avLst/>
            <a:gdLst>
              <a:gd name="T0" fmla="*/ 1728 w 1729"/>
              <a:gd name="T1" fmla="*/ 0 h 673"/>
              <a:gd name="T2" fmla="*/ 1104 w 1729"/>
              <a:gd name="T3" fmla="*/ 672 h 673"/>
              <a:gd name="T4" fmla="*/ 0 w 1729"/>
              <a:gd name="T5" fmla="*/ 96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29" h="673">
                <a:moveTo>
                  <a:pt x="1728" y="0"/>
                </a:moveTo>
                <a:lnTo>
                  <a:pt x="1104" y="672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327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7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7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327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327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328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329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329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329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329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3294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5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96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7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8" name="Rectangle 50"/>
          <p:cNvSpPr>
            <a:spLocks noChangeArrowheads="1"/>
          </p:cNvSpPr>
          <p:nvPr/>
        </p:nvSpPr>
        <p:spPr bwMode="auto">
          <a:xfrm>
            <a:off x="4481513" y="2805113"/>
            <a:ext cx="7064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V11</a:t>
            </a:r>
          </a:p>
        </p:txBody>
      </p:sp>
      <p:sp>
        <p:nvSpPr>
          <p:cNvPr id="53299" name="Freeform 51"/>
          <p:cNvSpPr>
            <a:spLocks/>
          </p:cNvSpPr>
          <p:nvPr/>
        </p:nvSpPr>
        <p:spPr bwMode="auto">
          <a:xfrm>
            <a:off x="2895600" y="3429000"/>
            <a:ext cx="1601788" cy="992188"/>
          </a:xfrm>
          <a:custGeom>
            <a:avLst/>
            <a:gdLst>
              <a:gd name="T0" fmla="*/ 1008 w 1009"/>
              <a:gd name="T1" fmla="*/ 0 h 625"/>
              <a:gd name="T2" fmla="*/ 432 w 1009"/>
              <a:gd name="T3" fmla="*/ 624 h 625"/>
              <a:gd name="T4" fmla="*/ 0 w 1009"/>
              <a:gd name="T5" fmla="*/ 96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9" h="625">
                <a:moveTo>
                  <a:pt x="1008" y="0"/>
                </a:moveTo>
                <a:lnTo>
                  <a:pt x="432" y="624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404E4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AE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Halleffect</Template>
  <TotalTime>91</TotalTime>
  <Pages>48</Pages>
  <Words>1261</Words>
  <Application>Microsoft Office PowerPoint</Application>
  <PresentationFormat>On-screen Show (4:3)</PresentationFormat>
  <Paragraphs>388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Arial</vt:lpstr>
      <vt:lpstr>Times New Roman</vt:lpstr>
      <vt:lpstr>Presentations</vt:lpstr>
      <vt:lpstr>PowerPoint Presentation</vt:lpstr>
      <vt:lpstr>PowerPoint Presentation</vt:lpstr>
      <vt:lpstr>OBJECTIVES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HALL IGNITION</dc:subject>
  <dc:creator>Andrew Gibson</dc:creator>
  <cp:keywords/>
  <dc:description/>
  <cp:lastModifiedBy>Andrew Gibson</cp:lastModifiedBy>
  <cp:revision>13</cp:revision>
  <cp:lastPrinted>1996-04-30T12:47:32Z</cp:lastPrinted>
  <dcterms:created xsi:type="dcterms:W3CDTF">2018-07-04T13:12:54Z</dcterms:created>
  <dcterms:modified xsi:type="dcterms:W3CDTF">2018-09-26T08:43:03Z</dcterms:modified>
</cp:coreProperties>
</file>