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</p:sldIdLst>
  <p:sldSz cx="6858000" cy="9144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E3FDE45-AF77-4B5C-9715-49D594BDF05E}" styleName="Light Style 1 - Accent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72833802-FEF1-4C79-8D5D-14CF1EAF98D9}" styleName="Light Style 2 - Accent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  <a:tblStyle styleId="{9DCAF9ED-07DC-4A11-8D7F-57B35C25682E}" styleName="Medium Style 1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2">
              <a:tint val="20000"/>
            </a:schemeClr>
          </a:solidFill>
        </a:fill>
      </a:tcStyle>
    </a:band1H>
    <a:band1V>
      <a:tcStyle>
        <a:tcBdr/>
        <a:fill>
          <a:solidFill>
            <a:schemeClr val="accent2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85BE263C-DBD7-4A20-BB59-AAB30ACAA65A}" styleName="Medium Style 3 - Accent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snapVertSplitter="1" vertBarState="minimized" horzBarState="maximized">
    <p:restoredLeft sz="15620"/>
    <p:restoredTop sz="94660"/>
  </p:normalViewPr>
  <p:slideViewPr>
    <p:cSldViewPr>
      <p:cViewPr>
        <p:scale>
          <a:sx n="75" d="100"/>
          <a:sy n="75" d="100"/>
        </p:scale>
        <p:origin x="-2070" y="354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4350" y="2840568"/>
            <a:ext cx="5829300" cy="196003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28700" y="5181600"/>
            <a:ext cx="4800600" cy="23368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1735" y="5875867"/>
            <a:ext cx="5829300" cy="1816100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1735" y="3875618"/>
            <a:ext cx="5829300" cy="2000249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42900" y="2133601"/>
            <a:ext cx="3028950" cy="6034617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86150" y="2133601"/>
            <a:ext cx="3028950" cy="6034617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2/25/2022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42900" y="2046817"/>
            <a:ext cx="3030141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2900" y="2899833"/>
            <a:ext cx="3030141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83769" y="2046817"/>
            <a:ext cx="3031331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483769" y="2899833"/>
            <a:ext cx="3031331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2/25/2022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2/25/2022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2/25/2022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364067"/>
            <a:ext cx="2256235" cy="154940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681287" y="364067"/>
            <a:ext cx="3833813" cy="7804151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42900" y="1913467"/>
            <a:ext cx="2256235" cy="625475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2/25/2022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44216" y="6400800"/>
            <a:ext cx="4114800" cy="755651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344216" y="817033"/>
            <a:ext cx="41148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344216" y="7156451"/>
            <a:ext cx="4114800" cy="107314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2/25/2022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972050" y="366185"/>
            <a:ext cx="1543050" cy="7802033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2900" y="366185"/>
            <a:ext cx="4514850" cy="7802033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94000"/>
            <a:lum/>
          </a:blip>
          <a:srcRect/>
          <a:stretch>
            <a:fillRect l="-25000" r="-2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42900" y="366184"/>
            <a:ext cx="6172200" cy="152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42900" y="2133601"/>
            <a:ext cx="6172200" cy="603461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42900" y="8475134"/>
            <a:ext cx="16002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2/25/2022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343150" y="8475134"/>
            <a:ext cx="21717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914900" y="8475134"/>
            <a:ext cx="16002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0"/>
            <a:ext cx="6172200" cy="2133600"/>
          </a:xfrm>
        </p:spPr>
        <p:txBody>
          <a:bodyPr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en-IN" sz="3600" b="1" spc="50" dirty="0" smtClean="0">
                <a:ln w="11430">
                  <a:solidFill>
                    <a:schemeClr val="bg2"/>
                  </a:solidFill>
                </a:ln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glow rad="228600">
                    <a:schemeClr val="accent2">
                      <a:satMod val="175000"/>
                      <a:alpha val="40000"/>
                    </a:schemeClr>
                  </a:glow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HOTEL TRINITY</a:t>
            </a:r>
            <a:r>
              <a:rPr lang="en-IN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/>
            </a:r>
            <a:br>
              <a:rPr lang="en-IN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</a:br>
            <a:r>
              <a:rPr lang="en-IN" sz="1800" b="1" dirty="0" smtClean="0">
                <a:latin typeface="Times New Roman" pitchFamily="18" charset="0"/>
                <a:cs typeface="Times New Roman" pitchFamily="18" charset="0"/>
              </a:rPr>
              <a:t>Take Away </a:t>
            </a:r>
            <a:r>
              <a:rPr lang="en-IN" b="1" spc="50" dirty="0" smtClean="0">
                <a:ln w="11430">
                  <a:noFill/>
                </a:ln>
                <a:solidFill>
                  <a:schemeClr val="bg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/>
            </a:r>
            <a:br>
              <a:rPr lang="en-IN" b="1" spc="50" dirty="0" smtClean="0">
                <a:ln w="11430">
                  <a:noFill/>
                </a:ln>
                <a:solidFill>
                  <a:schemeClr val="bg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</a:br>
            <a:r>
              <a:rPr lang="en-IN" sz="2700" dirty="0" smtClean="0">
                <a:solidFill>
                  <a:schemeClr val="bg1"/>
                </a:solidFill>
              </a:rPr>
              <a:t> </a:t>
            </a:r>
            <a:r>
              <a:rPr lang="en-IN" sz="1800" dirty="0" smtClean="0">
                <a:solidFill>
                  <a:schemeClr val="bg1"/>
                </a:solidFill>
              </a:rPr>
              <a:t>Time: 10 am to 7 pm    </a:t>
            </a:r>
            <a:br>
              <a:rPr lang="en-IN" sz="1800" dirty="0" smtClean="0">
                <a:solidFill>
                  <a:schemeClr val="bg1"/>
                </a:solidFill>
              </a:rPr>
            </a:br>
            <a:r>
              <a:rPr lang="en-IN" sz="1800" dirty="0" smtClean="0">
                <a:solidFill>
                  <a:schemeClr val="bg1"/>
                </a:solidFill>
              </a:rPr>
              <a:t>Open from Monday to Sunday</a:t>
            </a:r>
            <a:br>
              <a:rPr lang="en-IN" sz="1800" dirty="0" smtClean="0">
                <a:solidFill>
                  <a:schemeClr val="bg1"/>
                </a:solidFill>
              </a:rPr>
            </a:br>
            <a:r>
              <a:rPr lang="en-IN" sz="1800" dirty="0" smtClean="0">
                <a:solidFill>
                  <a:schemeClr val="bg1"/>
                </a:solidFill>
              </a:rPr>
              <a:t>12/1, Labour </a:t>
            </a:r>
            <a:r>
              <a:rPr lang="en-IN" sz="1800" dirty="0" err="1" smtClean="0">
                <a:solidFill>
                  <a:schemeClr val="bg1"/>
                </a:solidFill>
              </a:rPr>
              <a:t>Road,Swansea</a:t>
            </a:r>
            <a:r>
              <a:rPr lang="en-IN" sz="1800" dirty="0" smtClean="0">
                <a:solidFill>
                  <a:schemeClr val="bg1"/>
                </a:solidFill>
              </a:rPr>
              <a:t>, South Wales</a:t>
            </a:r>
            <a:endParaRPr lang="en-US" sz="2700" dirty="0">
              <a:solidFill>
                <a:schemeClr val="bg1"/>
              </a:solidFill>
            </a:endParaRPr>
          </a:p>
        </p:txBody>
      </p:sp>
      <p:graphicFrame>
        <p:nvGraphicFramePr>
          <p:cNvPr id="15" name="Content Placeholder 14"/>
          <p:cNvGraphicFramePr>
            <a:graphicFrameLocks noGrp="1"/>
          </p:cNvGraphicFramePr>
          <p:nvPr>
            <p:ph idx="1"/>
          </p:nvPr>
        </p:nvGraphicFramePr>
        <p:xfrm>
          <a:off x="342900" y="2133600"/>
          <a:ext cx="5676900" cy="5955297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1419225"/>
                <a:gridCol w="1419225"/>
                <a:gridCol w="1419225"/>
                <a:gridCol w="1419225"/>
              </a:tblGrid>
              <a:tr h="345341">
                <a:tc gridSpan="2">
                  <a:txBody>
                    <a:bodyPr/>
                    <a:lstStyle/>
                    <a:p>
                      <a:pPr algn="ctr"/>
                      <a:r>
                        <a:rPr lang="en-IN" b="1" i="1" cap="none" spc="50" dirty="0" smtClean="0">
                          <a:ln w="13500">
                            <a:solidFill>
                              <a:schemeClr val="accent1">
                                <a:shade val="2500"/>
                                <a:alpha val="6500"/>
                              </a:schemeClr>
                            </a:solidFill>
                            <a:prstDash val="solid"/>
                          </a:ln>
                          <a:solidFill>
                            <a:schemeClr val="bg1"/>
                          </a:solidFill>
                          <a:effectLst>
                            <a:innerShdw blurRad="50900" dist="38500" dir="13500000">
                              <a:srgbClr val="000000">
                                <a:alpha val="60000"/>
                              </a:srgbClr>
                            </a:innerShdw>
                          </a:effectLst>
                          <a:latin typeface="Edwardian Script ITC" pitchFamily="66" charset="0"/>
                        </a:rPr>
                        <a:t>Starters </a:t>
                      </a:r>
                      <a:endParaRPr lang="en-US" b="1" i="1" cap="none" spc="50" dirty="0">
                        <a:ln w="13500">
                          <a:solidFill>
                            <a:schemeClr val="accent1">
                              <a:shade val="2500"/>
                              <a:alpha val="6500"/>
                            </a:schemeClr>
                          </a:solidFill>
                          <a:prstDash val="solid"/>
                        </a:ln>
                        <a:solidFill>
                          <a:schemeClr val="bg1"/>
                        </a:solidFill>
                        <a:effectLst>
                          <a:innerShdw blurRad="50900" dist="38500" dir="13500000">
                            <a:srgbClr val="000000">
                              <a:alpha val="60000"/>
                            </a:srgbClr>
                          </a:innerShdw>
                        </a:effectLst>
                        <a:latin typeface="Edwardian Script ITC" pitchFamily="66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en-IN" b="1" i="1" cap="none" spc="50" dirty="0" smtClean="0">
                          <a:ln w="13500">
                            <a:solidFill>
                              <a:schemeClr val="accent1">
                                <a:shade val="2500"/>
                                <a:alpha val="6500"/>
                              </a:schemeClr>
                            </a:solidFill>
                            <a:prstDash val="solid"/>
                          </a:ln>
                          <a:solidFill>
                            <a:schemeClr val="bg1"/>
                          </a:solidFill>
                          <a:effectLst>
                            <a:innerShdw blurRad="50900" dist="38500" dir="13500000">
                              <a:srgbClr val="000000">
                                <a:alpha val="60000"/>
                              </a:srgbClr>
                            </a:innerShdw>
                          </a:effectLst>
                          <a:latin typeface="Edwardian Script ITC" pitchFamily="66" charset="0"/>
                        </a:rPr>
                        <a:t>Mains </a:t>
                      </a:r>
                      <a:endParaRPr lang="en-US" b="1" i="1" cap="none" spc="50" dirty="0">
                        <a:ln w="13500">
                          <a:solidFill>
                            <a:schemeClr val="accent1">
                              <a:shade val="2500"/>
                              <a:alpha val="6500"/>
                            </a:schemeClr>
                          </a:solidFill>
                          <a:prstDash val="solid"/>
                        </a:ln>
                        <a:solidFill>
                          <a:schemeClr val="bg1"/>
                        </a:solidFill>
                        <a:effectLst>
                          <a:innerShdw blurRad="50900" dist="38500" dir="13500000">
                            <a:srgbClr val="000000">
                              <a:alpha val="60000"/>
                            </a:srgbClr>
                          </a:innerShdw>
                        </a:effectLst>
                        <a:latin typeface="Edwardian Script ITC" pitchFamily="66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</a:tr>
              <a:tr h="286017">
                <a:tc>
                  <a:txBody>
                    <a:bodyPr/>
                    <a:lstStyle/>
                    <a:p>
                      <a:pPr algn="ctr"/>
                      <a:r>
                        <a:rPr lang="en-IN" sz="12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Food</a:t>
                      </a:r>
                      <a:r>
                        <a:rPr lang="en-IN" sz="1200" b="1" i="1" baseline="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items </a:t>
                      </a:r>
                      <a:endParaRPr lang="en-US" sz="12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12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Price</a:t>
                      </a:r>
                      <a:endParaRPr lang="en-US" sz="12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12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Food Items</a:t>
                      </a:r>
                      <a:endParaRPr lang="en-US" sz="12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12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Price </a:t>
                      </a:r>
                      <a:endParaRPr lang="en-US" sz="12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777017">
                <a:tc>
                  <a:txBody>
                    <a:bodyPr/>
                    <a:lstStyle/>
                    <a:p>
                      <a:r>
                        <a:rPr lang="en-IN" sz="8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Squid</a:t>
                      </a:r>
                      <a:r>
                        <a:rPr lang="en-IN" sz="800" b="1" i="1" baseline="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with chickpeas, lemon and oregano (Delicious squid cooked in low flame with chickpeas and fragranced with lemon and oregano) 150 Cal</a:t>
                      </a:r>
                      <a:endParaRPr lang="en-US" sz="8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sz="800" b="0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8.45</a:t>
                      </a:r>
                      <a:endParaRPr lang="en-US" sz="800" b="0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sz="8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Cured</a:t>
                      </a:r>
                      <a:r>
                        <a:rPr lang="en-IN" sz="800" b="1" i="1" baseline="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sea trout with langoustine </a:t>
                      </a:r>
                      <a:r>
                        <a:rPr lang="en-IN" sz="800" b="1" i="1" baseline="0" dirty="0" err="1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dashi</a:t>
                      </a:r>
                      <a:r>
                        <a:rPr lang="en-IN" sz="800" b="1" i="1" baseline="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(Sea trout prepared cured with fresh garden peas and served with </a:t>
                      </a:r>
                      <a:r>
                        <a:rPr lang="en-IN" sz="800" b="1" i="1" baseline="0" dirty="0" err="1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dashi</a:t>
                      </a:r>
                      <a:r>
                        <a:rPr lang="en-IN" sz="800" b="1" i="1" baseline="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made of langoustine) 400 Cal</a:t>
                      </a:r>
                      <a:endParaRPr lang="en-US" sz="8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sz="8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15.25</a:t>
                      </a:r>
                      <a:endParaRPr lang="en-US" sz="8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1007244">
                <a:tc>
                  <a:txBody>
                    <a:bodyPr/>
                    <a:lstStyle/>
                    <a:p>
                      <a:r>
                        <a:rPr lang="en-IN" sz="800" b="1" i="1" dirty="0" err="1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Sous</a:t>
                      </a:r>
                      <a:r>
                        <a:rPr lang="en-IN" sz="8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vide salt cod poach</a:t>
                      </a:r>
                      <a:r>
                        <a:rPr lang="en-IN" sz="800" b="1" i="1" baseline="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(Delicious cod poached </a:t>
                      </a:r>
                      <a:r>
                        <a:rPr lang="en-IN" sz="800" b="1" i="1" baseline="0" dirty="0" err="1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wotyh</a:t>
                      </a:r>
                      <a:r>
                        <a:rPr lang="en-IN" sz="800" b="1" i="1" baseline="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olive oil and served with langoustine cigars ) 200 Cal</a:t>
                      </a:r>
                      <a:endParaRPr lang="en-US" sz="8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sz="800" b="0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9.00</a:t>
                      </a:r>
                      <a:endParaRPr lang="en-US" sz="800" b="0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sz="8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Sea bass</a:t>
                      </a:r>
                      <a:r>
                        <a:rPr lang="en-IN" sz="800" b="1" i="1" baseline="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grilled with herbs and risotto and roasted cherry tomatoes and pesto (Fillets of sea bass grilled with the pesto and herbs risotto served with freshly roasted cherry tomatoes) 450 Cal</a:t>
                      </a:r>
                      <a:endParaRPr lang="en-US" sz="8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sz="8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15.00</a:t>
                      </a:r>
                      <a:endParaRPr lang="en-US" sz="8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892131">
                <a:tc>
                  <a:txBody>
                    <a:bodyPr/>
                    <a:lstStyle/>
                    <a:p>
                      <a:r>
                        <a:rPr lang="en-IN" sz="8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Butternut squash with toasted pumpkin seeds (Squash</a:t>
                      </a:r>
                      <a:r>
                        <a:rPr lang="en-IN" sz="800" b="1" i="1" baseline="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flavoured  with Butternut and served with delicious pumpkin seeds) 300 Cal</a:t>
                      </a:r>
                      <a:endParaRPr lang="en-US" sz="8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sz="800" b="0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7.65</a:t>
                      </a:r>
                      <a:endParaRPr lang="en-US" sz="800" b="0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sz="8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Orange and pink risotto</a:t>
                      </a:r>
                      <a:r>
                        <a:rPr lang="en-IN" sz="800" b="1" i="1" baseline="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 with Cap </a:t>
                      </a:r>
                      <a:r>
                        <a:rPr lang="en-IN" sz="800" b="1" i="1" baseline="0" dirty="0" err="1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Classique</a:t>
                      </a:r>
                      <a:r>
                        <a:rPr lang="en-IN" sz="800" b="1" i="1" baseline="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, Pinot </a:t>
                      </a:r>
                      <a:r>
                        <a:rPr lang="en-IN" sz="800" b="1" i="1" baseline="0" dirty="0" err="1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Groigio</a:t>
                      </a:r>
                      <a:r>
                        <a:rPr lang="en-IN" sz="800" b="1" i="1" baseline="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(Layers of carrot and beetroot cooked to perfection and served with our favourite Cap </a:t>
                      </a:r>
                      <a:r>
                        <a:rPr lang="en-IN" sz="800" b="1" i="1" baseline="0" dirty="0" err="1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Classique</a:t>
                      </a:r>
                      <a:r>
                        <a:rPr lang="en-IN" sz="800" b="1" i="1" baseline="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and Pinot </a:t>
                      </a:r>
                      <a:r>
                        <a:rPr lang="en-IN" sz="800" b="1" i="1" baseline="0" dirty="0" err="1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Groigio</a:t>
                      </a:r>
                      <a:r>
                        <a:rPr lang="en-IN" sz="800" b="1" i="1" baseline="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) 600 Cal</a:t>
                      </a:r>
                      <a:endParaRPr lang="en-US" sz="8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sz="8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25.65</a:t>
                      </a:r>
                      <a:endParaRPr lang="en-US" sz="8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892131">
                <a:tc>
                  <a:txBody>
                    <a:bodyPr/>
                    <a:lstStyle/>
                    <a:p>
                      <a:r>
                        <a:rPr lang="en-IN" sz="8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Spicy tomato</a:t>
                      </a:r>
                      <a:r>
                        <a:rPr lang="en-IN" sz="800" b="1" i="1" baseline="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soup </a:t>
                      </a:r>
                      <a:r>
                        <a:rPr lang="en-IN" sz="800" b="1" i="0" baseline="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V(</a:t>
                      </a:r>
                      <a:r>
                        <a:rPr lang="en-IN" sz="800" b="1" i="1" baseline="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Freshly handpicked tomato soup served with basil oil and cinnamon toast) 300 Cal</a:t>
                      </a:r>
                      <a:endParaRPr lang="en-US" sz="8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sz="800" b="0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5.25</a:t>
                      </a:r>
                      <a:endParaRPr lang="en-US" sz="800" b="0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sz="8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Roasted</a:t>
                      </a:r>
                      <a:r>
                        <a:rPr lang="en-IN" sz="800" b="1" i="1" baseline="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lamb with </a:t>
                      </a:r>
                      <a:r>
                        <a:rPr lang="en-IN" sz="800" b="1" i="1" baseline="0" dirty="0" err="1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salsified</a:t>
                      </a:r>
                      <a:r>
                        <a:rPr lang="en-IN" sz="800" b="1" i="1" baseline="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and wild mushrooms with </a:t>
                      </a:r>
                      <a:r>
                        <a:rPr lang="en-IN" sz="800" b="1" i="1" baseline="0" dirty="0" err="1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Malbec</a:t>
                      </a:r>
                      <a:r>
                        <a:rPr lang="en-IN" sz="800" b="1" i="1" baseline="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, </a:t>
                      </a:r>
                      <a:r>
                        <a:rPr lang="en-IN" sz="800" b="1" i="1" baseline="0" dirty="0" err="1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Brabera</a:t>
                      </a:r>
                      <a:r>
                        <a:rPr lang="en-IN" sz="800" b="1" i="1" baseline="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* (Lamb cooked with perfection along with wild mushrooms and best paired with our </a:t>
                      </a:r>
                      <a:r>
                        <a:rPr lang="en-IN" sz="800" b="1" i="1" baseline="0" dirty="0" err="1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Malbec</a:t>
                      </a:r>
                      <a:r>
                        <a:rPr lang="en-IN" sz="800" b="1" i="1" baseline="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, </a:t>
                      </a:r>
                      <a:r>
                        <a:rPr lang="en-IN" sz="800" b="1" i="1" baseline="0" dirty="0" err="1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Barbera</a:t>
                      </a:r>
                      <a:r>
                        <a:rPr lang="en-IN" sz="800" b="1" i="1" baseline="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) 560 Cal</a:t>
                      </a:r>
                      <a:endParaRPr lang="en-US" sz="8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sz="8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32.00</a:t>
                      </a:r>
                      <a:endParaRPr lang="en-US" sz="8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661903">
                <a:tc>
                  <a:txBody>
                    <a:bodyPr/>
                    <a:lstStyle/>
                    <a:p>
                      <a:r>
                        <a:rPr lang="en-IN" sz="8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Devilled</a:t>
                      </a:r>
                      <a:r>
                        <a:rPr lang="en-IN" sz="800" b="1" i="1" baseline="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crab on sourdough toast (Delicious crab devilled ands served on freshly baked sourdough) 250 Cal</a:t>
                      </a:r>
                      <a:endParaRPr lang="en-US" sz="8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sz="800" b="0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8.25</a:t>
                      </a:r>
                      <a:endParaRPr lang="en-US" sz="800" b="0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sz="8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Portobello</a:t>
                      </a:r>
                      <a:r>
                        <a:rPr lang="en-IN" sz="800" b="1" i="1" baseline="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mushrooms </a:t>
                      </a:r>
                      <a:r>
                        <a:rPr lang="en-IN" sz="800" b="1" i="1" baseline="0" dirty="0" err="1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Kievs</a:t>
                      </a:r>
                      <a:r>
                        <a:rPr lang="en-IN" sz="800" b="1" i="1" baseline="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served with garlic béchamel</a:t>
                      </a:r>
                      <a:r>
                        <a:rPr lang="en-IN" sz="800" b="1" i="0" baseline="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*VG </a:t>
                      </a:r>
                      <a:r>
                        <a:rPr lang="en-IN" sz="800" b="1" i="1" baseline="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(Mushroom </a:t>
                      </a:r>
                      <a:r>
                        <a:rPr lang="en-IN" sz="800" b="1" i="1" baseline="0" dirty="0" err="1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kievs</a:t>
                      </a:r>
                      <a:r>
                        <a:rPr lang="en-IN" sz="800" b="1" i="1" baseline="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served along with delicious seasonal veggies ) 300 Cal</a:t>
                      </a:r>
                      <a:endParaRPr lang="en-US" sz="8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sz="8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15.65</a:t>
                      </a:r>
                      <a:endParaRPr lang="en-US" sz="8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777017">
                <a:tc>
                  <a:txBody>
                    <a:bodyPr/>
                    <a:lstStyle/>
                    <a:p>
                      <a:r>
                        <a:rPr lang="en-IN" sz="8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Gnocchi</a:t>
                      </a:r>
                      <a:r>
                        <a:rPr lang="en-IN" sz="800" b="1" i="1" baseline="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with herbs, black truffle and garlic sauce </a:t>
                      </a:r>
                      <a:r>
                        <a:rPr lang="en-IN" sz="800" b="1" i="0" baseline="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VG”(</a:t>
                      </a:r>
                      <a:r>
                        <a:rPr lang="en-IN" sz="800" b="1" i="1" baseline="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Gnocchi prepared with herbs and garlic sauce and topped with black truffles) 400 Cal</a:t>
                      </a:r>
                      <a:endParaRPr lang="en-US" sz="8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sz="800" b="0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10.05</a:t>
                      </a:r>
                      <a:endParaRPr lang="en-US" sz="800" b="0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sz="8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Spicy veggie tacos with guacamole </a:t>
                      </a:r>
                      <a:r>
                        <a:rPr lang="en-IN" sz="800" b="1" i="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</a:t>
                      </a:r>
                      <a:r>
                        <a:rPr lang="en-IN" sz="800" b="1" i="0" baseline="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en-IN" sz="800" b="1" i="1" baseline="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(Spicy tacos prepared with the filling if seasonal vegetables and served with guacamole) 350 Cal</a:t>
                      </a:r>
                      <a:endParaRPr lang="en-US" sz="8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sz="8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10.60</a:t>
                      </a:r>
                      <a:endParaRPr lang="en-US" sz="8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Plaque 3"/>
          <p:cNvSpPr/>
          <p:nvPr/>
        </p:nvSpPr>
        <p:spPr>
          <a:xfrm>
            <a:off x="228600" y="685800"/>
            <a:ext cx="1524000" cy="990600"/>
          </a:xfrm>
          <a:prstGeom prst="plaqu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en-IN" sz="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Reach out to us at</a:t>
            </a:r>
          </a:p>
          <a:p>
            <a:pPr algn="just"/>
            <a:r>
              <a:rPr lang="en-IN" sz="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Mobile: 09144 345218</a:t>
            </a:r>
          </a:p>
          <a:p>
            <a:pPr algn="just"/>
            <a:r>
              <a:rPr lang="en-IN" sz="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Landline: +444567 234092</a:t>
            </a:r>
          </a:p>
          <a:p>
            <a:pPr algn="just"/>
            <a:r>
              <a:rPr lang="en-IN" sz="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Email: trinitycontacatus@gmail.com</a:t>
            </a:r>
            <a:endParaRPr lang="en-US" sz="8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3" name="Picture 4" descr="Just Eat Logo, history, meaning, symbol, 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62600" y="1143000"/>
            <a:ext cx="1083681" cy="609600"/>
          </a:xfrm>
          <a:prstGeom prst="rect">
            <a:avLst/>
          </a:prstGeom>
          <a:noFill/>
        </p:spPr>
      </p:pic>
      <p:pic>
        <p:nvPicPr>
          <p:cNvPr id="1026" name="Picture 2" descr="Uber Eats Logo, history, meaning, symbol, 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62600" y="609600"/>
            <a:ext cx="914400" cy="5143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 smtClean="0"/>
              <a:t/>
            </a:r>
            <a:br>
              <a:rPr lang="en-IN" dirty="0" smtClean="0"/>
            </a:br>
            <a:endParaRPr lang="en-US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304800" y="381000"/>
          <a:ext cx="6172200" cy="1193800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771525"/>
                <a:gridCol w="771525"/>
                <a:gridCol w="771525"/>
                <a:gridCol w="771525"/>
                <a:gridCol w="771525"/>
                <a:gridCol w="771525"/>
                <a:gridCol w="771525"/>
                <a:gridCol w="771525"/>
              </a:tblGrid>
              <a:tr h="370840">
                <a:tc gridSpan="8">
                  <a:txBody>
                    <a:bodyPr/>
                    <a:lstStyle/>
                    <a:p>
                      <a:pPr algn="ctr"/>
                      <a:r>
                        <a:rPr lang="en-IN" b="1" cap="none" spc="50" dirty="0" smtClean="0">
                          <a:ln w="13500">
                            <a:solidFill>
                              <a:schemeClr val="accent1">
                                <a:shade val="2500"/>
                                <a:alpha val="6500"/>
                              </a:schemeClr>
                            </a:solidFill>
                            <a:prstDash val="solid"/>
                          </a:ln>
                          <a:solidFill>
                            <a:schemeClr val="bg1"/>
                          </a:solidFill>
                          <a:effectLst>
                            <a:innerShdw blurRad="50900" dist="38500" dir="13500000">
                              <a:srgbClr val="000000">
                                <a:alpha val="60000"/>
                              </a:srgbClr>
                            </a:innerShdw>
                          </a:effectLst>
                          <a:latin typeface="Edwardian Script ITC" pitchFamily="66" charset="0"/>
                        </a:rPr>
                        <a:t>Our</a:t>
                      </a:r>
                      <a:r>
                        <a:rPr lang="en-IN" b="1" cap="none" spc="50" baseline="0" dirty="0" smtClean="0">
                          <a:ln w="13500">
                            <a:solidFill>
                              <a:schemeClr val="accent1">
                                <a:shade val="2500"/>
                                <a:alpha val="6500"/>
                              </a:schemeClr>
                            </a:solidFill>
                            <a:prstDash val="solid"/>
                          </a:ln>
                          <a:solidFill>
                            <a:schemeClr val="bg1"/>
                          </a:solidFill>
                          <a:effectLst>
                            <a:innerShdw blurRad="50900" dist="38500" dir="13500000">
                              <a:srgbClr val="000000">
                                <a:alpha val="60000"/>
                              </a:srgbClr>
                            </a:innerShdw>
                          </a:effectLst>
                          <a:latin typeface="Edwardian Script ITC" pitchFamily="66" charset="0"/>
                        </a:rPr>
                        <a:t> Wines </a:t>
                      </a:r>
                      <a:endParaRPr lang="en-US" b="1" cap="none" spc="50" dirty="0">
                        <a:ln w="13500">
                          <a:solidFill>
                            <a:schemeClr val="accent1">
                              <a:shade val="2500"/>
                              <a:alpha val="6500"/>
                            </a:schemeClr>
                          </a:solidFill>
                          <a:prstDash val="solid"/>
                        </a:ln>
                        <a:solidFill>
                          <a:schemeClr val="bg1"/>
                        </a:solidFill>
                        <a:effectLst>
                          <a:innerShdw blurRad="50900" dist="38500" dir="13500000">
                            <a:srgbClr val="000000">
                              <a:alpha val="60000"/>
                            </a:srgbClr>
                          </a:innerShdw>
                        </a:effectLst>
                        <a:latin typeface="Edwardian Script ITC" pitchFamily="66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IN" sz="600" b="1" i="1" baseline="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Cap </a:t>
                      </a:r>
                      <a:r>
                        <a:rPr lang="en-IN" sz="600" b="1" i="1" baseline="0" dirty="0" err="1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Classique</a:t>
                      </a:r>
                      <a:r>
                        <a:rPr lang="en-IN" sz="600" b="1" i="1" baseline="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(Sparkling wine with yeasty and bready aroma, Available in Standard and Magnum sizes ) 180 Cal</a:t>
                      </a:r>
                      <a:endParaRPr lang="en-US" sz="6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sz="6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10.50 </a:t>
                      </a:r>
                    </a:p>
                    <a:p>
                      <a:r>
                        <a:rPr lang="en-IN" sz="6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16.25</a:t>
                      </a:r>
                      <a:endParaRPr lang="en-US" sz="6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sz="600" b="1" i="1" baseline="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Pinot </a:t>
                      </a:r>
                      <a:r>
                        <a:rPr lang="en-IN" sz="600" b="1" i="1" baseline="0" dirty="0" err="1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Groigio</a:t>
                      </a:r>
                      <a:r>
                        <a:rPr lang="en-IN" sz="600" b="1" i="1" baseline="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(Light bodied white wine with herby and peppery flavour Available in magnum size) 120 Cal</a:t>
                      </a:r>
                      <a:endParaRPr lang="en-US" sz="6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sz="6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15.25</a:t>
                      </a:r>
                      <a:endParaRPr lang="en-US" sz="6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sz="600" b="1" i="1" baseline="0" dirty="0" err="1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Malbec</a:t>
                      </a:r>
                      <a:r>
                        <a:rPr lang="en-IN" sz="600" b="1" i="1" baseline="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(full bodied red wine with high levels of tannins Available in standard size) 150 Cal</a:t>
                      </a:r>
                      <a:endParaRPr lang="en-US" sz="6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sz="6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16.20</a:t>
                      </a:r>
                      <a:endParaRPr lang="en-US" sz="6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sz="600" b="1" i="1" baseline="0" dirty="0" err="1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Brabera</a:t>
                      </a:r>
                      <a:r>
                        <a:rPr lang="en-IN" sz="600" b="1" i="1" baseline="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(,Medium Bodied Red Wine with phenomenal flavour Available in magnum size) 340 Cal </a:t>
                      </a:r>
                      <a:endParaRPr lang="en-US" sz="6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sz="6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21.25</a:t>
                      </a:r>
                      <a:endParaRPr lang="en-US" sz="6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Content Placeholder 3"/>
          <p:cNvGraphicFramePr>
            <a:graphicFrameLocks/>
          </p:cNvGraphicFramePr>
          <p:nvPr/>
        </p:nvGraphicFramePr>
        <p:xfrm>
          <a:off x="304800" y="1600200"/>
          <a:ext cx="6172200" cy="741680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1543050"/>
                <a:gridCol w="1543050"/>
                <a:gridCol w="1543050"/>
                <a:gridCol w="1543050"/>
              </a:tblGrid>
              <a:tr h="370840">
                <a:tc gridSpan="4">
                  <a:txBody>
                    <a:bodyPr/>
                    <a:lstStyle/>
                    <a:p>
                      <a:pPr algn="ctr"/>
                      <a:r>
                        <a:rPr lang="en-IN" b="1" cap="none" spc="50" dirty="0" smtClean="0">
                          <a:ln w="13500">
                            <a:solidFill>
                              <a:schemeClr val="accent1">
                                <a:shade val="2500"/>
                                <a:alpha val="6500"/>
                              </a:schemeClr>
                            </a:solidFill>
                            <a:prstDash val="solid"/>
                          </a:ln>
                          <a:solidFill>
                            <a:schemeClr val="accent1">
                              <a:tint val="3000"/>
                              <a:alpha val="95000"/>
                            </a:schemeClr>
                          </a:solidFill>
                          <a:effectLst>
                            <a:innerShdw blurRad="50900" dist="38500" dir="13500000">
                              <a:srgbClr val="000000">
                                <a:alpha val="60000"/>
                              </a:srgbClr>
                            </a:innerShdw>
                          </a:effectLst>
                          <a:latin typeface="Edwardian Script ITC" pitchFamily="66" charset="0"/>
                        </a:rPr>
                        <a:t>Sparkling</a:t>
                      </a:r>
                      <a:r>
                        <a:rPr lang="en-IN" b="1" cap="none" spc="50" baseline="0" dirty="0" smtClean="0">
                          <a:ln w="13500">
                            <a:solidFill>
                              <a:schemeClr val="accent1">
                                <a:shade val="2500"/>
                                <a:alpha val="6500"/>
                              </a:schemeClr>
                            </a:solidFill>
                            <a:prstDash val="solid"/>
                          </a:ln>
                          <a:solidFill>
                            <a:schemeClr val="accent1">
                              <a:tint val="3000"/>
                              <a:alpha val="95000"/>
                            </a:schemeClr>
                          </a:solidFill>
                          <a:effectLst>
                            <a:innerShdw blurRad="50900" dist="38500" dir="13500000">
                              <a:srgbClr val="000000">
                                <a:alpha val="60000"/>
                              </a:srgbClr>
                            </a:innerShdw>
                          </a:effectLst>
                          <a:latin typeface="Edwardian Script ITC" pitchFamily="66" charset="0"/>
                        </a:rPr>
                        <a:t> Champagnes </a:t>
                      </a:r>
                      <a:endParaRPr lang="en-US" b="1" cap="none" spc="50" dirty="0">
                        <a:ln w="13500">
                          <a:solidFill>
                            <a:schemeClr val="accent1">
                              <a:shade val="2500"/>
                              <a:alpha val="65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tint val="3000"/>
                            <a:alpha val="95000"/>
                          </a:schemeClr>
                        </a:solidFill>
                        <a:effectLst>
                          <a:innerShdw blurRad="50900" dist="38500" dir="13500000">
                            <a:srgbClr val="000000">
                              <a:alpha val="60000"/>
                            </a:srgbClr>
                          </a:innerShdw>
                        </a:effectLst>
                        <a:latin typeface="Edwardian Script ITC" pitchFamily="66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IN" sz="6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Moet &amp; </a:t>
                      </a:r>
                      <a:r>
                        <a:rPr lang="en-IN" sz="600" b="1" i="1" dirty="0" err="1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Chandon</a:t>
                      </a:r>
                      <a:r>
                        <a:rPr lang="en-IN" sz="6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Imperial</a:t>
                      </a:r>
                      <a:r>
                        <a:rPr lang="en-IN" sz="600" b="1" i="1" baseline="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(Fermented Grapes with phenomenal flavour) 160 Cal</a:t>
                      </a:r>
                      <a:endParaRPr lang="en-US" sz="6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sz="6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20.85</a:t>
                      </a:r>
                      <a:endParaRPr lang="en-US" sz="6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sz="600" b="1" i="1" dirty="0" err="1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Ruinart</a:t>
                      </a:r>
                      <a:r>
                        <a:rPr lang="en-IN" sz="6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Blanc de </a:t>
                      </a:r>
                      <a:r>
                        <a:rPr lang="en-IN" sz="600" b="1" i="1" dirty="0" err="1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Blancs</a:t>
                      </a:r>
                      <a:r>
                        <a:rPr lang="en-IN" sz="600" b="1" i="1" baseline="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( The finest blend of the stars ) 260 Cal</a:t>
                      </a:r>
                      <a:endParaRPr lang="en-US" sz="6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sz="6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45.60</a:t>
                      </a:r>
                      <a:endParaRPr lang="en-US" sz="6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Content Placeholder 3"/>
          <p:cNvGraphicFramePr>
            <a:graphicFrameLocks/>
          </p:cNvGraphicFramePr>
          <p:nvPr/>
        </p:nvGraphicFramePr>
        <p:xfrm>
          <a:off x="304800" y="3886200"/>
          <a:ext cx="6172200" cy="741680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1543050"/>
                <a:gridCol w="1543050"/>
                <a:gridCol w="1543050"/>
                <a:gridCol w="1543050"/>
              </a:tblGrid>
              <a:tr h="370840">
                <a:tc gridSpan="4">
                  <a:txBody>
                    <a:bodyPr/>
                    <a:lstStyle/>
                    <a:p>
                      <a:pPr algn="ctr"/>
                      <a:r>
                        <a:rPr lang="en-IN" b="1" cap="none" spc="50" dirty="0" smtClean="0">
                          <a:ln w="13500">
                            <a:solidFill>
                              <a:schemeClr val="accent1">
                                <a:shade val="2500"/>
                                <a:alpha val="6500"/>
                              </a:schemeClr>
                            </a:solidFill>
                            <a:prstDash val="solid"/>
                          </a:ln>
                          <a:solidFill>
                            <a:schemeClr val="accent1">
                              <a:tint val="3000"/>
                              <a:alpha val="95000"/>
                            </a:schemeClr>
                          </a:solidFill>
                          <a:effectLst>
                            <a:innerShdw blurRad="50900" dist="38500" dir="13500000">
                              <a:srgbClr val="000000">
                                <a:alpha val="60000"/>
                              </a:srgbClr>
                            </a:innerShdw>
                          </a:effectLst>
                          <a:latin typeface="Edwardian Script ITC" pitchFamily="66" charset="0"/>
                        </a:rPr>
                        <a:t>Dessert</a:t>
                      </a:r>
                      <a:r>
                        <a:rPr lang="en-IN" b="1" cap="none" spc="50" baseline="0" dirty="0" smtClean="0">
                          <a:ln w="13500">
                            <a:solidFill>
                              <a:schemeClr val="accent1">
                                <a:shade val="2500"/>
                                <a:alpha val="6500"/>
                              </a:schemeClr>
                            </a:solidFill>
                            <a:prstDash val="solid"/>
                          </a:ln>
                          <a:solidFill>
                            <a:schemeClr val="accent1">
                              <a:tint val="3000"/>
                              <a:alpha val="95000"/>
                            </a:schemeClr>
                          </a:solidFill>
                          <a:effectLst>
                            <a:innerShdw blurRad="50900" dist="38500" dir="13500000">
                              <a:srgbClr val="000000">
                                <a:alpha val="60000"/>
                              </a:srgbClr>
                            </a:innerShdw>
                          </a:effectLst>
                          <a:latin typeface="Edwardian Script ITC" pitchFamily="66" charset="0"/>
                        </a:rPr>
                        <a:t> </a:t>
                      </a:r>
                      <a:endParaRPr lang="en-US" b="1" cap="none" spc="50" dirty="0">
                        <a:ln w="13500">
                          <a:solidFill>
                            <a:schemeClr val="accent1">
                              <a:shade val="2500"/>
                              <a:alpha val="65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tint val="3000"/>
                            <a:alpha val="95000"/>
                          </a:schemeClr>
                        </a:solidFill>
                        <a:effectLst>
                          <a:innerShdw blurRad="50900" dist="38500" dir="13500000">
                            <a:srgbClr val="000000">
                              <a:alpha val="60000"/>
                            </a:srgbClr>
                          </a:innerShdw>
                        </a:effectLst>
                        <a:latin typeface="Edwardian Script ITC" pitchFamily="66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IN" sz="6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Caramel lava</a:t>
                      </a:r>
                      <a:r>
                        <a:rPr lang="en-IN" sz="600" b="1" i="1" baseline="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puddings (Puddings filled with sugar and molten caramel bits ) 170 Cal</a:t>
                      </a:r>
                      <a:endParaRPr lang="en-US" sz="6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sz="6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10.85</a:t>
                      </a:r>
                      <a:endParaRPr lang="en-US" sz="6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sz="6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Chocolate orange cake with coco</a:t>
                      </a:r>
                      <a:r>
                        <a:rPr lang="en-IN" sz="600" b="1" i="1" baseline="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en-IN" sz="6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drizzle (Delicious chocolate and orange cake with hint of dark coco)</a:t>
                      </a:r>
                      <a:endParaRPr lang="en-US" sz="6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sz="6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13.25</a:t>
                      </a:r>
                      <a:endParaRPr lang="en-US" sz="6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7" name="Content Placeholder 3"/>
          <p:cNvGraphicFramePr>
            <a:graphicFrameLocks/>
          </p:cNvGraphicFramePr>
          <p:nvPr/>
        </p:nvGraphicFramePr>
        <p:xfrm>
          <a:off x="304800" y="2362200"/>
          <a:ext cx="6172200" cy="741680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1543050"/>
                <a:gridCol w="1543050"/>
                <a:gridCol w="1543050"/>
                <a:gridCol w="1543050"/>
              </a:tblGrid>
              <a:tr h="370840">
                <a:tc gridSpan="4">
                  <a:txBody>
                    <a:bodyPr/>
                    <a:lstStyle/>
                    <a:p>
                      <a:pPr algn="ctr"/>
                      <a:r>
                        <a:rPr lang="en-IN" b="1" cap="none" spc="50" dirty="0" smtClean="0">
                          <a:ln w="13500">
                            <a:solidFill>
                              <a:schemeClr val="accent1">
                                <a:shade val="2500"/>
                                <a:alpha val="6500"/>
                              </a:schemeClr>
                            </a:solidFill>
                            <a:prstDash val="solid"/>
                          </a:ln>
                          <a:solidFill>
                            <a:schemeClr val="accent1">
                              <a:tint val="3000"/>
                              <a:alpha val="95000"/>
                            </a:schemeClr>
                          </a:solidFill>
                          <a:effectLst>
                            <a:innerShdw blurRad="50900" dist="38500" dir="13500000">
                              <a:srgbClr val="000000">
                                <a:alpha val="60000"/>
                              </a:srgbClr>
                            </a:innerShdw>
                          </a:effectLst>
                          <a:latin typeface="Edwardian Script ITC" pitchFamily="66" charset="0"/>
                        </a:rPr>
                        <a:t>Our</a:t>
                      </a:r>
                      <a:r>
                        <a:rPr lang="en-IN" b="1" cap="none" spc="50" baseline="0" dirty="0" smtClean="0">
                          <a:ln w="13500">
                            <a:solidFill>
                              <a:schemeClr val="accent1">
                                <a:shade val="2500"/>
                                <a:alpha val="6500"/>
                              </a:schemeClr>
                            </a:solidFill>
                            <a:prstDash val="solid"/>
                          </a:ln>
                          <a:solidFill>
                            <a:schemeClr val="accent1">
                              <a:tint val="3000"/>
                              <a:alpha val="95000"/>
                            </a:schemeClr>
                          </a:solidFill>
                          <a:effectLst>
                            <a:innerShdw blurRad="50900" dist="38500" dir="13500000">
                              <a:srgbClr val="000000">
                                <a:alpha val="60000"/>
                              </a:srgbClr>
                            </a:innerShdw>
                          </a:effectLst>
                          <a:latin typeface="Edwardian Script ITC" pitchFamily="66" charset="0"/>
                        </a:rPr>
                        <a:t> hot beverages </a:t>
                      </a:r>
                      <a:endParaRPr lang="en-US" b="1" cap="none" spc="50" dirty="0">
                        <a:ln w="13500">
                          <a:solidFill>
                            <a:schemeClr val="accent1">
                              <a:shade val="2500"/>
                              <a:alpha val="65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tint val="3000"/>
                            <a:alpha val="95000"/>
                          </a:schemeClr>
                        </a:solidFill>
                        <a:effectLst>
                          <a:innerShdw blurRad="50900" dist="38500" dir="13500000">
                            <a:srgbClr val="000000">
                              <a:alpha val="60000"/>
                            </a:srgbClr>
                          </a:innerShdw>
                        </a:effectLst>
                        <a:latin typeface="Edwardian Script ITC" pitchFamily="66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IN" sz="6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Cappuccino</a:t>
                      </a:r>
                      <a:r>
                        <a:rPr lang="en-IN" sz="600" b="1" i="1" baseline="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(Frothy blend of milk, sugar and 30 ml of espresso shots) 130 Cal</a:t>
                      </a:r>
                      <a:endParaRPr lang="en-US" sz="6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sz="6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6.65</a:t>
                      </a:r>
                      <a:endParaRPr lang="en-US" sz="6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sz="6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Darjeeling</a:t>
                      </a:r>
                      <a:r>
                        <a:rPr lang="en-IN" sz="600" b="1" i="1" baseline="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Tea (Blended tea fulvous suited to refresh your mood) 100 Cal</a:t>
                      </a:r>
                      <a:endParaRPr lang="en-US" sz="6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sz="6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5.25</a:t>
                      </a:r>
                      <a:endParaRPr lang="en-US" sz="6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8" name="Content Placeholder 3"/>
          <p:cNvGraphicFramePr>
            <a:graphicFrameLocks/>
          </p:cNvGraphicFramePr>
          <p:nvPr/>
        </p:nvGraphicFramePr>
        <p:xfrm>
          <a:off x="304800" y="3124200"/>
          <a:ext cx="6172200" cy="741680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1543050"/>
                <a:gridCol w="1543050"/>
                <a:gridCol w="1543050"/>
                <a:gridCol w="1543050"/>
              </a:tblGrid>
              <a:tr h="370840">
                <a:tc gridSpan="4">
                  <a:txBody>
                    <a:bodyPr/>
                    <a:lstStyle/>
                    <a:p>
                      <a:pPr algn="ctr"/>
                      <a:r>
                        <a:rPr lang="en-IN" b="1" cap="none" spc="50" dirty="0" smtClean="0">
                          <a:ln w="13500">
                            <a:solidFill>
                              <a:schemeClr val="accent1">
                                <a:shade val="2500"/>
                                <a:alpha val="6500"/>
                              </a:schemeClr>
                            </a:solidFill>
                            <a:prstDash val="solid"/>
                          </a:ln>
                          <a:solidFill>
                            <a:schemeClr val="accent1">
                              <a:tint val="3000"/>
                              <a:alpha val="95000"/>
                            </a:schemeClr>
                          </a:solidFill>
                          <a:effectLst>
                            <a:innerShdw blurRad="50900" dist="38500" dir="13500000">
                              <a:srgbClr val="000000">
                                <a:alpha val="60000"/>
                              </a:srgbClr>
                            </a:innerShdw>
                          </a:effectLst>
                          <a:latin typeface="Edwardian Script ITC" pitchFamily="66" charset="0"/>
                        </a:rPr>
                        <a:t>Soft</a:t>
                      </a:r>
                      <a:r>
                        <a:rPr lang="en-IN" b="1" cap="none" spc="50" baseline="0" dirty="0" smtClean="0">
                          <a:ln w="13500">
                            <a:solidFill>
                              <a:schemeClr val="accent1">
                                <a:shade val="2500"/>
                                <a:alpha val="6500"/>
                              </a:schemeClr>
                            </a:solidFill>
                            <a:prstDash val="solid"/>
                          </a:ln>
                          <a:solidFill>
                            <a:schemeClr val="accent1">
                              <a:tint val="3000"/>
                              <a:alpha val="95000"/>
                            </a:schemeClr>
                          </a:solidFill>
                          <a:effectLst>
                            <a:innerShdw blurRad="50900" dist="38500" dir="13500000">
                              <a:srgbClr val="000000">
                                <a:alpha val="60000"/>
                              </a:srgbClr>
                            </a:innerShdw>
                          </a:effectLst>
                          <a:latin typeface="Edwardian Script ITC" pitchFamily="66" charset="0"/>
                        </a:rPr>
                        <a:t> Drinks </a:t>
                      </a:r>
                      <a:endParaRPr lang="en-US" b="1" cap="none" spc="50" dirty="0">
                        <a:ln w="13500">
                          <a:solidFill>
                            <a:schemeClr val="accent1">
                              <a:shade val="2500"/>
                              <a:alpha val="65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tint val="3000"/>
                            <a:alpha val="95000"/>
                          </a:schemeClr>
                        </a:solidFill>
                        <a:effectLst>
                          <a:innerShdw blurRad="50900" dist="38500" dir="13500000">
                            <a:srgbClr val="000000">
                              <a:alpha val="60000"/>
                            </a:srgbClr>
                          </a:innerShdw>
                        </a:effectLst>
                        <a:latin typeface="Edwardian Script ITC" pitchFamily="66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IN" sz="6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Banana</a:t>
                      </a:r>
                      <a:r>
                        <a:rPr lang="en-IN" sz="600" b="1" i="1" baseline="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, Strawberry ad Oreos Milkshakes (Blended fruits  and chocolate with milk to suit your taste buds) 150 Cal</a:t>
                      </a:r>
                      <a:endParaRPr lang="en-US" sz="6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sz="6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8.85</a:t>
                      </a:r>
                      <a:endParaRPr lang="en-US" sz="6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sz="6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Fresh</a:t>
                      </a:r>
                      <a:r>
                        <a:rPr lang="en-IN" sz="600" b="1" i="1" baseline="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lemonade (Freshly squeezed lemons with sugar and soda water) 100 Cal </a:t>
                      </a:r>
                      <a:endParaRPr lang="en-US" sz="6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sz="6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4.25</a:t>
                      </a:r>
                      <a:endParaRPr lang="en-US" sz="6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9" name="Table 8"/>
          <p:cNvGraphicFramePr>
            <a:graphicFrameLocks noGrp="1"/>
          </p:cNvGraphicFramePr>
          <p:nvPr/>
        </p:nvGraphicFramePr>
        <p:xfrm>
          <a:off x="228600" y="6324600"/>
          <a:ext cx="4191000" cy="2560320"/>
        </p:xfrm>
        <a:graphic>
          <a:graphicData uri="http://schemas.openxmlformats.org/drawingml/2006/table">
            <a:tbl>
              <a:tblPr firstRow="1" bandRow="1">
                <a:tableStyleId>{85BE263C-DBD7-4A20-BB59-AAB30ACAA65A}</a:tableStyleId>
              </a:tblPr>
              <a:tblGrid>
                <a:gridCol w="4191000"/>
              </a:tblGrid>
              <a:tr h="2286000">
                <a:tc>
                  <a:txBody>
                    <a:bodyPr/>
                    <a:lstStyle/>
                    <a:p>
                      <a:r>
                        <a:rPr lang="en-IN" sz="900" b="1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PAYMENT </a:t>
                      </a:r>
                      <a:r>
                        <a:rPr lang="en-IN" sz="900" b="1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OPTIONS</a:t>
                      </a:r>
                    </a:p>
                    <a:p>
                      <a:r>
                        <a:rPr lang="en-IN" sz="9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Online payments will be accepted via Google Pay, Pay Pal, </a:t>
                      </a:r>
                      <a:r>
                        <a:rPr lang="en-IN" sz="900" b="0" baseline="0" dirty="0" err="1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Shopify</a:t>
                      </a:r>
                      <a:r>
                        <a:rPr lang="en-IN" sz="9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, World Pay.</a:t>
                      </a:r>
                    </a:p>
                    <a:p>
                      <a:r>
                        <a:rPr lang="en-IN" sz="9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For online orders, cash on delivery is available</a:t>
                      </a:r>
                    </a:p>
                    <a:p>
                      <a:r>
                        <a:rPr lang="en-IN" sz="9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Credit and Debit cards are accepted</a:t>
                      </a:r>
                    </a:p>
                    <a:p>
                      <a:r>
                        <a:rPr lang="en-IN" sz="9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Customers should follow the Covid guidelines to fulfil their orders</a:t>
                      </a:r>
                    </a:p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IN" sz="9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Customers should maintain physical distancing of 6 feet</a:t>
                      </a:r>
                    </a:p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IN" sz="9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Face masks are mandatory</a:t>
                      </a:r>
                    </a:p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IN" sz="9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Hand washing is necessary for the customers for 40 to 60 seconds</a:t>
                      </a:r>
                    </a:p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IN" sz="9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Sanitizers to be used for 40 to 60 seconds minimum.</a:t>
                      </a:r>
                    </a:p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IN" sz="9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While sneezing and coughing one must cover their face and dispose the tissues properly into the dustbin.</a:t>
                      </a:r>
                    </a:p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IN" sz="9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Spitting ids prohibited strongly</a:t>
                      </a:r>
                    </a:p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IN" sz="9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Temperature checks will be performed</a:t>
                      </a:r>
                    </a:p>
                    <a:p>
                      <a:pPr>
                        <a:buFont typeface="Arial" pitchFamily="34" charset="0"/>
                        <a:buNone/>
                      </a:pPr>
                      <a:r>
                        <a:rPr lang="en-IN" sz="9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In case the customer connects with the hotel about the menu , information will be provided by the staff about the food items served by us. </a:t>
                      </a:r>
                    </a:p>
                    <a:p>
                      <a:endParaRPr lang="en-IN" sz="900" b="0" baseline="0" dirty="0" smtClean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endParaRPr lang="en-IN" sz="900" b="0" baseline="0" dirty="0" smtClean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endParaRPr lang="en-US" sz="9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0" name="Table 9"/>
          <p:cNvGraphicFramePr>
            <a:graphicFrameLocks noGrp="1"/>
          </p:cNvGraphicFramePr>
          <p:nvPr/>
        </p:nvGraphicFramePr>
        <p:xfrm>
          <a:off x="3657600" y="4800600"/>
          <a:ext cx="3200400" cy="1447800"/>
        </p:xfrm>
        <a:graphic>
          <a:graphicData uri="http://schemas.openxmlformats.org/drawingml/2006/table">
            <a:tbl>
              <a:tblPr firstRow="1" bandRow="1">
                <a:tableStyleId>{85BE263C-DBD7-4A20-BB59-AAB30ACAA65A}</a:tableStyleId>
              </a:tblPr>
              <a:tblGrid>
                <a:gridCol w="3200400"/>
              </a:tblGrid>
              <a:tr h="1447800">
                <a:tc>
                  <a:txBody>
                    <a:bodyPr/>
                    <a:lstStyle/>
                    <a:p>
                      <a:r>
                        <a:rPr lang="en-IN" sz="1000" b="1" baseline="0" dirty="0" smtClean="0">
                          <a:solidFill>
                            <a:srgbClr val="FFFF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Collection Guideline </a:t>
                      </a:r>
                    </a:p>
                    <a:p>
                      <a:r>
                        <a:rPr lang="en-IN" sz="1000" b="0" baseline="0" dirty="0" smtClean="0">
                          <a:solidFill>
                            <a:srgbClr val="FFFF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Just Eats and </a:t>
                      </a:r>
                      <a:r>
                        <a:rPr lang="en-IN" sz="1000" b="0" baseline="0" dirty="0" err="1" smtClean="0">
                          <a:solidFill>
                            <a:srgbClr val="FFFF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Uber</a:t>
                      </a:r>
                      <a:r>
                        <a:rPr lang="en-IN" sz="1000" b="0" baseline="0" dirty="0" smtClean="0">
                          <a:solidFill>
                            <a:srgbClr val="FFFF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Eats can be used by the customer to place orders</a:t>
                      </a:r>
                    </a:p>
                    <a:p>
                      <a:r>
                        <a:rPr lang="en-IN" sz="1000" b="0" baseline="0" dirty="0" smtClean="0">
                          <a:solidFill>
                            <a:srgbClr val="FFFF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Food will be delivered within 30 minutes and will be transferred b y the Just Eats and </a:t>
                      </a:r>
                      <a:r>
                        <a:rPr lang="en-IN" sz="1000" b="0" baseline="0" dirty="0" err="1" smtClean="0">
                          <a:solidFill>
                            <a:srgbClr val="FFFF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Uber</a:t>
                      </a:r>
                      <a:r>
                        <a:rPr lang="en-IN" sz="1000" b="0" baseline="0" dirty="0" smtClean="0">
                          <a:solidFill>
                            <a:srgbClr val="FFFF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eats Partner</a:t>
                      </a:r>
                    </a:p>
                    <a:p>
                      <a:r>
                        <a:rPr lang="en-IN" sz="1000" b="0" baseline="0" dirty="0" smtClean="0">
                          <a:solidFill>
                            <a:srgbClr val="FFFF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Takeaway options are available</a:t>
                      </a:r>
                    </a:p>
                    <a:p>
                      <a:endParaRPr lang="en-US" sz="1000" b="0" dirty="0">
                        <a:solidFill>
                          <a:srgbClr val="FFFF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1" name="Table 10"/>
          <p:cNvGraphicFramePr>
            <a:graphicFrameLocks noGrp="1"/>
          </p:cNvGraphicFramePr>
          <p:nvPr/>
        </p:nvGraphicFramePr>
        <p:xfrm>
          <a:off x="152400" y="4800600"/>
          <a:ext cx="3429000" cy="1463040"/>
        </p:xfrm>
        <a:graphic>
          <a:graphicData uri="http://schemas.openxmlformats.org/drawingml/2006/table">
            <a:tbl>
              <a:tblPr firstRow="1" bandRow="1">
                <a:tableStyleId>{85BE263C-DBD7-4A20-BB59-AAB30ACAA65A}</a:tableStyleId>
              </a:tblPr>
              <a:tblGrid>
                <a:gridCol w="3429000"/>
              </a:tblGrid>
              <a:tr h="1219200">
                <a:tc>
                  <a:txBody>
                    <a:bodyPr/>
                    <a:lstStyle/>
                    <a:p>
                      <a:r>
                        <a:rPr lang="en-IN" sz="1000" b="0" dirty="0" smtClean="0">
                          <a:solidFill>
                            <a:srgbClr val="FFFF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*These</a:t>
                      </a:r>
                      <a:r>
                        <a:rPr lang="en-IN" sz="1000" b="0" baseline="0" dirty="0" smtClean="0">
                          <a:solidFill>
                            <a:srgbClr val="FFFF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food may contain several allergic items like mushrooms.</a:t>
                      </a:r>
                      <a:br>
                        <a:rPr lang="en-IN" sz="1000" b="0" baseline="0" dirty="0" smtClean="0">
                          <a:solidFill>
                            <a:srgbClr val="FFFF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</a:br>
                      <a:r>
                        <a:rPr lang="en-IN" sz="1000" b="0" baseline="0" dirty="0" smtClean="0">
                          <a:solidFill>
                            <a:srgbClr val="FFFF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V: Vegetarian Dishes  VG: Vegan Dishes  VG”: Non vegetarian dishes that can be transferred to vegan as per the preference of the customer</a:t>
                      </a:r>
                      <a:br>
                        <a:rPr lang="en-IN" sz="1000" b="0" baseline="0" dirty="0" smtClean="0">
                          <a:solidFill>
                            <a:srgbClr val="FFFF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</a:br>
                      <a:r>
                        <a:rPr lang="en-IN" sz="1000" b="0" baseline="0" dirty="0" smtClean="0">
                          <a:solidFill>
                            <a:srgbClr val="FFFF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Food Hygiene :** FASA (Food Standards Agency) authorisation provided</a:t>
                      </a:r>
                      <a:br>
                        <a:rPr lang="en-IN" sz="1000" b="0" baseline="0" dirty="0" smtClean="0">
                          <a:solidFill>
                            <a:srgbClr val="FFFF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</a:br>
                      <a:r>
                        <a:rPr lang="en-IN" sz="1000" b="0" baseline="0" dirty="0" smtClean="0">
                          <a:solidFill>
                            <a:srgbClr val="FFFF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You can visit to the ratings page of food.gov.uk to locate us and find out about our hygiene practices and customer reviews</a:t>
                      </a:r>
                      <a:endParaRPr lang="en-US" sz="1000" b="0" dirty="0">
                        <a:solidFill>
                          <a:srgbClr val="FFFF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2" name="Table 11"/>
          <p:cNvGraphicFramePr>
            <a:graphicFrameLocks noGrp="1"/>
          </p:cNvGraphicFramePr>
          <p:nvPr/>
        </p:nvGraphicFramePr>
        <p:xfrm>
          <a:off x="4724400" y="6324600"/>
          <a:ext cx="1981200" cy="2590800"/>
        </p:xfrm>
        <a:graphic>
          <a:graphicData uri="http://schemas.openxmlformats.org/drawingml/2006/table">
            <a:tbl>
              <a:tblPr firstRow="1" bandRow="1">
                <a:tableStyleId>{85BE263C-DBD7-4A20-BB59-AAB30ACAA65A}</a:tableStyleId>
              </a:tblPr>
              <a:tblGrid>
                <a:gridCol w="1981200"/>
              </a:tblGrid>
              <a:tr h="2590800">
                <a:tc>
                  <a:txBody>
                    <a:bodyPr/>
                    <a:lstStyle/>
                    <a:p>
                      <a:pPr algn="l"/>
                      <a:r>
                        <a:rPr lang="en-IN" sz="2800" b="1" baseline="0" dirty="0" smtClean="0">
                          <a:solidFill>
                            <a:schemeClr val="bg1"/>
                          </a:solidFill>
                          <a:latin typeface="Algerian" pitchFamily="82" charset="0"/>
                          <a:cs typeface="Times New Roman" pitchFamily="18" charset="0"/>
                        </a:rPr>
                        <a:t>Have A Good Meal</a:t>
                      </a:r>
                      <a:endParaRPr lang="en-US" sz="2800" b="0" dirty="0">
                        <a:solidFill>
                          <a:schemeClr val="bg1"/>
                        </a:solidFill>
                        <a:latin typeface="Algerian" pitchFamily="82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3" name="Smiley Face 12"/>
          <p:cNvSpPr/>
          <p:nvPr/>
        </p:nvSpPr>
        <p:spPr>
          <a:xfrm>
            <a:off x="5867400" y="6934200"/>
            <a:ext cx="685800" cy="685800"/>
          </a:xfrm>
          <a:prstGeom prst="smileyFace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83000"/>
            <a:lum/>
          </a:blip>
          <a:srcRect/>
          <a:stretch>
            <a:fillRect l="-25000" r="-2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b="1" dirty="0" smtClean="0">
                <a:latin typeface="Times New Roman" pitchFamily="18" charset="0"/>
                <a:cs typeface="Times New Roman" pitchFamily="18" charset="0"/>
              </a:rPr>
              <a:t>Reference List </a:t>
            </a:r>
            <a:endParaRPr lang="en-US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en-US" sz="1800" dirty="0" err="1" smtClean="0">
                <a:latin typeface="Times New Roman" pitchFamily="18" charset="0"/>
                <a:cs typeface="Times New Roman" pitchFamily="18" charset="0"/>
              </a:rPr>
              <a:t>Deliciousmagazine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, (2022) </a:t>
            </a:r>
            <a:r>
              <a:rPr lang="en-US" sz="1800" i="1" dirty="0" smtClean="0">
                <a:latin typeface="Times New Roman" pitchFamily="18" charset="0"/>
                <a:cs typeface="Times New Roman" pitchFamily="18" charset="0"/>
              </a:rPr>
              <a:t>Make-ahead dessert recipes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. Available at: https://www.deliciousmagazine.co.uk/collections/make-ahead-dessert-recipes/ (Accessed: 25 February 2022).</a:t>
            </a:r>
          </a:p>
          <a:p>
            <a:pPr lvl="0"/>
            <a:r>
              <a:rPr lang="en-US" sz="1800" dirty="0" err="1" smtClean="0">
                <a:latin typeface="Times New Roman" pitchFamily="18" charset="0"/>
                <a:cs typeface="Times New Roman" pitchFamily="18" charset="0"/>
              </a:rPr>
              <a:t>Greatbritishchefs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, (2022) </a:t>
            </a:r>
            <a:r>
              <a:rPr lang="en-US" sz="1800" i="1" dirty="0" smtClean="0">
                <a:latin typeface="Times New Roman" pitchFamily="18" charset="0"/>
                <a:cs typeface="Times New Roman" pitchFamily="18" charset="0"/>
              </a:rPr>
              <a:t>Main Course Recipes. 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Available at: https://www.greatbritishchefs.com/collections/main-course-recipes (Accessed: 25 February 2022).</a:t>
            </a:r>
          </a:p>
          <a:p>
            <a:pPr lvl="0"/>
            <a:r>
              <a:rPr lang="en-US" sz="1800" dirty="0" err="1" smtClean="0">
                <a:latin typeface="Times New Roman" pitchFamily="18" charset="0"/>
                <a:cs typeface="Times New Roman" pitchFamily="18" charset="0"/>
              </a:rPr>
              <a:t>Greatbritishchefs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, (2022) </a:t>
            </a:r>
            <a:r>
              <a:rPr lang="en-US" sz="1800" i="1" dirty="0" smtClean="0">
                <a:latin typeface="Times New Roman" pitchFamily="18" charset="0"/>
                <a:cs typeface="Times New Roman" pitchFamily="18" charset="0"/>
              </a:rPr>
              <a:t>Starter Recipes. 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Available at: https://www.greatbritishchefs.com/collections/starter-recipes (Accessed: 25 February 2022).</a:t>
            </a:r>
          </a:p>
          <a:p>
            <a:pPr lvl="0"/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Logos-world, (2022) </a:t>
            </a:r>
            <a:r>
              <a:rPr lang="en-US" sz="1800" i="1" dirty="0" smtClean="0">
                <a:latin typeface="Times New Roman" pitchFamily="18" charset="0"/>
                <a:cs typeface="Times New Roman" pitchFamily="18" charset="0"/>
              </a:rPr>
              <a:t>Just Eat Logo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 . Available at: https://logos-world.net/just-eat-logo/ (Accessed: 25 February 2022).</a:t>
            </a:r>
          </a:p>
          <a:p>
            <a:pPr lvl="0"/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Logos-world, (2022) </a:t>
            </a:r>
            <a:r>
              <a:rPr lang="en-US" sz="1800" i="1" dirty="0" err="1" smtClean="0">
                <a:latin typeface="Times New Roman" pitchFamily="18" charset="0"/>
                <a:cs typeface="Times New Roman" pitchFamily="18" charset="0"/>
              </a:rPr>
              <a:t>Uber</a:t>
            </a:r>
            <a:r>
              <a:rPr lang="en-US" sz="1800" i="1" dirty="0" smtClean="0">
                <a:latin typeface="Times New Roman" pitchFamily="18" charset="0"/>
                <a:cs typeface="Times New Roman" pitchFamily="18" charset="0"/>
              </a:rPr>
              <a:t> Eats Logo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 . Available at: https://logos-world.net/uber-eats-logo/ (Accessed: 25 February 2022).</a:t>
            </a:r>
          </a:p>
          <a:p>
            <a:pPr algn="just"/>
            <a:endParaRPr lang="en-US" sz="1800" dirty="0" smtClean="0">
              <a:latin typeface="Times New Roman" pitchFamily="18" charset="0"/>
              <a:cs typeface="Times New Roman" pitchFamily="18" charset="0"/>
            </a:endParaRPr>
          </a:p>
          <a:p>
            <a:pPr algn="just"/>
            <a:endParaRPr lang="en-US" sz="1800" dirty="0" smtClean="0">
              <a:latin typeface="Times New Roman" pitchFamily="18" charset="0"/>
              <a:cs typeface="Times New Roman" pitchFamily="18" charset="0"/>
            </a:endParaRPr>
          </a:p>
          <a:p>
            <a:pPr algn="just"/>
            <a:endParaRPr lang="en-US" sz="1800" dirty="0" smtClean="0">
              <a:latin typeface="Times New Roman" pitchFamily="18" charset="0"/>
              <a:cs typeface="Times New Roman" pitchFamily="18" charset="0"/>
            </a:endParaRPr>
          </a:p>
          <a:p>
            <a:pPr algn="just"/>
            <a:endParaRPr lang="en-US" sz="1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130</TotalTime>
  <Words>854</Words>
  <Application>Microsoft Office PowerPoint</Application>
  <PresentationFormat>On-screen Show (4:3)</PresentationFormat>
  <Paragraphs>94</Paragraphs>
  <Slides>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Office Theme</vt:lpstr>
      <vt:lpstr>HOTEL TRINITY Take Away   Time: 10 am to 7 pm     Open from Monday to Sunday 12/1, Labour Road,Swansea, South Wales</vt:lpstr>
      <vt:lpstr> </vt:lpstr>
      <vt:lpstr>Reference List 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HOTEL TRINITY Take Away    </dc:title>
  <cp:revision>23</cp:revision>
  <dcterms:created xsi:type="dcterms:W3CDTF">2006-08-16T00:00:00Z</dcterms:created>
  <dcterms:modified xsi:type="dcterms:W3CDTF">2022-02-25T11:27:18Z</dcterms:modified>
</cp:coreProperties>
</file>