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2"/>
  </p:notesMasterIdLst>
  <p:sldIdLst>
    <p:sldId id="256" r:id="rId2"/>
    <p:sldId id="298" r:id="rId3"/>
    <p:sldId id="288" r:id="rId4"/>
    <p:sldId id="292" r:id="rId5"/>
    <p:sldId id="277" r:id="rId6"/>
    <p:sldId id="273" r:id="rId7"/>
    <p:sldId id="261" r:id="rId8"/>
    <p:sldId id="262" r:id="rId9"/>
    <p:sldId id="297" r:id="rId10"/>
    <p:sldId id="278" r:id="rId11"/>
    <p:sldId id="293" r:id="rId12"/>
    <p:sldId id="260" r:id="rId13"/>
    <p:sldId id="263" r:id="rId14"/>
    <p:sldId id="265" r:id="rId15"/>
    <p:sldId id="279" r:id="rId16"/>
    <p:sldId id="266" r:id="rId17"/>
    <p:sldId id="267" r:id="rId18"/>
    <p:sldId id="290" r:id="rId19"/>
    <p:sldId id="259" r:id="rId20"/>
    <p:sldId id="291" r:id="rId21"/>
    <p:sldId id="269" r:id="rId22"/>
    <p:sldId id="281" r:id="rId23"/>
    <p:sldId id="282" r:id="rId24"/>
    <p:sldId id="270" r:id="rId25"/>
    <p:sldId id="274" r:id="rId26"/>
    <p:sldId id="283" r:id="rId27"/>
    <p:sldId id="271" r:id="rId28"/>
    <p:sldId id="272" r:id="rId29"/>
    <p:sldId id="299" r:id="rId30"/>
    <p:sldId id="284" r:id="rId31"/>
    <p:sldId id="257" r:id="rId32"/>
    <p:sldId id="280" r:id="rId33"/>
    <p:sldId id="286" r:id="rId34"/>
    <p:sldId id="275" r:id="rId35"/>
    <p:sldId id="285" r:id="rId36"/>
    <p:sldId id="276" r:id="rId37"/>
    <p:sldId id="294" r:id="rId38"/>
    <p:sldId id="295" r:id="rId39"/>
    <p:sldId id="296" r:id="rId40"/>
    <p:sldId id="28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355"/>
    <p:restoredTop sz="84898"/>
  </p:normalViewPr>
  <p:slideViewPr>
    <p:cSldViewPr snapToGrid="0" snapToObjects="1">
      <p:cViewPr varScale="1">
        <p:scale>
          <a:sx n="108" d="100"/>
          <a:sy n="108" d="100"/>
        </p:scale>
        <p:origin x="34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114F232-B68B-4295-B2C8-40AA579EAD6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1CC4CF8-6A6D-413C-AD31-35374A05D762}">
      <dgm:prSet/>
      <dgm:spPr/>
      <dgm:t>
        <a:bodyPr/>
        <a:lstStyle/>
        <a:p>
          <a:r>
            <a:rPr lang="en-US" b="1"/>
            <a:t>Module Deadline</a:t>
          </a:r>
          <a:endParaRPr lang="en-US"/>
        </a:p>
      </dgm:t>
    </dgm:pt>
    <dgm:pt modelId="{4379A27F-7CD8-41B4-A9EB-D98EBB8DE61B}" type="parTrans" cxnId="{24AFF553-A69E-4689-9215-63DFC718AED3}">
      <dgm:prSet/>
      <dgm:spPr/>
      <dgm:t>
        <a:bodyPr/>
        <a:lstStyle/>
        <a:p>
          <a:endParaRPr lang="en-US"/>
        </a:p>
      </dgm:t>
    </dgm:pt>
    <dgm:pt modelId="{109C5814-AFC0-41BF-8A05-7DF63D61030D}" type="sibTrans" cxnId="{24AFF553-A69E-4689-9215-63DFC718AED3}">
      <dgm:prSet/>
      <dgm:spPr/>
      <dgm:t>
        <a:bodyPr/>
        <a:lstStyle/>
        <a:p>
          <a:endParaRPr lang="en-US"/>
        </a:p>
      </dgm:t>
    </dgm:pt>
    <dgm:pt modelId="{9F46E75B-8B7F-44C8-A0B2-085FBEC1FDB0}">
      <dgm:prSet/>
      <dgm:spPr/>
      <dgm:t>
        <a:bodyPr/>
        <a:lstStyle/>
        <a:p>
          <a:r>
            <a:rPr lang="en-GB" b="1"/>
            <a:t>12:00pm (mid-day) </a:t>
          </a:r>
          <a:br>
            <a:rPr lang="en-GB" b="1"/>
          </a:br>
          <a:r>
            <a:rPr lang="en-GB" b="1"/>
            <a:t>Tuesday 28</a:t>
          </a:r>
          <a:r>
            <a:rPr lang="en-GB" b="1" baseline="30000"/>
            <a:t>th</a:t>
          </a:r>
          <a:r>
            <a:rPr lang="en-GB" b="1"/>
            <a:t> April 2026</a:t>
          </a:r>
          <a:r>
            <a:rPr lang="en-GB"/>
            <a:t> </a:t>
          </a:r>
          <a:br>
            <a:rPr lang="en-GB"/>
          </a:br>
          <a:r>
            <a:rPr lang="en-US"/>
            <a:t>Submit as one pdf file on Turnitin on our moodle tile</a:t>
          </a:r>
        </a:p>
      </dgm:t>
    </dgm:pt>
    <dgm:pt modelId="{EBBFDC63-AF7F-4AC9-B21E-4E2A61C69753}" type="parTrans" cxnId="{9E0160F1-DCB4-4FF5-BB1D-F9C3201ED4AC}">
      <dgm:prSet/>
      <dgm:spPr/>
      <dgm:t>
        <a:bodyPr/>
        <a:lstStyle/>
        <a:p>
          <a:endParaRPr lang="en-US"/>
        </a:p>
      </dgm:t>
    </dgm:pt>
    <dgm:pt modelId="{B6D308A4-2CA2-47A4-AD18-2F3D8BF6EDE5}" type="sibTrans" cxnId="{9E0160F1-DCB4-4FF5-BB1D-F9C3201ED4AC}">
      <dgm:prSet/>
      <dgm:spPr/>
      <dgm:t>
        <a:bodyPr/>
        <a:lstStyle/>
        <a:p>
          <a:endParaRPr lang="en-US"/>
        </a:p>
      </dgm:t>
    </dgm:pt>
    <dgm:pt modelId="{368C6249-2B95-4A8F-9BE3-51132001EC52}" type="pres">
      <dgm:prSet presAssocID="{6114F232-B68B-4295-B2C8-40AA579EAD63}" presName="root" presStyleCnt="0">
        <dgm:presLayoutVars>
          <dgm:dir/>
          <dgm:resizeHandles val="exact"/>
        </dgm:presLayoutVars>
      </dgm:prSet>
      <dgm:spPr/>
    </dgm:pt>
    <dgm:pt modelId="{4F2FCFD6-BD54-4074-9281-835175E3CFCC}" type="pres">
      <dgm:prSet presAssocID="{91CC4CF8-6A6D-413C-AD31-35374A05D762}" presName="compNode" presStyleCnt="0"/>
      <dgm:spPr/>
    </dgm:pt>
    <dgm:pt modelId="{78B6173B-3316-4E87-AED6-716D300FA7EE}" type="pres">
      <dgm:prSet presAssocID="{91CC4CF8-6A6D-413C-AD31-35374A05D762}" presName="bgRect" presStyleLbl="bgShp" presStyleIdx="0" presStyleCnt="2"/>
      <dgm:spPr/>
    </dgm:pt>
    <dgm:pt modelId="{74BFE273-0AC5-4C28-A5D8-14F4F23497FD}" type="pres">
      <dgm:prSet presAssocID="{91CC4CF8-6A6D-413C-AD31-35374A05D76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226A273F-6FBA-48CF-B477-12BC7094F828}" type="pres">
      <dgm:prSet presAssocID="{91CC4CF8-6A6D-413C-AD31-35374A05D762}" presName="spaceRect" presStyleCnt="0"/>
      <dgm:spPr/>
    </dgm:pt>
    <dgm:pt modelId="{7D9C806E-BA4A-4C5A-AD69-01B8BC90EB73}" type="pres">
      <dgm:prSet presAssocID="{91CC4CF8-6A6D-413C-AD31-35374A05D762}" presName="parTx" presStyleLbl="revTx" presStyleIdx="0" presStyleCnt="2">
        <dgm:presLayoutVars>
          <dgm:chMax val="0"/>
          <dgm:chPref val="0"/>
        </dgm:presLayoutVars>
      </dgm:prSet>
      <dgm:spPr/>
    </dgm:pt>
    <dgm:pt modelId="{E050955E-C292-4ACD-AEFF-9E11192DB10A}" type="pres">
      <dgm:prSet presAssocID="{109C5814-AFC0-41BF-8A05-7DF63D61030D}" presName="sibTrans" presStyleCnt="0"/>
      <dgm:spPr/>
    </dgm:pt>
    <dgm:pt modelId="{53E6327F-538A-427D-BE7A-11BB4BF563C0}" type="pres">
      <dgm:prSet presAssocID="{9F46E75B-8B7F-44C8-A0B2-085FBEC1FDB0}" presName="compNode" presStyleCnt="0"/>
      <dgm:spPr/>
    </dgm:pt>
    <dgm:pt modelId="{714BDC8E-73C4-44C4-8040-1865F9BD7C65}" type="pres">
      <dgm:prSet presAssocID="{9F46E75B-8B7F-44C8-A0B2-085FBEC1FDB0}" presName="bgRect" presStyleLbl="bgShp" presStyleIdx="1" presStyleCnt="2"/>
      <dgm:spPr/>
    </dgm:pt>
    <dgm:pt modelId="{1BC3AD2E-DFAA-43EB-ADBE-8CEE4DEBCACF}" type="pres">
      <dgm:prSet presAssocID="{9F46E75B-8B7F-44C8-A0B2-085FBEC1FDB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lowchart"/>
        </a:ext>
      </dgm:extLst>
    </dgm:pt>
    <dgm:pt modelId="{E0D97FAB-1268-4AC1-9D30-F307515BA990}" type="pres">
      <dgm:prSet presAssocID="{9F46E75B-8B7F-44C8-A0B2-085FBEC1FDB0}" presName="spaceRect" presStyleCnt="0"/>
      <dgm:spPr/>
    </dgm:pt>
    <dgm:pt modelId="{72337F4A-6298-49FD-A2C7-0418420EE8C3}" type="pres">
      <dgm:prSet presAssocID="{9F46E75B-8B7F-44C8-A0B2-085FBEC1FDB0}" presName="parTx" presStyleLbl="revTx" presStyleIdx="1" presStyleCnt="2">
        <dgm:presLayoutVars>
          <dgm:chMax val="0"/>
          <dgm:chPref val="0"/>
        </dgm:presLayoutVars>
      </dgm:prSet>
      <dgm:spPr/>
    </dgm:pt>
  </dgm:ptLst>
  <dgm:cxnLst>
    <dgm:cxn modelId="{79B4E140-1DA7-4AB8-AD8B-353B3E3BDC2A}" type="presOf" srcId="{91CC4CF8-6A6D-413C-AD31-35374A05D762}" destId="{7D9C806E-BA4A-4C5A-AD69-01B8BC90EB73}" srcOrd="0" destOrd="0" presId="urn:microsoft.com/office/officeart/2018/2/layout/IconVerticalSolidList"/>
    <dgm:cxn modelId="{24AFF553-A69E-4689-9215-63DFC718AED3}" srcId="{6114F232-B68B-4295-B2C8-40AA579EAD63}" destId="{91CC4CF8-6A6D-413C-AD31-35374A05D762}" srcOrd="0" destOrd="0" parTransId="{4379A27F-7CD8-41B4-A9EB-D98EBB8DE61B}" sibTransId="{109C5814-AFC0-41BF-8A05-7DF63D61030D}"/>
    <dgm:cxn modelId="{8CB0805B-59BE-453E-B478-BF0249FF4918}" type="presOf" srcId="{6114F232-B68B-4295-B2C8-40AA579EAD63}" destId="{368C6249-2B95-4A8F-9BE3-51132001EC52}" srcOrd="0" destOrd="0" presId="urn:microsoft.com/office/officeart/2018/2/layout/IconVerticalSolidList"/>
    <dgm:cxn modelId="{9E0160F1-DCB4-4FF5-BB1D-F9C3201ED4AC}" srcId="{6114F232-B68B-4295-B2C8-40AA579EAD63}" destId="{9F46E75B-8B7F-44C8-A0B2-085FBEC1FDB0}" srcOrd="1" destOrd="0" parTransId="{EBBFDC63-AF7F-4AC9-B21E-4E2A61C69753}" sibTransId="{B6D308A4-2CA2-47A4-AD18-2F3D8BF6EDE5}"/>
    <dgm:cxn modelId="{D75774FE-1DE0-4D01-B726-460D68358C99}" type="presOf" srcId="{9F46E75B-8B7F-44C8-A0B2-085FBEC1FDB0}" destId="{72337F4A-6298-49FD-A2C7-0418420EE8C3}" srcOrd="0" destOrd="0" presId="urn:microsoft.com/office/officeart/2018/2/layout/IconVerticalSolidList"/>
    <dgm:cxn modelId="{08ED439A-A8BB-4433-B4B2-36F455B4469F}" type="presParOf" srcId="{368C6249-2B95-4A8F-9BE3-51132001EC52}" destId="{4F2FCFD6-BD54-4074-9281-835175E3CFCC}" srcOrd="0" destOrd="0" presId="urn:microsoft.com/office/officeart/2018/2/layout/IconVerticalSolidList"/>
    <dgm:cxn modelId="{48FA3ECB-88F2-4A4E-8D91-E8CB9C7BE684}" type="presParOf" srcId="{4F2FCFD6-BD54-4074-9281-835175E3CFCC}" destId="{78B6173B-3316-4E87-AED6-716D300FA7EE}" srcOrd="0" destOrd="0" presId="urn:microsoft.com/office/officeart/2018/2/layout/IconVerticalSolidList"/>
    <dgm:cxn modelId="{5946651F-56F9-4F10-B7DF-11C620CA5D13}" type="presParOf" srcId="{4F2FCFD6-BD54-4074-9281-835175E3CFCC}" destId="{74BFE273-0AC5-4C28-A5D8-14F4F23497FD}" srcOrd="1" destOrd="0" presId="urn:microsoft.com/office/officeart/2018/2/layout/IconVerticalSolidList"/>
    <dgm:cxn modelId="{3FA8D2E9-60CD-4AD5-885D-7E570F9CFD21}" type="presParOf" srcId="{4F2FCFD6-BD54-4074-9281-835175E3CFCC}" destId="{226A273F-6FBA-48CF-B477-12BC7094F828}" srcOrd="2" destOrd="0" presId="urn:microsoft.com/office/officeart/2018/2/layout/IconVerticalSolidList"/>
    <dgm:cxn modelId="{A3ECEB4D-6A5B-4BF1-B3DF-193B68504F1E}" type="presParOf" srcId="{4F2FCFD6-BD54-4074-9281-835175E3CFCC}" destId="{7D9C806E-BA4A-4C5A-AD69-01B8BC90EB73}" srcOrd="3" destOrd="0" presId="urn:microsoft.com/office/officeart/2018/2/layout/IconVerticalSolidList"/>
    <dgm:cxn modelId="{B24D9912-CF6F-40A3-A424-1F3B71DE9C37}" type="presParOf" srcId="{368C6249-2B95-4A8F-9BE3-51132001EC52}" destId="{E050955E-C292-4ACD-AEFF-9E11192DB10A}" srcOrd="1" destOrd="0" presId="urn:microsoft.com/office/officeart/2018/2/layout/IconVerticalSolidList"/>
    <dgm:cxn modelId="{635D852E-90F9-41B5-987F-317518F4685F}" type="presParOf" srcId="{368C6249-2B95-4A8F-9BE3-51132001EC52}" destId="{53E6327F-538A-427D-BE7A-11BB4BF563C0}" srcOrd="2" destOrd="0" presId="urn:microsoft.com/office/officeart/2018/2/layout/IconVerticalSolidList"/>
    <dgm:cxn modelId="{6506E64D-78CE-4EC2-B675-E9AA049E6A20}" type="presParOf" srcId="{53E6327F-538A-427D-BE7A-11BB4BF563C0}" destId="{714BDC8E-73C4-44C4-8040-1865F9BD7C65}" srcOrd="0" destOrd="0" presId="urn:microsoft.com/office/officeart/2018/2/layout/IconVerticalSolidList"/>
    <dgm:cxn modelId="{1A21D858-94D1-4057-82E6-2F2DDFA8D93A}" type="presParOf" srcId="{53E6327F-538A-427D-BE7A-11BB4BF563C0}" destId="{1BC3AD2E-DFAA-43EB-ADBE-8CEE4DEBCACF}" srcOrd="1" destOrd="0" presId="urn:microsoft.com/office/officeart/2018/2/layout/IconVerticalSolidList"/>
    <dgm:cxn modelId="{EDD632E9-D3E0-400E-876B-6889CAF1AD4D}" type="presParOf" srcId="{53E6327F-538A-427D-BE7A-11BB4BF563C0}" destId="{E0D97FAB-1268-4AC1-9D30-F307515BA990}" srcOrd="2" destOrd="0" presId="urn:microsoft.com/office/officeart/2018/2/layout/IconVerticalSolidList"/>
    <dgm:cxn modelId="{BDDDC5C6-3D76-4CA3-A1FE-4B59D879F04E}" type="presParOf" srcId="{53E6327F-538A-427D-BE7A-11BB4BF563C0}" destId="{72337F4A-6298-49FD-A2C7-0418420EE8C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6173B-3316-4E87-AED6-716D300FA7EE}">
      <dsp:nvSpPr>
        <dsp:cNvPr id="0" name=""/>
        <dsp:cNvSpPr/>
      </dsp:nvSpPr>
      <dsp:spPr>
        <a:xfrm>
          <a:off x="0" y="908268"/>
          <a:ext cx="6245265" cy="167680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BFE273-0AC5-4C28-A5D8-14F4F23497FD}">
      <dsp:nvSpPr>
        <dsp:cNvPr id="0" name=""/>
        <dsp:cNvSpPr/>
      </dsp:nvSpPr>
      <dsp:spPr>
        <a:xfrm>
          <a:off x="507233" y="1285549"/>
          <a:ext cx="922242" cy="9222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9C806E-BA4A-4C5A-AD69-01B8BC90EB73}">
      <dsp:nvSpPr>
        <dsp:cNvPr id="0" name=""/>
        <dsp:cNvSpPr/>
      </dsp:nvSpPr>
      <dsp:spPr>
        <a:xfrm>
          <a:off x="1936708" y="908268"/>
          <a:ext cx="4308556" cy="1676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462" tIns="177462" rIns="177462" bIns="177462" numCol="1" spcCol="1270" anchor="ctr" anchorCtr="0">
          <a:noAutofit/>
        </a:bodyPr>
        <a:lstStyle/>
        <a:p>
          <a:pPr marL="0" lvl="0" indent="0" algn="l" defTabSz="1022350">
            <a:lnSpc>
              <a:spcPct val="90000"/>
            </a:lnSpc>
            <a:spcBef>
              <a:spcPct val="0"/>
            </a:spcBef>
            <a:spcAft>
              <a:spcPct val="35000"/>
            </a:spcAft>
            <a:buNone/>
          </a:pPr>
          <a:r>
            <a:rPr lang="en-US" sz="2300" b="1" kern="1200"/>
            <a:t>Module Deadline</a:t>
          </a:r>
          <a:endParaRPr lang="en-US" sz="2300" kern="1200"/>
        </a:p>
      </dsp:txBody>
      <dsp:txXfrm>
        <a:off x="1936708" y="908268"/>
        <a:ext cx="4308556" cy="1676804"/>
      </dsp:txXfrm>
    </dsp:sp>
    <dsp:sp modelId="{714BDC8E-73C4-44C4-8040-1865F9BD7C65}">
      <dsp:nvSpPr>
        <dsp:cNvPr id="0" name=""/>
        <dsp:cNvSpPr/>
      </dsp:nvSpPr>
      <dsp:spPr>
        <a:xfrm>
          <a:off x="0" y="3004274"/>
          <a:ext cx="6245265" cy="167680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C3AD2E-DFAA-43EB-ADBE-8CEE4DEBCACF}">
      <dsp:nvSpPr>
        <dsp:cNvPr id="0" name=""/>
        <dsp:cNvSpPr/>
      </dsp:nvSpPr>
      <dsp:spPr>
        <a:xfrm>
          <a:off x="507233" y="3381554"/>
          <a:ext cx="922242" cy="9222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337F4A-6298-49FD-A2C7-0418420EE8C3}">
      <dsp:nvSpPr>
        <dsp:cNvPr id="0" name=""/>
        <dsp:cNvSpPr/>
      </dsp:nvSpPr>
      <dsp:spPr>
        <a:xfrm>
          <a:off x="1936708" y="3004274"/>
          <a:ext cx="4308556" cy="1676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462" tIns="177462" rIns="177462" bIns="177462" numCol="1" spcCol="1270" anchor="ctr" anchorCtr="0">
          <a:noAutofit/>
        </a:bodyPr>
        <a:lstStyle/>
        <a:p>
          <a:pPr marL="0" lvl="0" indent="0" algn="l" defTabSz="1022350">
            <a:lnSpc>
              <a:spcPct val="90000"/>
            </a:lnSpc>
            <a:spcBef>
              <a:spcPct val="0"/>
            </a:spcBef>
            <a:spcAft>
              <a:spcPct val="35000"/>
            </a:spcAft>
            <a:buNone/>
          </a:pPr>
          <a:r>
            <a:rPr lang="en-GB" sz="2300" b="1" kern="1200"/>
            <a:t>12:00pm (mid-day) </a:t>
          </a:r>
          <a:br>
            <a:rPr lang="en-GB" sz="2300" b="1" kern="1200"/>
          </a:br>
          <a:r>
            <a:rPr lang="en-GB" sz="2300" b="1" kern="1200"/>
            <a:t>Tuesday 28</a:t>
          </a:r>
          <a:r>
            <a:rPr lang="en-GB" sz="2300" b="1" kern="1200" baseline="30000"/>
            <a:t>th</a:t>
          </a:r>
          <a:r>
            <a:rPr lang="en-GB" sz="2300" b="1" kern="1200"/>
            <a:t> April 2026</a:t>
          </a:r>
          <a:r>
            <a:rPr lang="en-GB" sz="2300" kern="1200"/>
            <a:t> </a:t>
          </a:r>
          <a:br>
            <a:rPr lang="en-GB" sz="2300" kern="1200"/>
          </a:br>
          <a:r>
            <a:rPr lang="en-US" sz="2300" kern="1200"/>
            <a:t>Submit as one pdf file on Turnitin on our moodle tile</a:t>
          </a:r>
        </a:p>
      </dsp:txBody>
      <dsp:txXfrm>
        <a:off x="1936708" y="3004274"/>
        <a:ext cx="4308556" cy="167680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F1C22-930E-BE43-A2E3-E8AF516017EB}" type="datetimeFigureOut">
              <a:rPr lang="en-US" smtClean="0"/>
              <a:t>3/10/26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664476-E49E-3842-A4A5-D1477628E0C1}" type="slidenum">
              <a:rPr lang="en-US" smtClean="0"/>
              <a:t>‹#›</a:t>
            </a:fld>
            <a:endParaRPr lang="en-US"/>
          </a:p>
        </p:txBody>
      </p:sp>
    </p:spTree>
    <p:extLst>
      <p:ext uri="{BB962C8B-B14F-4D97-AF65-F5344CB8AC3E}">
        <p14:creationId xmlns:p14="http://schemas.microsoft.com/office/powerpoint/2010/main" val="271753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8" Type="http://schemas.openxmlformats.org/officeDocument/2006/relationships/hyperlink" Target="https://en.wikipedia.org/wiki/Streetwear" TargetMode="External"/><Relationship Id="rId13" Type="http://schemas.openxmlformats.org/officeDocument/2006/relationships/hyperlink" Target="https://en.wikipedia.org/wiki/Miquela#cite_note-Billboard-5" TargetMode="External"/><Relationship Id="rId3" Type="http://schemas.openxmlformats.org/officeDocument/2006/relationships/hyperlink" Target="https://en.wikipedia.org/wiki/Yung_Skeeter" TargetMode="External"/><Relationship Id="rId7" Type="http://schemas.openxmlformats.org/officeDocument/2006/relationships/hyperlink" Target="https://en.wikipedia.org/wiki/Computer_animation" TargetMode="External"/><Relationship Id="rId12" Type="http://schemas.openxmlformats.org/officeDocument/2006/relationships/hyperlink" Target="https://en.wikipedia.org/wiki/Downey,_California" TargetMode="External"/><Relationship Id="rId2" Type="http://schemas.openxmlformats.org/officeDocument/2006/relationships/slide" Target="../slides/slide33.xml"/><Relationship Id="rId1" Type="http://schemas.openxmlformats.org/officeDocument/2006/relationships/notesMaster" Target="../notesMasters/notesMaster1.xml"/><Relationship Id="rId6" Type="http://schemas.openxmlformats.org/officeDocument/2006/relationships/hyperlink" Target="https://en.wikipedia.org/wiki/Miquela#cite_note-WSJ_December_2018-2" TargetMode="External"/><Relationship Id="rId11" Type="http://schemas.openxmlformats.org/officeDocument/2006/relationships/hyperlink" Target="https://en.wikipedia.org/wiki/Miquela#cite_note-HuffPo_2016-3" TargetMode="External"/><Relationship Id="rId5" Type="http://schemas.openxmlformats.org/officeDocument/2006/relationships/hyperlink" Target="https://en.wikipedia.org/wiki/Instagram" TargetMode="External"/><Relationship Id="rId15" Type="http://schemas.openxmlformats.org/officeDocument/2006/relationships/hyperlink" Target="https://en.wikipedia.org/wiki/Time_(magazine)" TargetMode="External"/><Relationship Id="rId10" Type="http://schemas.openxmlformats.org/officeDocument/2006/relationships/hyperlink" Target="https://en.wikipedia.org/wiki/Prada" TargetMode="External"/><Relationship Id="rId4" Type="http://schemas.openxmlformats.org/officeDocument/2006/relationships/hyperlink" Target="https://en.wikipedia.org/wiki/Miquela#cite_note-The_Cut_May_2018-1" TargetMode="External"/><Relationship Id="rId9" Type="http://schemas.openxmlformats.org/officeDocument/2006/relationships/hyperlink" Target="https://en.wikipedia.org/wiki/Calvin_Klein" TargetMode="External"/><Relationship Id="rId14" Type="http://schemas.openxmlformats.org/officeDocument/2006/relationships/hyperlink" Target="https://en.wikipedia.org/wiki/Miquela#cite_note-8" TargetMode="Externa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malariamustdie.com/" TargetMode="External"/><Relationship Id="rId2" Type="http://schemas.openxmlformats.org/officeDocument/2006/relationships/slide" Target="../slides/slide36.xml"/><Relationship Id="rId1" Type="http://schemas.openxmlformats.org/officeDocument/2006/relationships/notesMaster" Target="../notesMasters/notesMaster1.xml"/><Relationship Id="rId4" Type="http://schemas.openxmlformats.org/officeDocument/2006/relationships/hyperlink" Target="https://www.independent.co.uk/topic/disease"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week we continue looking at cultural context – remember – everything is connected</a:t>
            </a:r>
          </a:p>
        </p:txBody>
      </p:sp>
      <p:sp>
        <p:nvSpPr>
          <p:cNvPr id="4" name="Slide Number Placeholder 3"/>
          <p:cNvSpPr>
            <a:spLocks noGrp="1"/>
          </p:cNvSpPr>
          <p:nvPr>
            <p:ph type="sldNum" sz="quarter" idx="5"/>
          </p:nvPr>
        </p:nvSpPr>
        <p:spPr/>
        <p:txBody>
          <a:bodyPr/>
          <a:lstStyle/>
          <a:p>
            <a:fld id="{EF664476-E49E-3842-A4A5-D1477628E0C1}" type="slidenum">
              <a:rPr lang="en-US" smtClean="0"/>
              <a:t>1</a:t>
            </a:fld>
            <a:endParaRPr lang="en-US"/>
          </a:p>
        </p:txBody>
      </p:sp>
    </p:spTree>
    <p:extLst>
      <p:ext uri="{BB962C8B-B14F-4D97-AF65-F5344CB8AC3E}">
        <p14:creationId xmlns:p14="http://schemas.microsoft.com/office/powerpoint/2010/main" val="1085646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the last taught session …</a:t>
            </a:r>
          </a:p>
          <a:p>
            <a:endParaRPr lang="en-US" dirty="0"/>
          </a:p>
          <a:p>
            <a:r>
              <a:rPr lang="en-US" dirty="0"/>
              <a:t>Any selection you make for your exhibition will have a relationship with art or design history.</a:t>
            </a:r>
          </a:p>
        </p:txBody>
      </p:sp>
      <p:sp>
        <p:nvSpPr>
          <p:cNvPr id="4" name="Slide Number Placeholder 3"/>
          <p:cNvSpPr>
            <a:spLocks noGrp="1"/>
          </p:cNvSpPr>
          <p:nvPr>
            <p:ph type="sldNum" sz="quarter" idx="5"/>
          </p:nvPr>
        </p:nvSpPr>
        <p:spPr/>
        <p:txBody>
          <a:bodyPr/>
          <a:lstStyle/>
          <a:p>
            <a:fld id="{EF664476-E49E-3842-A4A5-D1477628E0C1}" type="slidenum">
              <a:rPr lang="en-US" smtClean="0"/>
              <a:t>3</a:t>
            </a:fld>
            <a:endParaRPr lang="en-US"/>
          </a:p>
        </p:txBody>
      </p:sp>
    </p:spTree>
    <p:extLst>
      <p:ext uri="{BB962C8B-B14F-4D97-AF65-F5344CB8AC3E}">
        <p14:creationId xmlns:p14="http://schemas.microsoft.com/office/powerpoint/2010/main" val="3454100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A0A0A"/>
                </a:solidFill>
                <a:effectLst/>
                <a:latin typeface="Google Sans"/>
              </a:rPr>
              <a:t>Modernism (roughly late 19th to mid-20th century) aimed for a "universal" experience or truth, whereas postmodernism (mid-to-late 20th century onward) argues that truth is fragmented and culturally constructed.</a:t>
            </a:r>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4</a:t>
            </a:fld>
            <a:endParaRPr lang="en-US"/>
          </a:p>
        </p:txBody>
      </p:sp>
    </p:spTree>
    <p:extLst>
      <p:ext uri="{BB962C8B-B14F-4D97-AF65-F5344CB8AC3E}">
        <p14:creationId xmlns:p14="http://schemas.microsoft.com/office/powerpoint/2010/main" val="1493709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Modernism and postmodernism have been the central cultural, philosophical and critical movements of the last 120 years. </a:t>
            </a:r>
          </a:p>
          <a:p>
            <a:r>
              <a:rPr lang="en-US" dirty="0"/>
              <a:t>It’s important to know of their existence if you are going to be a creative practitioner.</a:t>
            </a:r>
          </a:p>
        </p:txBody>
      </p:sp>
      <p:sp>
        <p:nvSpPr>
          <p:cNvPr id="4" name="Slide Number Placeholder 3"/>
          <p:cNvSpPr>
            <a:spLocks noGrp="1"/>
          </p:cNvSpPr>
          <p:nvPr>
            <p:ph type="sldNum" sz="quarter" idx="5"/>
          </p:nvPr>
        </p:nvSpPr>
        <p:spPr/>
        <p:txBody>
          <a:bodyPr/>
          <a:lstStyle/>
          <a:p>
            <a:fld id="{EF664476-E49E-3842-A4A5-D1477628E0C1}" type="slidenum">
              <a:rPr lang="en-US" smtClean="0"/>
              <a:t>5</a:t>
            </a:fld>
            <a:endParaRPr lang="en-US"/>
          </a:p>
        </p:txBody>
      </p:sp>
    </p:spTree>
    <p:extLst>
      <p:ext uri="{BB962C8B-B14F-4D97-AF65-F5344CB8AC3E}">
        <p14:creationId xmlns:p14="http://schemas.microsoft.com/office/powerpoint/2010/main" val="3021597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this from the modernism lecture – everything is interconnected. We are looking at postmodernism</a:t>
            </a:r>
          </a:p>
        </p:txBody>
      </p:sp>
      <p:sp>
        <p:nvSpPr>
          <p:cNvPr id="4" name="Slide Number Placeholder 3"/>
          <p:cNvSpPr>
            <a:spLocks noGrp="1"/>
          </p:cNvSpPr>
          <p:nvPr>
            <p:ph type="sldNum" sz="quarter" idx="5"/>
          </p:nvPr>
        </p:nvSpPr>
        <p:spPr/>
        <p:txBody>
          <a:bodyPr/>
          <a:lstStyle/>
          <a:p>
            <a:fld id="{EF664476-E49E-3842-A4A5-D1477628E0C1}" type="slidenum">
              <a:rPr lang="en-US" smtClean="0"/>
              <a:t>6</a:t>
            </a:fld>
            <a:endParaRPr lang="en-US"/>
          </a:p>
        </p:txBody>
      </p:sp>
    </p:spTree>
    <p:extLst>
      <p:ext uri="{BB962C8B-B14F-4D97-AF65-F5344CB8AC3E}">
        <p14:creationId xmlns:p14="http://schemas.microsoft.com/office/powerpoint/2010/main" val="5065839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 do my best in In 2 hours - this can be studied in much more depth.</a:t>
            </a:r>
            <a:br>
              <a:rPr lang="en-US" dirty="0"/>
            </a:br>
            <a:r>
              <a:rPr lang="en-US" dirty="0"/>
              <a:t>https://</a:t>
            </a:r>
            <a:r>
              <a:rPr lang="en-US" dirty="0" err="1"/>
              <a:t>www.vam.ac.uk</a:t>
            </a:r>
            <a:r>
              <a:rPr lang="en-US" dirty="0"/>
              <a:t>/collections/</a:t>
            </a:r>
            <a:r>
              <a:rPr lang="en-US" dirty="0" err="1"/>
              <a:t>postmodernism?srsltid</a:t>
            </a:r>
            <a:r>
              <a:rPr lang="en-US" dirty="0"/>
              <a:t>=AfmBOopsuOgHcYx-PCP7QyU8xk5liP3jsjUll_kLt-tqevDZgN51GH91</a:t>
            </a:r>
          </a:p>
        </p:txBody>
      </p:sp>
      <p:sp>
        <p:nvSpPr>
          <p:cNvPr id="4" name="Slide Number Placeholder 3"/>
          <p:cNvSpPr>
            <a:spLocks noGrp="1"/>
          </p:cNvSpPr>
          <p:nvPr>
            <p:ph type="sldNum" sz="quarter" idx="5"/>
          </p:nvPr>
        </p:nvSpPr>
        <p:spPr/>
        <p:txBody>
          <a:bodyPr/>
          <a:lstStyle/>
          <a:p>
            <a:fld id="{EF664476-E49E-3842-A4A5-D1477628E0C1}" type="slidenum">
              <a:rPr lang="en-US" smtClean="0"/>
              <a:t>7</a:t>
            </a:fld>
            <a:endParaRPr lang="en-US"/>
          </a:p>
        </p:txBody>
      </p:sp>
    </p:spTree>
    <p:extLst>
      <p:ext uri="{BB962C8B-B14F-4D97-AF65-F5344CB8AC3E}">
        <p14:creationId xmlns:p14="http://schemas.microsoft.com/office/powerpoint/2010/main" val="730397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This elusive design style is notoriously difficult to define. So we asked some of Postmodernism's leading practitioners, including Charles Jencks, Robert A.M. Stern and Sir Terry Farrell – what does it mean to be Postmodern?</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https://</a:t>
            </a:r>
            <a:r>
              <a:rPr lang="en-GB" sz="1200" b="0" i="0" kern="1200" dirty="0" err="1">
                <a:solidFill>
                  <a:schemeClr val="tx1"/>
                </a:solidFill>
                <a:effectLst/>
                <a:latin typeface="+mn-lt"/>
                <a:ea typeface="+mn-ea"/>
                <a:cs typeface="+mn-cs"/>
              </a:rPr>
              <a:t>www.vam.ac.uk</a:t>
            </a:r>
            <a:r>
              <a:rPr lang="en-GB" sz="1200" b="0" i="0" kern="1200" dirty="0">
                <a:solidFill>
                  <a:schemeClr val="tx1"/>
                </a:solidFill>
                <a:effectLst/>
                <a:latin typeface="+mn-lt"/>
                <a:ea typeface="+mn-ea"/>
                <a:cs typeface="+mn-cs"/>
              </a:rPr>
              <a:t>/collections/</a:t>
            </a:r>
            <a:r>
              <a:rPr lang="en-GB" sz="1200" b="0" i="0" kern="1200" dirty="0" err="1">
                <a:solidFill>
                  <a:schemeClr val="tx1"/>
                </a:solidFill>
                <a:effectLst/>
                <a:latin typeface="+mn-lt"/>
                <a:ea typeface="+mn-ea"/>
                <a:cs typeface="+mn-cs"/>
              </a:rPr>
              <a:t>postmodernism?srsltid</a:t>
            </a:r>
            <a:r>
              <a:rPr lang="en-GB" sz="1200" b="0" i="0" kern="1200" dirty="0">
                <a:solidFill>
                  <a:schemeClr val="tx1"/>
                </a:solidFill>
                <a:effectLst/>
                <a:latin typeface="+mn-lt"/>
                <a:ea typeface="+mn-ea"/>
                <a:cs typeface="+mn-cs"/>
              </a:rPr>
              <a:t>=AfmBOopsuOgHcYx-PCP7QyU8xk5liP3jsjUll_kLt-tqevDZgN51GH91</a:t>
            </a:r>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8</a:t>
            </a:fld>
            <a:endParaRPr lang="en-US"/>
          </a:p>
        </p:txBody>
      </p:sp>
    </p:spTree>
    <p:extLst>
      <p:ext uri="{BB962C8B-B14F-4D97-AF65-F5344CB8AC3E}">
        <p14:creationId xmlns:p14="http://schemas.microsoft.com/office/powerpoint/2010/main" val="1522400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=5D86_ptqd8I</a:t>
            </a:r>
          </a:p>
        </p:txBody>
      </p:sp>
      <p:sp>
        <p:nvSpPr>
          <p:cNvPr id="4" name="Slide Number Placeholder 3"/>
          <p:cNvSpPr>
            <a:spLocks noGrp="1"/>
          </p:cNvSpPr>
          <p:nvPr>
            <p:ph type="sldNum" sz="quarter" idx="5"/>
          </p:nvPr>
        </p:nvSpPr>
        <p:spPr/>
        <p:txBody>
          <a:bodyPr/>
          <a:lstStyle/>
          <a:p>
            <a:fld id="{EF664476-E49E-3842-A4A5-D1477628E0C1}" type="slidenum">
              <a:rPr lang="en-US" smtClean="0"/>
              <a:t>9</a:t>
            </a:fld>
            <a:endParaRPr lang="en-US"/>
          </a:p>
        </p:txBody>
      </p:sp>
    </p:spTree>
    <p:extLst>
      <p:ext uri="{BB962C8B-B14F-4D97-AF65-F5344CB8AC3E}">
        <p14:creationId xmlns:p14="http://schemas.microsoft.com/office/powerpoint/2010/main" val="1406058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does the term originate from?</a:t>
            </a:r>
          </a:p>
        </p:txBody>
      </p:sp>
      <p:sp>
        <p:nvSpPr>
          <p:cNvPr id="4" name="Slide Number Placeholder 3"/>
          <p:cNvSpPr>
            <a:spLocks noGrp="1"/>
          </p:cNvSpPr>
          <p:nvPr>
            <p:ph type="sldNum" sz="quarter" idx="5"/>
          </p:nvPr>
        </p:nvSpPr>
        <p:spPr/>
        <p:txBody>
          <a:bodyPr/>
          <a:lstStyle/>
          <a:p>
            <a:fld id="{EF664476-E49E-3842-A4A5-D1477628E0C1}" type="slidenum">
              <a:rPr lang="en-US" smtClean="0"/>
              <a:t>10</a:t>
            </a:fld>
            <a:endParaRPr lang="en-US"/>
          </a:p>
        </p:txBody>
      </p:sp>
    </p:spTree>
    <p:extLst>
      <p:ext uri="{BB962C8B-B14F-4D97-AF65-F5344CB8AC3E}">
        <p14:creationId xmlns:p14="http://schemas.microsoft.com/office/powerpoint/2010/main" val="3236001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a:t>Metadiscourse</a:t>
            </a:r>
            <a:r>
              <a:rPr lang="en-US" dirty="0"/>
              <a:t> – </a:t>
            </a:r>
            <a:r>
              <a:rPr lang="en-GB" sz="1200" b="0" i="0" kern="1200" dirty="0">
                <a:solidFill>
                  <a:schemeClr val="tx1"/>
                </a:solidFill>
                <a:effectLst/>
                <a:latin typeface="+mn-lt"/>
                <a:ea typeface="+mn-ea"/>
                <a:cs typeface="+mn-cs"/>
              </a:rPr>
              <a:t>a term that is used in philosophy to denote a </a:t>
            </a:r>
            <a:r>
              <a:rPr lang="en-GB" sz="1200" b="1" i="0" kern="1200" dirty="0">
                <a:solidFill>
                  <a:schemeClr val="tx1"/>
                </a:solidFill>
                <a:effectLst/>
                <a:latin typeface="+mn-lt"/>
                <a:ea typeface="+mn-ea"/>
                <a:cs typeface="+mn-cs"/>
              </a:rPr>
              <a:t>discussion about a discussion, </a:t>
            </a:r>
            <a:r>
              <a:rPr lang="en-GB" sz="1200" b="0" i="0" kern="1200" dirty="0">
                <a:solidFill>
                  <a:schemeClr val="tx1"/>
                </a:solidFill>
                <a:effectLst/>
                <a:latin typeface="+mn-lt"/>
                <a:ea typeface="+mn-ea"/>
                <a:cs typeface="+mn-cs"/>
              </a:rPr>
              <a:t>as opposed to a simple discussion about a given topic.</a:t>
            </a:r>
            <a:endParaRPr lang="en-US" dirty="0"/>
          </a:p>
          <a:p>
            <a:r>
              <a:rPr lang="en-GB" b="1" dirty="0"/>
              <a:t>Dialectics </a:t>
            </a:r>
            <a:r>
              <a:rPr lang="en-GB" dirty="0"/>
              <a:t>– </a:t>
            </a:r>
            <a:r>
              <a:rPr lang="en-GB" sz="1200" b="0" i="0" u="none" strike="noStrike" kern="1200" dirty="0">
                <a:solidFill>
                  <a:schemeClr val="tx1"/>
                </a:solidFill>
                <a:effectLst/>
                <a:latin typeface="+mn-lt"/>
                <a:ea typeface="+mn-ea"/>
                <a:cs typeface="+mn-cs"/>
              </a:rPr>
              <a:t>the art of </a:t>
            </a:r>
            <a:r>
              <a:rPr lang="en-GB" sz="1200" b="1" i="0" u="none" strike="noStrike" kern="1200" dirty="0">
                <a:solidFill>
                  <a:schemeClr val="tx1"/>
                </a:solidFill>
                <a:effectLst/>
                <a:latin typeface="+mn-lt"/>
                <a:ea typeface="+mn-ea"/>
                <a:cs typeface="+mn-cs"/>
              </a:rPr>
              <a:t>investigating or discussing the truth of opinions</a:t>
            </a:r>
            <a:r>
              <a:rPr lang="en-GB" sz="1200" b="0" i="0" u="none" strike="noStrike" kern="1200" dirty="0">
                <a:solidFill>
                  <a:schemeClr val="tx1"/>
                </a:solidFill>
                <a:effectLst/>
                <a:latin typeface="+mn-lt"/>
                <a:ea typeface="+mn-ea"/>
                <a:cs typeface="+mn-cs"/>
              </a:rPr>
              <a:t>. The ancient Greeks used the term dialectic to refer to various methods of reasoning and discussion</a:t>
            </a:r>
            <a:endParaRPr lang="en-GB" dirty="0"/>
          </a:p>
          <a:p>
            <a:r>
              <a:rPr lang="en-GB" b="1" dirty="0"/>
              <a:t>Hermeneutics</a:t>
            </a:r>
            <a:r>
              <a:rPr lang="en-GB" dirty="0"/>
              <a:t> – </a:t>
            </a:r>
            <a:r>
              <a:rPr lang="en-GB" sz="1200" b="0" i="0" u="none" strike="noStrike" kern="1200" dirty="0">
                <a:solidFill>
                  <a:schemeClr val="tx1"/>
                </a:solidFill>
                <a:effectLst/>
                <a:latin typeface="+mn-lt"/>
                <a:ea typeface="+mn-ea"/>
                <a:cs typeface="+mn-cs"/>
              </a:rPr>
              <a:t>the branch of </a:t>
            </a:r>
            <a:r>
              <a:rPr lang="en-GB" sz="1200" b="1" i="0" u="none" strike="noStrike" kern="1200" dirty="0">
                <a:solidFill>
                  <a:schemeClr val="tx1"/>
                </a:solidFill>
                <a:effectLst/>
                <a:latin typeface="+mn-lt"/>
                <a:ea typeface="+mn-ea"/>
                <a:cs typeface="+mn-cs"/>
              </a:rPr>
              <a:t>knowledge that deals with interpretation</a:t>
            </a:r>
            <a:r>
              <a:rPr lang="en-GB" sz="1200" b="0" i="0" u="none" strike="noStrike" kern="1200" dirty="0">
                <a:solidFill>
                  <a:schemeClr val="tx1"/>
                </a:solidFill>
                <a:effectLst/>
                <a:latin typeface="+mn-lt"/>
                <a:ea typeface="+mn-ea"/>
                <a:cs typeface="+mn-cs"/>
              </a:rPr>
              <a:t>, especially of the Bible or literary texts.</a:t>
            </a:r>
          </a:p>
          <a:p>
            <a:endParaRPr lang="en-GB" dirty="0"/>
          </a:p>
          <a:p>
            <a:r>
              <a:rPr lang="en-GB" b="1" dirty="0"/>
              <a:t>Metanarratives</a:t>
            </a:r>
            <a:r>
              <a:rPr lang="en-GB" dirty="0"/>
              <a:t> - </a:t>
            </a:r>
            <a:r>
              <a:rPr lang="en-GB" sz="1200" b="0" i="0" u="none" strike="noStrike" kern="1200" dirty="0">
                <a:solidFill>
                  <a:schemeClr val="tx1"/>
                </a:solidFill>
                <a:effectLst/>
                <a:latin typeface="+mn-lt"/>
                <a:ea typeface="+mn-ea"/>
                <a:cs typeface="+mn-cs"/>
              </a:rPr>
              <a:t>an </a:t>
            </a:r>
            <a:r>
              <a:rPr lang="en-GB" sz="1200" b="1" i="0" u="none" strike="noStrike" kern="1200" dirty="0">
                <a:solidFill>
                  <a:schemeClr val="tx1"/>
                </a:solidFill>
                <a:effectLst/>
                <a:latin typeface="+mn-lt"/>
                <a:ea typeface="+mn-ea"/>
                <a:cs typeface="+mn-cs"/>
              </a:rPr>
              <a:t>overarching account or interpretation of events and circumstances that provides a pattern or structure for people’s beliefs and gives meaning to their experiences</a:t>
            </a:r>
            <a:r>
              <a:rPr lang="en-GB" sz="1200" b="0" i="0" u="none" strike="noStrike" kern="1200" dirty="0">
                <a:solidFill>
                  <a:schemeClr val="tx1"/>
                </a:solidFill>
                <a:effectLst/>
                <a:latin typeface="+mn-lt"/>
                <a:ea typeface="+mn-ea"/>
                <a:cs typeface="+mn-cs"/>
              </a:rPr>
              <a:t>: </a:t>
            </a:r>
            <a:r>
              <a:rPr lang="en-GB" sz="1200" b="0" i="1" u="none" strike="noStrike" kern="1200" dirty="0">
                <a:solidFill>
                  <a:schemeClr val="tx1"/>
                </a:solidFill>
                <a:effectLst/>
                <a:latin typeface="+mn-lt"/>
                <a:ea typeface="+mn-ea"/>
                <a:cs typeface="+mn-cs"/>
              </a:rPr>
              <a:t>traditional religions provide stories that deliver a metanarrative about how we should live our lives</a:t>
            </a:r>
            <a:r>
              <a:rPr lang="en-GB" sz="1200" b="0" i="0" u="none" strike="noStrike" kern="1200" dirty="0">
                <a:solidFill>
                  <a:schemeClr val="tx1"/>
                </a:solidFill>
                <a:effectLst/>
                <a:latin typeface="+mn-lt"/>
                <a:ea typeface="+mn-ea"/>
                <a:cs typeface="+mn-cs"/>
              </a:rPr>
              <a:t>.</a:t>
            </a:r>
            <a:endParaRPr lang="en-GB" dirty="0"/>
          </a:p>
          <a:p>
            <a:r>
              <a:rPr lang="en-GB" b="1" dirty="0"/>
              <a:t>Incredulity</a:t>
            </a:r>
            <a:r>
              <a:rPr lang="en-GB" dirty="0"/>
              <a:t> - </a:t>
            </a:r>
            <a:r>
              <a:rPr lang="en-GB" sz="1200" b="0" i="0" u="none" strike="noStrike" kern="1200" dirty="0">
                <a:solidFill>
                  <a:schemeClr val="tx1"/>
                </a:solidFill>
                <a:effectLst/>
                <a:latin typeface="+mn-lt"/>
                <a:ea typeface="+mn-ea"/>
                <a:cs typeface="+mn-cs"/>
              </a:rPr>
              <a:t>the state of being unwilling or </a:t>
            </a:r>
            <a:r>
              <a:rPr lang="en-GB" sz="1200" b="1" i="0" u="none" strike="noStrike" kern="1200" dirty="0">
                <a:solidFill>
                  <a:schemeClr val="tx1"/>
                </a:solidFill>
                <a:effectLst/>
                <a:latin typeface="+mn-lt"/>
                <a:ea typeface="+mn-ea"/>
                <a:cs typeface="+mn-cs"/>
              </a:rPr>
              <a:t>unable to believe something</a:t>
            </a:r>
            <a:endParaRPr lang="en-US" b="1" dirty="0"/>
          </a:p>
        </p:txBody>
      </p:sp>
      <p:sp>
        <p:nvSpPr>
          <p:cNvPr id="4" name="Slide Number Placeholder 3"/>
          <p:cNvSpPr>
            <a:spLocks noGrp="1"/>
          </p:cNvSpPr>
          <p:nvPr>
            <p:ph type="sldNum" sz="quarter" idx="5"/>
          </p:nvPr>
        </p:nvSpPr>
        <p:spPr/>
        <p:txBody>
          <a:bodyPr/>
          <a:lstStyle/>
          <a:p>
            <a:fld id="{EF664476-E49E-3842-A4A5-D1477628E0C1}" type="slidenum">
              <a:rPr lang="en-US" smtClean="0"/>
              <a:t>12</a:t>
            </a:fld>
            <a:endParaRPr lang="en-US"/>
          </a:p>
        </p:txBody>
      </p:sp>
    </p:spTree>
    <p:extLst>
      <p:ext uri="{BB962C8B-B14F-4D97-AF65-F5344CB8AC3E}">
        <p14:creationId xmlns:p14="http://schemas.microsoft.com/office/powerpoint/2010/main" val="1251371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Ideologies: Marriage, Religion, Work ethics, Ceremony, History, American Dream, the nuclear family, </a:t>
            </a:r>
            <a:r>
              <a:rPr lang="en-US" dirty="0" err="1"/>
              <a:t>etc</a:t>
            </a:r>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13</a:t>
            </a:fld>
            <a:endParaRPr lang="en-US"/>
          </a:p>
        </p:txBody>
      </p:sp>
    </p:spTree>
    <p:extLst>
      <p:ext uri="{BB962C8B-B14F-4D97-AF65-F5344CB8AC3E}">
        <p14:creationId xmlns:p14="http://schemas.microsoft.com/office/powerpoint/2010/main" val="708146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Cubsim</a:t>
            </a:r>
            <a:r>
              <a:rPr lang="en-US" dirty="0"/>
              <a:t>, abstraction to communicate ideas and experience above literal representations.</a:t>
            </a:r>
          </a:p>
        </p:txBody>
      </p:sp>
      <p:sp>
        <p:nvSpPr>
          <p:cNvPr id="4" name="Slide Number Placeholder 3"/>
          <p:cNvSpPr>
            <a:spLocks noGrp="1"/>
          </p:cNvSpPr>
          <p:nvPr>
            <p:ph type="sldNum" sz="quarter" idx="5"/>
          </p:nvPr>
        </p:nvSpPr>
        <p:spPr/>
        <p:txBody>
          <a:bodyPr/>
          <a:lstStyle/>
          <a:p>
            <a:fld id="{EF664476-E49E-3842-A4A5-D1477628E0C1}" type="slidenum">
              <a:rPr lang="en-US" smtClean="0"/>
              <a:t>14</a:t>
            </a:fld>
            <a:endParaRPr lang="en-US"/>
          </a:p>
        </p:txBody>
      </p:sp>
    </p:spTree>
    <p:extLst>
      <p:ext uri="{BB962C8B-B14F-4D97-AF65-F5344CB8AC3E}">
        <p14:creationId xmlns:p14="http://schemas.microsoft.com/office/powerpoint/2010/main" val="1220077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dirty="0"/>
              <a:t>A </a:t>
            </a:r>
            <a:r>
              <a:rPr lang="en-GB" b="1" dirty="0"/>
              <a:t>metanarrative is a belief that one big system or story explains everything.</a:t>
            </a:r>
            <a:br>
              <a:rPr lang="en-GB" b="1" dirty="0"/>
            </a:br>
            <a:r>
              <a:rPr lang="en-GB" b="1" i="0" dirty="0">
                <a:solidFill>
                  <a:srgbClr val="0A0A0A"/>
                </a:solidFill>
                <a:effectLst/>
                <a:latin typeface="Google Sans"/>
              </a:rPr>
              <a:t>Modern Context:</a:t>
            </a:r>
            <a:r>
              <a:rPr lang="en-GB" b="0" i="0" dirty="0">
                <a:solidFill>
                  <a:srgbClr val="0A0A0A"/>
                </a:solidFill>
                <a:effectLst/>
                <a:latin typeface="Google Sans"/>
              </a:rPr>
              <a:t> Modernism embraces metanarratives—broad, sweeping stories that offer legitimacy, such as Enlightenment rationalism or the belief in inevitable technological progress.</a:t>
            </a:r>
          </a:p>
          <a:p>
            <a:pPr algn="l">
              <a:buFont typeface="Arial" panose="020B0604020202020204" pitchFamily="34" charset="0"/>
              <a:buChar char="•"/>
            </a:pPr>
            <a:r>
              <a:rPr lang="en-GB" b="1" i="0" dirty="0">
                <a:solidFill>
                  <a:srgbClr val="0A0A0A"/>
                </a:solidFill>
                <a:effectLst/>
                <a:latin typeface="Google Sans"/>
              </a:rPr>
              <a:t>Postmodern Context:</a:t>
            </a:r>
            <a:r>
              <a:rPr lang="en-GB" b="0" i="0" dirty="0">
                <a:solidFill>
                  <a:srgbClr val="0A0A0A"/>
                </a:solidFill>
                <a:effectLst/>
                <a:latin typeface="Google Sans"/>
              </a:rPr>
              <a:t> Popularized by Jean-François Lyotard in 1979, postmodernism questions and dismantles these grand stories, arguing they are no longer effective or credible in explaining the complexity of human life.</a:t>
            </a:r>
          </a:p>
          <a:p>
            <a:pPr algn="l">
              <a:buFont typeface="Arial" panose="020B0604020202020204" pitchFamily="34" charset="0"/>
              <a:buChar char="•"/>
            </a:pPr>
            <a:r>
              <a:rPr lang="en-GB" b="1" i="0" dirty="0">
                <a:solidFill>
                  <a:srgbClr val="0A0A0A"/>
                </a:solidFill>
                <a:effectLst/>
                <a:latin typeface="Google Sans"/>
              </a:rPr>
              <a:t>Key Distinction:</a:t>
            </a:r>
            <a:r>
              <a:rPr lang="en-GB" b="0" i="0" dirty="0">
                <a:solidFill>
                  <a:srgbClr val="0A0A0A"/>
                </a:solidFill>
                <a:effectLst/>
                <a:latin typeface="Google Sans"/>
              </a:rPr>
              <a:t> Postmodernism views the need for a single, overarching, "true" story as a desire to control or impose structure, rather than a reflection of reality</a:t>
            </a:r>
          </a:p>
          <a:p>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16</a:t>
            </a:fld>
            <a:endParaRPr lang="en-US"/>
          </a:p>
        </p:txBody>
      </p:sp>
    </p:spTree>
    <p:extLst>
      <p:ext uri="{BB962C8B-B14F-4D97-AF65-F5344CB8AC3E}">
        <p14:creationId xmlns:p14="http://schemas.microsoft.com/office/powerpoint/2010/main" val="20483120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Challenge</a:t>
            </a:r>
          </a:p>
        </p:txBody>
      </p:sp>
      <p:sp>
        <p:nvSpPr>
          <p:cNvPr id="4" name="Slide Number Placeholder 3"/>
          <p:cNvSpPr>
            <a:spLocks noGrp="1"/>
          </p:cNvSpPr>
          <p:nvPr>
            <p:ph type="sldNum" sz="quarter" idx="5"/>
          </p:nvPr>
        </p:nvSpPr>
        <p:spPr/>
        <p:txBody>
          <a:bodyPr/>
          <a:lstStyle/>
          <a:p>
            <a:fld id="{EF664476-E49E-3842-A4A5-D1477628E0C1}" type="slidenum">
              <a:rPr lang="en-US" smtClean="0"/>
              <a:t>18</a:t>
            </a:fld>
            <a:endParaRPr lang="en-US"/>
          </a:p>
        </p:txBody>
      </p:sp>
    </p:spTree>
    <p:extLst>
      <p:ext uri="{BB962C8B-B14F-4D97-AF65-F5344CB8AC3E}">
        <p14:creationId xmlns:p14="http://schemas.microsoft.com/office/powerpoint/2010/main" val="27334932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reader not the writer. The writer is just the </a:t>
            </a:r>
            <a:r>
              <a:rPr lang="en-US" dirty="0" err="1"/>
              <a:t>scriptor</a:t>
            </a:r>
            <a:r>
              <a:rPr lang="en-US" dirty="0"/>
              <a:t> collecting together other representative words into a text.</a:t>
            </a:r>
          </a:p>
        </p:txBody>
      </p:sp>
      <p:sp>
        <p:nvSpPr>
          <p:cNvPr id="4" name="Slide Number Placeholder 3"/>
          <p:cNvSpPr>
            <a:spLocks noGrp="1"/>
          </p:cNvSpPr>
          <p:nvPr>
            <p:ph type="sldNum" sz="quarter" idx="5"/>
          </p:nvPr>
        </p:nvSpPr>
        <p:spPr/>
        <p:txBody>
          <a:bodyPr/>
          <a:lstStyle/>
          <a:p>
            <a:fld id="{EF664476-E49E-3842-A4A5-D1477628E0C1}" type="slidenum">
              <a:rPr lang="en-US" smtClean="0"/>
              <a:t>19</a:t>
            </a:fld>
            <a:endParaRPr lang="en-US"/>
          </a:p>
        </p:txBody>
      </p:sp>
    </p:spTree>
    <p:extLst>
      <p:ext uri="{BB962C8B-B14F-4D97-AF65-F5344CB8AC3E}">
        <p14:creationId xmlns:p14="http://schemas.microsoft.com/office/powerpoint/2010/main" val="42232414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 out for these in the following examples</a:t>
            </a:r>
          </a:p>
          <a:p>
            <a:r>
              <a:rPr lang="en-US" dirty="0"/>
              <a:t>Pluralism: </a:t>
            </a:r>
            <a:r>
              <a:rPr lang="en-GB" sz="1200" b="0" i="0" u="none" strike="noStrike" kern="1200" dirty="0">
                <a:solidFill>
                  <a:schemeClr val="tx1"/>
                </a:solidFill>
                <a:effectLst/>
                <a:latin typeface="+mn-lt"/>
                <a:ea typeface="+mn-ea"/>
                <a:cs typeface="+mn-cs"/>
              </a:rPr>
              <a:t>a condition or system in which two or more states, groups, principles, sources of authority,</a:t>
            </a:r>
          </a:p>
          <a:p>
            <a:r>
              <a:rPr lang="en-US" dirty="0"/>
              <a:t>Intertextuality: </a:t>
            </a:r>
            <a:r>
              <a:rPr lang="en-GB" sz="1200" b="0" i="0" u="none" strike="noStrike" kern="1200" dirty="0">
                <a:solidFill>
                  <a:schemeClr val="tx1"/>
                </a:solidFill>
                <a:effectLst/>
                <a:latin typeface="+mn-lt"/>
                <a:ea typeface="+mn-ea"/>
                <a:cs typeface="+mn-cs"/>
              </a:rPr>
              <a:t>the relationship between texts, especially literary ones: </a:t>
            </a:r>
            <a:r>
              <a:rPr lang="en-GB" sz="1200" b="0" i="1" u="none" strike="noStrike" kern="1200" dirty="0">
                <a:solidFill>
                  <a:schemeClr val="tx1"/>
                </a:solidFill>
                <a:effectLst/>
                <a:latin typeface="+mn-lt"/>
                <a:ea typeface="+mn-ea"/>
                <a:cs typeface="+mn-cs"/>
              </a:rPr>
              <a:t>every text is a product of intertextuality</a:t>
            </a:r>
            <a:r>
              <a:rPr lang="en-GB" sz="1200" b="0" i="0" u="none" strike="noStrike" kern="1200" dirty="0">
                <a:solidFill>
                  <a:schemeClr val="tx1"/>
                </a:solidFill>
                <a:effectLst/>
                <a:latin typeface="+mn-lt"/>
                <a:ea typeface="+mn-ea"/>
                <a:cs typeface="+mn-cs"/>
              </a:rPr>
              <a:t>.</a:t>
            </a:r>
          </a:p>
          <a:p>
            <a:r>
              <a:rPr lang="en-US" dirty="0"/>
              <a:t>Hyperreality: </a:t>
            </a:r>
            <a:r>
              <a:rPr lang="en-GB" sz="1200" b="0" i="0" u="none" strike="noStrike" kern="1200" dirty="0">
                <a:solidFill>
                  <a:schemeClr val="tx1"/>
                </a:solidFill>
                <a:effectLst/>
                <a:latin typeface="+mn-lt"/>
                <a:ea typeface="+mn-ea"/>
                <a:cs typeface="+mn-cs"/>
              </a:rPr>
              <a:t>exaggerated in comparison to reality: </a:t>
            </a:r>
            <a:r>
              <a:rPr lang="en-GB" sz="1200" b="0" i="1" u="none" strike="noStrike" kern="1200" dirty="0">
                <a:solidFill>
                  <a:schemeClr val="tx1"/>
                </a:solidFill>
                <a:effectLst/>
                <a:latin typeface="+mn-lt"/>
                <a:ea typeface="+mn-ea"/>
                <a:cs typeface="+mn-cs"/>
              </a:rPr>
              <a:t>his characters are hyperreal rather than naturalistic</a:t>
            </a:r>
            <a:r>
              <a:rPr lang="en-GB" sz="1200" b="0" i="0" u="none" strike="noStrike" kern="1200" dirty="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21</a:t>
            </a:fld>
            <a:endParaRPr lang="en-US"/>
          </a:p>
        </p:txBody>
      </p:sp>
    </p:spTree>
    <p:extLst>
      <p:ext uri="{BB962C8B-B14F-4D97-AF65-F5344CB8AC3E}">
        <p14:creationId xmlns:p14="http://schemas.microsoft.com/office/powerpoint/2010/main" val="2578415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text of the advertisement in Figure 7.1 states, ‘Like time, I wait pour non homme’ (Like time, I wait for no man). The advertisement denotes an intentioned combination of text-and-image. The signifiers ‘time’ and ‘man’ narrated by the female subject implicitly invoke questions of derivation and re-presentation. We are immediately aware of the advertisement as the derivation of a more famous phrase (non homme = non man), but we instinctively feel that some convention and or iconography is being subverted.</a:t>
            </a:r>
          </a:p>
          <a:p>
            <a:r>
              <a:rPr lang="en-GB" sz="1200" b="0" i="0" kern="1200" dirty="0">
                <a:solidFill>
                  <a:schemeClr val="tx1"/>
                </a:solidFill>
                <a:effectLst/>
                <a:latin typeface="+mn-lt"/>
                <a:ea typeface="+mn-ea"/>
                <a:cs typeface="+mn-cs"/>
              </a:rPr>
              <a:t>Each reading of the text is creative, as interpretations become cross-fertilized with discourses ‘drawn from the reader’s own socially, culturally and historically situated experiences’ (Proctor et al., 2002: 34). The text is therefore convergent as it is ‘shaped by the repetition and transformation of other textual structures’ (ibid.: 34).</a:t>
            </a:r>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22</a:t>
            </a:fld>
            <a:endParaRPr lang="en-US"/>
          </a:p>
        </p:txBody>
      </p:sp>
    </p:spTree>
    <p:extLst>
      <p:ext uri="{BB962C8B-B14F-4D97-AF65-F5344CB8AC3E}">
        <p14:creationId xmlns:p14="http://schemas.microsoft.com/office/powerpoint/2010/main" val="658699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of contradictions!</a:t>
            </a:r>
          </a:p>
        </p:txBody>
      </p:sp>
      <p:sp>
        <p:nvSpPr>
          <p:cNvPr id="4" name="Slide Number Placeholder 3"/>
          <p:cNvSpPr>
            <a:spLocks noGrp="1"/>
          </p:cNvSpPr>
          <p:nvPr>
            <p:ph type="sldNum" sz="quarter" idx="5"/>
          </p:nvPr>
        </p:nvSpPr>
        <p:spPr/>
        <p:txBody>
          <a:bodyPr/>
          <a:lstStyle/>
          <a:p>
            <a:fld id="{EF664476-E49E-3842-A4A5-D1477628E0C1}" type="slidenum">
              <a:rPr lang="en-US" smtClean="0"/>
              <a:t>24</a:t>
            </a:fld>
            <a:endParaRPr lang="en-US"/>
          </a:p>
        </p:txBody>
      </p:sp>
    </p:spTree>
    <p:extLst>
      <p:ext uri="{BB962C8B-B14F-4D97-AF65-F5344CB8AC3E}">
        <p14:creationId xmlns:p14="http://schemas.microsoft.com/office/powerpoint/2010/main" val="3871225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26</a:t>
            </a:fld>
            <a:endParaRPr lang="en-US"/>
          </a:p>
        </p:txBody>
      </p:sp>
    </p:spTree>
    <p:extLst>
      <p:ext uri="{BB962C8B-B14F-4D97-AF65-F5344CB8AC3E}">
        <p14:creationId xmlns:p14="http://schemas.microsoft.com/office/powerpoint/2010/main" val="11109074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=EGcBNACe80M</a:t>
            </a:r>
          </a:p>
        </p:txBody>
      </p:sp>
      <p:sp>
        <p:nvSpPr>
          <p:cNvPr id="4" name="Slide Number Placeholder 3"/>
          <p:cNvSpPr>
            <a:spLocks noGrp="1"/>
          </p:cNvSpPr>
          <p:nvPr>
            <p:ph type="sldNum" sz="quarter" idx="5"/>
          </p:nvPr>
        </p:nvSpPr>
        <p:spPr/>
        <p:txBody>
          <a:bodyPr/>
          <a:lstStyle/>
          <a:p>
            <a:fld id="{EF664476-E49E-3842-A4A5-D1477628E0C1}" type="slidenum">
              <a:rPr lang="en-US" smtClean="0"/>
              <a:t>28</a:t>
            </a:fld>
            <a:endParaRPr lang="en-US"/>
          </a:p>
        </p:txBody>
      </p:sp>
    </p:spTree>
    <p:extLst>
      <p:ext uri="{BB962C8B-B14F-4D97-AF65-F5344CB8AC3E}">
        <p14:creationId xmlns:p14="http://schemas.microsoft.com/office/powerpoint/2010/main" val="2204886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=EGcBNACe80M</a:t>
            </a:r>
          </a:p>
        </p:txBody>
      </p:sp>
      <p:sp>
        <p:nvSpPr>
          <p:cNvPr id="4" name="Slide Number Placeholder 3"/>
          <p:cNvSpPr>
            <a:spLocks noGrp="1"/>
          </p:cNvSpPr>
          <p:nvPr>
            <p:ph type="sldNum" sz="quarter" idx="5"/>
          </p:nvPr>
        </p:nvSpPr>
        <p:spPr/>
        <p:txBody>
          <a:bodyPr/>
          <a:lstStyle/>
          <a:p>
            <a:fld id="{EF664476-E49E-3842-A4A5-D1477628E0C1}" type="slidenum">
              <a:rPr lang="en-US" smtClean="0"/>
              <a:t>29</a:t>
            </a:fld>
            <a:endParaRPr lang="en-US"/>
          </a:p>
        </p:txBody>
      </p:sp>
    </p:spTree>
    <p:extLst>
      <p:ext uri="{BB962C8B-B14F-4D97-AF65-F5344CB8AC3E}">
        <p14:creationId xmlns:p14="http://schemas.microsoft.com/office/powerpoint/2010/main" val="27593028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Frank Gehry is well known for his use of unusual materials.</a:t>
            </a:r>
          </a:p>
          <a:p>
            <a:r>
              <a:rPr lang="en-GB" sz="1200" b="0" i="0" kern="1200" dirty="0">
                <a:solidFill>
                  <a:schemeClr val="tx1"/>
                </a:solidFill>
                <a:effectLst/>
                <a:latin typeface="+mn-lt"/>
                <a:ea typeface="+mn-ea"/>
                <a:cs typeface="+mn-cs"/>
              </a:rPr>
              <a:t>With his Easy Edges furniture series he succeeded in giving a new aesthetic dimension to such an everyday material as cardboard. Although they look surprisingly simple the Easy Edges pieces have been constructed with an architect's skill and are exceedingly robust and stable.</a:t>
            </a:r>
          </a:p>
          <a:p>
            <a:r>
              <a:rPr lang="en-GB" sz="1200" b="0" i="0" kern="1200" dirty="0">
                <a:solidFill>
                  <a:schemeClr val="tx1"/>
                </a:solidFill>
                <a:effectLst/>
                <a:latin typeface="+mn-lt"/>
                <a:ea typeface="+mn-ea"/>
                <a:cs typeface="+mn-cs"/>
              </a:rPr>
              <a:t>Materials: Corrugated cardboard with edges made of hardboard. Colour: natural.</a:t>
            </a:r>
          </a:p>
          <a:p>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30</a:t>
            </a:fld>
            <a:endParaRPr lang="en-US"/>
          </a:p>
        </p:txBody>
      </p:sp>
    </p:spTree>
    <p:extLst>
      <p:ext uri="{BB962C8B-B14F-4D97-AF65-F5344CB8AC3E}">
        <p14:creationId xmlns:p14="http://schemas.microsoft.com/office/powerpoint/2010/main" val="18311602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31</a:t>
            </a:fld>
            <a:endParaRPr lang="en-US"/>
          </a:p>
        </p:txBody>
      </p:sp>
    </p:spTree>
    <p:extLst>
      <p:ext uri="{BB962C8B-B14F-4D97-AF65-F5344CB8AC3E}">
        <p14:creationId xmlns:p14="http://schemas.microsoft.com/office/powerpoint/2010/main" val="34254871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b="1" i="0" kern="1200" dirty="0" err="1">
                <a:solidFill>
                  <a:schemeClr val="tx1"/>
                </a:solidFill>
                <a:effectLst/>
                <a:latin typeface="+mn-lt"/>
                <a:ea typeface="+mn-ea"/>
                <a:cs typeface="+mn-cs"/>
              </a:rPr>
              <a:t>Miquela</a:t>
            </a:r>
            <a:r>
              <a:rPr lang="pt-BR" sz="1200" b="1" i="0" kern="1200" dirty="0">
                <a:solidFill>
                  <a:schemeClr val="tx1"/>
                </a:solidFill>
                <a:effectLst/>
                <a:latin typeface="+mn-lt"/>
                <a:ea typeface="+mn-ea"/>
                <a:cs typeface="+mn-cs"/>
              </a:rPr>
              <a:t> Sousa</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or</a:t>
            </a:r>
            <a:r>
              <a:rPr lang="pt-BR" sz="1200" b="0" i="0" kern="1200" dirty="0">
                <a:solidFill>
                  <a:schemeClr val="tx1"/>
                </a:solidFill>
                <a:effectLst/>
                <a:latin typeface="+mn-lt"/>
                <a:ea typeface="+mn-ea"/>
                <a:cs typeface="+mn-cs"/>
              </a:rPr>
              <a:t> </a:t>
            </a:r>
            <a:r>
              <a:rPr lang="pt-BR" sz="1200" b="1" i="0" kern="1200" dirty="0" err="1">
                <a:solidFill>
                  <a:schemeClr val="tx1"/>
                </a:solidFill>
                <a:effectLst/>
                <a:latin typeface="+mn-lt"/>
                <a:ea typeface="+mn-ea"/>
                <a:cs typeface="+mn-cs"/>
              </a:rPr>
              <a:t>Lil</a:t>
            </a:r>
            <a:r>
              <a:rPr lang="pt-BR" sz="1200" b="1" i="0" kern="1200" dirty="0">
                <a:solidFill>
                  <a:schemeClr val="tx1"/>
                </a:solidFill>
                <a:effectLst/>
                <a:latin typeface="+mn-lt"/>
                <a:ea typeface="+mn-ea"/>
                <a:cs typeface="+mn-cs"/>
              </a:rPr>
              <a:t> </a:t>
            </a:r>
            <a:r>
              <a:rPr lang="pt-BR" sz="1200" b="1" i="0" kern="1200" dirty="0" err="1">
                <a:solidFill>
                  <a:schemeClr val="tx1"/>
                </a:solidFill>
                <a:effectLst/>
                <a:latin typeface="+mn-lt"/>
                <a:ea typeface="+mn-ea"/>
                <a:cs typeface="+mn-cs"/>
              </a:rPr>
              <a:t>Miquela</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is</a:t>
            </a:r>
            <a:r>
              <a:rPr lang="pt-BR" sz="1200" b="0" i="0" kern="1200" dirty="0">
                <a:solidFill>
                  <a:schemeClr val="tx1"/>
                </a:solidFill>
                <a:effectLst/>
                <a:latin typeface="+mn-lt"/>
                <a:ea typeface="+mn-ea"/>
                <a:cs typeface="+mn-cs"/>
              </a:rPr>
              <a:t> a </a:t>
            </a:r>
            <a:r>
              <a:rPr lang="pt-BR" sz="1200" b="0" i="0" kern="1200" dirty="0" err="1">
                <a:solidFill>
                  <a:schemeClr val="tx1"/>
                </a:solidFill>
                <a:effectLst/>
                <a:latin typeface="+mn-lt"/>
                <a:ea typeface="+mn-ea"/>
                <a:cs typeface="+mn-cs"/>
              </a:rPr>
              <a:t>character</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which</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was</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created</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by</a:t>
            </a:r>
            <a:r>
              <a:rPr lang="pt-BR" sz="1200" b="0" i="0" kern="1200" dirty="0">
                <a:solidFill>
                  <a:schemeClr val="tx1"/>
                </a:solidFill>
                <a:effectLst/>
                <a:latin typeface="+mn-lt"/>
                <a:ea typeface="+mn-ea"/>
                <a:cs typeface="+mn-cs"/>
              </a:rPr>
              <a:t> </a:t>
            </a:r>
            <a:r>
              <a:rPr lang="pt-BR" sz="1200" b="0" i="0" u="none" strike="noStrike" kern="1200" dirty="0">
                <a:solidFill>
                  <a:schemeClr val="tx1"/>
                </a:solidFill>
                <a:effectLst/>
                <a:latin typeface="+mn-lt"/>
                <a:ea typeface="+mn-ea"/>
                <a:cs typeface="+mn-cs"/>
                <a:hlinkClick r:id="rId3" tooltip="Yung Skeeter"/>
              </a:rPr>
              <a:t>Trevor McFedries</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and</a:t>
            </a:r>
            <a:r>
              <a:rPr lang="pt-BR" sz="1200" b="0" i="0" kern="1200" dirty="0">
                <a:solidFill>
                  <a:schemeClr val="tx1"/>
                </a:solidFill>
                <a:effectLst/>
                <a:latin typeface="+mn-lt"/>
                <a:ea typeface="+mn-ea"/>
                <a:cs typeface="+mn-cs"/>
              </a:rPr>
              <a:t> Sara </a:t>
            </a:r>
            <a:r>
              <a:rPr lang="pt-BR" sz="1200" b="0" i="0" kern="1200" dirty="0" err="1">
                <a:solidFill>
                  <a:schemeClr val="tx1"/>
                </a:solidFill>
                <a:effectLst/>
                <a:latin typeface="+mn-lt"/>
                <a:ea typeface="+mn-ea"/>
                <a:cs typeface="+mn-cs"/>
              </a:rPr>
              <a:t>DeCou</a:t>
            </a:r>
            <a:r>
              <a:rPr lang="pt-BR" sz="1200" b="0" i="0" kern="1200" dirty="0">
                <a:solidFill>
                  <a:schemeClr val="tx1"/>
                </a:solidFill>
                <a:effectLst/>
                <a:latin typeface="+mn-lt"/>
                <a:ea typeface="+mn-ea"/>
                <a:cs typeface="+mn-cs"/>
              </a:rPr>
              <a:t>.</a:t>
            </a:r>
            <a:r>
              <a:rPr lang="pt-BR" sz="1200" b="0" i="0" u="none" strike="noStrike" kern="1200" baseline="30000" dirty="0">
                <a:solidFill>
                  <a:schemeClr val="tx1"/>
                </a:solidFill>
                <a:effectLst/>
                <a:latin typeface="+mn-lt"/>
                <a:ea typeface="+mn-ea"/>
                <a:cs typeface="+mn-cs"/>
                <a:hlinkClick r:id="rId4"/>
              </a:rPr>
              <a:t>[1]</a:t>
            </a:r>
            <a:r>
              <a:rPr lang="pt-BR" sz="1200" b="0" i="0" kern="1200" dirty="0">
                <a:solidFill>
                  <a:schemeClr val="tx1"/>
                </a:solidFill>
                <a:effectLst/>
                <a:latin typeface="+mn-lt"/>
                <a:ea typeface="+mn-ea"/>
                <a:cs typeface="+mn-cs"/>
              </a:rPr>
              <a:t> The </a:t>
            </a:r>
            <a:r>
              <a:rPr lang="pt-BR" sz="1200" b="0" i="0" kern="1200" dirty="0" err="1">
                <a:solidFill>
                  <a:schemeClr val="tx1"/>
                </a:solidFill>
                <a:effectLst/>
                <a:latin typeface="+mn-lt"/>
                <a:ea typeface="+mn-ea"/>
                <a:cs typeface="+mn-cs"/>
              </a:rPr>
              <a:t>project</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began</a:t>
            </a:r>
            <a:r>
              <a:rPr lang="pt-BR" sz="1200" b="0" i="0" kern="1200" dirty="0">
                <a:solidFill>
                  <a:schemeClr val="tx1"/>
                </a:solidFill>
                <a:effectLst/>
                <a:latin typeface="+mn-lt"/>
                <a:ea typeface="+mn-ea"/>
                <a:cs typeface="+mn-cs"/>
              </a:rPr>
              <a:t> in 2016 as </a:t>
            </a:r>
            <a:r>
              <a:rPr lang="pt-BR" sz="1200" b="0" i="0" kern="1200" dirty="0" err="1">
                <a:solidFill>
                  <a:schemeClr val="tx1"/>
                </a:solidFill>
                <a:effectLst/>
                <a:latin typeface="+mn-lt"/>
                <a:ea typeface="+mn-ea"/>
                <a:cs typeface="+mn-cs"/>
              </a:rPr>
              <a:t>an</a:t>
            </a:r>
            <a:r>
              <a:rPr lang="pt-BR" sz="1200" b="0" i="0" kern="1200" dirty="0">
                <a:solidFill>
                  <a:schemeClr val="tx1"/>
                </a:solidFill>
                <a:effectLst/>
                <a:latin typeface="+mn-lt"/>
                <a:ea typeface="+mn-ea"/>
                <a:cs typeface="+mn-cs"/>
              </a:rPr>
              <a:t> </a:t>
            </a:r>
            <a:r>
              <a:rPr lang="pt-BR" sz="1200" b="0" i="0" u="none" strike="noStrike" kern="1200" dirty="0">
                <a:solidFill>
                  <a:schemeClr val="tx1"/>
                </a:solidFill>
                <a:effectLst/>
                <a:latin typeface="+mn-lt"/>
                <a:ea typeface="+mn-ea"/>
                <a:cs typeface="+mn-cs"/>
                <a:hlinkClick r:id="rId5" tooltip="Instagram"/>
              </a:rPr>
              <a:t>Instagram</a:t>
            </a:r>
            <a:r>
              <a:rPr lang="pt-BR" sz="1200" b="0" i="0" kern="1200" dirty="0">
                <a:solidFill>
                  <a:schemeClr val="tx1"/>
                </a:solidFill>
                <a:effectLst/>
                <a:latin typeface="+mn-lt"/>
                <a:ea typeface="+mn-ea"/>
                <a:cs typeface="+mn-cs"/>
              </a:rPr>
              <a:t> profile.</a:t>
            </a:r>
            <a:r>
              <a:rPr lang="pt-BR" sz="1200" b="0" i="0" u="none" strike="noStrike" kern="1200" baseline="30000" dirty="0">
                <a:solidFill>
                  <a:schemeClr val="tx1"/>
                </a:solidFill>
                <a:effectLst/>
                <a:latin typeface="+mn-lt"/>
                <a:ea typeface="+mn-ea"/>
                <a:cs typeface="+mn-cs"/>
                <a:hlinkClick r:id="rId6"/>
              </a:rPr>
              <a:t>[2]</a:t>
            </a:r>
            <a:r>
              <a:rPr lang="pt-BR" sz="1200" b="0" i="0" kern="1200" dirty="0">
                <a:solidFill>
                  <a:schemeClr val="tx1"/>
                </a:solidFill>
                <a:effectLst/>
                <a:latin typeface="+mn-lt"/>
                <a:ea typeface="+mn-ea"/>
                <a:cs typeface="+mn-cs"/>
              </a:rPr>
              <a:t> The </a:t>
            </a:r>
            <a:r>
              <a:rPr lang="pt-BR" sz="1200" b="0" i="0" kern="1200" dirty="0" err="1">
                <a:solidFill>
                  <a:schemeClr val="tx1"/>
                </a:solidFill>
                <a:effectLst/>
                <a:latin typeface="+mn-lt"/>
                <a:ea typeface="+mn-ea"/>
                <a:cs typeface="+mn-cs"/>
              </a:rPr>
              <a:t>account</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details</a:t>
            </a:r>
            <a:r>
              <a:rPr lang="pt-BR" sz="1200" b="0" i="0" kern="1200" dirty="0">
                <a:solidFill>
                  <a:schemeClr val="tx1"/>
                </a:solidFill>
                <a:effectLst/>
                <a:latin typeface="+mn-lt"/>
                <a:ea typeface="+mn-ea"/>
                <a:cs typeface="+mn-cs"/>
              </a:rPr>
              <a:t> a </a:t>
            </a:r>
            <a:r>
              <a:rPr lang="pt-BR" sz="1200" b="0" i="0" kern="1200" dirty="0" err="1">
                <a:solidFill>
                  <a:schemeClr val="tx1"/>
                </a:solidFill>
                <a:effectLst/>
                <a:latin typeface="+mn-lt"/>
                <a:ea typeface="+mn-ea"/>
                <a:cs typeface="+mn-cs"/>
              </a:rPr>
              <a:t>fictional</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narrative</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which</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presents</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Miquela</a:t>
            </a:r>
            <a:r>
              <a:rPr lang="pt-BR" sz="1200" b="0" i="0" kern="1200" dirty="0">
                <a:solidFill>
                  <a:schemeClr val="tx1"/>
                </a:solidFill>
                <a:effectLst/>
                <a:latin typeface="+mn-lt"/>
                <a:ea typeface="+mn-ea"/>
                <a:cs typeface="+mn-cs"/>
              </a:rPr>
              <a:t> as a </a:t>
            </a:r>
            <a:r>
              <a:rPr lang="pt-BR" sz="1200" b="0" i="0" u="none" strike="noStrike" kern="1200" dirty="0">
                <a:solidFill>
                  <a:schemeClr val="tx1"/>
                </a:solidFill>
                <a:effectLst/>
                <a:latin typeface="+mn-lt"/>
                <a:ea typeface="+mn-ea"/>
                <a:cs typeface="+mn-cs"/>
                <a:hlinkClick r:id="rId7" tooltip="Computer animation"/>
              </a:rPr>
              <a:t>CGI</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character</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and</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model</a:t>
            </a:r>
            <a:r>
              <a:rPr lang="pt-BR" sz="1200" b="0" i="0" kern="1200" dirty="0">
                <a:solidFill>
                  <a:schemeClr val="tx1"/>
                </a:solidFill>
                <a:effectLst/>
                <a:latin typeface="+mn-lt"/>
                <a:ea typeface="+mn-ea"/>
                <a:cs typeface="+mn-cs"/>
              </a:rPr>
              <a:t> in </a:t>
            </a:r>
            <a:r>
              <a:rPr lang="pt-BR" sz="1200" b="0" i="0" kern="1200" dirty="0" err="1">
                <a:solidFill>
                  <a:schemeClr val="tx1"/>
                </a:solidFill>
                <a:effectLst/>
                <a:latin typeface="+mn-lt"/>
                <a:ea typeface="+mn-ea"/>
                <a:cs typeface="+mn-cs"/>
              </a:rPr>
              <a:t>conflict</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with</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other</a:t>
            </a:r>
            <a:r>
              <a:rPr lang="pt-BR" sz="1200" b="0" i="0" kern="1200" dirty="0">
                <a:solidFill>
                  <a:schemeClr val="tx1"/>
                </a:solidFill>
                <a:effectLst/>
                <a:latin typeface="+mn-lt"/>
                <a:ea typeface="+mn-ea"/>
                <a:cs typeface="+mn-cs"/>
              </a:rPr>
              <a:t> digital </a:t>
            </a:r>
            <a:r>
              <a:rPr lang="pt-BR" sz="1200" b="0" i="0" kern="1200" dirty="0" err="1">
                <a:solidFill>
                  <a:schemeClr val="tx1"/>
                </a:solidFill>
                <a:effectLst/>
                <a:latin typeface="+mn-lt"/>
                <a:ea typeface="+mn-ea"/>
                <a:cs typeface="+mn-cs"/>
              </a:rPr>
              <a:t>projects</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while</a:t>
            </a:r>
            <a:r>
              <a:rPr lang="pt-BR" sz="1200" b="0" i="0" kern="1200" dirty="0">
                <a:solidFill>
                  <a:schemeClr val="tx1"/>
                </a:solidFill>
                <a:effectLst/>
                <a:latin typeface="+mn-lt"/>
                <a:ea typeface="+mn-ea"/>
                <a:cs typeface="+mn-cs"/>
              </a:rPr>
              <a:t> marketing a </a:t>
            </a:r>
            <a:r>
              <a:rPr lang="pt-BR" sz="1200" b="0" i="0" kern="1200" dirty="0" err="1">
                <a:solidFill>
                  <a:schemeClr val="tx1"/>
                </a:solidFill>
                <a:effectLst/>
                <a:latin typeface="+mn-lt"/>
                <a:ea typeface="+mn-ea"/>
                <a:cs typeface="+mn-cs"/>
              </a:rPr>
              <a:t>variety</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of</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brands</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primarily</a:t>
            </a:r>
            <a:r>
              <a:rPr lang="pt-BR" sz="1200" b="0" i="0" kern="1200" dirty="0">
                <a:solidFill>
                  <a:schemeClr val="tx1"/>
                </a:solidFill>
                <a:effectLst/>
                <a:latin typeface="+mn-lt"/>
                <a:ea typeface="+mn-ea"/>
                <a:cs typeface="+mn-cs"/>
              </a:rPr>
              <a:t> in </a:t>
            </a:r>
            <a:r>
              <a:rPr lang="pt-BR" sz="1200" b="0" i="0" kern="1200" dirty="0" err="1">
                <a:solidFill>
                  <a:schemeClr val="tx1"/>
                </a:solidFill>
                <a:effectLst/>
                <a:latin typeface="+mn-lt"/>
                <a:ea typeface="+mn-ea"/>
                <a:cs typeface="+mn-cs"/>
              </a:rPr>
              <a:t>fashion</a:t>
            </a:r>
            <a:r>
              <a:rPr lang="pt-BR" sz="1200" b="0" i="0" kern="1200" dirty="0">
                <a:solidFill>
                  <a:schemeClr val="tx1"/>
                </a:solidFill>
                <a:effectLst/>
                <a:latin typeface="+mn-lt"/>
                <a:ea typeface="+mn-ea"/>
                <a:cs typeface="+mn-cs"/>
              </a:rPr>
              <a:t>. As a marketing tool, </a:t>
            </a:r>
            <a:r>
              <a:rPr lang="pt-BR" sz="1200" b="0" i="0" kern="1200" dirty="0" err="1">
                <a:solidFill>
                  <a:schemeClr val="tx1"/>
                </a:solidFill>
                <a:effectLst/>
                <a:latin typeface="+mn-lt"/>
                <a:ea typeface="+mn-ea"/>
                <a:cs typeface="+mn-cs"/>
              </a:rPr>
              <a:t>Lil</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Miquela</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has</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been</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featured</a:t>
            </a:r>
            <a:r>
              <a:rPr lang="pt-BR" sz="1200" b="0" i="0" kern="1200" dirty="0">
                <a:solidFill>
                  <a:schemeClr val="tx1"/>
                </a:solidFill>
                <a:effectLst/>
                <a:latin typeface="+mn-lt"/>
                <a:ea typeface="+mn-ea"/>
                <a:cs typeface="+mn-cs"/>
              </a:rPr>
              <a:t> in </a:t>
            </a:r>
            <a:r>
              <a:rPr lang="pt-BR" sz="1200" b="0" i="0" kern="1200" dirty="0" err="1">
                <a:solidFill>
                  <a:schemeClr val="tx1"/>
                </a:solidFill>
                <a:effectLst/>
                <a:latin typeface="+mn-lt"/>
                <a:ea typeface="+mn-ea"/>
                <a:cs typeface="+mn-cs"/>
              </a:rPr>
              <a:t>product</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endorsements</a:t>
            </a:r>
            <a:r>
              <a:rPr lang="pt-BR" sz="1200" b="0" i="0" kern="1200" dirty="0">
                <a:solidFill>
                  <a:schemeClr val="tx1"/>
                </a:solidFill>
                <a:effectLst/>
                <a:latin typeface="+mn-lt"/>
                <a:ea typeface="+mn-ea"/>
                <a:cs typeface="+mn-cs"/>
              </a:rPr>
              <a:t> for </a:t>
            </a:r>
            <a:r>
              <a:rPr lang="pt-BR" sz="1200" b="0" i="0" u="none" strike="noStrike" kern="1200" dirty="0">
                <a:solidFill>
                  <a:schemeClr val="tx1"/>
                </a:solidFill>
                <a:effectLst/>
                <a:latin typeface="+mn-lt"/>
                <a:ea typeface="+mn-ea"/>
                <a:cs typeface="+mn-cs"/>
                <a:hlinkClick r:id="rId8" tooltip="Streetwear"/>
              </a:rPr>
              <a:t>streetwear</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and</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luxury</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brands</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such</a:t>
            </a:r>
            <a:r>
              <a:rPr lang="pt-BR" sz="1200" b="0" i="0" kern="1200" dirty="0">
                <a:solidFill>
                  <a:schemeClr val="tx1"/>
                </a:solidFill>
                <a:effectLst/>
                <a:latin typeface="+mn-lt"/>
                <a:ea typeface="+mn-ea"/>
                <a:cs typeface="+mn-cs"/>
              </a:rPr>
              <a:t> as </a:t>
            </a:r>
            <a:r>
              <a:rPr lang="pt-BR" sz="1200" b="0" i="0" u="none" strike="noStrike" kern="1200" dirty="0">
                <a:solidFill>
                  <a:schemeClr val="tx1"/>
                </a:solidFill>
                <a:effectLst/>
                <a:latin typeface="+mn-lt"/>
                <a:ea typeface="+mn-ea"/>
                <a:cs typeface="+mn-cs"/>
                <a:hlinkClick r:id="rId9" tooltip="Calvin Klein"/>
              </a:rPr>
              <a:t>Calvin Klein</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and</a:t>
            </a:r>
            <a:r>
              <a:rPr lang="pt-BR" sz="1200" b="0" i="0" kern="1200" dirty="0">
                <a:solidFill>
                  <a:schemeClr val="tx1"/>
                </a:solidFill>
                <a:effectLst/>
                <a:latin typeface="+mn-lt"/>
                <a:ea typeface="+mn-ea"/>
                <a:cs typeface="+mn-cs"/>
              </a:rPr>
              <a:t> </a:t>
            </a:r>
            <a:r>
              <a:rPr lang="pt-BR" sz="1200" b="0" i="0" u="none" strike="noStrike" kern="1200" dirty="0">
                <a:solidFill>
                  <a:schemeClr val="tx1"/>
                </a:solidFill>
                <a:effectLst/>
                <a:latin typeface="+mn-lt"/>
                <a:ea typeface="+mn-ea"/>
                <a:cs typeface="+mn-cs"/>
                <a:hlinkClick r:id="rId10" tooltip="Prada"/>
              </a:rPr>
              <a:t>Prada</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By</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April</a:t>
            </a:r>
            <a:r>
              <a:rPr lang="pt-BR" sz="1200" b="0" i="0" kern="1200" dirty="0">
                <a:solidFill>
                  <a:schemeClr val="tx1"/>
                </a:solidFill>
                <a:effectLst/>
                <a:latin typeface="+mn-lt"/>
                <a:ea typeface="+mn-ea"/>
                <a:cs typeface="+mn-cs"/>
              </a:rPr>
              <a:t> 2018, </a:t>
            </a:r>
            <a:r>
              <a:rPr lang="pt-BR" sz="1200" b="0" i="0" kern="1200" dirty="0" err="1">
                <a:solidFill>
                  <a:schemeClr val="tx1"/>
                </a:solidFill>
                <a:effectLst/>
                <a:latin typeface="+mn-lt"/>
                <a:ea typeface="+mn-ea"/>
                <a:cs typeface="+mn-cs"/>
              </a:rPr>
              <a:t>the</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account</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had</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amassed</a:t>
            </a:r>
            <a:r>
              <a:rPr lang="pt-BR" sz="1200" b="0" i="0" kern="1200" dirty="0">
                <a:solidFill>
                  <a:schemeClr val="tx1"/>
                </a:solidFill>
                <a:effectLst/>
                <a:latin typeface="+mn-lt"/>
                <a:ea typeface="+mn-ea"/>
                <a:cs typeface="+mn-cs"/>
              </a:rPr>
              <a:t> more </a:t>
            </a:r>
            <a:r>
              <a:rPr lang="pt-BR" sz="1200" b="0" i="0" kern="1200" dirty="0" err="1">
                <a:solidFill>
                  <a:schemeClr val="tx1"/>
                </a:solidFill>
                <a:effectLst/>
                <a:latin typeface="+mn-lt"/>
                <a:ea typeface="+mn-ea"/>
                <a:cs typeface="+mn-cs"/>
              </a:rPr>
              <a:t>than</a:t>
            </a:r>
            <a:r>
              <a:rPr lang="pt-BR" sz="1200" b="0" i="0" kern="1200" dirty="0">
                <a:solidFill>
                  <a:schemeClr val="tx1"/>
                </a:solidFill>
                <a:effectLst/>
                <a:latin typeface="+mn-lt"/>
                <a:ea typeface="+mn-ea"/>
                <a:cs typeface="+mn-cs"/>
              </a:rPr>
              <a:t> a </a:t>
            </a:r>
            <a:r>
              <a:rPr lang="pt-BR" sz="1200" b="0" i="0" kern="1200" dirty="0" err="1">
                <a:solidFill>
                  <a:schemeClr val="tx1"/>
                </a:solidFill>
                <a:effectLst/>
                <a:latin typeface="+mn-lt"/>
                <a:ea typeface="+mn-ea"/>
                <a:cs typeface="+mn-cs"/>
              </a:rPr>
              <a:t>million</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followers</a:t>
            </a:r>
            <a:r>
              <a:rPr lang="pt-BR" sz="1200" b="0" i="0" kern="1200" dirty="0">
                <a:solidFill>
                  <a:schemeClr val="tx1"/>
                </a:solidFill>
                <a:effectLst/>
                <a:latin typeface="+mn-lt"/>
                <a:ea typeface="+mn-ea"/>
                <a:cs typeface="+mn-cs"/>
              </a:rPr>
              <a:t>.</a:t>
            </a:r>
            <a:r>
              <a:rPr lang="pt-BR" sz="1200" b="0" i="0" u="none" strike="noStrike" kern="1200" baseline="30000" dirty="0">
                <a:solidFill>
                  <a:schemeClr val="tx1"/>
                </a:solidFill>
                <a:effectLst/>
                <a:latin typeface="+mn-lt"/>
                <a:ea typeface="+mn-ea"/>
                <a:cs typeface="+mn-cs"/>
                <a:hlinkClick r:id="rId11"/>
              </a:rPr>
              <a:t>[3]</a:t>
            </a:r>
            <a:r>
              <a:rPr lang="pt-BR" sz="1200" b="0" i="0" kern="1200" dirty="0">
                <a:solidFill>
                  <a:schemeClr val="tx1"/>
                </a:solidFill>
                <a:effectLst/>
                <a:latin typeface="+mn-lt"/>
                <a:ea typeface="+mn-ea"/>
                <a:cs typeface="+mn-cs"/>
              </a:rPr>
              <a:t> As </a:t>
            </a:r>
            <a:r>
              <a:rPr lang="pt-BR" sz="1200" b="0" i="0" kern="1200" dirty="0" err="1">
                <a:solidFill>
                  <a:schemeClr val="tx1"/>
                </a:solidFill>
                <a:effectLst/>
                <a:latin typeface="+mn-lt"/>
                <a:ea typeface="+mn-ea"/>
                <a:cs typeface="+mn-cs"/>
              </a:rPr>
              <a:t>of</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February</a:t>
            </a:r>
            <a:r>
              <a:rPr lang="pt-BR" sz="1200" b="0" i="0" kern="1200" dirty="0">
                <a:solidFill>
                  <a:schemeClr val="tx1"/>
                </a:solidFill>
                <a:effectLst/>
                <a:latin typeface="+mn-lt"/>
                <a:ea typeface="+mn-ea"/>
                <a:cs typeface="+mn-cs"/>
              </a:rPr>
              <a:t> 2021, it </a:t>
            </a:r>
            <a:r>
              <a:rPr lang="pt-BR" sz="1200" b="0" i="0" kern="1200" dirty="0" err="1">
                <a:solidFill>
                  <a:schemeClr val="tx1"/>
                </a:solidFill>
                <a:effectLst/>
                <a:latin typeface="+mn-lt"/>
                <a:ea typeface="+mn-ea"/>
                <a:cs typeface="+mn-cs"/>
              </a:rPr>
              <a:t>has</a:t>
            </a:r>
            <a:r>
              <a:rPr lang="pt-BR" sz="1200" b="0" i="0" kern="1200" dirty="0">
                <a:solidFill>
                  <a:schemeClr val="tx1"/>
                </a:solidFill>
                <a:effectLst/>
                <a:latin typeface="+mn-lt"/>
                <a:ea typeface="+mn-ea"/>
                <a:cs typeface="+mn-cs"/>
              </a:rPr>
              <a:t> over 3 </a:t>
            </a:r>
            <a:r>
              <a:rPr lang="pt-BR" sz="1200" b="0" i="0" kern="1200" dirty="0" err="1">
                <a:solidFill>
                  <a:schemeClr val="tx1"/>
                </a:solidFill>
                <a:effectLst/>
                <a:latin typeface="+mn-lt"/>
                <a:ea typeface="+mn-ea"/>
                <a:cs typeface="+mn-cs"/>
              </a:rPr>
              <a:t>million</a:t>
            </a:r>
            <a:r>
              <a:rPr lang="pt-BR" sz="1200" b="0" i="0" kern="1200" dirty="0">
                <a:solidFill>
                  <a:schemeClr val="tx1"/>
                </a:solidFill>
                <a:effectLst/>
                <a:latin typeface="+mn-lt"/>
                <a:ea typeface="+mn-ea"/>
                <a:cs typeface="+mn-cs"/>
              </a:rPr>
              <a:t> </a:t>
            </a:r>
            <a:r>
              <a:rPr lang="pt-BR" sz="1200" b="0" i="0" kern="1200" dirty="0" err="1">
                <a:solidFill>
                  <a:schemeClr val="tx1"/>
                </a:solidFill>
                <a:effectLst/>
                <a:latin typeface="+mn-lt"/>
                <a:ea typeface="+mn-ea"/>
                <a:cs typeface="+mn-cs"/>
              </a:rPr>
              <a:t>followers</a:t>
            </a:r>
            <a:r>
              <a:rPr lang="pt-BR"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The character </a:t>
            </a:r>
            <a:r>
              <a:rPr lang="en-GB" sz="1200" b="0" i="0" kern="1200" dirty="0" err="1">
                <a:solidFill>
                  <a:schemeClr val="tx1"/>
                </a:solidFill>
                <a:effectLst/>
                <a:latin typeface="+mn-lt"/>
                <a:ea typeface="+mn-ea"/>
                <a:cs typeface="+mn-cs"/>
              </a:rPr>
              <a:t>Miquela</a:t>
            </a:r>
            <a:r>
              <a:rPr lang="en-GB" sz="1200" b="0" i="0" kern="1200" dirty="0">
                <a:solidFill>
                  <a:schemeClr val="tx1"/>
                </a:solidFill>
                <a:effectLst/>
                <a:latin typeface="+mn-lt"/>
                <a:ea typeface="+mn-ea"/>
                <a:cs typeface="+mn-cs"/>
              </a:rPr>
              <a:t> is a teenaged </a:t>
            </a:r>
            <a:r>
              <a:rPr lang="en-GB" sz="1200" b="0" i="0" u="none" strike="noStrike" kern="1200" dirty="0">
                <a:solidFill>
                  <a:schemeClr val="tx1"/>
                </a:solidFill>
                <a:effectLst/>
                <a:latin typeface="+mn-lt"/>
                <a:ea typeface="+mn-ea"/>
                <a:cs typeface="+mn-cs"/>
                <a:hlinkClick r:id="rId5" tooltip="Instagram"/>
              </a:rPr>
              <a:t>Instagram</a:t>
            </a:r>
            <a:r>
              <a:rPr lang="en-GB" sz="1200" b="0" i="0" kern="1200" dirty="0">
                <a:solidFill>
                  <a:schemeClr val="tx1"/>
                </a:solidFill>
                <a:effectLst/>
                <a:latin typeface="+mn-lt"/>
                <a:ea typeface="+mn-ea"/>
                <a:cs typeface="+mn-cs"/>
              </a:rPr>
              <a:t> model from </a:t>
            </a:r>
            <a:r>
              <a:rPr lang="en-GB" sz="1200" b="0" i="0" u="none" strike="noStrike" kern="1200" dirty="0">
                <a:solidFill>
                  <a:schemeClr val="tx1"/>
                </a:solidFill>
                <a:effectLst/>
                <a:latin typeface="+mn-lt"/>
                <a:ea typeface="+mn-ea"/>
                <a:cs typeface="+mn-cs"/>
                <a:hlinkClick r:id="rId12" tooltip="Downey, California"/>
              </a:rPr>
              <a:t>Downey, California</a:t>
            </a:r>
            <a:r>
              <a:rPr lang="en-GB" sz="1200" b="0" i="0" kern="1200" dirty="0">
                <a:solidFill>
                  <a:schemeClr val="tx1"/>
                </a:solidFill>
                <a:effectLst/>
                <a:latin typeface="+mn-lt"/>
                <a:ea typeface="+mn-ea"/>
                <a:cs typeface="+mn-cs"/>
              </a:rPr>
              <a:t>.</a:t>
            </a:r>
            <a:r>
              <a:rPr lang="en-GB" sz="1200" b="0" i="0" u="none" strike="noStrike" kern="1200" baseline="30000" dirty="0">
                <a:solidFill>
                  <a:schemeClr val="tx1"/>
                </a:solidFill>
                <a:effectLst/>
                <a:latin typeface="+mn-lt"/>
                <a:ea typeface="+mn-ea"/>
                <a:cs typeface="+mn-cs"/>
                <a:hlinkClick r:id="rId13"/>
              </a:rPr>
              <a:t>[5]</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Miquela's</a:t>
            </a:r>
            <a:r>
              <a:rPr lang="en-GB" sz="1200" b="0" i="0" kern="1200" dirty="0">
                <a:solidFill>
                  <a:schemeClr val="tx1"/>
                </a:solidFill>
                <a:effectLst/>
                <a:latin typeface="+mn-lt"/>
                <a:ea typeface="+mn-ea"/>
                <a:cs typeface="+mn-cs"/>
              </a:rPr>
              <a:t> first Instagram post was made on April 23, 2016.</a:t>
            </a:r>
          </a:p>
          <a:p>
            <a:r>
              <a:rPr lang="en-GB" sz="1200" b="0" i="0" kern="1200" dirty="0" err="1">
                <a:solidFill>
                  <a:schemeClr val="tx1"/>
                </a:solidFill>
                <a:effectLst/>
                <a:latin typeface="+mn-lt"/>
                <a:ea typeface="+mn-ea"/>
                <a:cs typeface="+mn-cs"/>
              </a:rPr>
              <a:t>Miquela</a:t>
            </a:r>
            <a:r>
              <a:rPr lang="en-GB" sz="1200" b="0" i="0" kern="1200" dirty="0">
                <a:solidFill>
                  <a:schemeClr val="tx1"/>
                </a:solidFill>
                <a:effectLst/>
                <a:latin typeface="+mn-lt"/>
                <a:ea typeface="+mn-ea"/>
                <a:cs typeface="+mn-cs"/>
              </a:rPr>
              <a:t> Sousa was created with the background of being a Brazilian-American 19-year-old. She has accounts on Twitter, Tumblr, and Instagram.</a:t>
            </a:r>
            <a:r>
              <a:rPr lang="en-GB" sz="1200" b="0" i="0" u="none" strike="noStrike" kern="1200" baseline="30000" dirty="0">
                <a:solidFill>
                  <a:schemeClr val="tx1"/>
                </a:solidFill>
                <a:effectLst/>
                <a:latin typeface="+mn-lt"/>
                <a:ea typeface="+mn-ea"/>
                <a:cs typeface="+mn-cs"/>
                <a:hlinkClick r:id="rId4"/>
              </a:rPr>
              <a:t>[1]</a:t>
            </a:r>
            <a:r>
              <a:rPr lang="en-GB" sz="1200" b="0" i="0" kern="1200" dirty="0">
                <a:solidFill>
                  <a:schemeClr val="tx1"/>
                </a:solidFill>
                <a:effectLst/>
                <a:latin typeface="+mn-lt"/>
                <a:ea typeface="+mn-ea"/>
                <a:cs typeface="+mn-cs"/>
              </a:rPr>
              <a:t> She is also active on YouTube</a:t>
            </a:r>
            <a:r>
              <a:rPr lang="en-GB" sz="1200" b="0" i="0" u="none" strike="noStrike" kern="1200" baseline="30000" dirty="0">
                <a:solidFill>
                  <a:schemeClr val="tx1"/>
                </a:solidFill>
                <a:effectLst/>
                <a:latin typeface="+mn-lt"/>
                <a:ea typeface="+mn-ea"/>
                <a:cs typeface="+mn-cs"/>
                <a:hlinkClick r:id="rId14"/>
              </a:rPr>
              <a:t>[8]</a:t>
            </a:r>
            <a:r>
              <a:rPr lang="en-GB" sz="1200" b="0" i="0" kern="1200" dirty="0">
                <a:solidFill>
                  <a:schemeClr val="tx1"/>
                </a:solidFill>
                <a:effectLst/>
                <a:latin typeface="+mn-lt"/>
                <a:ea typeface="+mn-ea"/>
                <a:cs typeface="+mn-cs"/>
              </a:rPr>
              <a:t> and </a:t>
            </a:r>
            <a:r>
              <a:rPr lang="en-GB" sz="1200" b="0" i="0" kern="1200" dirty="0" err="1">
                <a:solidFill>
                  <a:schemeClr val="tx1"/>
                </a:solidFill>
                <a:effectLst/>
                <a:latin typeface="+mn-lt"/>
                <a:ea typeface="+mn-ea"/>
                <a:cs typeface="+mn-cs"/>
              </a:rPr>
              <a:t>TikTok</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June 2018, </a:t>
            </a:r>
            <a:r>
              <a:rPr lang="en-GB" sz="1200" b="0" i="0" kern="1200" dirty="0" err="1">
                <a:solidFill>
                  <a:schemeClr val="tx1"/>
                </a:solidFill>
                <a:effectLst/>
                <a:latin typeface="+mn-lt"/>
                <a:ea typeface="+mn-ea"/>
                <a:cs typeface="+mn-cs"/>
              </a:rPr>
              <a:t>Miquela</a:t>
            </a:r>
            <a:r>
              <a:rPr lang="en-GB" sz="1200" b="0" i="0" kern="1200" dirty="0">
                <a:solidFill>
                  <a:schemeClr val="tx1"/>
                </a:solidFill>
                <a:effectLst/>
                <a:latin typeface="+mn-lt"/>
                <a:ea typeface="+mn-ea"/>
                <a:cs typeface="+mn-cs"/>
              </a:rPr>
              <a:t> was named one of </a:t>
            </a:r>
            <a:r>
              <a:rPr lang="en-GB" sz="1200" b="0" i="0" u="none" strike="noStrike" kern="1200" dirty="0">
                <a:solidFill>
                  <a:schemeClr val="tx1"/>
                </a:solidFill>
                <a:effectLst/>
                <a:latin typeface="+mn-lt"/>
                <a:ea typeface="+mn-ea"/>
                <a:cs typeface="+mn-cs"/>
                <a:hlinkClick r:id="rId15" tooltip="Time (magazine)"/>
              </a:rPr>
              <a:t>Time</a:t>
            </a:r>
            <a:r>
              <a:rPr lang="en-GB" sz="1200" b="0" i="0" kern="1200" dirty="0">
                <a:solidFill>
                  <a:schemeClr val="tx1"/>
                </a:solidFill>
                <a:effectLst/>
                <a:latin typeface="+mn-lt"/>
                <a:ea typeface="+mn-ea"/>
                <a:cs typeface="+mn-cs"/>
              </a:rPr>
              <a:t>’s 25 Most Influential People on the Internet </a:t>
            </a:r>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33</a:t>
            </a:fld>
            <a:endParaRPr lang="en-US"/>
          </a:p>
        </p:txBody>
      </p:sp>
    </p:spTree>
    <p:extLst>
      <p:ext uri="{BB962C8B-B14F-4D97-AF65-F5344CB8AC3E}">
        <p14:creationId xmlns:p14="http://schemas.microsoft.com/office/powerpoint/2010/main" val="35285546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2018 - The aim of the </a:t>
            </a:r>
            <a:r>
              <a:rPr lang="en-GB" sz="1200" b="0" i="0" u="none" strike="noStrike" kern="1200" dirty="0">
                <a:solidFill>
                  <a:schemeClr val="tx1"/>
                </a:solidFill>
                <a:effectLst/>
                <a:latin typeface="+mn-lt"/>
                <a:ea typeface="+mn-ea"/>
                <a:cs typeface="+mn-cs"/>
                <a:hlinkClick r:id="rId3"/>
              </a:rPr>
              <a:t>campaign</a:t>
            </a:r>
            <a:r>
              <a:rPr lang="en-GB" sz="1200" b="0" i="0" kern="1200" dirty="0">
                <a:solidFill>
                  <a:schemeClr val="tx1"/>
                </a:solidFill>
                <a:effectLst/>
                <a:latin typeface="+mn-lt"/>
                <a:ea typeface="+mn-ea"/>
                <a:cs typeface="+mn-cs"/>
              </a:rPr>
              <a:t>, titled "Malaria Must Die, So Millions Can Live", is to encourage more people to raise awareness of the </a:t>
            </a:r>
            <a:r>
              <a:rPr lang="en-GB" sz="1200" b="0" i="0" u="none" strike="noStrike" kern="1200" dirty="0">
                <a:solidFill>
                  <a:schemeClr val="tx1"/>
                </a:solidFill>
                <a:effectLst/>
                <a:latin typeface="+mn-lt"/>
                <a:ea typeface="+mn-ea"/>
                <a:cs typeface="+mn-cs"/>
                <a:hlinkClick r:id="rId4"/>
              </a:rPr>
              <a:t>disease</a:t>
            </a:r>
            <a:r>
              <a:rPr lang="en-GB" sz="1200" b="0" i="0" kern="1200" dirty="0">
                <a:solidFill>
                  <a:schemeClr val="tx1"/>
                </a:solidFill>
                <a:effectLst/>
                <a:latin typeface="+mn-lt"/>
                <a:ea typeface="+mn-ea"/>
                <a:cs typeface="+mn-cs"/>
              </a:rPr>
              <a:t>, which kills more than one million people every year.</a:t>
            </a:r>
          </a:p>
          <a:p>
            <a:r>
              <a:rPr lang="en-GB" sz="1200" b="0" i="0" kern="1200" dirty="0">
                <a:solidFill>
                  <a:schemeClr val="tx1"/>
                </a:solidFill>
                <a:effectLst/>
                <a:latin typeface="+mn-lt"/>
                <a:ea typeface="+mn-ea"/>
                <a:cs typeface="+mn-cs"/>
              </a:rPr>
              <a:t>In the short film, Beckham appears to speak fluently about malaria in languages including Spanish, Arabic, Hindi and Mandarin, in addition to his native English.</a:t>
            </a:r>
          </a:p>
          <a:p>
            <a:r>
              <a:rPr lang="en-GB" sz="1200" b="0" i="0" kern="1200" dirty="0">
                <a:solidFill>
                  <a:schemeClr val="tx1"/>
                </a:solidFill>
                <a:effectLst/>
                <a:latin typeface="+mn-lt"/>
                <a:ea typeface="+mn-ea"/>
                <a:cs typeface="+mn-cs"/>
              </a:rPr>
              <a:t>The voices heard in the video in addition to Beckham's belong to men and women around the world who have been affected by malaria, including survivors of the disease and doctors with experience treating it.</a:t>
            </a:r>
          </a:p>
          <a:p>
            <a:r>
              <a:rPr lang="en-GB" sz="1200" b="0" i="0" kern="1200" dirty="0">
                <a:solidFill>
                  <a:schemeClr val="tx1"/>
                </a:solidFill>
                <a:effectLst/>
                <a:latin typeface="+mn-lt"/>
                <a:ea typeface="+mn-ea"/>
                <a:cs typeface="+mn-cs"/>
              </a:rPr>
              <a:t>Using Artificial Intelligence video synthesis technology, the producers of the campaign film created a 3D model of Beckham which was re-animated to make it appear as if all the voices featured in the video are being spoken by the former footballer.</a:t>
            </a:r>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36</a:t>
            </a:fld>
            <a:endParaRPr lang="en-US"/>
          </a:p>
        </p:txBody>
      </p:sp>
    </p:spTree>
    <p:extLst>
      <p:ext uri="{BB962C8B-B14F-4D97-AF65-F5344CB8AC3E}">
        <p14:creationId xmlns:p14="http://schemas.microsoft.com/office/powerpoint/2010/main" val="27462884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https://</a:t>
            </a:r>
            <a:r>
              <a:rPr lang="en-US" sz="1200" dirty="0" err="1"/>
              <a:t>www.youtube.com</a:t>
            </a:r>
            <a:r>
              <a:rPr lang="en-US" sz="1200" dirty="0"/>
              <a:t>/</a:t>
            </a:r>
            <a:r>
              <a:rPr lang="en-US" sz="1200" dirty="0" err="1"/>
              <a:t>watch?v</a:t>
            </a:r>
            <a:r>
              <a:rPr lang="en-US" sz="1200" dirty="0"/>
              <a:t>=zn9Odt-TAQQ</a:t>
            </a:r>
          </a:p>
          <a:p>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37</a:t>
            </a:fld>
            <a:endParaRPr lang="en-US"/>
          </a:p>
        </p:txBody>
      </p:sp>
    </p:spTree>
    <p:extLst>
      <p:ext uri="{BB962C8B-B14F-4D97-AF65-F5344CB8AC3E}">
        <p14:creationId xmlns:p14="http://schemas.microsoft.com/office/powerpoint/2010/main" val="18767125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Based on the insights from Professor Hannah Fry in her 2026 BBC documentary series </a:t>
            </a:r>
            <a:r>
              <a:rPr lang="en-GB" b="0" i="1" dirty="0">
                <a:solidFill>
                  <a:srgbClr val="0A0A0A"/>
                </a:solidFill>
                <a:effectLst/>
                <a:latin typeface="Google Sans"/>
              </a:rPr>
              <a:t>AI Confidential</a:t>
            </a:r>
            <a:r>
              <a:rPr lang="en-GB" b="0" i="0" dirty="0">
                <a:solidFill>
                  <a:srgbClr val="0A0A0A"/>
                </a:solidFill>
                <a:effectLst/>
                <a:latin typeface="Google Sans"/>
              </a:rPr>
              <a:t>, the use of AI to "talk to the dead"—often called "grief bots"—represents a significant, u</a:t>
            </a:r>
            <a:br>
              <a:rPr lang="en-GB" b="0" i="0" dirty="0">
                <a:solidFill>
                  <a:srgbClr val="0A0A0A"/>
                </a:solidFill>
                <a:effectLst/>
                <a:latin typeface="Google Sans"/>
              </a:rPr>
            </a:br>
            <a:r>
              <a:rPr lang="en-GB" b="0" i="0" dirty="0" err="1">
                <a:solidFill>
                  <a:srgbClr val="0A0A0A"/>
                </a:solidFill>
                <a:effectLst/>
                <a:latin typeface="Google Sans"/>
              </a:rPr>
              <a:t>nsettling</a:t>
            </a:r>
            <a:r>
              <a:rPr lang="en-GB" b="0" i="0" dirty="0">
                <a:solidFill>
                  <a:srgbClr val="0A0A0A"/>
                </a:solidFill>
                <a:effectLst/>
                <a:latin typeface="Google Sans"/>
              </a:rPr>
              <a:t> shift in human-technology interaction that aligns with post-modern themes of simulation, the fragmentation of reality, and the blurring of human uniqueness</a:t>
            </a:r>
            <a:br>
              <a:rPr lang="en-GB" b="0" i="0" dirty="0">
                <a:solidFill>
                  <a:srgbClr val="0A0A0A"/>
                </a:solidFill>
                <a:effectLst/>
                <a:latin typeface="Google Sans"/>
              </a:rPr>
            </a:br>
            <a:r>
              <a:rPr lang="en-US" sz="1200" dirty="0">
                <a:solidFill>
                  <a:srgbClr val="FFFFFF"/>
                </a:solidFill>
                <a:latin typeface="+mj-lt"/>
                <a:ea typeface="+mj-ea"/>
                <a:cs typeface="+mj-cs"/>
              </a:rPr>
              <a:t>https://</a:t>
            </a:r>
            <a:r>
              <a:rPr lang="en-US" sz="1200" dirty="0" err="1">
                <a:solidFill>
                  <a:srgbClr val="FFFFFF"/>
                </a:solidFill>
                <a:latin typeface="+mj-lt"/>
                <a:ea typeface="+mj-ea"/>
                <a:cs typeface="+mj-cs"/>
              </a:rPr>
              <a:t>www.youtube.com</a:t>
            </a:r>
            <a:r>
              <a:rPr lang="en-US" sz="1200" dirty="0">
                <a:solidFill>
                  <a:srgbClr val="FFFFFF"/>
                </a:solidFill>
                <a:latin typeface="+mj-lt"/>
                <a:ea typeface="+mj-ea"/>
                <a:cs typeface="+mj-cs"/>
              </a:rPr>
              <a:t>/</a:t>
            </a:r>
            <a:r>
              <a:rPr lang="en-US" sz="1200" dirty="0" err="1">
                <a:solidFill>
                  <a:srgbClr val="FFFFFF"/>
                </a:solidFill>
                <a:latin typeface="+mj-lt"/>
                <a:ea typeface="+mj-ea"/>
                <a:cs typeface="+mj-cs"/>
              </a:rPr>
              <a:t>watch?v</a:t>
            </a:r>
            <a:r>
              <a:rPr lang="en-US" sz="1200" dirty="0">
                <a:solidFill>
                  <a:srgbClr val="FFFFFF"/>
                </a:solidFill>
                <a:latin typeface="+mj-lt"/>
                <a:ea typeface="+mj-ea"/>
                <a:cs typeface="+mj-cs"/>
              </a:rPr>
              <a:t>=jmQtJLO9myo</a:t>
            </a:r>
          </a:p>
          <a:p>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38</a:t>
            </a:fld>
            <a:endParaRPr lang="en-US"/>
          </a:p>
        </p:txBody>
      </p:sp>
    </p:spTree>
    <p:extLst>
      <p:ext uri="{BB962C8B-B14F-4D97-AF65-F5344CB8AC3E}">
        <p14:creationId xmlns:p14="http://schemas.microsoft.com/office/powerpoint/2010/main" val="14300280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www.tiktok.com</a:t>
            </a:r>
            <a:r>
              <a:rPr lang="en-US" dirty="0"/>
              <a:t>/@</a:t>
            </a:r>
            <a:r>
              <a:rPr lang="en-US" dirty="0" err="1"/>
              <a:t>lucasthejones</a:t>
            </a:r>
            <a:r>
              <a:rPr lang="en-US" dirty="0"/>
              <a:t>/video/7595207928123034902</a:t>
            </a:r>
          </a:p>
          <a:p>
            <a:endParaRPr lang="en-US" dirty="0"/>
          </a:p>
        </p:txBody>
      </p:sp>
      <p:sp>
        <p:nvSpPr>
          <p:cNvPr id="4" name="Slide Number Placeholder 3"/>
          <p:cNvSpPr>
            <a:spLocks noGrp="1"/>
          </p:cNvSpPr>
          <p:nvPr>
            <p:ph type="sldNum" sz="quarter" idx="5"/>
          </p:nvPr>
        </p:nvSpPr>
        <p:spPr/>
        <p:txBody>
          <a:bodyPr/>
          <a:lstStyle/>
          <a:p>
            <a:fld id="{EF664476-E49E-3842-A4A5-D1477628E0C1}" type="slidenum">
              <a:rPr lang="en-US" smtClean="0"/>
              <a:t>39</a:t>
            </a:fld>
            <a:endParaRPr lang="en-US"/>
          </a:p>
        </p:txBody>
      </p:sp>
    </p:spTree>
    <p:extLst>
      <p:ext uri="{BB962C8B-B14F-4D97-AF65-F5344CB8AC3E}">
        <p14:creationId xmlns:p14="http://schemas.microsoft.com/office/powerpoint/2010/main" val="17018493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FC5BDA-A818-7C40-BDE9-22F1478540EF}" type="slidenum">
              <a:rPr lang="en-US" smtClean="0"/>
              <a:t>40</a:t>
            </a:fld>
            <a:endParaRPr lang="en-US"/>
          </a:p>
        </p:txBody>
      </p:sp>
    </p:spTree>
    <p:extLst>
      <p:ext uri="{BB962C8B-B14F-4D97-AF65-F5344CB8AC3E}">
        <p14:creationId xmlns:p14="http://schemas.microsoft.com/office/powerpoint/2010/main" val="3774781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3C40F-A7C6-554A-95D5-C311C45C81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289DC9-BB83-444D-AFF3-E03CEF7E0A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2A7185-D755-8A4F-9932-2DFF6B5A2F7D}"/>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5" name="Footer Placeholder 4">
            <a:extLst>
              <a:ext uri="{FF2B5EF4-FFF2-40B4-BE49-F238E27FC236}">
                <a16:creationId xmlns:a16="http://schemas.microsoft.com/office/drawing/2014/main" id="{BE0C13D5-0363-5A4C-A1A2-B0C24E420F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DD4BE5-7FE6-8D4D-B8BD-980E17FC6D80}"/>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1203941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00E-2390-5249-BD70-C1C63CE01B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6BC5DCA-3C8B-FD4C-A4DA-DA7F87D8A6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C3E2D4-D476-CD4B-A878-0E305CDB8909}"/>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5" name="Footer Placeholder 4">
            <a:extLst>
              <a:ext uri="{FF2B5EF4-FFF2-40B4-BE49-F238E27FC236}">
                <a16:creationId xmlns:a16="http://schemas.microsoft.com/office/drawing/2014/main" id="{C22DCC6B-BE72-3B4D-9D72-FBD061981B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6EF096-1C53-5149-90AC-E292E7B3601A}"/>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3130611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67A44-95E9-494F-9232-6380BACBEF3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98F1B3C-CABD-914A-86A1-D51C4A88FF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932D09-0894-3841-A726-9DFF9B2249CE}"/>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5" name="Footer Placeholder 4">
            <a:extLst>
              <a:ext uri="{FF2B5EF4-FFF2-40B4-BE49-F238E27FC236}">
                <a16:creationId xmlns:a16="http://schemas.microsoft.com/office/drawing/2014/main" id="{DEA48D6F-5BE5-2942-89AF-3CAF3559C7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174179-6B17-C840-A5BA-E1367A387438}"/>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1506393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E11D4-8196-D14A-AB23-DE8E9401F8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732C23C-54CE-0845-A8A2-987109AEDA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ADD06C-F68A-4F4F-BDD2-42E7A3F89BB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0DC81A9-FF6B-E542-A873-38ED08499A25}"/>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6" name="Footer Placeholder 5">
            <a:extLst>
              <a:ext uri="{FF2B5EF4-FFF2-40B4-BE49-F238E27FC236}">
                <a16:creationId xmlns:a16="http://schemas.microsoft.com/office/drawing/2014/main" id="{74ED0FEB-4B82-5149-BB72-E0A47BAA9A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E40B4C-4036-2A44-B715-36C5344D1849}"/>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2903543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A2148-4470-7745-8979-2A4D21462AC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E45D64B-FED4-7141-894A-36E77B02A8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A7DC4E9-AA3A-8342-91CB-4A4CBE35ADA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4638BC5-96B6-1C4E-9B42-B48D8AB3C5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73A0968-E284-6046-A236-12CE402C0D8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563CAA2-486F-0848-A791-54DD537E05D3}"/>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8" name="Footer Placeholder 7">
            <a:extLst>
              <a:ext uri="{FF2B5EF4-FFF2-40B4-BE49-F238E27FC236}">
                <a16:creationId xmlns:a16="http://schemas.microsoft.com/office/drawing/2014/main" id="{BEB5663A-BFCD-4A4A-B71A-1DDA41FAA7A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48A651-D549-9346-8E57-DE74320F82DA}"/>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3555529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B0F38-CE32-9E4F-936F-1A97E09265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D403E-ABDC-3643-8664-478AB1F1B75E}"/>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4" name="Footer Placeholder 3">
            <a:extLst>
              <a:ext uri="{FF2B5EF4-FFF2-40B4-BE49-F238E27FC236}">
                <a16:creationId xmlns:a16="http://schemas.microsoft.com/office/drawing/2014/main" id="{490B6212-3BDB-FB46-A529-4F177174920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D2F040-4F51-4F41-9BD8-2F138B7BDC63}"/>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3664997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83C0D8-2330-CA44-A9D6-620EAA7ACFC1}"/>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3" name="Footer Placeholder 2">
            <a:extLst>
              <a:ext uri="{FF2B5EF4-FFF2-40B4-BE49-F238E27FC236}">
                <a16:creationId xmlns:a16="http://schemas.microsoft.com/office/drawing/2014/main" id="{20B69153-E423-284F-A5C0-1599BBACFCD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6CE11D2-00C2-6742-8CC1-0FE972FBE6D0}"/>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1930941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D6BDF-DEEB-1A4C-8DC7-D25ECE4FC3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175318E-EBA0-784B-B95F-0F6FFC17FE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2CD605-0BA9-3A4C-A373-98610BD2B4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B8A9B8E-7432-1A41-8752-840B07391884}"/>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6" name="Footer Placeholder 5">
            <a:extLst>
              <a:ext uri="{FF2B5EF4-FFF2-40B4-BE49-F238E27FC236}">
                <a16:creationId xmlns:a16="http://schemas.microsoft.com/office/drawing/2014/main" id="{A594BB4C-70FC-5F49-AA7F-7B02F28E295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9AB57A-15F8-2945-A631-5C49176D777C}"/>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2177766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D06B7-4C7D-694D-A537-98188B29FE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EDA66DB-F993-AB42-8629-04FCA17805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0FC8475-9057-B746-98E9-3BDC08963D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AC8457D-1634-8B43-AE2A-9715EAE10C43}"/>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6" name="Footer Placeholder 5">
            <a:extLst>
              <a:ext uri="{FF2B5EF4-FFF2-40B4-BE49-F238E27FC236}">
                <a16:creationId xmlns:a16="http://schemas.microsoft.com/office/drawing/2014/main" id="{D246FA15-26E8-5B44-B7B0-0B2FFD4ACF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DB7E83-2F16-D041-B292-1402F1E20A69}"/>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759847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628C7-DE47-7D49-A19F-E1133FEE3D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C0EB6A5-6B45-8C4D-9FB5-81E25EC50DF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868C33-BFDF-8E45-B8E7-D29F6B9A4C33}"/>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5" name="Footer Placeholder 4">
            <a:extLst>
              <a:ext uri="{FF2B5EF4-FFF2-40B4-BE49-F238E27FC236}">
                <a16:creationId xmlns:a16="http://schemas.microsoft.com/office/drawing/2014/main" id="{5432AF20-09BC-FC41-B88C-7B3EAA9F6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C601EE-AD85-AF43-A286-8218182BF3A0}"/>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3039840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FDA894-A0EF-5042-97B5-D04451716AA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66B6E1-F961-FA42-94D2-FEDEFABDCEC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CD86EA-27CB-AC49-BDA4-B56B85B717DB}"/>
              </a:ext>
            </a:extLst>
          </p:cNvPr>
          <p:cNvSpPr>
            <a:spLocks noGrp="1"/>
          </p:cNvSpPr>
          <p:nvPr>
            <p:ph type="dt" sz="half" idx="10"/>
          </p:nvPr>
        </p:nvSpPr>
        <p:spPr/>
        <p:txBody>
          <a:bodyPr/>
          <a:lstStyle/>
          <a:p>
            <a:fld id="{38F4F3BF-2365-A44C-AB34-3120A002AA6F}" type="datetimeFigureOut">
              <a:rPr lang="en-US" smtClean="0"/>
              <a:t>3/10/26</a:t>
            </a:fld>
            <a:endParaRPr lang="en-US"/>
          </a:p>
        </p:txBody>
      </p:sp>
      <p:sp>
        <p:nvSpPr>
          <p:cNvPr id="5" name="Footer Placeholder 4">
            <a:extLst>
              <a:ext uri="{FF2B5EF4-FFF2-40B4-BE49-F238E27FC236}">
                <a16:creationId xmlns:a16="http://schemas.microsoft.com/office/drawing/2014/main" id="{8139B0C5-7470-D74D-A886-F9B01B711E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BA60FD-E3FA-0D46-9161-96F4BF9799EC}"/>
              </a:ext>
            </a:extLst>
          </p:cNvPr>
          <p:cNvSpPr>
            <a:spLocks noGrp="1"/>
          </p:cNvSpPr>
          <p:nvPr>
            <p:ph type="sldNum" sz="quarter" idx="12"/>
          </p:nvPr>
        </p:nvSpPr>
        <p:spPr/>
        <p:txBody>
          <a:bodyPr/>
          <a:lstStyle/>
          <a:p>
            <a:fld id="{955D94A9-75CC-D141-89A5-35F70AFDF6E6}" type="slidenum">
              <a:rPr lang="en-US" smtClean="0"/>
              <a:t>‹#›</a:t>
            </a:fld>
            <a:endParaRPr lang="en-US"/>
          </a:p>
        </p:txBody>
      </p:sp>
    </p:spTree>
    <p:extLst>
      <p:ext uri="{BB962C8B-B14F-4D97-AF65-F5344CB8AC3E}">
        <p14:creationId xmlns:p14="http://schemas.microsoft.com/office/powerpoint/2010/main" val="1323515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E6111B-22DA-2A44-8A1C-4B08F0AA86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AE57882-C689-1349-9C1A-C1DFB603EC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D017F4-8785-B845-95E8-05B0DF7B20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F4F3BF-2365-A44C-AB34-3120A002AA6F}" type="datetimeFigureOut">
              <a:rPr lang="en-US" smtClean="0"/>
              <a:t>3/10/26</a:t>
            </a:fld>
            <a:endParaRPr lang="en-US"/>
          </a:p>
        </p:txBody>
      </p:sp>
      <p:sp>
        <p:nvSpPr>
          <p:cNvPr id="5" name="Footer Placeholder 4">
            <a:extLst>
              <a:ext uri="{FF2B5EF4-FFF2-40B4-BE49-F238E27FC236}">
                <a16:creationId xmlns:a16="http://schemas.microsoft.com/office/drawing/2014/main" id="{D3CC7D55-ED92-594F-B8F3-D6FDA4500D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1FE0BD-D696-2D4D-A1E6-1C83CCA20C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D94A9-75CC-D141-89A5-35F70AFDF6E6}" type="slidenum">
              <a:rPr lang="en-US" smtClean="0"/>
              <a:t>‹#›</a:t>
            </a:fld>
            <a:endParaRPr lang="en-US"/>
          </a:p>
        </p:txBody>
      </p:sp>
    </p:spTree>
    <p:extLst>
      <p:ext uri="{BB962C8B-B14F-4D97-AF65-F5344CB8AC3E}">
        <p14:creationId xmlns:p14="http://schemas.microsoft.com/office/powerpoint/2010/main" val="27574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https://www.youtube.com/embed/5x4ntciHTXU?feature=oembed" TargetMode="External"/><Relationship Id="rId1" Type="http://schemas.openxmlformats.org/officeDocument/2006/relationships/video" Target="https://www.youtube.com/embed/we6cwmzhbBE?feature=oembed" TargetMode="Externa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ideo" Target="https://www.youtube.com/embed/5D86_ptqd8I?feature=oembed" TargetMode="Externa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VIbYUnF_m2U&amp;feature=emb_logo"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ideo" Target="https://www.youtube.com/embed/EGcBNACe80M?feature=oembed" TargetMode="Externa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QiiSAvKJIHo&amp;feature=emb_logo"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video" Target="https://www.youtube.com/embed/zn9Odt-TAQQ?feature=oembed" TargetMode="External"/><Relationship Id="rId4" Type="http://schemas.openxmlformats.org/officeDocument/2006/relationships/image" Target="../media/image15.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video" Target="https://www.youtube.com/embed/jmQtJLO9myo?feature=oembed" TargetMode="External"/><Relationship Id="rId4" Type="http://schemas.openxmlformats.org/officeDocument/2006/relationships/image" Target="../media/image16.jpe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29F9A7D-5E22-1F4F-9596-8BD66009F7DC}"/>
              </a:ext>
            </a:extLst>
          </p:cNvPr>
          <p:cNvSpPr>
            <a:spLocks noGrp="1"/>
          </p:cNvSpPr>
          <p:nvPr>
            <p:ph type="ctrTitle"/>
          </p:nvPr>
        </p:nvSpPr>
        <p:spPr>
          <a:xfrm>
            <a:off x="1314824" y="735106"/>
            <a:ext cx="10053763" cy="2928470"/>
          </a:xfrm>
        </p:spPr>
        <p:txBody>
          <a:bodyPr anchor="b">
            <a:normAutofit/>
          </a:bodyPr>
          <a:lstStyle/>
          <a:p>
            <a:pPr algn="l"/>
            <a:r>
              <a:rPr lang="en-US" sz="4800">
                <a:solidFill>
                  <a:srgbClr val="FFFFFF"/>
                </a:solidFill>
              </a:rPr>
              <a:t>Postmodernism</a:t>
            </a:r>
          </a:p>
        </p:txBody>
      </p:sp>
      <p:sp>
        <p:nvSpPr>
          <p:cNvPr id="3" name="Subtitle 2">
            <a:extLst>
              <a:ext uri="{FF2B5EF4-FFF2-40B4-BE49-F238E27FC236}">
                <a16:creationId xmlns:a16="http://schemas.microsoft.com/office/drawing/2014/main" id="{1D90CFB0-750A-AE4D-9926-5031AC7E0803}"/>
              </a:ext>
            </a:extLst>
          </p:cNvPr>
          <p:cNvSpPr>
            <a:spLocks noGrp="1"/>
          </p:cNvSpPr>
          <p:nvPr>
            <p:ph type="subTitle" idx="1"/>
          </p:nvPr>
        </p:nvSpPr>
        <p:spPr>
          <a:xfrm>
            <a:off x="1350682" y="4870824"/>
            <a:ext cx="10005951" cy="1458258"/>
          </a:xfrm>
        </p:spPr>
        <p:txBody>
          <a:bodyPr anchor="ctr">
            <a:normAutofit/>
          </a:bodyPr>
          <a:lstStyle/>
          <a:p>
            <a:pPr algn="l"/>
            <a:r>
              <a:rPr lang="en-US" dirty="0"/>
              <a:t>Theoretical and Cultural Perspectives</a:t>
            </a:r>
            <a:endParaRPr lang="en-US"/>
          </a:p>
        </p:txBody>
      </p:sp>
    </p:spTree>
    <p:extLst>
      <p:ext uri="{BB962C8B-B14F-4D97-AF65-F5344CB8AC3E}">
        <p14:creationId xmlns:p14="http://schemas.microsoft.com/office/powerpoint/2010/main" val="1646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DFA9113-4D03-9866-35E6-A53A516BABFC}"/>
              </a:ext>
            </a:extLst>
          </p:cNvPr>
          <p:cNvSpPr txBox="1"/>
          <p:nvPr/>
        </p:nvSpPr>
        <p:spPr>
          <a:xfrm>
            <a:off x="1524003" y="1999615"/>
            <a:ext cx="9144000" cy="276402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6100" kern="1200">
                <a:solidFill>
                  <a:schemeClr val="tx1"/>
                </a:solidFill>
                <a:latin typeface="+mj-lt"/>
                <a:ea typeface="+mj-ea"/>
                <a:cs typeface="+mj-cs"/>
              </a:rPr>
              <a:t>Draw a picture of a princess. (as if playing Pictionary) </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7503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88582C5F-5B48-BF49-B5F6-E63DABF2CDE5}"/>
              </a:ext>
            </a:extLst>
          </p:cNvPr>
          <p:cNvSpPr txBox="1">
            <a:spLocks/>
          </p:cNvSpPr>
          <p:nvPr/>
        </p:nvSpPr>
        <p:spPr>
          <a:xfrm>
            <a:off x="1371599" y="294538"/>
            <a:ext cx="9895951" cy="103366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kern="1200">
                <a:solidFill>
                  <a:srgbClr val="FFFFFF"/>
                </a:solidFill>
                <a:latin typeface="+mj-lt"/>
                <a:ea typeface="+mj-ea"/>
                <a:cs typeface="+mj-cs"/>
              </a:rPr>
              <a:t>The context of all art and design.</a:t>
            </a:r>
          </a:p>
        </p:txBody>
      </p:sp>
      <p:sp>
        <p:nvSpPr>
          <p:cNvPr id="5" name="Content Placeholder 2">
            <a:extLst>
              <a:ext uri="{FF2B5EF4-FFF2-40B4-BE49-F238E27FC236}">
                <a16:creationId xmlns:a16="http://schemas.microsoft.com/office/drawing/2014/main" id="{97080A8E-9BC0-3F4F-9D92-BB1B934034F5}"/>
              </a:ext>
            </a:extLst>
          </p:cNvPr>
          <p:cNvSpPr txBox="1">
            <a:spLocks/>
          </p:cNvSpPr>
          <p:nvPr/>
        </p:nvSpPr>
        <p:spPr>
          <a:xfrm>
            <a:off x="1371599" y="2318197"/>
            <a:ext cx="9724031" cy="3683358"/>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sz="1900"/>
              <a:t>No work is created in isolation.</a:t>
            </a:r>
          </a:p>
          <a:p>
            <a:pPr marL="0"/>
            <a:r>
              <a:rPr lang="en-US" sz="1900"/>
              <a:t>All work has cultural significance.</a:t>
            </a:r>
          </a:p>
          <a:p>
            <a:pPr marL="0"/>
            <a:r>
              <a:rPr lang="en-US" sz="1900"/>
              <a:t>Objects and ideas have a relationship with things that surround them.</a:t>
            </a:r>
          </a:p>
          <a:p>
            <a:pPr marL="0"/>
            <a:r>
              <a:rPr lang="en-US" sz="1900"/>
              <a:t>Every history has a theory.</a:t>
            </a:r>
          </a:p>
          <a:p>
            <a:pPr marL="0"/>
            <a:r>
              <a:rPr lang="en-US" sz="1900"/>
              <a:t>Every theory has a history.</a:t>
            </a:r>
          </a:p>
          <a:p>
            <a:pPr marL="0"/>
            <a:r>
              <a:rPr lang="en-US" sz="1900"/>
              <a:t>All practice is situated.</a:t>
            </a:r>
          </a:p>
          <a:p>
            <a:pPr marL="0"/>
            <a:r>
              <a:rPr lang="en-US" sz="1900"/>
              <a:t>Your practice is embedded into cultural, political, economic and philosophical frameworks.</a:t>
            </a:r>
          </a:p>
          <a:p>
            <a:pPr marL="0"/>
            <a:r>
              <a:rPr lang="en-US" sz="1900"/>
              <a:t>Every artefact comes with an area of research.</a:t>
            </a:r>
          </a:p>
          <a:p>
            <a:pPr marL="0"/>
            <a:r>
              <a:rPr lang="en-US" sz="1900"/>
              <a:t>As students you are looking to become active, independent researchers.</a:t>
            </a:r>
          </a:p>
        </p:txBody>
      </p:sp>
    </p:spTree>
    <p:extLst>
      <p:ext uri="{BB962C8B-B14F-4D97-AF65-F5344CB8AC3E}">
        <p14:creationId xmlns:p14="http://schemas.microsoft.com/office/powerpoint/2010/main" val="4280027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8D0E88C8-C322-B6CC-2165-2F63275A065A}"/>
              </a:ext>
            </a:extLst>
          </p:cNvPr>
          <p:cNvGraphicFramePr>
            <a:graphicFrameLocks noGrp="1"/>
          </p:cNvGraphicFramePr>
          <p:nvPr>
            <p:extLst>
              <p:ext uri="{D42A27DB-BD31-4B8C-83A1-F6EECF244321}">
                <p14:modId xmlns:p14="http://schemas.microsoft.com/office/powerpoint/2010/main" val="3364656836"/>
              </p:ext>
            </p:extLst>
          </p:nvPr>
        </p:nvGraphicFramePr>
        <p:xfrm>
          <a:off x="861907" y="1216152"/>
          <a:ext cx="10468187" cy="4425696"/>
        </p:xfrm>
        <a:graphic>
          <a:graphicData uri="http://schemas.openxmlformats.org/drawingml/2006/table">
            <a:tbl>
              <a:tblPr/>
              <a:tblGrid>
                <a:gridCol w="5257377">
                  <a:extLst>
                    <a:ext uri="{9D8B030D-6E8A-4147-A177-3AD203B41FA5}">
                      <a16:colId xmlns:a16="http://schemas.microsoft.com/office/drawing/2014/main" val="455038170"/>
                    </a:ext>
                  </a:extLst>
                </a:gridCol>
                <a:gridCol w="5210810">
                  <a:extLst>
                    <a:ext uri="{9D8B030D-6E8A-4147-A177-3AD203B41FA5}">
                      <a16:colId xmlns:a16="http://schemas.microsoft.com/office/drawing/2014/main" val="2387467318"/>
                    </a:ext>
                  </a:extLst>
                </a:gridCol>
              </a:tblGrid>
              <a:tr h="737616">
                <a:tc>
                  <a:txBody>
                    <a:bodyPr/>
                    <a:lstStyle/>
                    <a:p>
                      <a:r>
                        <a:rPr lang="en-GB" sz="3300" b="1"/>
                        <a:t>Modernism</a:t>
                      </a:r>
                    </a:p>
                  </a:txBody>
                  <a:tcPr marL="167640" marR="167640" marT="83820" marB="83820" anchor="ctr">
                    <a:lnL>
                      <a:noFill/>
                    </a:lnL>
                    <a:lnR>
                      <a:noFill/>
                    </a:lnR>
                    <a:lnT>
                      <a:noFill/>
                    </a:lnT>
                    <a:lnB>
                      <a:noFill/>
                    </a:lnB>
                    <a:noFill/>
                  </a:tcPr>
                </a:tc>
                <a:tc>
                  <a:txBody>
                    <a:bodyPr/>
                    <a:lstStyle/>
                    <a:p>
                      <a:r>
                        <a:rPr lang="en-GB" sz="3300" b="1"/>
                        <a:t>Postmodernism</a:t>
                      </a:r>
                    </a:p>
                  </a:txBody>
                  <a:tcPr marL="167640" marR="167640" marT="83820" marB="83820" anchor="ctr">
                    <a:lnL>
                      <a:noFill/>
                    </a:lnL>
                    <a:lnR>
                      <a:noFill/>
                    </a:lnR>
                    <a:lnT>
                      <a:noFill/>
                    </a:lnT>
                    <a:lnB>
                      <a:noFill/>
                    </a:lnB>
                    <a:noFill/>
                  </a:tcPr>
                </a:tc>
                <a:extLst>
                  <a:ext uri="{0D108BD9-81ED-4DB2-BD59-A6C34878D82A}">
                    <a16:rowId xmlns:a16="http://schemas.microsoft.com/office/drawing/2014/main" val="2137187081"/>
                  </a:ext>
                </a:extLst>
              </a:tr>
              <a:tr h="737616">
                <a:tc>
                  <a:txBody>
                    <a:bodyPr/>
                    <a:lstStyle/>
                    <a:p>
                      <a:r>
                        <a:rPr lang="en-GB" sz="3300"/>
                        <a:t>Order</a:t>
                      </a:r>
                    </a:p>
                  </a:txBody>
                  <a:tcPr marL="167640" marR="167640" marT="83820" marB="83820" anchor="ctr">
                    <a:lnL>
                      <a:noFill/>
                    </a:lnL>
                    <a:lnR>
                      <a:noFill/>
                    </a:lnR>
                    <a:lnT>
                      <a:noFill/>
                    </a:lnT>
                    <a:lnB>
                      <a:noFill/>
                    </a:lnB>
                    <a:noFill/>
                  </a:tcPr>
                </a:tc>
                <a:tc>
                  <a:txBody>
                    <a:bodyPr/>
                    <a:lstStyle/>
                    <a:p>
                      <a:r>
                        <a:rPr lang="en-GB" sz="3300"/>
                        <a:t>Chaos</a:t>
                      </a:r>
                    </a:p>
                  </a:txBody>
                  <a:tcPr marL="167640" marR="167640" marT="83820" marB="83820" anchor="ctr">
                    <a:lnL>
                      <a:noFill/>
                    </a:lnL>
                    <a:lnR>
                      <a:noFill/>
                    </a:lnR>
                    <a:lnT>
                      <a:noFill/>
                    </a:lnT>
                    <a:lnB>
                      <a:noFill/>
                    </a:lnB>
                    <a:noFill/>
                  </a:tcPr>
                </a:tc>
                <a:extLst>
                  <a:ext uri="{0D108BD9-81ED-4DB2-BD59-A6C34878D82A}">
                    <a16:rowId xmlns:a16="http://schemas.microsoft.com/office/drawing/2014/main" val="3679610364"/>
                  </a:ext>
                </a:extLst>
              </a:tr>
              <a:tr h="737616">
                <a:tc>
                  <a:txBody>
                    <a:bodyPr/>
                    <a:lstStyle/>
                    <a:p>
                      <a:r>
                        <a:rPr lang="en-GB" sz="3300"/>
                        <a:t>Grid systems</a:t>
                      </a:r>
                    </a:p>
                  </a:txBody>
                  <a:tcPr marL="167640" marR="167640" marT="83820" marB="83820" anchor="ctr">
                    <a:lnL>
                      <a:noFill/>
                    </a:lnL>
                    <a:lnR>
                      <a:noFill/>
                    </a:lnR>
                    <a:lnT>
                      <a:noFill/>
                    </a:lnT>
                    <a:lnB>
                      <a:noFill/>
                    </a:lnB>
                    <a:noFill/>
                  </a:tcPr>
                </a:tc>
                <a:tc>
                  <a:txBody>
                    <a:bodyPr/>
                    <a:lstStyle/>
                    <a:p>
                      <a:r>
                        <a:rPr lang="en-GB" sz="3300"/>
                        <a:t>Broken grids</a:t>
                      </a:r>
                    </a:p>
                  </a:txBody>
                  <a:tcPr marL="167640" marR="167640" marT="83820" marB="83820" anchor="ctr">
                    <a:lnL>
                      <a:noFill/>
                    </a:lnL>
                    <a:lnR>
                      <a:noFill/>
                    </a:lnR>
                    <a:lnT>
                      <a:noFill/>
                    </a:lnT>
                    <a:lnB>
                      <a:noFill/>
                    </a:lnB>
                    <a:noFill/>
                  </a:tcPr>
                </a:tc>
                <a:extLst>
                  <a:ext uri="{0D108BD9-81ED-4DB2-BD59-A6C34878D82A}">
                    <a16:rowId xmlns:a16="http://schemas.microsoft.com/office/drawing/2014/main" val="2265024138"/>
                  </a:ext>
                </a:extLst>
              </a:tr>
              <a:tr h="737616">
                <a:tc>
                  <a:txBody>
                    <a:bodyPr/>
                    <a:lstStyle/>
                    <a:p>
                      <a:r>
                        <a:rPr lang="en-GB" sz="3300"/>
                        <a:t>Function over expression</a:t>
                      </a:r>
                    </a:p>
                  </a:txBody>
                  <a:tcPr marL="167640" marR="167640" marT="83820" marB="83820" anchor="ctr">
                    <a:lnL>
                      <a:noFill/>
                    </a:lnL>
                    <a:lnR>
                      <a:noFill/>
                    </a:lnR>
                    <a:lnT>
                      <a:noFill/>
                    </a:lnT>
                    <a:lnB>
                      <a:noFill/>
                    </a:lnB>
                    <a:noFill/>
                  </a:tcPr>
                </a:tc>
                <a:tc>
                  <a:txBody>
                    <a:bodyPr/>
                    <a:lstStyle/>
                    <a:p>
                      <a:r>
                        <a:rPr lang="en-GB" sz="3300"/>
                        <a:t>Expression over function</a:t>
                      </a:r>
                    </a:p>
                  </a:txBody>
                  <a:tcPr marL="167640" marR="167640" marT="83820" marB="83820" anchor="ctr">
                    <a:lnL>
                      <a:noFill/>
                    </a:lnL>
                    <a:lnR>
                      <a:noFill/>
                    </a:lnR>
                    <a:lnT>
                      <a:noFill/>
                    </a:lnT>
                    <a:lnB>
                      <a:noFill/>
                    </a:lnB>
                    <a:noFill/>
                  </a:tcPr>
                </a:tc>
                <a:extLst>
                  <a:ext uri="{0D108BD9-81ED-4DB2-BD59-A6C34878D82A}">
                    <a16:rowId xmlns:a16="http://schemas.microsoft.com/office/drawing/2014/main" val="3970195617"/>
                  </a:ext>
                </a:extLst>
              </a:tr>
              <a:tr h="737616">
                <a:tc>
                  <a:txBody>
                    <a:bodyPr/>
                    <a:lstStyle/>
                    <a:p>
                      <a:r>
                        <a:rPr lang="en-GB" sz="3300"/>
                        <a:t>Neutral typography</a:t>
                      </a:r>
                    </a:p>
                  </a:txBody>
                  <a:tcPr marL="167640" marR="167640" marT="83820" marB="83820" anchor="ctr">
                    <a:lnL>
                      <a:noFill/>
                    </a:lnL>
                    <a:lnR>
                      <a:noFill/>
                    </a:lnR>
                    <a:lnT>
                      <a:noFill/>
                    </a:lnT>
                    <a:lnB>
                      <a:noFill/>
                    </a:lnB>
                    <a:noFill/>
                  </a:tcPr>
                </a:tc>
                <a:tc>
                  <a:txBody>
                    <a:bodyPr/>
                    <a:lstStyle/>
                    <a:p>
                      <a:r>
                        <a:rPr lang="en-GB" sz="3300"/>
                        <a:t>Experimental typography</a:t>
                      </a:r>
                    </a:p>
                  </a:txBody>
                  <a:tcPr marL="167640" marR="167640" marT="83820" marB="83820" anchor="ctr">
                    <a:lnL>
                      <a:noFill/>
                    </a:lnL>
                    <a:lnR>
                      <a:noFill/>
                    </a:lnR>
                    <a:lnT>
                      <a:noFill/>
                    </a:lnT>
                    <a:lnB>
                      <a:noFill/>
                    </a:lnB>
                    <a:noFill/>
                  </a:tcPr>
                </a:tc>
                <a:extLst>
                  <a:ext uri="{0D108BD9-81ED-4DB2-BD59-A6C34878D82A}">
                    <a16:rowId xmlns:a16="http://schemas.microsoft.com/office/drawing/2014/main" val="3450875033"/>
                  </a:ext>
                </a:extLst>
              </a:tr>
              <a:tr h="737616">
                <a:tc>
                  <a:txBody>
                    <a:bodyPr/>
                    <a:lstStyle/>
                    <a:p>
                      <a:r>
                        <a:rPr lang="en-GB" sz="3300"/>
                        <a:t>Universality</a:t>
                      </a:r>
                    </a:p>
                  </a:txBody>
                  <a:tcPr marL="167640" marR="167640" marT="83820" marB="83820" anchor="ctr">
                    <a:lnL>
                      <a:noFill/>
                    </a:lnL>
                    <a:lnR>
                      <a:noFill/>
                    </a:lnR>
                    <a:lnT>
                      <a:noFill/>
                    </a:lnT>
                    <a:lnB>
                      <a:noFill/>
                    </a:lnB>
                    <a:noFill/>
                  </a:tcPr>
                </a:tc>
                <a:tc>
                  <a:txBody>
                    <a:bodyPr/>
                    <a:lstStyle/>
                    <a:p>
                      <a:r>
                        <a:rPr lang="en-GB" sz="3300"/>
                        <a:t>Cultural references</a:t>
                      </a:r>
                    </a:p>
                  </a:txBody>
                  <a:tcPr marL="167640" marR="167640" marT="83820" marB="83820" anchor="ctr">
                    <a:lnL>
                      <a:noFill/>
                    </a:lnL>
                    <a:lnR>
                      <a:noFill/>
                    </a:lnR>
                    <a:lnT>
                      <a:noFill/>
                    </a:lnT>
                    <a:lnB>
                      <a:noFill/>
                    </a:lnB>
                    <a:noFill/>
                  </a:tcPr>
                </a:tc>
                <a:extLst>
                  <a:ext uri="{0D108BD9-81ED-4DB2-BD59-A6C34878D82A}">
                    <a16:rowId xmlns:a16="http://schemas.microsoft.com/office/drawing/2014/main" val="2406322581"/>
                  </a:ext>
                </a:extLst>
              </a:tr>
            </a:tbl>
          </a:graphicData>
        </a:graphic>
      </p:graphicFrame>
    </p:spTree>
    <p:extLst>
      <p:ext uri="{BB962C8B-B14F-4D97-AF65-F5344CB8AC3E}">
        <p14:creationId xmlns:p14="http://schemas.microsoft.com/office/powerpoint/2010/main" val="3902349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C3EE2A-6DA8-BF49-BF8E-33A6B97B756C}"/>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Where have we been, and where are we going?</a:t>
            </a:r>
          </a:p>
        </p:txBody>
      </p:sp>
      <p:sp>
        <p:nvSpPr>
          <p:cNvPr id="3" name="Content Placeholder 2">
            <a:extLst>
              <a:ext uri="{FF2B5EF4-FFF2-40B4-BE49-F238E27FC236}">
                <a16:creationId xmlns:a16="http://schemas.microsoft.com/office/drawing/2014/main" id="{878F64F7-5ABF-8B4B-B269-6B8732FA5205}"/>
              </a:ext>
            </a:extLst>
          </p:cNvPr>
          <p:cNvSpPr>
            <a:spLocks noGrp="1"/>
          </p:cNvSpPr>
          <p:nvPr>
            <p:ph idx="1"/>
          </p:nvPr>
        </p:nvSpPr>
        <p:spPr>
          <a:xfrm>
            <a:off x="1371599" y="2318197"/>
            <a:ext cx="9724031" cy="3683358"/>
          </a:xfrm>
        </p:spPr>
        <p:txBody>
          <a:bodyPr anchor="ctr">
            <a:normAutofit/>
          </a:bodyPr>
          <a:lstStyle/>
          <a:p>
            <a:pPr marL="0" indent="0">
              <a:buNone/>
            </a:pPr>
            <a:r>
              <a:rPr lang="en-US" sz="2400" dirty="0"/>
              <a:t>Modernism and Postmodernism are the most significant cultural, literary, art and design movements of the last 120 years. </a:t>
            </a:r>
            <a:br>
              <a:rPr lang="en-US" sz="2400" dirty="0"/>
            </a:br>
            <a:r>
              <a:rPr lang="en-US" sz="2400" dirty="0"/>
              <a:t>It is essential to be aware of their influence and what they mean.</a:t>
            </a:r>
          </a:p>
          <a:p>
            <a:endParaRPr lang="en-US" sz="2400" dirty="0"/>
          </a:p>
          <a:p>
            <a:pPr marL="0" indent="0">
              <a:buNone/>
            </a:pPr>
            <a:r>
              <a:rPr lang="en-US" sz="2400" dirty="0"/>
              <a:t>They provide large areas of reference and critical study, so may be useful as research terms. If you work or practice in the arts, it is essential to have knowledge of these critical perspectives.</a:t>
            </a:r>
          </a:p>
        </p:txBody>
      </p:sp>
    </p:spTree>
    <p:extLst>
      <p:ext uri="{BB962C8B-B14F-4D97-AF65-F5344CB8AC3E}">
        <p14:creationId xmlns:p14="http://schemas.microsoft.com/office/powerpoint/2010/main" val="2139217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3">
            <a:extLst>
              <a:ext uri="{FF2B5EF4-FFF2-40B4-BE49-F238E27FC236}">
                <a16:creationId xmlns:a16="http://schemas.microsoft.com/office/drawing/2014/main" id="{79D1A824-BA40-3C48-8235-FD2FE6690631}"/>
              </a:ext>
            </a:extLst>
          </p:cNvPr>
          <p:cNvPicPr/>
          <p:nvPr/>
        </p:nvPicPr>
        <p:blipFill>
          <a:blip r:embed="rId3" cstate="print"/>
          <a:stretch>
            <a:fillRect/>
          </a:stretch>
        </p:blipFill>
        <p:spPr>
          <a:xfrm>
            <a:off x="0" y="-31462"/>
            <a:ext cx="12152242" cy="6214528"/>
          </a:xfrm>
          <a:prstGeom prst="rect">
            <a:avLst/>
          </a:prstGeom>
        </p:spPr>
      </p:pic>
      <p:sp>
        <p:nvSpPr>
          <p:cNvPr id="5" name="TextBox 4">
            <a:extLst>
              <a:ext uri="{FF2B5EF4-FFF2-40B4-BE49-F238E27FC236}">
                <a16:creationId xmlns:a16="http://schemas.microsoft.com/office/drawing/2014/main" id="{19C5E1C5-3640-164C-97AE-6D383ACA3864}"/>
              </a:ext>
            </a:extLst>
          </p:cNvPr>
          <p:cNvSpPr txBox="1"/>
          <p:nvPr/>
        </p:nvSpPr>
        <p:spPr>
          <a:xfrm>
            <a:off x="285497" y="6334780"/>
            <a:ext cx="11581247" cy="523220"/>
          </a:xfrm>
          <a:prstGeom prst="rect">
            <a:avLst/>
          </a:prstGeom>
          <a:noFill/>
        </p:spPr>
        <p:txBody>
          <a:bodyPr wrap="none" rtlCol="0">
            <a:spAutoFit/>
          </a:bodyPr>
          <a:lstStyle/>
          <a:p>
            <a:r>
              <a:rPr lang="en-GB" sz="2800" spc="-5" dirty="0">
                <a:cs typeface="Avenir-Book"/>
              </a:rPr>
              <a:t>Rama </a:t>
            </a:r>
            <a:r>
              <a:rPr lang="en-GB" sz="2800" spc="-5" dirty="0" err="1">
                <a:cs typeface="Avenir-Book"/>
              </a:rPr>
              <a:t>Hoetzlein</a:t>
            </a:r>
            <a:r>
              <a:rPr lang="en-GB" sz="2800" spc="-5" dirty="0">
                <a:cs typeface="Avenir-Book"/>
              </a:rPr>
              <a:t>,</a:t>
            </a:r>
            <a:r>
              <a:rPr lang="en-GB" sz="2800" spc="-10" dirty="0">
                <a:cs typeface="Avenir-Book"/>
              </a:rPr>
              <a:t> </a:t>
            </a:r>
            <a:r>
              <a:rPr lang="en-GB" sz="2800" i="1" spc="-5" dirty="0">
                <a:cs typeface="Avenir-BookOblique"/>
              </a:rPr>
              <a:t>Timeline</a:t>
            </a:r>
            <a:r>
              <a:rPr lang="en-GB" sz="2800" i="1" dirty="0">
                <a:cs typeface="Avenir-BookOblique"/>
              </a:rPr>
              <a:t> of</a:t>
            </a:r>
            <a:r>
              <a:rPr lang="en-GB" sz="2800" i="1" spc="-5" dirty="0">
                <a:cs typeface="Avenir-BookOblique"/>
              </a:rPr>
              <a:t> </a:t>
            </a:r>
            <a:r>
              <a:rPr lang="en-GB" sz="2800" i="1" spc="-30" dirty="0">
                <a:cs typeface="Avenir-BookOblique"/>
              </a:rPr>
              <a:t>Twentieth</a:t>
            </a:r>
            <a:r>
              <a:rPr lang="en-GB" sz="2800" i="1" dirty="0">
                <a:cs typeface="Avenir-BookOblique"/>
              </a:rPr>
              <a:t> </a:t>
            </a:r>
            <a:r>
              <a:rPr lang="en-GB" sz="2800" i="1" spc="-5" dirty="0">
                <a:cs typeface="Avenir-BookOblique"/>
              </a:rPr>
              <a:t>Century Art</a:t>
            </a:r>
            <a:r>
              <a:rPr lang="en-GB" sz="2800" i="1" dirty="0">
                <a:cs typeface="Avenir-BookOblique"/>
              </a:rPr>
              <a:t> and </a:t>
            </a:r>
            <a:r>
              <a:rPr lang="en-GB" sz="2800" i="1" spc="-5" dirty="0">
                <a:cs typeface="Avenir-BookOblique"/>
              </a:rPr>
              <a:t>New</a:t>
            </a:r>
            <a:r>
              <a:rPr lang="en-GB" sz="2800" i="1" spc="10" dirty="0">
                <a:cs typeface="Avenir-BookOblique"/>
              </a:rPr>
              <a:t> </a:t>
            </a:r>
            <a:r>
              <a:rPr lang="en-GB" sz="2800" i="1" spc="-5" dirty="0">
                <a:cs typeface="Avenir-BookOblique"/>
              </a:rPr>
              <a:t>Media</a:t>
            </a:r>
            <a:r>
              <a:rPr lang="en-GB" sz="2800" spc="-5" dirty="0">
                <a:cs typeface="Avenir-Book"/>
              </a:rPr>
              <a:t>,</a:t>
            </a:r>
            <a:r>
              <a:rPr lang="en-GB" sz="2800" spc="-10" dirty="0">
                <a:cs typeface="Avenir-Book"/>
              </a:rPr>
              <a:t> </a:t>
            </a:r>
            <a:r>
              <a:rPr lang="en-GB" sz="2800" spc="-5" dirty="0">
                <a:cs typeface="Avenir-Book"/>
              </a:rPr>
              <a:t>2009-2010</a:t>
            </a:r>
            <a:endParaRPr lang="en-GB" sz="2800" dirty="0">
              <a:cs typeface="Avenir-Book"/>
            </a:endParaRPr>
          </a:p>
        </p:txBody>
      </p:sp>
    </p:spTree>
    <p:extLst>
      <p:ext uri="{BB962C8B-B14F-4D97-AF65-F5344CB8AC3E}">
        <p14:creationId xmlns:p14="http://schemas.microsoft.com/office/powerpoint/2010/main" val="62427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1411924-B60C-CE46-A8B3-E47C61AF08C9}"/>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The bad news (soz!)</a:t>
            </a:r>
          </a:p>
        </p:txBody>
      </p:sp>
      <p:sp>
        <p:nvSpPr>
          <p:cNvPr id="3" name="Content Placeholder 2">
            <a:extLst>
              <a:ext uri="{FF2B5EF4-FFF2-40B4-BE49-F238E27FC236}">
                <a16:creationId xmlns:a16="http://schemas.microsoft.com/office/drawing/2014/main" id="{0B2F55E0-1518-004F-9E59-1AA4E63211FB}"/>
              </a:ext>
            </a:extLst>
          </p:cNvPr>
          <p:cNvSpPr>
            <a:spLocks noGrp="1"/>
          </p:cNvSpPr>
          <p:nvPr>
            <p:ph idx="1"/>
          </p:nvPr>
        </p:nvSpPr>
        <p:spPr>
          <a:xfrm>
            <a:off x="6503158" y="649480"/>
            <a:ext cx="4862447" cy="5546047"/>
          </a:xfrm>
        </p:spPr>
        <p:txBody>
          <a:bodyPr anchor="ctr">
            <a:normAutofit/>
          </a:bodyPr>
          <a:lstStyle/>
          <a:p>
            <a:pPr marL="0" indent="0">
              <a:buNone/>
            </a:pPr>
            <a:r>
              <a:rPr lang="en-US" sz="2000"/>
              <a:t>Postmodernism is notoriously difficult to define, which in itself, is (ironically) symptomatic of postmodernism.</a:t>
            </a:r>
          </a:p>
          <a:p>
            <a:pPr marL="0" indent="0">
              <a:buNone/>
            </a:pPr>
            <a:endParaRPr lang="en-US" sz="2000"/>
          </a:p>
          <a:p>
            <a:pPr marL="0" indent="0">
              <a:buNone/>
            </a:pPr>
            <a:r>
              <a:rPr lang="en-US" sz="2000"/>
              <a:t>It is often perceived as being in opposition to Modernism, but it is not. It is a reaction or a response to Modernism, i.e. ‘post’ – after.</a:t>
            </a:r>
          </a:p>
          <a:p>
            <a:pPr marL="0" indent="0">
              <a:buNone/>
            </a:pPr>
            <a:endParaRPr lang="en-US" sz="2000"/>
          </a:p>
          <a:p>
            <a:pPr marL="0" indent="0">
              <a:buNone/>
            </a:pPr>
            <a:r>
              <a:rPr lang="en-US" sz="2000"/>
              <a:t>The V&amp;A Museum London offers an introduction …</a:t>
            </a:r>
          </a:p>
          <a:p>
            <a:pPr marL="0" indent="0">
              <a:buNone/>
            </a:pPr>
            <a:endParaRPr lang="en-US" sz="2000"/>
          </a:p>
          <a:p>
            <a:pPr marL="0" indent="0">
              <a:buNone/>
            </a:pPr>
            <a:r>
              <a:rPr lang="en-US" sz="2000"/>
              <a:t>‘</a:t>
            </a:r>
            <a:r>
              <a:rPr lang="en-GB" sz="2000"/>
              <a:t>An unstable mix of the theatrical and theoretical, … ’</a:t>
            </a:r>
            <a:endParaRPr lang="en-US" sz="2000"/>
          </a:p>
        </p:txBody>
      </p:sp>
    </p:spTree>
    <p:extLst>
      <p:ext uri="{BB962C8B-B14F-4D97-AF65-F5344CB8AC3E}">
        <p14:creationId xmlns:p14="http://schemas.microsoft.com/office/powerpoint/2010/main" val="4074025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EDADED8-4DD7-C8C2-0414-5AD11C1433A7}"/>
              </a:ext>
            </a:extLst>
          </p:cNvPr>
          <p:cNvSpPr txBox="1"/>
          <p:nvPr/>
        </p:nvSpPr>
        <p:spPr>
          <a:xfrm>
            <a:off x="7531610" y="2434201"/>
            <a:ext cx="3822189" cy="86713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2000" dirty="0"/>
          </a:p>
        </p:txBody>
      </p:sp>
      <p:pic>
        <p:nvPicPr>
          <p:cNvPr id="2" name="Online Media 1" descr="Postmodernism">
            <a:hlinkClick r:id="" action="ppaction://media"/>
            <a:extLst>
              <a:ext uri="{FF2B5EF4-FFF2-40B4-BE49-F238E27FC236}">
                <a16:creationId xmlns:a16="http://schemas.microsoft.com/office/drawing/2014/main" id="{9E1CF6B0-0464-6533-B49F-02EB92441BFE}"/>
              </a:ext>
            </a:extLst>
          </p:cNvPr>
          <p:cNvPicPr>
            <a:picLocks noRot="1" noChangeAspect="1"/>
          </p:cNvPicPr>
          <p:nvPr>
            <a:videoFile r:link="rId1"/>
          </p:nvPr>
        </p:nvPicPr>
        <p:blipFill>
          <a:blip r:embed="rId5"/>
          <a:stretch>
            <a:fillRect/>
          </a:stretch>
        </p:blipFill>
        <p:spPr>
          <a:xfrm>
            <a:off x="8911111" y="4837134"/>
            <a:ext cx="2540000" cy="1435100"/>
          </a:xfrm>
          <a:prstGeom prst="rect">
            <a:avLst/>
          </a:prstGeom>
        </p:spPr>
      </p:pic>
      <p:pic>
        <p:nvPicPr>
          <p:cNvPr id="7" name="Online Media 6" descr="What is Postmodernism?">
            <a:hlinkClick r:id="" action="ppaction://media"/>
            <a:extLst>
              <a:ext uri="{FF2B5EF4-FFF2-40B4-BE49-F238E27FC236}">
                <a16:creationId xmlns:a16="http://schemas.microsoft.com/office/drawing/2014/main" id="{FF51205B-70E4-EC6C-8C18-F37261029E7A}"/>
              </a:ext>
            </a:extLst>
          </p:cNvPr>
          <p:cNvPicPr>
            <a:picLocks noRot="1" noChangeAspect="1"/>
          </p:cNvPicPr>
          <p:nvPr>
            <a:videoFile r:link="rId2"/>
          </p:nvPr>
        </p:nvPicPr>
        <p:blipFill>
          <a:blip r:embed="rId6"/>
          <a:stretch>
            <a:fillRect/>
          </a:stretch>
        </p:blipFill>
        <p:spPr>
          <a:xfrm>
            <a:off x="299022" y="153707"/>
            <a:ext cx="8471553" cy="4786428"/>
          </a:xfrm>
          <a:prstGeom prst="rect">
            <a:avLst/>
          </a:prstGeom>
        </p:spPr>
      </p:pic>
    </p:spTree>
    <p:extLst>
      <p:ext uri="{BB962C8B-B14F-4D97-AF65-F5344CB8AC3E}">
        <p14:creationId xmlns:p14="http://schemas.microsoft.com/office/powerpoint/2010/main" val="1154240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video>
              <p:cMediaNode vol="80000">
                <p:cTn id="17" fill="hold" display="0">
                  <p:stCondLst>
                    <p:cond delay="indefinite"/>
                  </p:stCondLst>
                </p:cTn>
                <p:tgtEl>
                  <p:spTgt spid="7"/>
                </p:tgtEl>
              </p:cMediaNode>
            </p:vide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nline Media 3" descr="Postmodernism explained for beginners! Jean Baudrillard Simulacra and Hyperreality explained">
            <a:hlinkClick r:id="" action="ppaction://media"/>
            <a:extLst>
              <a:ext uri="{FF2B5EF4-FFF2-40B4-BE49-F238E27FC236}">
                <a16:creationId xmlns:a16="http://schemas.microsoft.com/office/drawing/2014/main" id="{67D3331A-0F1F-C6C9-54DC-53449C9318D3}"/>
              </a:ext>
            </a:extLst>
          </p:cNvPr>
          <p:cNvPicPr>
            <a:picLocks noRot="1" noChangeAspect="1"/>
          </p:cNvPicPr>
          <p:nvPr>
            <a:videoFile r:link="rId1"/>
          </p:nvPr>
        </p:nvPicPr>
        <p:blipFill>
          <a:blip r:embed="rId4"/>
          <a:stretch>
            <a:fillRect/>
          </a:stretch>
        </p:blipFill>
        <p:spPr>
          <a:xfrm>
            <a:off x="787114" y="1571681"/>
            <a:ext cx="6449549" cy="3643995"/>
          </a:xfrm>
          <a:prstGeom prst="rect">
            <a:avLst/>
          </a:prstGeom>
        </p:spPr>
      </p:pic>
      <p:sp>
        <p:nvSpPr>
          <p:cNvPr id="3" name="TextBox 2">
            <a:extLst>
              <a:ext uri="{FF2B5EF4-FFF2-40B4-BE49-F238E27FC236}">
                <a16:creationId xmlns:a16="http://schemas.microsoft.com/office/drawing/2014/main" id="{082FD9DC-31A9-80C4-6285-ECEF96E06360}"/>
              </a:ext>
            </a:extLst>
          </p:cNvPr>
          <p:cNvSpPr txBox="1"/>
          <p:nvPr/>
        </p:nvSpPr>
        <p:spPr>
          <a:xfrm>
            <a:off x="7910285" y="2533476"/>
            <a:ext cx="3443514" cy="344783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a:t>Draw a picture of a princess. </a:t>
            </a:r>
          </a:p>
        </p:txBody>
      </p:sp>
      <p:grpSp>
        <p:nvGrpSpPr>
          <p:cNvPr id="23" name="Group 22">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24" name="Rectangle 23">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1">
            <a:extLst>
              <a:ext uri="{FF2B5EF4-FFF2-40B4-BE49-F238E27FC236}">
                <a16:creationId xmlns:a16="http://schemas.microsoft.com/office/drawing/2014/main" id="{8EBB7603-E4E4-164A-2EBC-5F699E865215}"/>
              </a:ext>
            </a:extLst>
          </p:cNvPr>
          <p:cNvSpPr txBox="1"/>
          <p:nvPr/>
        </p:nvSpPr>
        <p:spPr>
          <a:xfrm>
            <a:off x="6503158" y="649480"/>
            <a:ext cx="4862447" cy="5546047"/>
          </a:xfrm>
          <a:prstGeom prst="rect">
            <a:avLst/>
          </a:prstGeom>
        </p:spPr>
        <p:txBody>
          <a:bodyPr vert="horz" lIns="91440" tIns="45720" rIns="91440" bIns="45720" rtlCol="0" anchor="ctr">
            <a:normAutofit/>
          </a:bodyPr>
          <a:lstStyle/>
          <a:p>
            <a:pPr>
              <a:lnSpc>
                <a:spcPct val="90000"/>
              </a:lnSpc>
              <a:spcAft>
                <a:spcPts val="600"/>
              </a:spcAft>
            </a:pPr>
            <a:endParaRPr lang="en-US" sz="2000" dirty="0"/>
          </a:p>
        </p:txBody>
      </p:sp>
    </p:spTree>
    <p:extLst>
      <p:ext uri="{BB962C8B-B14F-4D97-AF65-F5344CB8AC3E}">
        <p14:creationId xmlns:p14="http://schemas.microsoft.com/office/powerpoint/2010/main" val="1463231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41333-77D7-7045-B01C-A0EB22737BF2}"/>
              </a:ext>
            </a:extLst>
          </p:cNvPr>
          <p:cNvSpPr>
            <a:spLocks noGrp="1"/>
          </p:cNvSpPr>
          <p:nvPr>
            <p:ph type="title"/>
          </p:nvPr>
        </p:nvSpPr>
        <p:spPr>
          <a:xfrm>
            <a:off x="1136397" y="502020"/>
            <a:ext cx="5323715" cy="1642970"/>
          </a:xfrm>
        </p:spPr>
        <p:txBody>
          <a:bodyPr anchor="b">
            <a:normAutofit/>
          </a:bodyPr>
          <a:lstStyle/>
          <a:p>
            <a:r>
              <a:rPr lang="en-GB" sz="4000"/>
              <a:t>Jean François Lyotard 1924 - 1998</a:t>
            </a:r>
            <a:endParaRPr lang="en-US" sz="4000"/>
          </a:p>
        </p:txBody>
      </p:sp>
      <p:sp>
        <p:nvSpPr>
          <p:cNvPr id="3" name="Content Placeholder 2">
            <a:extLst>
              <a:ext uri="{FF2B5EF4-FFF2-40B4-BE49-F238E27FC236}">
                <a16:creationId xmlns:a16="http://schemas.microsoft.com/office/drawing/2014/main" id="{51C54E22-9388-FE4C-AD93-5FF9DCF5BAEC}"/>
              </a:ext>
            </a:extLst>
          </p:cNvPr>
          <p:cNvSpPr>
            <a:spLocks noGrp="1"/>
          </p:cNvSpPr>
          <p:nvPr>
            <p:ph idx="1"/>
          </p:nvPr>
        </p:nvSpPr>
        <p:spPr>
          <a:xfrm>
            <a:off x="1144923" y="2405894"/>
            <a:ext cx="5315189" cy="3535083"/>
          </a:xfrm>
        </p:spPr>
        <p:txBody>
          <a:bodyPr anchor="t">
            <a:normAutofit/>
          </a:bodyPr>
          <a:lstStyle/>
          <a:p>
            <a:pPr marL="0" indent="0">
              <a:buNone/>
            </a:pPr>
            <a:r>
              <a:rPr lang="en-US" sz="2000"/>
              <a:t>Lyotard was a French philosopher and writer who published </a:t>
            </a:r>
            <a:r>
              <a:rPr lang="en-US" sz="2000" i="1"/>
              <a:t>The Postmodern Condition </a:t>
            </a:r>
            <a:r>
              <a:rPr lang="en-US" sz="2000"/>
              <a:t>in 1979. The term Postmodernism was already being cited in the arts, philosophy and literature, but Lyotard's interpretation is the most widely acknowledged:</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erson with his hand on his mouth&#10;&#10;Description automatically generated">
            <a:extLst>
              <a:ext uri="{FF2B5EF4-FFF2-40B4-BE49-F238E27FC236}">
                <a16:creationId xmlns:a16="http://schemas.microsoft.com/office/drawing/2014/main" id="{F01B7A55-AF95-2348-AB20-92D7469088D6}"/>
              </a:ext>
            </a:extLst>
          </p:cNvPr>
          <p:cNvPicPr>
            <a:picLocks noChangeAspect="1"/>
          </p:cNvPicPr>
          <p:nvPr/>
        </p:nvPicPr>
        <p:blipFill>
          <a:blip r:embed="rId3"/>
          <a:stretch>
            <a:fillRect/>
          </a:stretch>
        </p:blipFill>
        <p:spPr>
          <a:xfrm>
            <a:off x="7075967" y="2235493"/>
            <a:ext cx="4170530" cy="2418907"/>
          </a:xfrm>
          <a:prstGeom prst="rect">
            <a:avLst/>
          </a:prstGeom>
        </p:spPr>
      </p:pic>
    </p:spTree>
    <p:extLst>
      <p:ext uri="{BB962C8B-B14F-4D97-AF65-F5344CB8AC3E}">
        <p14:creationId xmlns:p14="http://schemas.microsoft.com/office/powerpoint/2010/main" val="2143837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1D2B4D9-C1EF-CD01-38C3-046E57CB96FC}"/>
              </a:ext>
            </a:extLst>
          </p:cNvPr>
          <p:cNvSpPr txBox="1"/>
          <p:nvPr/>
        </p:nvSpPr>
        <p:spPr>
          <a:xfrm>
            <a:off x="1371599" y="2318197"/>
            <a:ext cx="9724031" cy="36833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900" b="1"/>
              <a:t>In a nutshell….</a:t>
            </a:r>
            <a:br>
              <a:rPr lang="en-US" sz="1900" b="1"/>
            </a:br>
            <a:r>
              <a:rPr lang="en-US" sz="1900" b="1"/>
              <a:t>Postmodernism means people stopped believing there is one correct way to understand the world or design things.</a:t>
            </a:r>
            <a:endParaRPr lang="en-US" sz="1900"/>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Philosopher </a:t>
            </a:r>
            <a:r>
              <a:rPr lang="en-US" sz="1900" b="1"/>
              <a:t>Jean-François Lyotard</a:t>
            </a:r>
            <a:r>
              <a:rPr lang="en-US" sz="1900"/>
              <a:t> argued in </a:t>
            </a:r>
            <a:r>
              <a:rPr lang="en-US" sz="1900" b="1"/>
              <a:t>The Postmodern Condition</a:t>
            </a:r>
            <a:r>
              <a:rPr lang="en-US" sz="1900"/>
              <a:t> that people no longer trusted big universal ideas that claimed to explain everything.</a:t>
            </a:r>
          </a:p>
          <a:p>
            <a:pPr indent="-228600">
              <a:lnSpc>
                <a:spcPct val="90000"/>
              </a:lnSpc>
              <a:spcAft>
                <a:spcPts val="600"/>
              </a:spcAft>
              <a:buFont typeface="Arial" panose="020B0604020202020204" pitchFamily="34" charset="0"/>
              <a:buChar char="•"/>
            </a:pPr>
            <a:r>
              <a:rPr lang="en-US" sz="1900"/>
              <a:t>Instead, people believed there could be </a:t>
            </a:r>
            <a:r>
              <a:rPr lang="en-US" sz="1900" b="1"/>
              <a:t>many different perspectives and styles</a:t>
            </a:r>
            <a:r>
              <a:rPr lang="en-US" sz="1900"/>
              <a:t>.</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b="1"/>
              <a:t>Design-specific explanation </a:t>
            </a:r>
            <a:r>
              <a:rPr lang="en-US" sz="1900"/>
              <a:t>In design terms:</a:t>
            </a:r>
          </a:p>
          <a:p>
            <a:pPr indent="-228600">
              <a:lnSpc>
                <a:spcPct val="90000"/>
              </a:lnSpc>
              <a:spcAft>
                <a:spcPts val="600"/>
              </a:spcAft>
              <a:buFont typeface="Arial" panose="020B0604020202020204" pitchFamily="34" charset="0"/>
              <a:buChar char="•"/>
            </a:pPr>
            <a:r>
              <a:rPr lang="en-US" sz="1900" b="1"/>
              <a:t>Modernism:</a:t>
            </a:r>
            <a:r>
              <a:rPr lang="en-US" sz="1900"/>
              <a:t> There is one best way to design (clear, structured, grid-based).</a:t>
            </a:r>
          </a:p>
          <a:p>
            <a:pPr indent="-228600">
              <a:lnSpc>
                <a:spcPct val="90000"/>
              </a:lnSpc>
              <a:spcAft>
                <a:spcPts val="600"/>
              </a:spcAft>
              <a:buFont typeface="Arial" panose="020B0604020202020204" pitchFamily="34" charset="0"/>
              <a:buChar char="•"/>
            </a:pPr>
            <a:r>
              <a:rPr lang="en-US" sz="1900" b="1"/>
              <a:t>Postmodernism:</a:t>
            </a:r>
            <a:r>
              <a:rPr lang="en-US" sz="1900"/>
              <a:t> There are </a:t>
            </a:r>
            <a:r>
              <a:rPr lang="en-US" sz="1900" b="1"/>
              <a:t>many possible ways to design</a:t>
            </a:r>
            <a:r>
              <a:rPr lang="en-US" sz="1900"/>
              <a:t>, and rules can be broken.</a:t>
            </a:r>
          </a:p>
          <a:p>
            <a:pPr indent="-228600">
              <a:lnSpc>
                <a:spcPct val="90000"/>
              </a:lnSpc>
              <a:spcAft>
                <a:spcPts val="600"/>
              </a:spcAft>
              <a:buFont typeface="Arial" panose="020B0604020202020204" pitchFamily="34" charset="0"/>
              <a:buChar char="•"/>
            </a:pPr>
            <a:endParaRPr lang="en-US" sz="1900"/>
          </a:p>
        </p:txBody>
      </p:sp>
    </p:spTree>
    <p:extLst>
      <p:ext uri="{BB962C8B-B14F-4D97-AF65-F5344CB8AC3E}">
        <p14:creationId xmlns:p14="http://schemas.microsoft.com/office/powerpoint/2010/main" val="3879198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6DAAC3-652F-3D47-98DC-D4E646750C77}"/>
              </a:ext>
            </a:extLst>
          </p:cNvPr>
          <p:cNvSpPr>
            <a:spLocks noGrp="1"/>
          </p:cNvSpPr>
          <p:nvPr>
            <p:ph type="title"/>
          </p:nvPr>
        </p:nvSpPr>
        <p:spPr>
          <a:xfrm>
            <a:off x="826396" y="586855"/>
            <a:ext cx="4230100" cy="3387497"/>
          </a:xfrm>
        </p:spPr>
        <p:txBody>
          <a:bodyPr anchor="b">
            <a:normAutofit/>
          </a:bodyPr>
          <a:lstStyle/>
          <a:p>
            <a:pPr algn="r"/>
            <a:r>
              <a:rPr lang="en-US" sz="4000" i="1">
                <a:solidFill>
                  <a:srgbClr val="FFFFFF"/>
                </a:solidFill>
              </a:rPr>
              <a:t>The Postmodern Condition</a:t>
            </a:r>
            <a:endParaRPr lang="en-US" sz="4000">
              <a:solidFill>
                <a:srgbClr val="FFFFFF"/>
              </a:solidFill>
            </a:endParaRPr>
          </a:p>
        </p:txBody>
      </p:sp>
      <p:sp>
        <p:nvSpPr>
          <p:cNvPr id="3" name="Content Placeholder 2">
            <a:extLst>
              <a:ext uri="{FF2B5EF4-FFF2-40B4-BE49-F238E27FC236}">
                <a16:creationId xmlns:a16="http://schemas.microsoft.com/office/drawing/2014/main" id="{006F6D59-1999-BD41-BF30-21E871D9A6D9}"/>
              </a:ext>
            </a:extLst>
          </p:cNvPr>
          <p:cNvSpPr>
            <a:spLocks noGrp="1"/>
          </p:cNvSpPr>
          <p:nvPr>
            <p:ph idx="1"/>
          </p:nvPr>
        </p:nvSpPr>
        <p:spPr>
          <a:xfrm>
            <a:off x="6503158" y="649480"/>
            <a:ext cx="4862447" cy="5546047"/>
          </a:xfrm>
        </p:spPr>
        <p:txBody>
          <a:bodyPr anchor="ctr">
            <a:normAutofit/>
          </a:bodyPr>
          <a:lstStyle/>
          <a:p>
            <a:pPr marL="0" indent="0">
              <a:buNone/>
            </a:pPr>
            <a:r>
              <a:rPr lang="en-GB" sz="1900"/>
              <a:t>‘I will use the term modern to designate any science that legitimates itself with reference to a metadiscourse … making an explicit appeal to some grand narrative, such as the dialectics of Spirit, the hermeneutics of meaning, the emancipation of the rational or working subject, or the creation of wealth … </a:t>
            </a:r>
          </a:p>
          <a:p>
            <a:pPr marL="0" indent="0">
              <a:buNone/>
            </a:pPr>
            <a:r>
              <a:rPr lang="en-GB" sz="1900" b="1"/>
              <a:t>I define postmodern as incredulity toward metanarratives. </a:t>
            </a:r>
          </a:p>
          <a:p>
            <a:pPr marL="0" indent="0">
              <a:buNone/>
            </a:pPr>
            <a:r>
              <a:rPr lang="en-GB" sz="1900"/>
              <a:t>(</a:t>
            </a:r>
            <a:r>
              <a:rPr lang="en-GB" sz="1900" i="1"/>
              <a:t>The Postmodern Condition</a:t>
            </a:r>
            <a:r>
              <a:rPr lang="en-GB" sz="1900"/>
              <a:t>, xxiii–xxiv)</a:t>
            </a:r>
          </a:p>
          <a:p>
            <a:pPr marL="0" indent="0">
              <a:buNone/>
            </a:pPr>
            <a:endParaRPr lang="en-GB" sz="1900"/>
          </a:p>
          <a:p>
            <a:pPr marL="0" indent="0">
              <a:buNone/>
            </a:pPr>
            <a:r>
              <a:rPr lang="en-GB" sz="1900" i="1"/>
              <a:t>Incredulity: </a:t>
            </a:r>
            <a:r>
              <a:rPr lang="en-GB" sz="1900"/>
              <a:t>the state of being unwilling or unable to believe something.</a:t>
            </a:r>
            <a:endParaRPr lang="en-US" sz="1900"/>
          </a:p>
          <a:p>
            <a:pPr marL="0" indent="0">
              <a:buNone/>
            </a:pPr>
            <a:r>
              <a:rPr lang="en-GB" sz="1900" i="1"/>
              <a:t>Metanarratives: </a:t>
            </a:r>
            <a:r>
              <a:rPr lang="en-GB" sz="1900"/>
              <a:t>an overarching account or interpretation of events and circumstances that provides a pattern or structure for people’s beliefs and gives meaning to their experiences.</a:t>
            </a:r>
            <a:endParaRPr lang="en-US" sz="1900"/>
          </a:p>
        </p:txBody>
      </p:sp>
    </p:spTree>
    <p:extLst>
      <p:ext uri="{BB962C8B-B14F-4D97-AF65-F5344CB8AC3E}">
        <p14:creationId xmlns:p14="http://schemas.microsoft.com/office/powerpoint/2010/main" val="3271385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8C82F4E-1AD4-C74D-93FA-3162BC672936}"/>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Metanarratives (Grand Narratives)</a:t>
            </a:r>
          </a:p>
        </p:txBody>
      </p:sp>
      <p:sp>
        <p:nvSpPr>
          <p:cNvPr id="3" name="Content Placeholder 2">
            <a:extLst>
              <a:ext uri="{FF2B5EF4-FFF2-40B4-BE49-F238E27FC236}">
                <a16:creationId xmlns:a16="http://schemas.microsoft.com/office/drawing/2014/main" id="{1E163F94-A621-ED4C-8DF6-C5ABCD18D530}"/>
              </a:ext>
            </a:extLst>
          </p:cNvPr>
          <p:cNvSpPr>
            <a:spLocks noGrp="1"/>
          </p:cNvSpPr>
          <p:nvPr>
            <p:ph idx="1"/>
          </p:nvPr>
        </p:nvSpPr>
        <p:spPr>
          <a:xfrm>
            <a:off x="6503158" y="649480"/>
            <a:ext cx="4862447" cy="5546047"/>
          </a:xfrm>
        </p:spPr>
        <p:txBody>
          <a:bodyPr anchor="ctr">
            <a:normAutofit/>
          </a:bodyPr>
          <a:lstStyle/>
          <a:p>
            <a:pPr marL="0" indent="0">
              <a:buNone/>
            </a:pPr>
            <a:r>
              <a:rPr lang="en-US" sz="2000"/>
              <a:t>The term Postmodernism attempts to consolidate the often-differing accounts of numerous thinkers and philosophers of the time, such as </a:t>
            </a:r>
            <a:r>
              <a:rPr lang="en-GB" sz="2000"/>
              <a:t>Julia Kristeva, Michel Foucault, Jacques Derrida and Gilles Deleuze.</a:t>
            </a:r>
          </a:p>
          <a:p>
            <a:pPr marL="0" indent="0">
              <a:buNone/>
            </a:pPr>
            <a:r>
              <a:rPr lang="en-US" sz="2000"/>
              <a:t>Central to the philosophy is the denial of ‘facts’ or ‘truths’ as these only serve to distance us from reality. Lyotard was driven by an unwillingness to accept societal or idealistic truths and historical stories that legitimise cultural practices. These broadly accepted truths were identified as metanarratives or grand narratives.</a:t>
            </a:r>
          </a:p>
          <a:p>
            <a:endParaRPr lang="en-US" sz="2000"/>
          </a:p>
        </p:txBody>
      </p:sp>
    </p:spTree>
    <p:extLst>
      <p:ext uri="{BB962C8B-B14F-4D97-AF65-F5344CB8AC3E}">
        <p14:creationId xmlns:p14="http://schemas.microsoft.com/office/powerpoint/2010/main" val="976398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C012B76-4215-0949-8DD0-60CD0DC5E852}"/>
              </a:ext>
            </a:extLst>
          </p:cNvPr>
          <p:cNvSpPr>
            <a:spLocks noGrp="1"/>
          </p:cNvSpPr>
          <p:nvPr>
            <p:ph idx="1"/>
          </p:nvPr>
        </p:nvSpPr>
        <p:spPr>
          <a:xfrm>
            <a:off x="6503158" y="649480"/>
            <a:ext cx="4862447" cy="5546047"/>
          </a:xfrm>
        </p:spPr>
        <p:txBody>
          <a:bodyPr anchor="ctr">
            <a:normAutofit/>
          </a:bodyPr>
          <a:lstStyle/>
          <a:p>
            <a:pPr marL="0" indent="0">
              <a:buNone/>
            </a:pPr>
            <a:r>
              <a:rPr lang="en-US" sz="2000"/>
              <a:t>The previous Modernist-defining principle was for improvement. In art, design and society there was a belief that the new ways of thinking would progress and improve the societal, cultural and political lives of everyone - new types of housing, new political movements, new objects to purchase, new forms of representation in art and design.</a:t>
            </a:r>
          </a:p>
          <a:p>
            <a:endParaRPr lang="en-US" sz="2000"/>
          </a:p>
        </p:txBody>
      </p:sp>
    </p:spTree>
    <p:extLst>
      <p:ext uri="{BB962C8B-B14F-4D97-AF65-F5344CB8AC3E}">
        <p14:creationId xmlns:p14="http://schemas.microsoft.com/office/powerpoint/2010/main" val="2004654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7250D26-05CE-054C-82F9-6F9CCB1B9D38}"/>
              </a:ext>
            </a:extLst>
          </p:cNvPr>
          <p:cNvSpPr>
            <a:spLocks noGrp="1"/>
          </p:cNvSpPr>
          <p:nvPr>
            <p:ph idx="1"/>
          </p:nvPr>
        </p:nvSpPr>
        <p:spPr>
          <a:xfrm>
            <a:off x="6503158" y="649480"/>
            <a:ext cx="4862447" cy="5546047"/>
          </a:xfrm>
        </p:spPr>
        <p:txBody>
          <a:bodyPr anchor="ctr">
            <a:normAutofit/>
          </a:bodyPr>
          <a:lstStyle/>
          <a:p>
            <a:pPr marL="0" indent="0">
              <a:buNone/>
            </a:pPr>
            <a:r>
              <a:rPr lang="en-US" sz="2000"/>
              <a:t>Art and design movements such as Cubism, Surrealism, Futurism, Bauhaus; and political movements such as Socialism, Fascism and Capitalism each provided a clearly defined ideology that suggested that if their principles were followed, things could and would improve. </a:t>
            </a:r>
          </a:p>
          <a:p>
            <a:pPr marL="0" indent="0">
              <a:buNone/>
            </a:pPr>
            <a:r>
              <a:rPr lang="en-US" sz="2000"/>
              <a:t>There was an inherent belief in human progress through the development of human knowledge. Reason and science were clearly aligned to progress.</a:t>
            </a:r>
          </a:p>
          <a:p>
            <a:pPr marL="0" indent="0">
              <a:buNone/>
            </a:pPr>
            <a:endParaRPr lang="en-US" sz="2000"/>
          </a:p>
        </p:txBody>
      </p:sp>
    </p:spTree>
    <p:extLst>
      <p:ext uri="{BB962C8B-B14F-4D97-AF65-F5344CB8AC3E}">
        <p14:creationId xmlns:p14="http://schemas.microsoft.com/office/powerpoint/2010/main" val="3993331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87CADAC-DA83-5347-8204-0B3D7F915F8F}"/>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The questioning of Modernist ideals</a:t>
            </a:r>
          </a:p>
        </p:txBody>
      </p:sp>
      <p:sp>
        <p:nvSpPr>
          <p:cNvPr id="3" name="Content Placeholder 2">
            <a:extLst>
              <a:ext uri="{FF2B5EF4-FFF2-40B4-BE49-F238E27FC236}">
                <a16:creationId xmlns:a16="http://schemas.microsoft.com/office/drawing/2014/main" id="{DA99C965-C78C-AF43-8999-C3B607083C6C}"/>
              </a:ext>
            </a:extLst>
          </p:cNvPr>
          <p:cNvSpPr>
            <a:spLocks noGrp="1"/>
          </p:cNvSpPr>
          <p:nvPr>
            <p:ph idx="1"/>
          </p:nvPr>
        </p:nvSpPr>
        <p:spPr>
          <a:xfrm>
            <a:off x="6503158" y="649480"/>
            <a:ext cx="4862447" cy="5546047"/>
          </a:xfrm>
        </p:spPr>
        <p:txBody>
          <a:bodyPr anchor="ctr">
            <a:normAutofit/>
          </a:bodyPr>
          <a:lstStyle/>
          <a:p>
            <a:pPr marL="0" indent="0">
              <a:buNone/>
            </a:pPr>
            <a:r>
              <a:rPr lang="en-US" sz="2000"/>
              <a:t>Having witnessed the atrocities and failures of the Second World War, there was universal skepticism towards universal ideologies. The world had witnessed Nazism, Fascism, the holocaust, the bombing of Hiroshima.</a:t>
            </a:r>
          </a:p>
          <a:p>
            <a:pPr marL="0" indent="0">
              <a:buNone/>
            </a:pPr>
            <a:r>
              <a:rPr lang="en-US" sz="2000"/>
              <a:t>These were all driven by political ideologies, or metanarratives. </a:t>
            </a:r>
          </a:p>
        </p:txBody>
      </p:sp>
    </p:spTree>
    <p:extLst>
      <p:ext uri="{BB962C8B-B14F-4D97-AF65-F5344CB8AC3E}">
        <p14:creationId xmlns:p14="http://schemas.microsoft.com/office/powerpoint/2010/main" val="4225593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EB7B86-949A-4443-90B9-5D2A06EEADE5}"/>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New ways of thinking</a:t>
            </a:r>
          </a:p>
        </p:txBody>
      </p:sp>
      <p:sp>
        <p:nvSpPr>
          <p:cNvPr id="3" name="Content Placeholder 2">
            <a:extLst>
              <a:ext uri="{FF2B5EF4-FFF2-40B4-BE49-F238E27FC236}">
                <a16:creationId xmlns:a16="http://schemas.microsoft.com/office/drawing/2014/main" id="{C721CB11-0BD9-3B48-8A02-F52144C9FD75}"/>
              </a:ext>
            </a:extLst>
          </p:cNvPr>
          <p:cNvSpPr>
            <a:spLocks noGrp="1"/>
          </p:cNvSpPr>
          <p:nvPr>
            <p:ph idx="1"/>
          </p:nvPr>
        </p:nvSpPr>
        <p:spPr>
          <a:xfrm>
            <a:off x="4810259" y="649480"/>
            <a:ext cx="6555347" cy="5546047"/>
          </a:xfrm>
        </p:spPr>
        <p:txBody>
          <a:bodyPr anchor="ctr">
            <a:normAutofit/>
          </a:bodyPr>
          <a:lstStyle/>
          <a:p>
            <a:pPr marL="0" indent="0">
              <a:buNone/>
            </a:pPr>
            <a:r>
              <a:rPr lang="en-US" sz="2000"/>
              <a:t>Postmodernism takes the position that when these ideologies are questioned and deconstructed, there is a realisation and an awareness that the actual distinction between ‘things’ is not real, or an absolute ‘truth’, but in actuality are purely social constructs.</a:t>
            </a:r>
          </a:p>
        </p:txBody>
      </p:sp>
    </p:spTree>
    <p:extLst>
      <p:ext uri="{BB962C8B-B14F-4D97-AF65-F5344CB8AC3E}">
        <p14:creationId xmlns:p14="http://schemas.microsoft.com/office/powerpoint/2010/main" val="1673815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2E1710-7132-0946-BE3E-0DB9F70090A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The individual</a:t>
            </a:r>
          </a:p>
        </p:txBody>
      </p:sp>
      <p:sp>
        <p:nvSpPr>
          <p:cNvPr id="3" name="Content Placeholder 2">
            <a:extLst>
              <a:ext uri="{FF2B5EF4-FFF2-40B4-BE49-F238E27FC236}">
                <a16:creationId xmlns:a16="http://schemas.microsoft.com/office/drawing/2014/main" id="{F971E3D5-05CB-EC4D-86A0-DAD12F755BD6}"/>
              </a:ext>
            </a:extLst>
          </p:cNvPr>
          <p:cNvSpPr>
            <a:spLocks noGrp="1"/>
          </p:cNvSpPr>
          <p:nvPr>
            <p:ph idx="1"/>
          </p:nvPr>
        </p:nvSpPr>
        <p:spPr>
          <a:xfrm>
            <a:off x="4810259" y="649480"/>
            <a:ext cx="6555347" cy="5546047"/>
          </a:xfrm>
        </p:spPr>
        <p:txBody>
          <a:bodyPr anchor="ctr">
            <a:normAutofit/>
          </a:bodyPr>
          <a:lstStyle/>
          <a:p>
            <a:pPr marL="0" indent="0">
              <a:buNone/>
            </a:pPr>
            <a:r>
              <a:rPr lang="en-US" sz="2000"/>
              <a:t>In Postmodernism, race, class and gender; and power structures such as those relied on in politics and religion, are not accepted as universal truths. </a:t>
            </a:r>
          </a:p>
          <a:p>
            <a:pPr marL="0" indent="0">
              <a:buNone/>
            </a:pPr>
            <a:r>
              <a:rPr lang="en-US" sz="2000"/>
              <a:t>The new way of thinking is that they are only presented as ‘truths’.</a:t>
            </a:r>
          </a:p>
          <a:p>
            <a:pPr marL="0" indent="0">
              <a:buNone/>
            </a:pPr>
            <a:r>
              <a:rPr lang="en-US" sz="2000"/>
              <a:t>Postmodernism looks to deconstruct these established hierarchies allowing the individual to define their validity. Individual subjective choice is seen as more valid than the fixed meanings and truths presented by modernism previously.</a:t>
            </a:r>
          </a:p>
          <a:p>
            <a:pPr marL="0" indent="0">
              <a:buNone/>
            </a:pPr>
            <a:endParaRPr lang="en-US" sz="2000"/>
          </a:p>
        </p:txBody>
      </p:sp>
    </p:spTree>
    <p:extLst>
      <p:ext uri="{BB962C8B-B14F-4D97-AF65-F5344CB8AC3E}">
        <p14:creationId xmlns:p14="http://schemas.microsoft.com/office/powerpoint/2010/main" val="3391632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C3C799-0D8B-DC45-B8A1-D44CA44D4297}"/>
              </a:ext>
            </a:extLst>
          </p:cNvPr>
          <p:cNvSpPr>
            <a:spLocks noGrp="1"/>
          </p:cNvSpPr>
          <p:nvPr>
            <p:ph type="title"/>
          </p:nvPr>
        </p:nvSpPr>
        <p:spPr>
          <a:xfrm>
            <a:off x="466722" y="586855"/>
            <a:ext cx="3201366" cy="3387497"/>
          </a:xfrm>
        </p:spPr>
        <p:txBody>
          <a:bodyPr anchor="b">
            <a:normAutofit/>
          </a:bodyPr>
          <a:lstStyle/>
          <a:p>
            <a:pPr algn="r"/>
            <a:r>
              <a:rPr lang="en-US" sz="4000" i="1">
                <a:solidFill>
                  <a:srgbClr val="FFFFFF"/>
                </a:solidFill>
              </a:rPr>
              <a:t>The Death of the Author</a:t>
            </a:r>
          </a:p>
        </p:txBody>
      </p:sp>
      <p:sp>
        <p:nvSpPr>
          <p:cNvPr id="3" name="Content Placeholder 2">
            <a:extLst>
              <a:ext uri="{FF2B5EF4-FFF2-40B4-BE49-F238E27FC236}">
                <a16:creationId xmlns:a16="http://schemas.microsoft.com/office/drawing/2014/main" id="{586CAB53-1FD8-874F-9E68-05BF56601C44}"/>
              </a:ext>
            </a:extLst>
          </p:cNvPr>
          <p:cNvSpPr>
            <a:spLocks noGrp="1"/>
          </p:cNvSpPr>
          <p:nvPr>
            <p:ph idx="1"/>
          </p:nvPr>
        </p:nvSpPr>
        <p:spPr>
          <a:xfrm>
            <a:off x="4810259" y="649480"/>
            <a:ext cx="6555347" cy="5546047"/>
          </a:xfrm>
        </p:spPr>
        <p:txBody>
          <a:bodyPr anchor="ctr">
            <a:normAutofit/>
          </a:bodyPr>
          <a:lstStyle/>
          <a:p>
            <a:pPr marL="0" indent="0">
              <a:buNone/>
            </a:pPr>
            <a:r>
              <a:rPr lang="en-US" sz="2000"/>
              <a:t>Postmodernism also subscribes to the theory that art and literary works, i.e. ‘texts’, have no single unique meaning, moreover individuals derive their own meanings from these works.</a:t>
            </a:r>
          </a:p>
        </p:txBody>
      </p:sp>
    </p:spTree>
    <p:extLst>
      <p:ext uri="{BB962C8B-B14F-4D97-AF65-F5344CB8AC3E}">
        <p14:creationId xmlns:p14="http://schemas.microsoft.com/office/powerpoint/2010/main" val="736154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2EE7DA-6BB7-FA4C-9F48-0392B5C5B8D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The reader not the writer</a:t>
            </a:r>
          </a:p>
        </p:txBody>
      </p:sp>
      <p:sp>
        <p:nvSpPr>
          <p:cNvPr id="3" name="Content Placeholder 2">
            <a:extLst>
              <a:ext uri="{FF2B5EF4-FFF2-40B4-BE49-F238E27FC236}">
                <a16:creationId xmlns:a16="http://schemas.microsoft.com/office/drawing/2014/main" id="{E4A60A68-37AA-034D-AD81-C21F69014305}"/>
              </a:ext>
            </a:extLst>
          </p:cNvPr>
          <p:cNvSpPr>
            <a:spLocks noGrp="1"/>
          </p:cNvSpPr>
          <p:nvPr>
            <p:ph idx="1"/>
          </p:nvPr>
        </p:nvSpPr>
        <p:spPr>
          <a:xfrm>
            <a:off x="4810259" y="649480"/>
            <a:ext cx="6555347" cy="5546047"/>
          </a:xfrm>
        </p:spPr>
        <p:txBody>
          <a:bodyPr anchor="ctr">
            <a:normAutofit/>
          </a:bodyPr>
          <a:lstStyle/>
          <a:p>
            <a:pPr marL="0" indent="0">
              <a:buNone/>
            </a:pPr>
            <a:r>
              <a:rPr lang="en-US" sz="2000"/>
              <a:t>The 1967 essay </a:t>
            </a:r>
            <a:r>
              <a:rPr lang="en-US" sz="2000" i="1"/>
              <a:t>The Death of the Author</a:t>
            </a:r>
            <a:r>
              <a:rPr lang="en-US" sz="2000"/>
              <a:t>, published by Roland Barthes, apposes the idea that a literary work should be analysed in relation to the person who produced the work, but moreover, that the audience shapes the meaning of any given text. </a:t>
            </a:r>
          </a:p>
          <a:p>
            <a:pPr marL="0" indent="0">
              <a:buNone/>
            </a:pPr>
            <a:r>
              <a:rPr lang="en-US" sz="2000"/>
              <a:t>Postmodernism promotes </a:t>
            </a:r>
            <a:r>
              <a:rPr lang="en-GB" sz="2000"/>
              <a:t>a reader-response, whilst rejecting</a:t>
            </a:r>
            <a:r>
              <a:rPr lang="en-US" sz="2000"/>
              <a:t> the notion of ‘authorial intent’:</a:t>
            </a:r>
          </a:p>
          <a:p>
            <a:pPr marL="0" indent="0">
              <a:buNone/>
            </a:pPr>
            <a:r>
              <a:rPr lang="en-US" sz="2000"/>
              <a:t>‘</a:t>
            </a:r>
            <a:r>
              <a:rPr lang="en-GB" sz="2000"/>
              <a:t>The reader is the space on which all the quotations that make up a writing are inscribed without any of them being lost; a text’s unity lies not in its origin but in its destination.’ (Barthes, R.)</a:t>
            </a:r>
            <a:endParaRPr lang="en-US" sz="2000"/>
          </a:p>
        </p:txBody>
      </p:sp>
    </p:spTree>
    <p:extLst>
      <p:ext uri="{BB962C8B-B14F-4D97-AF65-F5344CB8AC3E}">
        <p14:creationId xmlns:p14="http://schemas.microsoft.com/office/powerpoint/2010/main" val="4035728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CD965D-9D7E-2944-93B4-E2161415B5CA}"/>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Characteristics of Postmodernist art and design.</a:t>
            </a:r>
          </a:p>
        </p:txBody>
      </p:sp>
      <p:sp>
        <p:nvSpPr>
          <p:cNvPr id="3" name="Content Placeholder 2">
            <a:extLst>
              <a:ext uri="{FF2B5EF4-FFF2-40B4-BE49-F238E27FC236}">
                <a16:creationId xmlns:a16="http://schemas.microsoft.com/office/drawing/2014/main" id="{1C023477-A0D0-2D4C-9F04-3229C24D8B1E}"/>
              </a:ext>
            </a:extLst>
          </p:cNvPr>
          <p:cNvSpPr>
            <a:spLocks noGrp="1"/>
          </p:cNvSpPr>
          <p:nvPr>
            <p:ph idx="1"/>
          </p:nvPr>
        </p:nvSpPr>
        <p:spPr>
          <a:xfrm>
            <a:off x="4810259" y="649480"/>
            <a:ext cx="6555347" cy="5546047"/>
          </a:xfrm>
        </p:spPr>
        <p:txBody>
          <a:bodyPr anchor="ctr">
            <a:normAutofit/>
          </a:bodyPr>
          <a:lstStyle/>
          <a:p>
            <a:pPr marL="0" indent="0">
              <a:buNone/>
            </a:pPr>
            <a:r>
              <a:rPr lang="en-US" sz="2000"/>
              <a:t>Pluralism				Ornamentation and pattern</a:t>
            </a:r>
          </a:p>
          <a:p>
            <a:pPr marL="0" indent="0">
              <a:buNone/>
            </a:pPr>
            <a:r>
              <a:rPr lang="en-US" sz="2000"/>
              <a:t>Appropriation			Bold colours and shapes</a:t>
            </a:r>
          </a:p>
          <a:p>
            <a:pPr marL="0" indent="0">
              <a:buNone/>
            </a:pPr>
            <a:r>
              <a:rPr lang="en-US" sz="2000"/>
              <a:t>Complexity				Form (does not) follow function</a:t>
            </a:r>
          </a:p>
          <a:p>
            <a:pPr marL="0" indent="0">
              <a:buNone/>
            </a:pPr>
            <a:r>
              <a:rPr lang="en-US" sz="2000"/>
              <a:t>Contradiction			Everyday materials – valuable objects</a:t>
            </a:r>
          </a:p>
          <a:p>
            <a:pPr marL="0" indent="0">
              <a:buNone/>
            </a:pPr>
            <a:r>
              <a:rPr lang="en-US" sz="2000"/>
              <a:t>Irony					Layering</a:t>
            </a:r>
          </a:p>
          <a:p>
            <a:pPr marL="0" indent="0">
              <a:buNone/>
            </a:pPr>
            <a:r>
              <a:rPr lang="en-US" sz="2000"/>
              <a:t>Intertextuality			Humour, wit, parody and pastiche</a:t>
            </a:r>
          </a:p>
          <a:p>
            <a:pPr marL="0" indent="0">
              <a:buNone/>
            </a:pPr>
            <a:r>
              <a:rPr lang="en-US" sz="2000"/>
              <a:t>Hyperreality				High/low culture</a:t>
            </a:r>
          </a:p>
          <a:p>
            <a:pPr marL="0" indent="0">
              <a:buNone/>
            </a:pPr>
            <a:r>
              <a:rPr lang="en-US" sz="2000"/>
              <a:t>Historical reference		Symbolic reference</a:t>
            </a:r>
          </a:p>
        </p:txBody>
      </p:sp>
    </p:spTree>
    <p:extLst>
      <p:ext uri="{BB962C8B-B14F-4D97-AF65-F5344CB8AC3E}">
        <p14:creationId xmlns:p14="http://schemas.microsoft.com/office/powerpoint/2010/main" val="3104286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68DF020-9DDB-C04C-8F51-0921D442F59C}"/>
              </a:ext>
            </a:extLst>
          </p:cNvPr>
          <p:cNvPicPr>
            <a:picLocks noGrp="1" noChangeAspect="1"/>
          </p:cNvPicPr>
          <p:nvPr>
            <p:ph idx="1"/>
          </p:nvPr>
        </p:nvPicPr>
        <p:blipFill>
          <a:blip r:embed="rId3"/>
          <a:stretch>
            <a:fillRect/>
          </a:stretch>
        </p:blipFill>
        <p:spPr>
          <a:xfrm>
            <a:off x="6692217" y="38176"/>
            <a:ext cx="4782028" cy="6810976"/>
          </a:xfrm>
        </p:spPr>
      </p:pic>
      <p:sp>
        <p:nvSpPr>
          <p:cNvPr id="6" name="TextBox 5">
            <a:extLst>
              <a:ext uri="{FF2B5EF4-FFF2-40B4-BE49-F238E27FC236}">
                <a16:creationId xmlns:a16="http://schemas.microsoft.com/office/drawing/2014/main" id="{BFBB6ABF-16D2-894B-AEEE-A13384484E5E}"/>
              </a:ext>
            </a:extLst>
          </p:cNvPr>
          <p:cNvSpPr txBox="1"/>
          <p:nvPr/>
        </p:nvSpPr>
        <p:spPr>
          <a:xfrm>
            <a:off x="838200" y="540326"/>
            <a:ext cx="5334000" cy="6124754"/>
          </a:xfrm>
          <a:prstGeom prst="rect">
            <a:avLst/>
          </a:prstGeom>
          <a:noFill/>
        </p:spPr>
        <p:txBody>
          <a:bodyPr wrap="square" rtlCol="0">
            <a:spAutoFit/>
          </a:bodyPr>
          <a:lstStyle/>
          <a:p>
            <a:r>
              <a:rPr lang="en-GB" sz="2800" dirty="0"/>
              <a:t>Like time, I wait </a:t>
            </a:r>
            <a:r>
              <a:rPr lang="en-GB" sz="2800" i="1" dirty="0"/>
              <a:t>pour non homme’ (Like time, I wait for no man). </a:t>
            </a:r>
          </a:p>
          <a:p>
            <a:r>
              <a:rPr lang="en-GB" sz="2800" dirty="0"/>
              <a:t>FCUK 2002.</a:t>
            </a:r>
          </a:p>
          <a:p>
            <a:endParaRPr lang="en-GB" sz="2800" dirty="0"/>
          </a:p>
          <a:p>
            <a:r>
              <a:rPr lang="en-GB" sz="2800" dirty="0"/>
              <a:t>A perfume ad that knows it is a perfume ad. Self-referential of all perfume advertisements by ironically re-appropriating the genre-specific language device (romanticised French) used for these type of advertisements. It ironically challenges gender stereotyped relationships. This is advertising informing advertising.</a:t>
            </a:r>
            <a:endParaRPr lang="en-US" sz="2800" dirty="0"/>
          </a:p>
        </p:txBody>
      </p:sp>
    </p:spTree>
    <p:extLst>
      <p:ext uri="{BB962C8B-B14F-4D97-AF65-F5344CB8AC3E}">
        <p14:creationId xmlns:p14="http://schemas.microsoft.com/office/powerpoint/2010/main" val="1774094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CD30B60-CDB0-AF49-8CB7-8E36E8A05221}"/>
              </a:ext>
            </a:extLst>
          </p:cNvPr>
          <p:cNvSpPr txBox="1"/>
          <p:nvPr/>
        </p:nvSpPr>
        <p:spPr>
          <a:xfrm>
            <a:off x="1144923" y="2405894"/>
            <a:ext cx="5315189" cy="3535083"/>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a:t>American designer April Greiman (along with early collaborator Jayme Odgers) used postmodern graphic styles throughout the 80’s and 90’’s. Greiman was widely recognized as one of the first designers to embrace computer technology as a design tool.</a:t>
            </a:r>
          </a:p>
        </p:txBody>
      </p:sp>
      <p:sp>
        <p:nvSpPr>
          <p:cNvPr id="13" name="Rectangle 1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a:extLst>
              <a:ext uri="{FF2B5EF4-FFF2-40B4-BE49-F238E27FC236}">
                <a16:creationId xmlns:a16="http://schemas.microsoft.com/office/drawing/2014/main" id="{31313B1A-B8F4-BA4D-A1FF-5D09C4F0A127}"/>
              </a:ext>
            </a:extLst>
          </p:cNvPr>
          <p:cNvPicPr>
            <a:picLocks noGrp="1" noChangeAspect="1"/>
          </p:cNvPicPr>
          <p:nvPr>
            <p:ph idx="1"/>
          </p:nvPr>
        </p:nvPicPr>
        <p:blipFill>
          <a:blip r:embed="rId2"/>
          <a:stretch>
            <a:fillRect/>
          </a:stretch>
        </p:blipFill>
        <p:spPr>
          <a:xfrm>
            <a:off x="7126200" y="909081"/>
            <a:ext cx="4070064" cy="5071731"/>
          </a:xfrm>
          <a:prstGeom prst="rect">
            <a:avLst/>
          </a:prstGeom>
        </p:spPr>
      </p:pic>
    </p:spTree>
    <p:extLst>
      <p:ext uri="{BB962C8B-B14F-4D97-AF65-F5344CB8AC3E}">
        <p14:creationId xmlns:p14="http://schemas.microsoft.com/office/powerpoint/2010/main" val="1594513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3CE8D30-02A9-6341-B1F8-AC5ACE8F7680}"/>
              </a:ext>
            </a:extLst>
          </p:cNvPr>
          <p:cNvSpPr txBox="1"/>
          <p:nvPr/>
        </p:nvSpPr>
        <p:spPr>
          <a:xfrm>
            <a:off x="8643193" y="489507"/>
            <a:ext cx="3091607" cy="16554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a:latin typeface="+mj-lt"/>
                <a:ea typeface="+mj-ea"/>
                <a:cs typeface="+mj-cs"/>
              </a:rPr>
              <a:t>Define me?</a:t>
            </a:r>
          </a:p>
        </p:txBody>
      </p:sp>
      <p:pic>
        <p:nvPicPr>
          <p:cNvPr id="5" name="Content Placeholder 4">
            <a:extLst>
              <a:ext uri="{FF2B5EF4-FFF2-40B4-BE49-F238E27FC236}">
                <a16:creationId xmlns:a16="http://schemas.microsoft.com/office/drawing/2014/main" id="{97A2F629-54A1-8243-8CCA-72889D465093}"/>
              </a:ext>
            </a:extLst>
          </p:cNvPr>
          <p:cNvPicPr>
            <a:picLocks noGrp="1" noChangeAspect="1"/>
          </p:cNvPicPr>
          <p:nvPr>
            <p:ph idx="1"/>
          </p:nvPr>
        </p:nvPicPr>
        <p:blipFill>
          <a:blip r:embed="rId3"/>
          <a:srcRect l="19759" r="9007" b="-1"/>
          <a:stretch>
            <a:fillRect/>
          </a:stretch>
        </p:blipFill>
        <p:spPr>
          <a:xfrm>
            <a:off x="20" y="431"/>
            <a:ext cx="8115280" cy="6408311"/>
          </a:xfrm>
          <a:prstGeom prst="rect">
            <a:avLst/>
          </a:prstGeom>
        </p:spPr>
      </p:pic>
      <p:sp>
        <p:nvSpPr>
          <p:cNvPr id="6" name="TextBox 5">
            <a:extLst>
              <a:ext uri="{FF2B5EF4-FFF2-40B4-BE49-F238E27FC236}">
                <a16:creationId xmlns:a16="http://schemas.microsoft.com/office/drawing/2014/main" id="{2D850614-168C-E54D-89D7-A0A6749EAFF2}"/>
              </a:ext>
            </a:extLst>
          </p:cNvPr>
          <p:cNvSpPr txBox="1"/>
          <p:nvPr/>
        </p:nvSpPr>
        <p:spPr>
          <a:xfrm>
            <a:off x="8643193" y="2418408"/>
            <a:ext cx="2942813" cy="3540265"/>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a:t>Grayson Perry</a:t>
            </a:r>
          </a:p>
          <a:p>
            <a:pPr indent="-228600">
              <a:lnSpc>
                <a:spcPct val="90000"/>
              </a:lnSpc>
              <a:spcAft>
                <a:spcPts val="600"/>
              </a:spcAft>
              <a:buFont typeface="Arial" panose="020B0604020202020204" pitchFamily="34" charset="0"/>
              <a:buChar char="•"/>
            </a:pPr>
            <a:r>
              <a:rPr lang="en-US" sz="2000"/>
              <a:t>Awarded Most Excellent Order of the British Empire (CBE), cross dresser, ceramicist, artist, Turner prize winner, writer, broadcaster, uses classical forms to deconstruct popular culture.</a:t>
            </a:r>
          </a:p>
        </p:txBody>
      </p:sp>
      <p:sp>
        <p:nvSpPr>
          <p:cNvPr id="13" name="Rectangle 12">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1999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279E4F-8428-7B4B-9B21-C8C630064123}"/>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Grason Perry (CBE) Postmodern credentials</a:t>
            </a:r>
          </a:p>
        </p:txBody>
      </p:sp>
      <p:sp>
        <p:nvSpPr>
          <p:cNvPr id="3" name="Content Placeholder 2">
            <a:extLst>
              <a:ext uri="{FF2B5EF4-FFF2-40B4-BE49-F238E27FC236}">
                <a16:creationId xmlns:a16="http://schemas.microsoft.com/office/drawing/2014/main" id="{F2E275C4-FD5A-B640-88CC-830486C13E1C}"/>
              </a:ext>
            </a:extLst>
          </p:cNvPr>
          <p:cNvSpPr>
            <a:spLocks noGrp="1"/>
          </p:cNvSpPr>
          <p:nvPr>
            <p:ph idx="1"/>
          </p:nvPr>
        </p:nvSpPr>
        <p:spPr>
          <a:xfrm>
            <a:off x="6503158" y="649480"/>
            <a:ext cx="4862447" cy="5546047"/>
          </a:xfrm>
        </p:spPr>
        <p:txBody>
          <a:bodyPr anchor="ctr">
            <a:normAutofit/>
          </a:bodyPr>
          <a:lstStyle/>
          <a:p>
            <a:r>
              <a:rPr lang="en-US" sz="2000"/>
              <a:t>Reappropriation of home crafts such as tapestry and textiles</a:t>
            </a:r>
          </a:p>
          <a:p>
            <a:r>
              <a:rPr lang="en-US" sz="2000"/>
              <a:t>Has dual identity - an alter ego ‘Claire’</a:t>
            </a:r>
          </a:p>
          <a:p>
            <a:r>
              <a:rPr lang="en-US" sz="2000"/>
              <a:t>Uses fantasy and childhood memories in his artworks</a:t>
            </a:r>
          </a:p>
          <a:p>
            <a:r>
              <a:rPr lang="en-US" sz="2000"/>
              <a:t>Transvestitism is part of his gender identity</a:t>
            </a:r>
          </a:p>
          <a:p>
            <a:r>
              <a:rPr lang="en-US" sz="2000"/>
              <a:t>Uses parody in his work</a:t>
            </a:r>
          </a:p>
          <a:p>
            <a:r>
              <a:rPr lang="en-US" sz="2000"/>
              <a:t>Folk art based practice (ceramics, textiles, performance)</a:t>
            </a:r>
          </a:p>
          <a:p>
            <a:r>
              <a:rPr lang="en-US" sz="2000"/>
              <a:t>International award-winning artist</a:t>
            </a:r>
          </a:p>
          <a:p>
            <a:r>
              <a:rPr lang="en-US" sz="2000"/>
              <a:t>Keen biker and Harley Davidson owner</a:t>
            </a:r>
          </a:p>
          <a:p>
            <a:r>
              <a:rPr lang="en-US" sz="2000"/>
              <a:t>TV personality</a:t>
            </a:r>
          </a:p>
        </p:txBody>
      </p:sp>
    </p:spTree>
    <p:extLst>
      <p:ext uri="{BB962C8B-B14F-4D97-AF65-F5344CB8AC3E}">
        <p14:creationId xmlns:p14="http://schemas.microsoft.com/office/powerpoint/2010/main" val="4266630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2E6A0805-8032-9945-8070-AF80D1F70397}"/>
              </a:ext>
            </a:extLst>
          </p:cNvPr>
          <p:cNvPicPr>
            <a:picLocks noGrp="1" noChangeAspect="1"/>
          </p:cNvPicPr>
          <p:nvPr>
            <p:ph idx="1"/>
          </p:nvPr>
        </p:nvPicPr>
        <p:blipFill>
          <a:blip r:embed="rId3"/>
          <a:srcRect t="1130"/>
          <a:stretch>
            <a:fillRect/>
          </a:stretch>
        </p:blipFill>
        <p:spPr>
          <a:xfrm>
            <a:off x="1" y="10"/>
            <a:ext cx="6936390" cy="6857990"/>
          </a:xfrm>
          <a:prstGeom prst="rect">
            <a:avLst/>
          </a:prstGeom>
        </p:spPr>
      </p:pic>
      <p:sp>
        <p:nvSpPr>
          <p:cNvPr id="6" name="TextBox 5">
            <a:extLst>
              <a:ext uri="{FF2B5EF4-FFF2-40B4-BE49-F238E27FC236}">
                <a16:creationId xmlns:a16="http://schemas.microsoft.com/office/drawing/2014/main" id="{4B9FF810-391F-2D45-ACBE-50ED9AE86709}"/>
              </a:ext>
            </a:extLst>
          </p:cNvPr>
          <p:cNvSpPr txBox="1"/>
          <p:nvPr/>
        </p:nvSpPr>
        <p:spPr>
          <a:xfrm>
            <a:off x="7531610" y="2434201"/>
            <a:ext cx="3822189" cy="374276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900"/>
              <a:t>New Order:</a:t>
            </a:r>
            <a:br>
              <a:rPr lang="en-US" sz="1900"/>
            </a:br>
            <a:r>
              <a:rPr lang="en-US" sz="1900" i="1"/>
              <a:t>Power, Corruption &amp; Lies</a:t>
            </a:r>
          </a:p>
          <a:p>
            <a:pPr indent="-228600">
              <a:lnSpc>
                <a:spcPct val="90000"/>
              </a:lnSpc>
              <a:spcAft>
                <a:spcPts val="600"/>
              </a:spcAft>
              <a:buFont typeface="Arial" panose="020B0604020202020204" pitchFamily="34" charset="0"/>
              <a:buChar char="•"/>
            </a:pPr>
            <a:r>
              <a:rPr lang="en-US" sz="1900"/>
              <a:t>1983</a:t>
            </a:r>
          </a:p>
          <a:p>
            <a:pPr indent="-228600">
              <a:lnSpc>
                <a:spcPct val="90000"/>
              </a:lnSpc>
              <a:spcAft>
                <a:spcPts val="600"/>
              </a:spcAft>
              <a:buFont typeface="Arial" panose="020B0604020202020204" pitchFamily="34" charset="0"/>
              <a:buChar char="•"/>
            </a:pPr>
            <a:r>
              <a:rPr lang="en-US" sz="1900"/>
              <a:t>By Peter Saville</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The album artwork reappropriates the 1890</a:t>
            </a:r>
            <a:r>
              <a:rPr lang="en-US" sz="1900" i="1"/>
              <a:t> painting</a:t>
            </a:r>
            <a:r>
              <a:rPr lang="en-US" sz="1900"/>
              <a:t> </a:t>
            </a:r>
            <a:r>
              <a:rPr lang="en-US" sz="1900" i="1"/>
              <a:t>A Basket of Roses </a:t>
            </a:r>
            <a:r>
              <a:rPr lang="en-US" sz="1900"/>
              <a:t>by French artist Henri Fantin-Latour, which is part of the </a:t>
            </a:r>
            <a:r>
              <a:rPr lang="en-US" sz="1900" i="1"/>
              <a:t>National Gallery's </a:t>
            </a:r>
            <a:r>
              <a:rPr lang="en-US" sz="1900"/>
              <a:t>permanent collection in London. The cover has no text, just a colour based code derived by Saville.</a:t>
            </a:r>
          </a:p>
        </p:txBody>
      </p:sp>
    </p:spTree>
    <p:extLst>
      <p:ext uri="{BB962C8B-B14F-4D97-AF65-F5344CB8AC3E}">
        <p14:creationId xmlns:p14="http://schemas.microsoft.com/office/powerpoint/2010/main" val="7980056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Rectangle 25">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120AE8-BAA2-8E4D-BF8E-01056D0C9A1F}"/>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Post modern narrative.</a:t>
            </a:r>
          </a:p>
        </p:txBody>
      </p:sp>
      <p:sp>
        <p:nvSpPr>
          <p:cNvPr id="3" name="Content Placeholder 2">
            <a:extLst>
              <a:ext uri="{FF2B5EF4-FFF2-40B4-BE49-F238E27FC236}">
                <a16:creationId xmlns:a16="http://schemas.microsoft.com/office/drawing/2014/main" id="{989E2707-4D04-FA44-9CF4-EC0CE4B7C665}"/>
              </a:ext>
            </a:extLst>
          </p:cNvPr>
          <p:cNvSpPr>
            <a:spLocks noGrp="1"/>
          </p:cNvSpPr>
          <p:nvPr>
            <p:ph idx="1"/>
          </p:nvPr>
        </p:nvSpPr>
        <p:spPr>
          <a:xfrm>
            <a:off x="4810259" y="649480"/>
            <a:ext cx="6555347" cy="5546047"/>
          </a:xfrm>
        </p:spPr>
        <p:txBody>
          <a:bodyPr anchor="ctr">
            <a:normAutofit/>
          </a:bodyPr>
          <a:lstStyle/>
          <a:p>
            <a:pPr marL="0" indent="0">
              <a:buNone/>
            </a:pPr>
            <a:r>
              <a:rPr lang="en-US" sz="2000"/>
              <a:t>Spike Jonze 2013 film, </a:t>
            </a:r>
            <a:r>
              <a:rPr lang="en-US" sz="2000" i="1"/>
              <a:t>Her,</a:t>
            </a:r>
            <a:r>
              <a:rPr lang="en-US" sz="2000"/>
              <a:t> has a Postmodernist (and Posthumanist) narrative that questions the core of relationships by suggesting the possibility that artificial intelligence could provide the same companionship that is looked for in a partner. </a:t>
            </a:r>
          </a:p>
          <a:p>
            <a:pPr marL="0" indent="0">
              <a:buNone/>
            </a:pPr>
            <a:r>
              <a:rPr lang="en-US" sz="2000"/>
              <a:t>Every aspect of ‘Samantha’ (the AI character) is identifiable as being human, (i.e. compassionate, caring, empathetic, responsive, funny, creative), other than the fact that she is an operating system on a computer system. The metanarrative questioned here is whether it is necessary to be human to have a fulfilling relationship with another human. Irrelevant of biology/substance the relationship is still perceived and real.</a:t>
            </a:r>
          </a:p>
        </p:txBody>
      </p:sp>
    </p:spTree>
    <p:extLst>
      <p:ext uri="{BB962C8B-B14F-4D97-AF65-F5344CB8AC3E}">
        <p14:creationId xmlns:p14="http://schemas.microsoft.com/office/powerpoint/2010/main" val="2804660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hlinkClick r:id="rId3"/>
            <a:extLst>
              <a:ext uri="{FF2B5EF4-FFF2-40B4-BE49-F238E27FC236}">
                <a16:creationId xmlns:a16="http://schemas.microsoft.com/office/drawing/2014/main" id="{8645BB7C-5CC1-4346-9C53-4124DD4FEE6E}"/>
              </a:ext>
            </a:extLst>
          </p:cNvPr>
          <p:cNvPicPr>
            <a:picLocks noGrp="1" noChangeAspect="1"/>
          </p:cNvPicPr>
          <p:nvPr>
            <p:ph idx="1"/>
          </p:nvPr>
        </p:nvPicPr>
        <p:blipFill>
          <a:blip r:embed="rId4"/>
          <a:stretch>
            <a:fillRect/>
          </a:stretch>
        </p:blipFill>
        <p:spPr>
          <a:xfrm>
            <a:off x="457200" y="581406"/>
            <a:ext cx="11277600" cy="5695187"/>
          </a:xfrm>
          <a:prstGeom prst="rect">
            <a:avLst/>
          </a:prstGeom>
        </p:spPr>
      </p:pic>
    </p:spTree>
    <p:extLst>
      <p:ext uri="{BB962C8B-B14F-4D97-AF65-F5344CB8AC3E}">
        <p14:creationId xmlns:p14="http://schemas.microsoft.com/office/powerpoint/2010/main" val="9548180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Online Media 1" descr="The Philosophy of her Explored">
            <a:hlinkClick r:id="" action="ppaction://media"/>
            <a:extLst>
              <a:ext uri="{FF2B5EF4-FFF2-40B4-BE49-F238E27FC236}">
                <a16:creationId xmlns:a16="http://schemas.microsoft.com/office/drawing/2014/main" id="{09F3B9FB-6418-4DF4-D58C-33A2F5581696}"/>
              </a:ext>
            </a:extLst>
          </p:cNvPr>
          <p:cNvPicPr>
            <a:picLocks noRot="1" noChangeAspect="1"/>
          </p:cNvPicPr>
          <p:nvPr>
            <a:videoFile r:link="rId1"/>
          </p:nvPr>
        </p:nvPicPr>
        <p:blipFill>
          <a:blip r:embed="rId4"/>
          <a:stretch>
            <a:fillRect/>
          </a:stretch>
        </p:blipFill>
        <p:spPr>
          <a:xfrm>
            <a:off x="836177" y="457200"/>
            <a:ext cx="10519646" cy="5943600"/>
          </a:xfrm>
          <a:prstGeom prst="rect">
            <a:avLst/>
          </a:prstGeom>
        </p:spPr>
      </p:pic>
    </p:spTree>
    <p:extLst>
      <p:ext uri="{BB962C8B-B14F-4D97-AF65-F5344CB8AC3E}">
        <p14:creationId xmlns:p14="http://schemas.microsoft.com/office/powerpoint/2010/main" val="1036503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EDCEE76-9AF3-BC4C-8C49-9B5EDBAD5874}"/>
              </a:ext>
            </a:extLst>
          </p:cNvPr>
          <p:cNvPicPr>
            <a:picLocks noChangeAspect="1"/>
          </p:cNvPicPr>
          <p:nvPr/>
        </p:nvPicPr>
        <p:blipFill>
          <a:blip r:embed="rId3"/>
          <a:srcRect t="17475" r="-1" b="3559"/>
          <a:stretch>
            <a:fillRect/>
          </a:stretch>
        </p:blipFill>
        <p:spPr>
          <a:xfrm>
            <a:off x="20" y="431"/>
            <a:ext cx="8115280" cy="6408311"/>
          </a:xfrm>
          <a:prstGeom prst="rect">
            <a:avLst/>
          </a:prstGeom>
        </p:spPr>
      </p:pic>
      <p:sp>
        <p:nvSpPr>
          <p:cNvPr id="3" name="Content Placeholder 2">
            <a:extLst>
              <a:ext uri="{FF2B5EF4-FFF2-40B4-BE49-F238E27FC236}">
                <a16:creationId xmlns:a16="http://schemas.microsoft.com/office/drawing/2014/main" id="{D41C5963-5235-114E-BA05-43259572B6C9}"/>
              </a:ext>
            </a:extLst>
          </p:cNvPr>
          <p:cNvSpPr>
            <a:spLocks noGrp="1"/>
          </p:cNvSpPr>
          <p:nvPr>
            <p:ph idx="1"/>
          </p:nvPr>
        </p:nvSpPr>
        <p:spPr>
          <a:xfrm>
            <a:off x="8643193" y="2418408"/>
            <a:ext cx="2942813" cy="3540265"/>
          </a:xfrm>
        </p:spPr>
        <p:txBody>
          <a:bodyPr>
            <a:normAutofit/>
          </a:bodyPr>
          <a:lstStyle/>
          <a:p>
            <a:pPr marL="0" indent="0">
              <a:buNone/>
            </a:pPr>
            <a:r>
              <a:rPr lang="en-US" sz="1900"/>
              <a:t>The Vitra </a:t>
            </a:r>
            <a:r>
              <a:rPr lang="en-US" sz="1900" i="1"/>
              <a:t>Wiggle</a:t>
            </a:r>
            <a:r>
              <a:rPr lang="en-US" sz="1900"/>
              <a:t> Side Chair designed by Frank Gehry.</a:t>
            </a:r>
          </a:p>
          <a:p>
            <a:pPr marL="0" indent="0">
              <a:buNone/>
            </a:pPr>
            <a:endParaRPr lang="en-US" sz="1900"/>
          </a:p>
          <a:p>
            <a:pPr marL="0" indent="0">
              <a:buNone/>
            </a:pPr>
            <a:r>
              <a:rPr lang="en-US" sz="1900"/>
              <a:t>The material used to make this aesthetically pleasing and robust piece of furniture is everyday and relatively inexpensive. Corrugated cardboard and hardboard are reimagined into a stylish piece of furniture.</a:t>
            </a:r>
          </a:p>
        </p:txBody>
      </p:sp>
      <p:sp>
        <p:nvSpPr>
          <p:cNvPr id="12" name="Rectangle 11">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56196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DE5A89-8068-EF41-90DC-2EDC5819AD45}"/>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Postmodernism and digital media.</a:t>
            </a:r>
          </a:p>
        </p:txBody>
      </p:sp>
      <p:sp>
        <p:nvSpPr>
          <p:cNvPr id="3" name="Content Placeholder 2">
            <a:extLst>
              <a:ext uri="{FF2B5EF4-FFF2-40B4-BE49-F238E27FC236}">
                <a16:creationId xmlns:a16="http://schemas.microsoft.com/office/drawing/2014/main" id="{03645629-04D8-F245-A47C-2CEED0A0D783}"/>
              </a:ext>
            </a:extLst>
          </p:cNvPr>
          <p:cNvSpPr>
            <a:spLocks noGrp="1"/>
          </p:cNvSpPr>
          <p:nvPr>
            <p:ph idx="1"/>
          </p:nvPr>
        </p:nvSpPr>
        <p:spPr>
          <a:xfrm>
            <a:off x="4810259" y="649480"/>
            <a:ext cx="6555347" cy="5546047"/>
          </a:xfrm>
        </p:spPr>
        <p:txBody>
          <a:bodyPr anchor="ctr">
            <a:normAutofit/>
          </a:bodyPr>
          <a:lstStyle/>
          <a:p>
            <a:pPr marL="0" indent="0">
              <a:buNone/>
            </a:pPr>
            <a:r>
              <a:rPr lang="en-US" sz="2000"/>
              <a:t>Digital transformation has promoted the exponential development of an immersive and constant, media-saturated world where the distinction between media representation and reality is becoming blurred. This questioning of perceived reality makes the identification between reality and hyperreality increasingly problematic. </a:t>
            </a:r>
          </a:p>
        </p:txBody>
      </p:sp>
    </p:spTree>
    <p:extLst>
      <p:ext uri="{BB962C8B-B14F-4D97-AF65-F5344CB8AC3E}">
        <p14:creationId xmlns:p14="http://schemas.microsoft.com/office/powerpoint/2010/main" val="14718627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9463655-13A3-FA4E-B096-CE262F9C1009}"/>
              </a:ext>
            </a:extLst>
          </p:cNvPr>
          <p:cNvSpPr>
            <a:spLocks noGrp="1"/>
          </p:cNvSpPr>
          <p:nvPr>
            <p:ph idx="1"/>
          </p:nvPr>
        </p:nvSpPr>
        <p:spPr>
          <a:xfrm>
            <a:off x="4810259" y="649480"/>
            <a:ext cx="6555347" cy="5546047"/>
          </a:xfrm>
        </p:spPr>
        <p:txBody>
          <a:bodyPr anchor="ctr">
            <a:normAutofit/>
          </a:bodyPr>
          <a:lstStyle/>
          <a:p>
            <a:pPr marL="0" indent="0">
              <a:buNone/>
            </a:pPr>
            <a:r>
              <a:rPr lang="en-US" sz="2000"/>
              <a:t>As postmodernism rejects the authority of all texts, judgements are now based on opinions. Therefore, the difference between reality and the media is now collapsing. Images represent other images and are competing with each other. </a:t>
            </a:r>
          </a:p>
          <a:p>
            <a:pPr marL="0" indent="0">
              <a:buNone/>
            </a:pPr>
            <a:r>
              <a:rPr lang="en-US" sz="2000"/>
              <a:t>Representations are no longer wholly based on reality as they were previously – this is known as hyperreality, a concept attributed to French philosopher Jean Baudrillard.</a:t>
            </a:r>
          </a:p>
          <a:p>
            <a:endParaRPr lang="en-US" sz="2000"/>
          </a:p>
        </p:txBody>
      </p:sp>
    </p:spTree>
    <p:extLst>
      <p:ext uri="{BB962C8B-B14F-4D97-AF65-F5344CB8AC3E}">
        <p14:creationId xmlns:p14="http://schemas.microsoft.com/office/powerpoint/2010/main" val="30671332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3B1D1FF7-0D2B-394C-B6DF-F3F73ADD9E76}"/>
              </a:ext>
            </a:extLst>
          </p:cNvPr>
          <p:cNvPicPr>
            <a:picLocks noGrp="1" noChangeAspect="1"/>
          </p:cNvPicPr>
          <p:nvPr>
            <p:ph idx="1"/>
          </p:nvPr>
        </p:nvPicPr>
        <p:blipFill>
          <a:blip r:embed="rId3"/>
          <a:srcRect t="12323" r="1" b="1064"/>
          <a:stretch>
            <a:fillRect/>
          </a:stretch>
        </p:blipFill>
        <p:spPr>
          <a:xfrm>
            <a:off x="1" y="10"/>
            <a:ext cx="4196496" cy="6857990"/>
          </a:xfrm>
          <a:prstGeom prst="rect">
            <a:avLst/>
          </a:prstGeom>
          <a:effectLst/>
        </p:spPr>
      </p:pic>
      <p:sp>
        <p:nvSpPr>
          <p:cNvPr id="6" name="TextBox 5">
            <a:extLst>
              <a:ext uri="{FF2B5EF4-FFF2-40B4-BE49-F238E27FC236}">
                <a16:creationId xmlns:a16="http://schemas.microsoft.com/office/drawing/2014/main" id="{10C2838D-2EC6-B54F-93B8-B341F1137ED4}"/>
              </a:ext>
            </a:extLst>
          </p:cNvPr>
          <p:cNvSpPr txBox="1"/>
          <p:nvPr/>
        </p:nvSpPr>
        <p:spPr>
          <a:xfrm>
            <a:off x="4553734" y="2409830"/>
            <a:ext cx="6798539" cy="3705217"/>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a:t>Lil Miquela </a:t>
            </a:r>
            <a:r>
              <a:rPr lang="en-US" sz="2000"/>
              <a:t>‘Influencers are being upended by Virtual Influencers, and these CGI avatars may be disrupting something even more integral: truth.</a:t>
            </a:r>
          </a:p>
          <a:p>
            <a:pPr indent="-228600">
              <a:lnSpc>
                <a:spcPct val="90000"/>
              </a:lnSpc>
              <a:spcAft>
                <a:spcPts val="600"/>
              </a:spcAft>
              <a:buFont typeface="Arial" panose="020B0604020202020204" pitchFamily="34" charset="0"/>
              <a:buChar char="•"/>
            </a:pPr>
            <a:r>
              <a:rPr lang="en-US" sz="2000"/>
              <a:t>Miquela is a caricature of many users’ own Insta presence. We strive for and fawn over her exaggerated life, but ignore the warning: it’s not real.</a:t>
            </a:r>
          </a:p>
          <a:p>
            <a:pPr indent="-228600">
              <a:lnSpc>
                <a:spcPct val="90000"/>
              </a:lnSpc>
              <a:spcAft>
                <a:spcPts val="600"/>
              </a:spcAft>
              <a:buFont typeface="Arial" panose="020B0604020202020204" pitchFamily="34" charset="0"/>
              <a:buChar char="•"/>
            </a:pPr>
            <a:r>
              <a:rPr lang="en-US" sz="2000"/>
              <a:t>‘Virtual Influencers do not </a:t>
            </a:r>
            <a:r>
              <a:rPr lang="en-US" sz="2000" i="1"/>
              <a:t>make</a:t>
            </a:r>
            <a:r>
              <a:rPr lang="en-US" sz="2000"/>
              <a:t> social media fake—social media platforms predicated on celebrating fictional ideologies of life grew to create an environment now ripe for fictional characters to step in and succeed.’</a:t>
            </a:r>
          </a:p>
          <a:p>
            <a:pPr indent="-228600">
              <a:lnSpc>
                <a:spcPct val="90000"/>
              </a:lnSpc>
              <a:spcAft>
                <a:spcPts val="600"/>
              </a:spcAft>
              <a:buFont typeface="Arial" panose="020B0604020202020204" pitchFamily="34" charset="0"/>
              <a:buChar char="•"/>
            </a:pPr>
            <a:r>
              <a:rPr lang="en-US" sz="2000" i="1"/>
              <a:t>(Forbes)</a:t>
            </a:r>
          </a:p>
        </p:txBody>
      </p:sp>
    </p:spTree>
    <p:extLst>
      <p:ext uri="{BB962C8B-B14F-4D97-AF65-F5344CB8AC3E}">
        <p14:creationId xmlns:p14="http://schemas.microsoft.com/office/powerpoint/2010/main" val="8740785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067954-5280-1748-BE32-028FB3B797BD}"/>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Jean Baudrillard (1929 – 2007).</a:t>
            </a:r>
          </a:p>
        </p:txBody>
      </p:sp>
      <p:sp>
        <p:nvSpPr>
          <p:cNvPr id="3" name="Content Placeholder 2">
            <a:extLst>
              <a:ext uri="{FF2B5EF4-FFF2-40B4-BE49-F238E27FC236}">
                <a16:creationId xmlns:a16="http://schemas.microsoft.com/office/drawing/2014/main" id="{B574F240-AAEB-C741-92F6-D052F53EF88D}"/>
              </a:ext>
            </a:extLst>
          </p:cNvPr>
          <p:cNvSpPr>
            <a:spLocks noGrp="1"/>
          </p:cNvSpPr>
          <p:nvPr>
            <p:ph idx="1"/>
          </p:nvPr>
        </p:nvSpPr>
        <p:spPr>
          <a:xfrm>
            <a:off x="4810259" y="649480"/>
            <a:ext cx="6555347" cy="5546047"/>
          </a:xfrm>
        </p:spPr>
        <p:txBody>
          <a:bodyPr anchor="ctr">
            <a:normAutofit/>
          </a:bodyPr>
          <a:lstStyle/>
          <a:p>
            <a:pPr marL="0" indent="0">
              <a:buNone/>
            </a:pPr>
            <a:r>
              <a:rPr lang="en-US" sz="2000"/>
              <a:t>Baudrillard defined the media saturated world as hyperreality. Images on video games are no different to live footage on the news. Reality is no longer identifiable. These fictional images have come to represent reality – this he described as simulacra.</a:t>
            </a:r>
          </a:p>
          <a:p>
            <a:pPr marL="0" indent="0">
              <a:buNone/>
            </a:pPr>
            <a:r>
              <a:rPr lang="en-US" sz="2000" i="1"/>
              <a:t>Disneyland</a:t>
            </a:r>
            <a:r>
              <a:rPr lang="en-US" sz="2000"/>
              <a:t> is an example of a fictional world with no basis in reality. Representations are now playing a large part in society from the social media constructions of our curated identities, to the purchasing of products because of what they represent, rather than their inherent qualities.</a:t>
            </a:r>
          </a:p>
          <a:p>
            <a:pPr marL="0" indent="0">
              <a:buNone/>
            </a:pPr>
            <a:r>
              <a:rPr lang="en-US" sz="2000"/>
              <a:t>There are also however potential positive opportunities to be derived from simulacra.</a:t>
            </a:r>
          </a:p>
        </p:txBody>
      </p:sp>
    </p:spTree>
    <p:extLst>
      <p:ext uri="{BB962C8B-B14F-4D97-AF65-F5344CB8AC3E}">
        <p14:creationId xmlns:p14="http://schemas.microsoft.com/office/powerpoint/2010/main" val="32059370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16AEAE-7FFA-D247-8EC4-21E25C2906D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Deepfake technology.</a:t>
            </a:r>
          </a:p>
        </p:txBody>
      </p:sp>
      <p:sp>
        <p:nvSpPr>
          <p:cNvPr id="3" name="Content Placeholder 2">
            <a:extLst>
              <a:ext uri="{FF2B5EF4-FFF2-40B4-BE49-F238E27FC236}">
                <a16:creationId xmlns:a16="http://schemas.microsoft.com/office/drawing/2014/main" id="{482595D8-55F6-A640-9476-FABAF5E1E0A9}"/>
              </a:ext>
            </a:extLst>
          </p:cNvPr>
          <p:cNvSpPr>
            <a:spLocks noGrp="1"/>
          </p:cNvSpPr>
          <p:nvPr>
            <p:ph idx="1"/>
          </p:nvPr>
        </p:nvSpPr>
        <p:spPr>
          <a:xfrm>
            <a:off x="4810259" y="649480"/>
            <a:ext cx="6555347" cy="5546047"/>
          </a:xfrm>
        </p:spPr>
        <p:txBody>
          <a:bodyPr anchor="ctr">
            <a:normAutofit/>
          </a:bodyPr>
          <a:lstStyle/>
          <a:p>
            <a:pPr marL="0" indent="0">
              <a:buNone/>
            </a:pPr>
            <a:r>
              <a:rPr lang="en-US" sz="2000"/>
              <a:t>In the 2018 campaign advertisement for</a:t>
            </a:r>
            <a:r>
              <a:rPr lang="en-US" sz="2000" i="1"/>
              <a:t> </a:t>
            </a:r>
            <a:r>
              <a:rPr lang="en-GB" sz="2000" i="1"/>
              <a:t>‘Malaria Must Die, So Millions Can Live’, early </a:t>
            </a:r>
            <a:r>
              <a:rPr lang="en-US" sz="2000"/>
              <a:t>deepfake technology is utilised to make David </a:t>
            </a:r>
            <a:r>
              <a:rPr lang="en-GB" sz="2000"/>
              <a:t>Beckham appear to speak fluently about malaria in 9 different languages including Spanish, Arabic, Hindi and Mandarin, in addition to his native English.</a:t>
            </a:r>
          </a:p>
          <a:p>
            <a:endParaRPr lang="en-US" sz="2000"/>
          </a:p>
        </p:txBody>
      </p:sp>
    </p:spTree>
    <p:extLst>
      <p:ext uri="{BB962C8B-B14F-4D97-AF65-F5344CB8AC3E}">
        <p14:creationId xmlns:p14="http://schemas.microsoft.com/office/powerpoint/2010/main" val="10379735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hlinkClick r:id="rId3"/>
            <a:extLst>
              <a:ext uri="{FF2B5EF4-FFF2-40B4-BE49-F238E27FC236}">
                <a16:creationId xmlns:a16="http://schemas.microsoft.com/office/drawing/2014/main" id="{3DAB10E8-ED01-ED49-8269-4E3F9B3FC926}"/>
              </a:ext>
            </a:extLst>
          </p:cNvPr>
          <p:cNvPicPr>
            <a:picLocks noGrp="1" noChangeAspect="1"/>
          </p:cNvPicPr>
          <p:nvPr>
            <p:ph idx="1"/>
          </p:nvPr>
        </p:nvPicPr>
        <p:blipFill>
          <a:blip r:embed="rId4"/>
          <a:srcRect t="201" b="28579"/>
          <a:stretch>
            <a:fillRect/>
          </a:stretch>
        </p:blipFill>
        <p:spPr>
          <a:xfrm>
            <a:off x="457200" y="457200"/>
            <a:ext cx="11277600" cy="5943600"/>
          </a:xfrm>
          <a:prstGeom prst="rect">
            <a:avLst/>
          </a:prstGeom>
        </p:spPr>
      </p:pic>
    </p:spTree>
    <p:extLst>
      <p:ext uri="{BB962C8B-B14F-4D97-AF65-F5344CB8AC3E}">
        <p14:creationId xmlns:p14="http://schemas.microsoft.com/office/powerpoint/2010/main" val="11864944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B9BFF9-17F6-73E6-4F94-329329E53D9B}"/>
              </a:ext>
            </a:extLst>
          </p:cNvPr>
          <p:cNvSpPr txBox="1"/>
          <p:nvPr/>
        </p:nvSpPr>
        <p:spPr>
          <a:xfrm>
            <a:off x="876693" y="2533476"/>
            <a:ext cx="3455821" cy="344783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a:t>https://www.youtube.com/watch?v=zn9Odt-TAQQ</a:t>
            </a:r>
          </a:p>
        </p:txBody>
      </p:sp>
      <p:pic>
        <p:nvPicPr>
          <p:cNvPr id="3" name="Online Media 2" descr="This man has had an AI ’girlfriend’ for three years  - BBC">
            <a:hlinkClick r:id="" action="ppaction://media"/>
            <a:extLst>
              <a:ext uri="{FF2B5EF4-FFF2-40B4-BE49-F238E27FC236}">
                <a16:creationId xmlns:a16="http://schemas.microsoft.com/office/drawing/2014/main" id="{E2B0551A-9DF8-7F04-3495-9B8F656C6C98}"/>
              </a:ext>
            </a:extLst>
          </p:cNvPr>
          <p:cNvPicPr>
            <a:picLocks noRot="1" noChangeAspect="1"/>
          </p:cNvPicPr>
          <p:nvPr>
            <a:videoFile r:link="rId1"/>
          </p:nvPr>
        </p:nvPicPr>
        <p:blipFill>
          <a:blip r:embed="rId4"/>
          <a:stretch>
            <a:fillRect/>
          </a:stretch>
        </p:blipFill>
        <p:spPr>
          <a:xfrm>
            <a:off x="4987672" y="1628665"/>
            <a:ext cx="6389346" cy="3609980"/>
          </a:xfrm>
          <a:prstGeom prst="rect">
            <a:avLst/>
          </a:prstGeom>
        </p:spPr>
      </p:pic>
      <p:grpSp>
        <p:nvGrpSpPr>
          <p:cNvPr id="20" name="Group 19">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21" name="Rectangle 20">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5537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nline Media 1" descr="Can AI ’cure’ grief?  - BBC">
            <a:hlinkClick r:id="" action="ppaction://media"/>
            <a:extLst>
              <a:ext uri="{FF2B5EF4-FFF2-40B4-BE49-F238E27FC236}">
                <a16:creationId xmlns:a16="http://schemas.microsoft.com/office/drawing/2014/main" id="{5475FF54-8E98-1E27-E148-E5943F7BD457}"/>
              </a:ext>
            </a:extLst>
          </p:cNvPr>
          <p:cNvPicPr>
            <a:picLocks noRot="1" noChangeAspect="1"/>
          </p:cNvPicPr>
          <p:nvPr>
            <a:videoFile r:link="rId1"/>
          </p:nvPr>
        </p:nvPicPr>
        <p:blipFill>
          <a:blip r:embed="rId4"/>
          <a:stretch>
            <a:fillRect/>
          </a:stretch>
        </p:blipFill>
        <p:spPr>
          <a:xfrm>
            <a:off x="1165852" y="643466"/>
            <a:ext cx="9860295" cy="5571067"/>
          </a:xfrm>
          <a:prstGeom prst="rect">
            <a:avLst/>
          </a:prstGeom>
        </p:spPr>
      </p:pic>
    </p:spTree>
    <p:extLst>
      <p:ext uri="{BB962C8B-B14F-4D97-AF65-F5344CB8AC3E}">
        <p14:creationId xmlns:p14="http://schemas.microsoft.com/office/powerpoint/2010/main" val="1463129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29AFC0-4CB3-8993-1705-7E6F1D02D70B}"/>
              </a:ext>
            </a:extLst>
          </p:cNvPr>
          <p:cNvSpPr txBox="1"/>
          <p:nvPr/>
        </p:nvSpPr>
        <p:spPr>
          <a:xfrm>
            <a:off x="1116281" y="1223158"/>
            <a:ext cx="5557652" cy="646331"/>
          </a:xfrm>
          <a:prstGeom prst="rect">
            <a:avLst/>
          </a:prstGeom>
          <a:noFill/>
        </p:spPr>
        <p:txBody>
          <a:bodyPr wrap="square" rtlCol="0">
            <a:spAutoFit/>
          </a:bodyPr>
          <a:lstStyle/>
          <a:p>
            <a:r>
              <a:rPr lang="en-US" dirty="0"/>
              <a:t>https://</a:t>
            </a:r>
            <a:r>
              <a:rPr lang="en-US" dirty="0" err="1"/>
              <a:t>www.thedenizen.co.nz</a:t>
            </a:r>
            <a:r>
              <a:rPr lang="en-US" dirty="0"/>
              <a:t>/culture/denizen-exclusive-introducing-lucas-jones-whose-poems-will-make-you-cry/</a:t>
            </a:r>
          </a:p>
        </p:txBody>
      </p:sp>
      <p:sp>
        <p:nvSpPr>
          <p:cNvPr id="3" name="TextBox 2">
            <a:extLst>
              <a:ext uri="{FF2B5EF4-FFF2-40B4-BE49-F238E27FC236}">
                <a16:creationId xmlns:a16="http://schemas.microsoft.com/office/drawing/2014/main" id="{556645DB-034C-CDFA-62F9-168BAC1B13E9}"/>
              </a:ext>
            </a:extLst>
          </p:cNvPr>
          <p:cNvSpPr txBox="1"/>
          <p:nvPr/>
        </p:nvSpPr>
        <p:spPr>
          <a:xfrm>
            <a:off x="1116281" y="2422566"/>
            <a:ext cx="6032664" cy="646331"/>
          </a:xfrm>
          <a:prstGeom prst="rect">
            <a:avLst/>
          </a:prstGeom>
          <a:noFill/>
        </p:spPr>
        <p:txBody>
          <a:bodyPr wrap="square" rtlCol="0">
            <a:spAutoFit/>
          </a:bodyPr>
          <a:lstStyle/>
          <a:p>
            <a:r>
              <a:rPr lang="en-US" dirty="0"/>
              <a:t>https://</a:t>
            </a:r>
            <a:r>
              <a:rPr lang="en-US" dirty="0" err="1"/>
              <a:t>www.tiktok.com</a:t>
            </a:r>
            <a:r>
              <a:rPr lang="en-US" dirty="0"/>
              <a:t>/@</a:t>
            </a:r>
            <a:r>
              <a:rPr lang="en-US" dirty="0" err="1"/>
              <a:t>lucasthejones</a:t>
            </a:r>
            <a:r>
              <a:rPr lang="en-US" dirty="0"/>
              <a:t>/video/7595207928123034902</a:t>
            </a:r>
          </a:p>
        </p:txBody>
      </p:sp>
      <p:pic>
        <p:nvPicPr>
          <p:cNvPr id="5" name="Picture 4" descr="A person in a car&#10;&#10;Description automatically generated">
            <a:extLst>
              <a:ext uri="{FF2B5EF4-FFF2-40B4-BE49-F238E27FC236}">
                <a16:creationId xmlns:a16="http://schemas.microsoft.com/office/drawing/2014/main" id="{574F5549-C58A-3FD8-5790-08EE991826AB}"/>
              </a:ext>
            </a:extLst>
          </p:cNvPr>
          <p:cNvPicPr>
            <a:picLocks noChangeAspect="1"/>
          </p:cNvPicPr>
          <p:nvPr/>
        </p:nvPicPr>
        <p:blipFill>
          <a:blip r:embed="rId3"/>
          <a:stretch>
            <a:fillRect/>
          </a:stretch>
        </p:blipFill>
        <p:spPr>
          <a:xfrm>
            <a:off x="7726676" y="95003"/>
            <a:ext cx="3816342" cy="6858000"/>
          </a:xfrm>
          <a:prstGeom prst="rect">
            <a:avLst/>
          </a:prstGeom>
        </p:spPr>
      </p:pic>
    </p:spTree>
    <p:extLst>
      <p:ext uri="{BB962C8B-B14F-4D97-AF65-F5344CB8AC3E}">
        <p14:creationId xmlns:p14="http://schemas.microsoft.com/office/powerpoint/2010/main" val="40383379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576F1C5E-983A-3D4A-9B13-5B004CF2FC9C}"/>
              </a:ext>
            </a:extLst>
          </p:cNvPr>
          <p:cNvSpPr>
            <a:spLocks noGrp="1"/>
          </p:cNvSpPr>
          <p:nvPr>
            <p:ph type="title"/>
          </p:nvPr>
        </p:nvSpPr>
        <p:spPr>
          <a:xfrm>
            <a:off x="479394" y="1070800"/>
            <a:ext cx="3939688" cy="5583126"/>
          </a:xfrm>
        </p:spPr>
        <p:txBody>
          <a:bodyPr>
            <a:normAutofit/>
          </a:bodyPr>
          <a:lstStyle/>
          <a:p>
            <a:pPr algn="r"/>
            <a:r>
              <a:rPr lang="en-US" sz="6200" b="1"/>
              <a:t>Tuesday 17 March 2026</a:t>
            </a:r>
            <a:br>
              <a:rPr lang="en-US" sz="6200" b="1"/>
            </a:br>
            <a:r>
              <a:rPr lang="en-US" sz="6200"/>
              <a:t>Next week: Module Roundup</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87202EC-BF14-CFE2-2A48-2ECE87E86D70}"/>
              </a:ext>
            </a:extLst>
          </p:cNvPr>
          <p:cNvGraphicFramePr>
            <a:graphicFrameLocks noGrp="1"/>
          </p:cNvGraphicFramePr>
          <p:nvPr>
            <p:ph idx="1"/>
            <p:extLst>
              <p:ext uri="{D42A27DB-BD31-4B8C-83A1-F6EECF244321}">
                <p14:modId xmlns:p14="http://schemas.microsoft.com/office/powerpoint/2010/main" val="381614924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45136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1406</TotalTime>
  <Words>3449</Words>
  <Application>Microsoft Macintosh PowerPoint</Application>
  <PresentationFormat>Widescreen</PresentationFormat>
  <Paragraphs>212</Paragraphs>
  <Slides>40</Slides>
  <Notes>29</Notes>
  <HiddenSlides>0</HiddenSlides>
  <MMClips>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Avenir-Book</vt:lpstr>
      <vt:lpstr>Avenir-BookOblique</vt:lpstr>
      <vt:lpstr>Calibri</vt:lpstr>
      <vt:lpstr>Calibri Light</vt:lpstr>
      <vt:lpstr>Google Sans</vt:lpstr>
      <vt:lpstr>Office Theme</vt:lpstr>
      <vt:lpstr>Postmodernism</vt:lpstr>
      <vt:lpstr>PowerPoint Presentation</vt:lpstr>
      <vt:lpstr>PowerPoint Presentation</vt:lpstr>
      <vt:lpstr>PowerPoint Presentation</vt:lpstr>
      <vt:lpstr>Where have we been, and where are we going?</vt:lpstr>
      <vt:lpstr>PowerPoint Presentation</vt:lpstr>
      <vt:lpstr>The bad news (soz!)</vt:lpstr>
      <vt:lpstr>PowerPoint Presentation</vt:lpstr>
      <vt:lpstr>PowerPoint Presentation</vt:lpstr>
      <vt:lpstr>Jean François Lyotard 1924 - 1998</vt:lpstr>
      <vt:lpstr>PowerPoint Presentation</vt:lpstr>
      <vt:lpstr>The Postmodern Condition</vt:lpstr>
      <vt:lpstr>Metanarratives (Grand Narratives)</vt:lpstr>
      <vt:lpstr>PowerPoint Presentation</vt:lpstr>
      <vt:lpstr>PowerPoint Presentation</vt:lpstr>
      <vt:lpstr>The questioning of Modernist ideals</vt:lpstr>
      <vt:lpstr>New ways of thinking</vt:lpstr>
      <vt:lpstr>The individual</vt:lpstr>
      <vt:lpstr>The Death of the Author</vt:lpstr>
      <vt:lpstr>The reader not the writer</vt:lpstr>
      <vt:lpstr>Characteristics of Postmodernist art and design.</vt:lpstr>
      <vt:lpstr>PowerPoint Presentation</vt:lpstr>
      <vt:lpstr>PowerPoint Presentation</vt:lpstr>
      <vt:lpstr>PowerPoint Presentation</vt:lpstr>
      <vt:lpstr>Grason Perry (CBE) Postmodern credentials</vt:lpstr>
      <vt:lpstr>PowerPoint Presentation</vt:lpstr>
      <vt:lpstr>Post modern narrative.</vt:lpstr>
      <vt:lpstr>PowerPoint Presentation</vt:lpstr>
      <vt:lpstr>PowerPoint Presentation</vt:lpstr>
      <vt:lpstr>PowerPoint Presentation</vt:lpstr>
      <vt:lpstr>Postmodernism and digital media.</vt:lpstr>
      <vt:lpstr>PowerPoint Presentation</vt:lpstr>
      <vt:lpstr>PowerPoint Presentation</vt:lpstr>
      <vt:lpstr>Jean Baudrillard (1929 – 2007).</vt:lpstr>
      <vt:lpstr>Deepfake technology.</vt:lpstr>
      <vt:lpstr>PowerPoint Presentation</vt:lpstr>
      <vt:lpstr>PowerPoint Presentation</vt:lpstr>
      <vt:lpstr>PowerPoint Presentation</vt:lpstr>
      <vt:lpstr>PowerPoint Presentation</vt:lpstr>
      <vt:lpstr>Tuesday 17 March 2026 Next week: Module Roundup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Postmodernism</dc:title>
  <dc:creator>Martin Bush</dc:creator>
  <cp:lastModifiedBy>Donna Williams</cp:lastModifiedBy>
  <cp:revision>87</cp:revision>
  <dcterms:created xsi:type="dcterms:W3CDTF">2021-02-18T09:40:44Z</dcterms:created>
  <dcterms:modified xsi:type="dcterms:W3CDTF">2026-03-10T10:14:54Z</dcterms:modified>
</cp:coreProperties>
</file>