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8" r:id="rId2"/>
    <p:sldId id="257" r:id="rId3"/>
    <p:sldId id="259" r:id="rId4"/>
    <p:sldId id="269" r:id="rId5"/>
    <p:sldId id="261" r:id="rId6"/>
    <p:sldId id="262" r:id="rId7"/>
    <p:sldId id="263" r:id="rId8"/>
    <p:sldId id="264" r:id="rId9"/>
    <p:sldId id="265" r:id="rId10"/>
    <p:sldId id="270" r:id="rId11"/>
    <p:sldId id="271"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587" autoAdjust="0"/>
  </p:normalViewPr>
  <p:slideViewPr>
    <p:cSldViewPr snapToGrid="0">
      <p:cViewPr varScale="1">
        <p:scale>
          <a:sx n="68" d="100"/>
          <a:sy n="68" d="100"/>
        </p:scale>
        <p:origin x="123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27ABA0-A546-4E0F-9FD0-F4DDA7928446}" type="datetimeFigureOut">
              <a:rPr lang="en-US" smtClean="0"/>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C2A172-5449-474F-864E-9580030DB428}" type="slidenum">
              <a:rPr lang="en-US" smtClean="0"/>
              <a:t>‹#›</a:t>
            </a:fld>
            <a:endParaRPr lang="en-US"/>
          </a:p>
        </p:txBody>
      </p:sp>
    </p:spTree>
    <p:extLst>
      <p:ext uri="{BB962C8B-B14F-4D97-AF65-F5344CB8AC3E}">
        <p14:creationId xmlns:p14="http://schemas.microsoft.com/office/powerpoint/2010/main" val="37667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Tourism and hospitality business is fully pleaded on customer service at a greater range as hospitality service providers such as hotels are established to make their profit maximization through providing personalized and premium quality services (Guerra, 2019). Hotels chain such as Marriot international, Hilton Worldwide and Intercontinental hotel group are renowned worldwide for their extra ordinary customer service and guest management at a greater extent. I have chosen Marriot International as an element of my presentation to make understand about hotel brand, loyalty, customer satisfaction, customer criteria and types, nature and scope of the services etc. as well as description of the guest services (Jones and Comfort, 2019). Marriot International as an American hotel brand which provides guest services, franchises opportunities to the new venture and also licensing opportunities which made Marriot International world famous hotel brand. Marriot International is a public listed company which was founded in 1927 which has more than 120000 employee to meet the demand of the guest. </a:t>
            </a:r>
          </a:p>
          <a:p>
            <a:endParaRPr lang="en-US" dirty="0"/>
          </a:p>
          <a:p>
            <a:endParaRPr lang="en-US" dirty="0"/>
          </a:p>
        </p:txBody>
      </p:sp>
      <p:sp>
        <p:nvSpPr>
          <p:cNvPr id="4" name="Slide Number Placeholder 3"/>
          <p:cNvSpPr>
            <a:spLocks noGrp="1"/>
          </p:cNvSpPr>
          <p:nvPr>
            <p:ph type="sldNum" sz="quarter" idx="5"/>
          </p:nvPr>
        </p:nvSpPr>
        <p:spPr/>
        <p:txBody>
          <a:bodyPr/>
          <a:lstStyle/>
          <a:p>
            <a:fld id="{84C2A172-5449-474F-864E-9580030DB428}" type="slidenum">
              <a:rPr lang="en-US" smtClean="0"/>
              <a:t>4</a:t>
            </a:fld>
            <a:endParaRPr lang="en-US"/>
          </a:p>
        </p:txBody>
      </p:sp>
    </p:spTree>
    <p:extLst>
      <p:ext uri="{BB962C8B-B14F-4D97-AF65-F5344CB8AC3E}">
        <p14:creationId xmlns:p14="http://schemas.microsoft.com/office/powerpoint/2010/main" val="800578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Marriot International as an international chain hotel operate overall of its business function more frequently and prudently so that they can serve more number of consumers who are willing to pay their money for their satisfaction (</a:t>
            </a:r>
            <a:r>
              <a:rPr lang="en-US" sz="1200" kern="1200" dirty="0" err="1">
                <a:solidFill>
                  <a:schemeClr val="tx1"/>
                </a:solidFill>
                <a:effectLst/>
                <a:latin typeface="+mn-lt"/>
                <a:ea typeface="+mn-ea"/>
                <a:cs typeface="+mn-cs"/>
              </a:rPr>
              <a:t>Khalimova</a:t>
            </a:r>
            <a:r>
              <a:rPr lang="en-US" sz="1200" kern="1200" dirty="0">
                <a:solidFill>
                  <a:schemeClr val="tx1"/>
                </a:solidFill>
                <a:effectLst/>
                <a:latin typeface="+mn-lt"/>
                <a:ea typeface="+mn-ea"/>
                <a:cs typeface="+mn-cs"/>
              </a:rPr>
              <a:t>, 2020). Main target group customer of Marriot International are over the road travelers, Luxury Travelers, Corporate customers, People who spend their leisure time long range period and time sharing guest. Marriot international mingled with services which are preferred by the guests. Consumers want opulent amount of services, rich aroma of services and enchanting atmosphere within the industry (Marriott, 2022). Marriot international segmented its customer depending on service type, consumer demand, level of costing, customer wishes which are aggregated and provided to meet the need of customers. Marriot targets customers from individual and sophisticated group who are willing to pay more for meeting their level of services including accommodation, transportation, restaurant services, bar and beverage services which are treated outstanding for making customer happy. </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5</a:t>
            </a:fld>
            <a:endParaRPr lang="en-US"/>
          </a:p>
        </p:txBody>
      </p:sp>
    </p:spTree>
    <p:extLst>
      <p:ext uri="{BB962C8B-B14F-4D97-AF65-F5344CB8AC3E}">
        <p14:creationId xmlns:p14="http://schemas.microsoft.com/office/powerpoint/2010/main" val="1243393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Famous hotel like Marriot International having brand value like pay much attention on providing optimum services to the guest with varieties of services at a greater range. Facilities management is viewed as pivotal factors for meeting demand of individual with unique services (Wang et al., 2019). Guest generally expect range of services like cleanliness, sufficient level of security, uninterrupted internet services, responsive internet conversation, shooting bed services, lighting, aroma, delicious level of food with ample of varieties. </a:t>
            </a:r>
          </a:p>
          <a:p>
            <a:r>
              <a:rPr lang="en-US" sz="1200" b="1" kern="1200" dirty="0">
                <a:solidFill>
                  <a:schemeClr val="tx1"/>
                </a:solidFill>
                <a:effectLst/>
                <a:latin typeface="+mn-lt"/>
                <a:ea typeface="+mn-ea"/>
                <a:cs typeface="+mn-cs"/>
              </a:rPr>
              <a:t>Cleanliness:</a:t>
            </a:r>
            <a:r>
              <a:rPr lang="en-US" sz="1200" kern="1200" dirty="0">
                <a:solidFill>
                  <a:schemeClr val="tx1"/>
                </a:solidFill>
                <a:effectLst/>
                <a:latin typeface="+mn-lt"/>
                <a:ea typeface="+mn-ea"/>
                <a:cs typeface="+mn-cs"/>
              </a:rPr>
              <a:t> Guest never expect a little milieu having messy as they expect cleaner environment where they can enjoy their holiday (</a:t>
            </a:r>
            <a:r>
              <a:rPr lang="en-US" sz="1200" kern="1200" dirty="0" err="1">
                <a:solidFill>
                  <a:schemeClr val="tx1"/>
                </a:solidFill>
                <a:effectLst/>
                <a:latin typeface="+mn-lt"/>
                <a:ea typeface="+mn-ea"/>
                <a:cs typeface="+mn-cs"/>
              </a:rPr>
              <a:t>Darsin</a:t>
            </a:r>
            <a:r>
              <a:rPr lang="en-US" sz="1200" kern="1200" dirty="0">
                <a:solidFill>
                  <a:schemeClr val="tx1"/>
                </a:solidFill>
                <a:effectLst/>
                <a:latin typeface="+mn-lt"/>
                <a:ea typeface="+mn-ea"/>
                <a:cs typeface="+mn-cs"/>
              </a:rPr>
              <a:t> et al., 2019). On every aspect likely accommodation, transportation and food as well as catering facilities must be endowed with cleanliness. </a:t>
            </a:r>
          </a:p>
          <a:p>
            <a:r>
              <a:rPr lang="en-US" sz="1200" b="1" kern="1200" dirty="0">
                <a:solidFill>
                  <a:schemeClr val="tx1"/>
                </a:solidFill>
                <a:effectLst/>
                <a:latin typeface="+mn-lt"/>
                <a:ea typeface="+mn-ea"/>
                <a:cs typeface="+mn-cs"/>
              </a:rPr>
              <a:t>Security:</a:t>
            </a:r>
            <a:r>
              <a:rPr lang="en-US" sz="1200" kern="1200" dirty="0">
                <a:solidFill>
                  <a:schemeClr val="tx1"/>
                </a:solidFill>
                <a:effectLst/>
                <a:latin typeface="+mn-lt"/>
                <a:ea typeface="+mn-ea"/>
                <a:cs typeface="+mn-cs"/>
              </a:rPr>
              <a:t> Guest always expect secure travel and food facilities no one courage to make their life peril with interacting and enjoying hazardous area (Jones and Comfort, 2019). Marriott provides special and personalized security services to their clients promptly so that guest can enjoy their trip safe and secure way.  </a:t>
            </a:r>
          </a:p>
          <a:p>
            <a:r>
              <a:rPr lang="en-US" sz="1200" b="1" kern="1200" dirty="0">
                <a:solidFill>
                  <a:schemeClr val="tx1"/>
                </a:solidFill>
                <a:effectLst/>
                <a:latin typeface="+mn-lt"/>
                <a:ea typeface="+mn-ea"/>
                <a:cs typeface="+mn-cs"/>
              </a:rPr>
              <a:t>Internet Facilities:</a:t>
            </a:r>
            <a:r>
              <a:rPr lang="en-US" sz="1200" kern="1200" dirty="0">
                <a:solidFill>
                  <a:schemeClr val="tx1"/>
                </a:solidFill>
                <a:effectLst/>
                <a:latin typeface="+mn-lt"/>
                <a:ea typeface="+mn-ea"/>
                <a:cs typeface="+mn-cs"/>
              </a:rPr>
              <a:t> Globalization has made the world more connected so some guest do their duty setting on remote location so uninterrupted internet facilities is provided by Marriot International with optimum flexibility (</a:t>
            </a:r>
            <a:r>
              <a:rPr lang="en-US" sz="1200" kern="1200" dirty="0" err="1">
                <a:solidFill>
                  <a:schemeClr val="tx1"/>
                </a:solidFill>
                <a:effectLst/>
                <a:latin typeface="+mn-lt"/>
                <a:ea typeface="+mn-ea"/>
                <a:cs typeface="+mn-cs"/>
              </a:rPr>
              <a:t>Makarova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Manukian</a:t>
            </a:r>
            <a:r>
              <a:rPr lang="en-US" sz="1200" kern="1200" dirty="0">
                <a:solidFill>
                  <a:schemeClr val="tx1"/>
                </a:solidFill>
                <a:effectLst/>
                <a:latin typeface="+mn-lt"/>
                <a:ea typeface="+mn-ea"/>
                <a:cs typeface="+mn-cs"/>
              </a:rPr>
              <a:t>, 2021). </a:t>
            </a:r>
          </a:p>
          <a:p>
            <a:r>
              <a:rPr lang="en-US" sz="1200" b="1" kern="1200" dirty="0">
                <a:solidFill>
                  <a:schemeClr val="tx1"/>
                </a:solidFill>
                <a:effectLst/>
                <a:latin typeface="+mn-lt"/>
                <a:ea typeface="+mn-ea"/>
                <a:cs typeface="+mn-cs"/>
              </a:rPr>
              <a:t>Cozy bed and milieu:</a:t>
            </a:r>
            <a:r>
              <a:rPr lang="en-US" sz="1200" kern="1200" dirty="0">
                <a:solidFill>
                  <a:schemeClr val="tx1"/>
                </a:solidFill>
                <a:effectLst/>
                <a:latin typeface="+mn-lt"/>
                <a:ea typeface="+mn-ea"/>
                <a:cs typeface="+mn-cs"/>
              </a:rPr>
              <a:t> Guest expect properties more soothing and cozy which create their comfort zone with wiping out sorrows and sufferings (Wang et al., 2019). </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6</a:t>
            </a:fld>
            <a:endParaRPr lang="en-US"/>
          </a:p>
        </p:txBody>
      </p:sp>
    </p:spTree>
    <p:extLst>
      <p:ext uri="{BB962C8B-B14F-4D97-AF65-F5344CB8AC3E}">
        <p14:creationId xmlns:p14="http://schemas.microsoft.com/office/powerpoint/2010/main" val="2091187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Delicious Food:</a:t>
            </a:r>
            <a:r>
              <a:rPr lang="en-US" sz="1200" kern="1200" dirty="0">
                <a:solidFill>
                  <a:schemeClr val="tx1"/>
                </a:solidFill>
                <a:effectLst/>
                <a:latin typeface="+mn-lt"/>
                <a:ea typeface="+mn-ea"/>
                <a:cs typeface="+mn-cs"/>
              </a:rPr>
              <a:t> Tourist often travel from one destination to another for having domestic and regional food (</a:t>
            </a:r>
            <a:r>
              <a:rPr lang="en-US" sz="1200" kern="1200" dirty="0" err="1">
                <a:solidFill>
                  <a:schemeClr val="tx1"/>
                </a:solidFill>
                <a:effectLst/>
                <a:latin typeface="+mn-lt"/>
                <a:ea typeface="+mn-ea"/>
                <a:cs typeface="+mn-cs"/>
              </a:rPr>
              <a:t>Catanan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Toma</a:t>
            </a:r>
            <a:r>
              <a:rPr lang="en-US" sz="1200" kern="1200" dirty="0">
                <a:solidFill>
                  <a:schemeClr val="tx1"/>
                </a:solidFill>
                <a:effectLst/>
                <a:latin typeface="+mn-lt"/>
                <a:ea typeface="+mn-ea"/>
                <a:cs typeface="+mn-cs"/>
              </a:rPr>
              <a:t>, 2021). Marriot International ensures availability of decisions food which maximizes tourist’s satisfaction level.  </a:t>
            </a:r>
          </a:p>
          <a:p>
            <a:r>
              <a:rPr lang="en-US" sz="1200" b="1" kern="1200" dirty="0">
                <a:solidFill>
                  <a:schemeClr val="tx1"/>
                </a:solidFill>
                <a:effectLst/>
                <a:latin typeface="+mn-lt"/>
                <a:ea typeface="+mn-ea"/>
                <a:cs typeface="+mn-cs"/>
              </a:rPr>
              <a:t>Safe Transportation:</a:t>
            </a:r>
            <a:r>
              <a:rPr lang="en-US" sz="1200" kern="1200" dirty="0">
                <a:solidFill>
                  <a:schemeClr val="tx1"/>
                </a:solidFill>
                <a:effectLst/>
                <a:latin typeface="+mn-lt"/>
                <a:ea typeface="+mn-ea"/>
                <a:cs typeface="+mn-cs"/>
              </a:rPr>
              <a:t> International chain hotel brand Marriot International likely to be on upfront to serve customers with their transport services to make journey of the customers safe and secure (</a:t>
            </a:r>
            <a:r>
              <a:rPr lang="en-US" sz="1200" kern="1200" dirty="0" err="1">
                <a:solidFill>
                  <a:schemeClr val="tx1"/>
                </a:solidFill>
                <a:effectLst/>
                <a:latin typeface="+mn-lt"/>
                <a:ea typeface="+mn-ea"/>
                <a:cs typeface="+mn-cs"/>
              </a:rPr>
              <a:t>Ertuna</a:t>
            </a:r>
            <a:r>
              <a:rPr lang="en-US" sz="1200" kern="1200" dirty="0">
                <a:solidFill>
                  <a:schemeClr val="tx1"/>
                </a:solidFill>
                <a:effectLst/>
                <a:latin typeface="+mn-lt"/>
                <a:ea typeface="+mn-ea"/>
                <a:cs typeface="+mn-cs"/>
              </a:rPr>
              <a:t> et al., 2022). Marriot provides services such as airport to hotel and hotel to other attractive destinations. </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7</a:t>
            </a:fld>
            <a:endParaRPr lang="en-US"/>
          </a:p>
        </p:txBody>
      </p:sp>
    </p:spTree>
    <p:extLst>
      <p:ext uri="{BB962C8B-B14F-4D97-AF65-F5344CB8AC3E}">
        <p14:creationId xmlns:p14="http://schemas.microsoft.com/office/powerpoint/2010/main" val="3790278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and other service providers provide services to the tourists and also assign some agents who are called as guest service agents. Marriot international assign some people to provide personalized services to the guests. Guest service agents are more trained, cooperative and proactive to make tourist satisfied (</a:t>
            </a:r>
            <a:r>
              <a:rPr lang="en-US" sz="1200" kern="1200" dirty="0" err="1">
                <a:solidFill>
                  <a:schemeClr val="tx1"/>
                </a:solidFill>
                <a:effectLst/>
                <a:latin typeface="+mn-lt"/>
                <a:ea typeface="+mn-ea"/>
                <a:cs typeface="+mn-cs"/>
              </a:rPr>
              <a:t>Catana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Toma</a:t>
            </a:r>
            <a:r>
              <a:rPr lang="en-US" sz="1200" kern="1200" dirty="0">
                <a:solidFill>
                  <a:schemeClr val="tx1"/>
                </a:solidFill>
                <a:effectLst/>
                <a:latin typeface="+mn-lt"/>
                <a:ea typeface="+mn-ea"/>
                <a:cs typeface="+mn-cs"/>
              </a:rPr>
              <a:t>, 2021). Guest service agents play some roles as:</a:t>
            </a:r>
          </a:p>
          <a:p>
            <a:r>
              <a:rPr lang="en-US" sz="1200" b="1" kern="1200" dirty="0">
                <a:solidFill>
                  <a:schemeClr val="tx1"/>
                </a:solidFill>
                <a:effectLst/>
                <a:latin typeface="+mn-lt"/>
                <a:ea typeface="+mn-ea"/>
                <a:cs typeface="+mn-cs"/>
              </a:rPr>
              <a:t>Greet to the guests:</a:t>
            </a:r>
            <a:r>
              <a:rPr lang="en-US" sz="1200" kern="1200" dirty="0">
                <a:solidFill>
                  <a:schemeClr val="tx1"/>
                </a:solidFill>
                <a:effectLst/>
                <a:latin typeface="+mn-lt"/>
                <a:ea typeface="+mn-ea"/>
                <a:cs typeface="+mn-cs"/>
              </a:rPr>
              <a:t> Amicable greetings from guest service agents make tourists more comfortable condition (</a:t>
            </a:r>
            <a:r>
              <a:rPr lang="en-US" sz="1200" kern="1200" dirty="0" err="1">
                <a:solidFill>
                  <a:schemeClr val="tx1"/>
                </a:solidFill>
                <a:effectLst/>
                <a:latin typeface="+mn-lt"/>
                <a:ea typeface="+mn-ea"/>
                <a:cs typeface="+mn-cs"/>
              </a:rPr>
              <a:t>Darsin</a:t>
            </a:r>
            <a:r>
              <a:rPr lang="en-US" sz="1200" kern="1200" dirty="0">
                <a:solidFill>
                  <a:schemeClr val="tx1"/>
                </a:solidFill>
                <a:effectLst/>
                <a:latin typeface="+mn-lt"/>
                <a:ea typeface="+mn-ea"/>
                <a:cs typeface="+mn-cs"/>
              </a:rPr>
              <a:t> et al., 2019). Security agents, front desk officer, waiter, and bill agents greet customers to their key service point during service taking position. </a:t>
            </a:r>
          </a:p>
          <a:p>
            <a:r>
              <a:rPr lang="en-US" sz="1200" b="1" kern="1200" dirty="0">
                <a:solidFill>
                  <a:schemeClr val="tx1"/>
                </a:solidFill>
                <a:effectLst/>
                <a:latin typeface="+mn-lt"/>
                <a:ea typeface="+mn-ea"/>
                <a:cs typeface="+mn-cs"/>
              </a:rPr>
              <a:t>Administration of check in and check out time:</a:t>
            </a:r>
            <a:r>
              <a:rPr lang="en-US" sz="1200" kern="1200" dirty="0">
                <a:solidFill>
                  <a:schemeClr val="tx1"/>
                </a:solidFill>
                <a:effectLst/>
                <a:latin typeface="+mn-lt"/>
                <a:ea typeface="+mn-ea"/>
                <a:cs typeface="+mn-cs"/>
              </a:rPr>
              <a:t> Front desk officer secure guest booking and ensure guest departure with their amicable behavior with topmost sincere and friendly behavior (Guerra, 2019). </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8</a:t>
            </a:fld>
            <a:endParaRPr lang="en-US"/>
          </a:p>
        </p:txBody>
      </p:sp>
    </p:spTree>
    <p:extLst>
      <p:ext uri="{BB962C8B-B14F-4D97-AF65-F5344CB8AC3E}">
        <p14:creationId xmlns:p14="http://schemas.microsoft.com/office/powerpoint/2010/main" val="364405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Delivering mail and greetings:</a:t>
            </a:r>
            <a:r>
              <a:rPr lang="en-US" sz="1200" kern="1200" dirty="0">
                <a:solidFill>
                  <a:schemeClr val="tx1"/>
                </a:solidFill>
                <a:effectLst/>
                <a:latin typeface="+mn-lt"/>
                <a:ea typeface="+mn-ea"/>
                <a:cs typeface="+mn-cs"/>
              </a:rPr>
              <a:t> Marriot International send mails, messages to the guest at the time of time of arrival, booking, pre arrival, departure, and also during special event of the respective customers on their birthday, marriage day, and New Year celebration which make customer feel honored (How and Lee, 2021). Delivery mail and other form of communication ensures competitive advantages of the property at a greater extent competing with existing and potential competitors. </a:t>
            </a: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Coordination of pottery services, housekeeping and concierge services:</a:t>
            </a:r>
            <a:r>
              <a:rPr lang="en-US" sz="1200" kern="1200" dirty="0">
                <a:solidFill>
                  <a:schemeClr val="tx1"/>
                </a:solidFill>
                <a:effectLst/>
                <a:latin typeface="+mn-lt"/>
                <a:ea typeface="+mn-ea"/>
                <a:cs typeface="+mn-cs"/>
              </a:rPr>
              <a:t> Marriot International assign employee to carry customers luggage, baggage (</a:t>
            </a:r>
            <a:r>
              <a:rPr lang="en-US" sz="1200" kern="1200" dirty="0" err="1">
                <a:solidFill>
                  <a:schemeClr val="tx1"/>
                </a:solidFill>
                <a:effectLst/>
                <a:latin typeface="+mn-lt"/>
                <a:ea typeface="+mn-ea"/>
                <a:cs typeface="+mn-cs"/>
              </a:rPr>
              <a:t>Ertuna</a:t>
            </a:r>
            <a:r>
              <a:rPr lang="en-US" sz="1200" kern="1200" dirty="0">
                <a:solidFill>
                  <a:schemeClr val="tx1"/>
                </a:solidFill>
                <a:effectLst/>
                <a:latin typeface="+mn-lt"/>
                <a:ea typeface="+mn-ea"/>
                <a:cs typeface="+mn-cs"/>
              </a:rPr>
              <a:t> et al., 2022). Some employees are assigned to clean customer’s room and beds so that everything become clean and satisfactory. Without proper coordination and cooperation success rate is lower which hamper business progress and operation within a particular time period. </a:t>
            </a:r>
          </a:p>
          <a:p>
            <a:r>
              <a:rPr lang="en-US" sz="1200" b="1" kern="1200" dirty="0">
                <a:solidFill>
                  <a:schemeClr val="tx1"/>
                </a:solidFill>
                <a:effectLst/>
                <a:latin typeface="+mn-lt"/>
                <a:ea typeface="+mn-ea"/>
                <a:cs typeface="+mn-cs"/>
              </a:rPr>
              <a:t>Resolve of conflict of interest:</a:t>
            </a:r>
            <a:r>
              <a:rPr lang="en-US" sz="1200" kern="1200" dirty="0">
                <a:solidFill>
                  <a:schemeClr val="tx1"/>
                </a:solidFill>
                <a:effectLst/>
                <a:latin typeface="+mn-lt"/>
                <a:ea typeface="+mn-ea"/>
                <a:cs typeface="+mn-cs"/>
              </a:rPr>
              <a:t> Dissatisfaction among customers mind about service may make them enrage about hotel brand which are resolved by responsible authority so that customer never become dissatisfied with their provided services (</a:t>
            </a:r>
            <a:r>
              <a:rPr lang="en-US" sz="1200" kern="1200" dirty="0" err="1">
                <a:solidFill>
                  <a:schemeClr val="tx1"/>
                </a:solidFill>
                <a:effectLst/>
                <a:latin typeface="+mn-lt"/>
                <a:ea typeface="+mn-ea"/>
                <a:cs typeface="+mn-cs"/>
              </a:rPr>
              <a:t>Khalimova</a:t>
            </a:r>
            <a:r>
              <a:rPr lang="en-US" sz="1200" kern="1200" dirty="0">
                <a:solidFill>
                  <a:schemeClr val="tx1"/>
                </a:solidFill>
                <a:effectLst/>
                <a:latin typeface="+mn-lt"/>
                <a:ea typeface="+mn-ea"/>
                <a:cs typeface="+mn-cs"/>
              </a:rPr>
              <a:t>, 2020). Sustaining conflict may damage organizational profit and business sustainability to cover up their operational excellence. </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9</a:t>
            </a:fld>
            <a:endParaRPr lang="en-US"/>
          </a:p>
        </p:txBody>
      </p:sp>
    </p:spTree>
    <p:extLst>
      <p:ext uri="{BB962C8B-B14F-4D97-AF65-F5344CB8AC3E}">
        <p14:creationId xmlns:p14="http://schemas.microsoft.com/office/powerpoint/2010/main" val="73919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and level of provided service is crucial to the guests as guest are main source of revenue to a hotel like Marriot International. Many successful hotel became loss property because poor services to the customers which are illustrated at the trip adviser and many customer review social media (Wang et al., 2019). Depending on review many potential tourists take decision to choose a hotel but negative word of mouth deter them to choose that property. Thus optimum satisfactory services render a hotel to make its brand internationally renowned with their existing level of services (Marriott, 2022). Marriot International is very concerned about this issue so that their franchisee update their level of services in a varied number of ways to meet customer demand (Makarova and </a:t>
            </a:r>
            <a:r>
              <a:rPr lang="en-US" sz="1200" kern="1200" dirty="0" err="1">
                <a:solidFill>
                  <a:schemeClr val="tx1"/>
                </a:solidFill>
                <a:effectLst/>
                <a:latin typeface="+mn-lt"/>
                <a:ea typeface="+mn-ea"/>
                <a:cs typeface="+mn-cs"/>
              </a:rPr>
              <a:t>Manukian</a:t>
            </a:r>
            <a:r>
              <a:rPr lang="en-US" sz="1200" kern="1200" dirty="0">
                <a:solidFill>
                  <a:schemeClr val="tx1"/>
                </a:solidFill>
                <a:effectLst/>
                <a:latin typeface="+mn-lt"/>
                <a:ea typeface="+mn-ea"/>
                <a:cs typeface="+mn-cs"/>
              </a:rPr>
              <a:t>, 2021). Authority of Marriot International developed service guidelines and directions which are maintained all around and also monitored strictly so that no deviation occurs during services period. Marriot International minimizes its risk generated through business operation as it is believed that high risk leads to high profit but to some extent high risk hamper and destruct business greatly. Customer satisfaction can be maximized with increased service level which ensure repeat guest. </a:t>
            </a:r>
          </a:p>
          <a:p>
            <a:endParaRPr lang="en-US" dirty="0"/>
          </a:p>
          <a:p>
            <a:endParaRPr lang="en-US" dirty="0"/>
          </a:p>
        </p:txBody>
      </p:sp>
      <p:sp>
        <p:nvSpPr>
          <p:cNvPr id="4" name="Slide Number Placeholder 3"/>
          <p:cNvSpPr>
            <a:spLocks noGrp="1"/>
          </p:cNvSpPr>
          <p:nvPr>
            <p:ph type="sldNum" sz="quarter" idx="5"/>
          </p:nvPr>
        </p:nvSpPr>
        <p:spPr/>
        <p:txBody>
          <a:bodyPr/>
          <a:lstStyle/>
          <a:p>
            <a:fld id="{84C2A172-5449-474F-864E-9580030DB428}" type="slidenum">
              <a:rPr lang="en-US" smtClean="0"/>
              <a:t>10</a:t>
            </a:fld>
            <a:endParaRPr lang="en-US"/>
          </a:p>
        </p:txBody>
      </p:sp>
    </p:spTree>
    <p:extLst>
      <p:ext uri="{BB962C8B-B14F-4D97-AF65-F5344CB8AC3E}">
        <p14:creationId xmlns:p14="http://schemas.microsoft.com/office/powerpoint/2010/main" val="3574786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and level of provided service is crucial to the guests as guest are main source of revenue to a hotel like Marriot International. Many successful hotel became loss property because poor services to the customers which are illustrated at the trip adviser and many customer review social media (Wang et al., 2019). Depending on review many potential tourists take decision to choose a hotel but negative word of mouth deter them to choose that property. Thus optimum satisfactory services render a hotel to make its brand internationally renowned with their existing level of services (Marriott, 2022). Marriot International is very concerned about this issue so that their franchisee update their level of services in a varied number of ways to meet customer demand (Makarova and </a:t>
            </a:r>
            <a:r>
              <a:rPr lang="en-US" sz="1200" kern="1200" dirty="0" err="1">
                <a:solidFill>
                  <a:schemeClr val="tx1"/>
                </a:solidFill>
                <a:effectLst/>
                <a:latin typeface="+mn-lt"/>
                <a:ea typeface="+mn-ea"/>
                <a:cs typeface="+mn-cs"/>
              </a:rPr>
              <a:t>Manukian</a:t>
            </a:r>
            <a:r>
              <a:rPr lang="en-US" sz="1200" kern="1200" dirty="0">
                <a:solidFill>
                  <a:schemeClr val="tx1"/>
                </a:solidFill>
                <a:effectLst/>
                <a:latin typeface="+mn-lt"/>
                <a:ea typeface="+mn-ea"/>
                <a:cs typeface="+mn-cs"/>
              </a:rPr>
              <a:t>, 2021). Authority of Marriot International developed service guidelines and directions which are maintained all around and also monitored strictly so that no deviation occurs during services period. Marriot International minimizes its risk generated through business operation as it is believed that high risk leads to high profit but to some extent high risk hamper and destruct business greatly. Customer satisfaction can be maximized with increased service level which ensure repeat guest.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4C2A172-5449-474F-864E-9580030DB428}" type="slidenum">
              <a:rPr lang="en-US" smtClean="0"/>
              <a:t>11</a:t>
            </a:fld>
            <a:endParaRPr lang="en-US"/>
          </a:p>
        </p:txBody>
      </p:sp>
    </p:spTree>
    <p:extLst>
      <p:ext uri="{BB962C8B-B14F-4D97-AF65-F5344CB8AC3E}">
        <p14:creationId xmlns:p14="http://schemas.microsoft.com/office/powerpoint/2010/main" val="1630424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Sources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Catana</a:t>
            </a:r>
            <a:r>
              <a:rPr lang="en-US" sz="1200" kern="1200" dirty="0">
                <a:solidFill>
                  <a:schemeClr val="tx1"/>
                </a:solidFill>
                <a:effectLst/>
                <a:latin typeface="+mn-lt"/>
                <a:ea typeface="+mn-ea"/>
                <a:cs typeface="+mn-cs"/>
              </a:rPr>
              <a:t>, Ş.A. and </a:t>
            </a:r>
            <a:r>
              <a:rPr lang="en-US" sz="1200" kern="1200" dirty="0" err="1">
                <a:solidFill>
                  <a:schemeClr val="tx1"/>
                </a:solidFill>
                <a:effectLst/>
                <a:latin typeface="+mn-lt"/>
                <a:ea typeface="+mn-ea"/>
                <a:cs typeface="+mn-cs"/>
              </a:rPr>
              <a:t>Toma</a:t>
            </a:r>
            <a:r>
              <a:rPr lang="en-US" sz="1200" kern="1200" dirty="0">
                <a:solidFill>
                  <a:schemeClr val="tx1"/>
                </a:solidFill>
                <a:effectLst/>
                <a:latin typeface="+mn-lt"/>
                <a:ea typeface="+mn-ea"/>
                <a:cs typeface="+mn-cs"/>
              </a:rPr>
              <a:t>, S.G., 2021. Entrepreneurship in the hospitality industry. Case study: Marriott International. SEA-Practical Application of Science, (27), pp.221-225.</a:t>
            </a:r>
          </a:p>
          <a:p>
            <a:r>
              <a:rPr lang="en-US" sz="1200" kern="1200" dirty="0" err="1">
                <a:solidFill>
                  <a:schemeClr val="tx1"/>
                </a:solidFill>
                <a:effectLst/>
                <a:latin typeface="+mn-lt"/>
                <a:ea typeface="+mn-ea"/>
                <a:cs typeface="+mn-cs"/>
              </a:rPr>
              <a:t>Darsin</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Rosner</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Urdaneta</a:t>
            </a:r>
            <a:r>
              <a:rPr lang="en-US" sz="1200" kern="1200" dirty="0">
                <a:solidFill>
                  <a:schemeClr val="tx1"/>
                </a:solidFill>
                <a:effectLst/>
                <a:latin typeface="+mn-lt"/>
                <a:ea typeface="+mn-ea"/>
                <a:cs typeface="+mn-cs"/>
              </a:rPr>
              <a:t>, C. and </a:t>
            </a:r>
            <a:r>
              <a:rPr lang="en-US" sz="1200" kern="1200" dirty="0" err="1">
                <a:solidFill>
                  <a:schemeClr val="tx1"/>
                </a:solidFill>
                <a:effectLst/>
                <a:latin typeface="+mn-lt"/>
                <a:ea typeface="+mn-ea"/>
                <a:cs typeface="+mn-cs"/>
              </a:rPr>
              <a:t>Yepes</a:t>
            </a:r>
            <a:r>
              <a:rPr lang="en-US" sz="1200" kern="1200" dirty="0">
                <a:solidFill>
                  <a:schemeClr val="tx1"/>
                </a:solidFill>
                <a:effectLst/>
                <a:latin typeface="+mn-lt"/>
                <a:ea typeface="+mn-ea"/>
                <a:cs typeface="+mn-cs"/>
              </a:rPr>
              <a:t>, M., 2019. Marriott International: Exploring and Understanding Disruption in the Hospitality Industry in South Florida. Journal of Multidisciplinary Research, 11(1), pp.99-119.</a:t>
            </a:r>
          </a:p>
          <a:p>
            <a:r>
              <a:rPr lang="en-US" sz="1200" kern="1200" dirty="0" err="1">
                <a:solidFill>
                  <a:schemeClr val="tx1"/>
                </a:solidFill>
                <a:effectLst/>
                <a:latin typeface="+mn-lt"/>
                <a:ea typeface="+mn-ea"/>
                <a:cs typeface="+mn-cs"/>
              </a:rPr>
              <a:t>Ertuna</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Gu</a:t>
            </a:r>
            <a:r>
              <a:rPr lang="en-US" sz="1200" kern="1200" dirty="0">
                <a:solidFill>
                  <a:schemeClr val="tx1"/>
                </a:solidFill>
                <a:effectLst/>
                <a:latin typeface="+mn-lt"/>
                <a:ea typeface="+mn-ea"/>
                <a:cs typeface="+mn-cs"/>
              </a:rPr>
              <a:t>, H. and Yu, L., 2022. “A thread connects all beads”: Aligning global CSR strategy by hotel MNCs. Tourism Management, 91, p.104520.</a:t>
            </a:r>
          </a:p>
          <a:p>
            <a:r>
              <a:rPr lang="en-US" sz="1200" kern="1200" dirty="0">
                <a:solidFill>
                  <a:schemeClr val="tx1"/>
                </a:solidFill>
                <a:effectLst/>
                <a:latin typeface="+mn-lt"/>
                <a:ea typeface="+mn-ea"/>
                <a:cs typeface="+mn-cs"/>
              </a:rPr>
              <a:t>Guerra, J.C.H., 2019. Equity valuation: Marriott International, </a:t>
            </a:r>
            <a:r>
              <a:rPr lang="en-US" sz="1200" kern="1200" dirty="0" err="1">
                <a:solidFill>
                  <a:schemeClr val="tx1"/>
                </a:solidFill>
                <a:effectLst/>
                <a:latin typeface="+mn-lt"/>
                <a:ea typeface="+mn-ea"/>
                <a:cs typeface="+mn-cs"/>
              </a:rPr>
              <a:t>Inc</a:t>
            </a:r>
            <a:r>
              <a:rPr lang="en-US" sz="1200" kern="1200" dirty="0">
                <a:solidFill>
                  <a:schemeClr val="tx1"/>
                </a:solidFill>
                <a:effectLst/>
                <a:latin typeface="+mn-lt"/>
                <a:ea typeface="+mn-ea"/>
                <a:cs typeface="+mn-cs"/>
              </a:rPr>
              <a:t> (Doctoral dissertation).</a:t>
            </a:r>
          </a:p>
          <a:p>
            <a:r>
              <a:rPr lang="en-US" sz="1200" kern="1200" dirty="0">
                <a:solidFill>
                  <a:schemeClr val="tx1"/>
                </a:solidFill>
                <a:effectLst/>
                <a:latin typeface="+mn-lt"/>
                <a:ea typeface="+mn-ea"/>
                <a:cs typeface="+mn-cs"/>
              </a:rPr>
              <a:t>How, S.M. and Lee, C.G., 2021. Customer satisfaction and financial performance-linear or non-linear relationship: a case study of Marriot International. Current Issues in Tourism, 24(9), pp.1184-1189.</a:t>
            </a:r>
          </a:p>
          <a:p>
            <a:r>
              <a:rPr lang="en-US" sz="1200" kern="1200" dirty="0">
                <a:solidFill>
                  <a:schemeClr val="tx1"/>
                </a:solidFill>
                <a:effectLst/>
                <a:latin typeface="+mn-lt"/>
                <a:ea typeface="+mn-ea"/>
                <a:cs typeface="+mn-cs"/>
              </a:rPr>
              <a:t>Huang, H.F. and Lee, C.C., 2022.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Intentions to Use Facial Recognition Systems for Authentication in Hotels. International Journal of Information Systems in the Service Sector (IJISSS), 14(1), pp.1-15.</a:t>
            </a:r>
          </a:p>
          <a:p>
            <a:r>
              <a:rPr lang="en-US" sz="1200" kern="1200" dirty="0">
                <a:solidFill>
                  <a:schemeClr val="tx1"/>
                </a:solidFill>
                <a:effectLst/>
                <a:latin typeface="+mn-lt"/>
                <a:ea typeface="+mn-ea"/>
                <a:cs typeface="+mn-cs"/>
              </a:rPr>
              <a:t>Jones, P. and Comfort, D., 2019. Sustainable development goals and the world’s leading hotel groups. Athens Journal of Tourism, 6(1), pp.1-14.</a:t>
            </a:r>
          </a:p>
          <a:p>
            <a:r>
              <a:rPr lang="en-US" sz="1200" kern="1200" dirty="0" err="1">
                <a:solidFill>
                  <a:schemeClr val="tx1"/>
                </a:solidFill>
                <a:effectLst/>
                <a:latin typeface="+mn-lt"/>
                <a:ea typeface="+mn-ea"/>
                <a:cs typeface="+mn-cs"/>
              </a:rPr>
              <a:t>Khalimova</a:t>
            </a:r>
            <a:r>
              <a:rPr lang="en-US" sz="1200" kern="1200" dirty="0">
                <a:solidFill>
                  <a:schemeClr val="tx1"/>
                </a:solidFill>
                <a:effectLst/>
                <a:latin typeface="+mn-lt"/>
                <a:ea typeface="+mn-ea"/>
                <a:cs typeface="+mn-cs"/>
              </a:rPr>
              <a:t>, N.J., 2020. Analysis of foreign experience in hotel career enhancement programs. Central Asian Problems of Modern Science and Education, 2020(2), pp.3-14.</a:t>
            </a:r>
          </a:p>
          <a:p>
            <a:r>
              <a:rPr lang="en-US" sz="1200" kern="1200" dirty="0" err="1">
                <a:solidFill>
                  <a:schemeClr val="tx1"/>
                </a:solidFill>
                <a:effectLst/>
                <a:latin typeface="+mn-lt"/>
                <a:ea typeface="+mn-ea"/>
                <a:cs typeface="+mn-cs"/>
              </a:rPr>
              <a:t>Makarova</a:t>
            </a:r>
            <a:r>
              <a:rPr lang="en-US" sz="1200" kern="1200" dirty="0">
                <a:solidFill>
                  <a:schemeClr val="tx1"/>
                </a:solidFill>
                <a:effectLst/>
                <a:latin typeface="+mn-lt"/>
                <a:ea typeface="+mn-ea"/>
                <a:cs typeface="+mn-cs"/>
              </a:rPr>
              <a:t>, E.L. and </a:t>
            </a:r>
            <a:r>
              <a:rPr lang="en-US" sz="1200" kern="1200" dirty="0" err="1">
                <a:solidFill>
                  <a:schemeClr val="tx1"/>
                </a:solidFill>
                <a:effectLst/>
                <a:latin typeface="+mn-lt"/>
                <a:ea typeface="+mn-ea"/>
                <a:cs typeface="+mn-cs"/>
              </a:rPr>
              <a:t>Manukian</a:t>
            </a:r>
            <a:r>
              <a:rPr lang="en-US" sz="1200" kern="1200" dirty="0">
                <a:solidFill>
                  <a:schemeClr val="tx1"/>
                </a:solidFill>
                <a:effectLst/>
                <a:latin typeface="+mn-lt"/>
                <a:ea typeface="+mn-ea"/>
                <a:cs typeface="+mn-cs"/>
              </a:rPr>
              <a:t>, A.G., 2021. INTERNATIONAL HOTEL CHAINS'ANALYSIS AND THEIR POSITION IN THE RUSSIAN HOSPITALITY MARKET. Modern Science, (2-1), pp.49-56.</a:t>
            </a:r>
          </a:p>
          <a:p>
            <a:r>
              <a:rPr lang="en-US" sz="1200" kern="1200" dirty="0">
                <a:solidFill>
                  <a:schemeClr val="tx1"/>
                </a:solidFill>
                <a:effectLst/>
                <a:latin typeface="+mn-lt"/>
                <a:ea typeface="+mn-ea"/>
                <a:cs typeface="+mn-cs"/>
              </a:rPr>
              <a:t>Marriott, N., 2022. The International Journal of Management Education: The first twenty years (or is it?)-Editorial reflections and strategic direction. The International Journal of Management Education, 20(3), p.100734.</a:t>
            </a:r>
          </a:p>
          <a:p>
            <a:r>
              <a:rPr lang="en-US" sz="1200" kern="1200" dirty="0">
                <a:solidFill>
                  <a:schemeClr val="tx1"/>
                </a:solidFill>
                <a:effectLst/>
                <a:latin typeface="+mn-lt"/>
                <a:ea typeface="+mn-ea"/>
                <a:cs typeface="+mn-cs"/>
              </a:rPr>
              <a:t>Wang, Y.C., </a:t>
            </a:r>
            <a:r>
              <a:rPr lang="en-US" sz="1200" kern="1200" dirty="0" err="1">
                <a:solidFill>
                  <a:schemeClr val="tx1"/>
                </a:solidFill>
                <a:effectLst/>
                <a:latin typeface="+mn-lt"/>
                <a:ea typeface="+mn-ea"/>
                <a:cs typeface="+mn-cs"/>
              </a:rPr>
              <a:t>Qu</a:t>
            </a:r>
            <a:r>
              <a:rPr lang="en-US" sz="1200" kern="1200" dirty="0">
                <a:solidFill>
                  <a:schemeClr val="tx1"/>
                </a:solidFill>
                <a:effectLst/>
                <a:latin typeface="+mn-lt"/>
                <a:ea typeface="+mn-ea"/>
                <a:cs typeface="+mn-cs"/>
              </a:rPr>
              <a:t>, H. and Yang, J., 2019. The formation of sub-brand love and corporate brand love in hotel brand portfolios. International Journal of Hospitality Management, 77, pp.375-384.</a:t>
            </a:r>
          </a:p>
          <a:p>
            <a:endParaRPr lang="en-US" dirty="0"/>
          </a:p>
        </p:txBody>
      </p:sp>
      <p:sp>
        <p:nvSpPr>
          <p:cNvPr id="4" name="Slide Number Placeholder 3"/>
          <p:cNvSpPr>
            <a:spLocks noGrp="1"/>
          </p:cNvSpPr>
          <p:nvPr>
            <p:ph type="sldNum" sz="quarter" idx="10"/>
          </p:nvPr>
        </p:nvSpPr>
        <p:spPr/>
        <p:txBody>
          <a:bodyPr/>
          <a:lstStyle/>
          <a:p>
            <a:fld id="{84C2A172-5449-474F-864E-9580030DB428}" type="slidenum">
              <a:rPr lang="en-US" smtClean="0"/>
              <a:t>12</a:t>
            </a:fld>
            <a:endParaRPr lang="en-US"/>
          </a:p>
        </p:txBody>
      </p:sp>
    </p:spTree>
    <p:extLst>
      <p:ext uri="{BB962C8B-B14F-4D97-AF65-F5344CB8AC3E}">
        <p14:creationId xmlns:p14="http://schemas.microsoft.com/office/powerpoint/2010/main" val="1427370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2120B0-0B56-46FC-A72B-E320F9673AD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CAD155-6252-48EC-A062-AD5E28AF392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54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2120B0-0B56-46FC-A72B-E320F9673AD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1460231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2120B0-0B56-46FC-A72B-E320F9673AD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CAD155-6252-48EC-A062-AD5E28AF392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0605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2120B0-0B56-46FC-A72B-E320F9673AD2}"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3290632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2120B0-0B56-46FC-A72B-E320F9673AD2}"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381487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2120B0-0B56-46FC-A72B-E320F9673AD2}"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221573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D2120B0-0B56-46FC-A72B-E320F9673AD2}" type="datetimeFigureOut">
              <a:rPr lang="en-US" smtClean="0"/>
              <a:t>2/8/2023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224482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D2120B0-0B56-46FC-A72B-E320F9673AD2}" type="datetimeFigureOut">
              <a:rPr lang="en-US" smtClean="0"/>
              <a:t>2/8/2023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ACAD155-6252-48EC-A062-AD5E28AF3920}" type="slidenum">
              <a:rPr lang="en-US" smtClean="0"/>
              <a:t>‹#›</a:t>
            </a:fld>
            <a:endParaRPr lang="en-US"/>
          </a:p>
        </p:txBody>
      </p:sp>
    </p:spTree>
    <p:extLst>
      <p:ext uri="{BB962C8B-B14F-4D97-AF65-F5344CB8AC3E}">
        <p14:creationId xmlns:p14="http://schemas.microsoft.com/office/powerpoint/2010/main" val="3116477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2120B0-0B56-46FC-A72B-E320F9673AD2}"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3947745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2120B0-0B56-46FC-A72B-E320F9673AD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3657149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2120B0-0B56-46FC-A72B-E320F9673AD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CAD155-6252-48EC-A062-AD5E28AF3920}" type="slidenum">
              <a:rPr lang="en-US" smtClean="0"/>
              <a:t>‹#›</a:t>
            </a:fld>
            <a:endParaRPr lang="en-US"/>
          </a:p>
        </p:txBody>
      </p:sp>
    </p:spTree>
    <p:extLst>
      <p:ext uri="{BB962C8B-B14F-4D97-AF65-F5344CB8AC3E}">
        <p14:creationId xmlns:p14="http://schemas.microsoft.com/office/powerpoint/2010/main" val="188206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D2120B0-0B56-46FC-A72B-E320F9673AD2}" type="datetimeFigureOut">
              <a:rPr lang="en-US" smtClean="0"/>
              <a:t>2/8/2023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ACAD155-6252-48EC-A062-AD5E28AF392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65896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elcome to my presentation Topic Right Form O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0454"/>
            <a:ext cx="12192000" cy="6325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28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6337" y="1750199"/>
            <a:ext cx="10058400" cy="4023360"/>
          </a:xfrm>
        </p:spPr>
        <p:txBody>
          <a:bodyPr>
            <a:normAutofit/>
          </a:bodyPr>
          <a:lstStyle/>
          <a:p>
            <a:pPr algn="ctr"/>
            <a:r>
              <a:rPr lang="en-US" sz="4000" b="1" dirty="0"/>
              <a:t>Student </a:t>
            </a:r>
            <a:r>
              <a:rPr lang="en-US" sz="4000" b="1" dirty="0" err="1"/>
              <a:t>Name:Mariana</a:t>
            </a:r>
            <a:r>
              <a:rPr lang="en-US" sz="4000" b="1" dirty="0"/>
              <a:t> </a:t>
            </a:r>
            <a:r>
              <a:rPr lang="en-US" sz="4000" b="1" dirty="0" err="1"/>
              <a:t>Geanina</a:t>
            </a:r>
            <a:r>
              <a:rPr lang="en-US" sz="4000" b="1" dirty="0"/>
              <a:t> Muresan</a:t>
            </a:r>
          </a:p>
          <a:p>
            <a:pPr algn="ctr"/>
            <a:r>
              <a:rPr lang="en-US" sz="4000" b="1" dirty="0"/>
              <a:t>Student Id:2210334 </a:t>
            </a:r>
          </a:p>
          <a:p>
            <a:pPr marL="0" indent="0" algn="ctr">
              <a:buNone/>
            </a:pPr>
            <a:r>
              <a:rPr lang="en-US" sz="4000" b="1" dirty="0" err="1"/>
              <a:t>Module:Hospitality</a:t>
            </a:r>
            <a:r>
              <a:rPr lang="en-US" sz="4000" b="1" dirty="0"/>
              <a:t> and Guest Services (BMIH4003)</a:t>
            </a:r>
          </a:p>
          <a:p>
            <a:pPr marL="0" indent="0" algn="ctr">
              <a:buNone/>
            </a:pPr>
            <a:r>
              <a:rPr lang="en-US" sz="4000" b="1" dirty="0" err="1"/>
              <a:t>Tutore:Muhammad</a:t>
            </a:r>
            <a:r>
              <a:rPr lang="en-US" sz="4000" b="1" dirty="0"/>
              <a:t> </a:t>
            </a:r>
            <a:r>
              <a:rPr lang="en-US" sz="4000" b="1" dirty="0" err="1"/>
              <a:t>Cassamo</a:t>
            </a:r>
            <a:endParaRPr lang="en-US" sz="4000" b="1" dirty="0"/>
          </a:p>
        </p:txBody>
      </p:sp>
    </p:spTree>
    <p:extLst>
      <p:ext uri="{BB962C8B-B14F-4D97-AF65-F5344CB8AC3E}">
        <p14:creationId xmlns:p14="http://schemas.microsoft.com/office/powerpoint/2010/main" val="114548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mn-lt"/>
              </a:rPr>
              <a:t>Presentation Topic</a:t>
            </a:r>
          </a:p>
        </p:txBody>
      </p:sp>
      <p:sp>
        <p:nvSpPr>
          <p:cNvPr id="3" name="Content Placeholder 2"/>
          <p:cNvSpPr>
            <a:spLocks noGrp="1"/>
          </p:cNvSpPr>
          <p:nvPr>
            <p:ph idx="1"/>
          </p:nvPr>
        </p:nvSpPr>
        <p:spPr>
          <a:xfrm>
            <a:off x="0" y="1845734"/>
            <a:ext cx="12192000" cy="4023360"/>
          </a:xfrm>
        </p:spPr>
        <p:txBody>
          <a:bodyPr>
            <a:normAutofit/>
          </a:bodyPr>
          <a:lstStyle/>
          <a:p>
            <a:pPr algn="just">
              <a:lnSpc>
                <a:spcPct val="150000"/>
              </a:lnSpc>
            </a:pPr>
            <a:r>
              <a:rPr lang="en-US" sz="2800" b="1" dirty="0"/>
              <a:t>The role and importance of quality service, hospitality and guest services in the hospitality industry based on Marriot International </a:t>
            </a:r>
          </a:p>
        </p:txBody>
      </p:sp>
    </p:spTree>
    <p:extLst>
      <p:ext uri="{BB962C8B-B14F-4D97-AF65-F5344CB8AC3E}">
        <p14:creationId xmlns:p14="http://schemas.microsoft.com/office/powerpoint/2010/main" val="4216944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41364-F563-DC18-8BCA-59A1CD7CFB2A}"/>
              </a:ext>
            </a:extLst>
          </p:cNvPr>
          <p:cNvSpPr>
            <a:spLocks noGrp="1"/>
          </p:cNvSpPr>
          <p:nvPr>
            <p:ph type="title"/>
          </p:nvPr>
        </p:nvSpPr>
        <p:spPr>
          <a:xfrm>
            <a:off x="1097279" y="286603"/>
            <a:ext cx="10214733" cy="2751565"/>
          </a:xfrm>
        </p:spPr>
        <p:txBody>
          <a:bodyPr/>
          <a:lstStyle/>
          <a:p>
            <a:endParaRPr lang="en-US" dirty="0"/>
          </a:p>
        </p:txBody>
      </p:sp>
      <p:sp>
        <p:nvSpPr>
          <p:cNvPr id="3" name="Content Placeholder 2">
            <a:extLst>
              <a:ext uri="{FF2B5EF4-FFF2-40B4-BE49-F238E27FC236}">
                <a16:creationId xmlns:a16="http://schemas.microsoft.com/office/drawing/2014/main" id="{DDA8C812-AF50-62D5-383C-EF41602A5C9E}"/>
              </a:ext>
            </a:extLst>
          </p:cNvPr>
          <p:cNvSpPr>
            <a:spLocks noGrp="1"/>
          </p:cNvSpPr>
          <p:nvPr>
            <p:ph idx="1"/>
          </p:nvPr>
        </p:nvSpPr>
        <p:spPr>
          <a:xfrm>
            <a:off x="1097280" y="3429000"/>
            <a:ext cx="10058400" cy="2440094"/>
          </a:xfrm>
        </p:spPr>
        <p:txBody>
          <a:bodyPr/>
          <a:lstStyle/>
          <a:p>
            <a:pPr algn="just"/>
            <a:r>
              <a:rPr lang="en-US" dirty="0"/>
              <a:t>Hospitality business is encompassing all around likely providing services as food transportation, accommodation as well as entertainment facilities to make journey more comfortable to the tourist at a greater extent. Revenue generated from hospitality business has multi disciplinary effects on such as direct impact, indirect impact and induced impact on a certain market segmentation at a greater extent. </a:t>
            </a:r>
          </a:p>
          <a:p>
            <a:endParaRPr lang="en-US" dirty="0"/>
          </a:p>
        </p:txBody>
      </p:sp>
      <p:pic>
        <p:nvPicPr>
          <p:cNvPr id="4" name="Picture 3" descr="60,510 Introduction Images, Stock Photos &amp; Vectors | Shutterstock">
            <a:extLst>
              <a:ext uri="{FF2B5EF4-FFF2-40B4-BE49-F238E27FC236}">
                <a16:creationId xmlns:a16="http://schemas.microsoft.com/office/drawing/2014/main" id="{91E53AD7-39F2-A204-38BD-6D925BB9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1" r="1193" b="6967"/>
          <a:stretch/>
        </p:blipFill>
        <p:spPr bwMode="auto">
          <a:xfrm>
            <a:off x="1097279" y="286603"/>
            <a:ext cx="10214733" cy="2741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202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56" y="286603"/>
            <a:ext cx="10058400" cy="1450757"/>
          </a:xfrm>
        </p:spPr>
        <p:txBody>
          <a:bodyPr>
            <a:normAutofit fontScale="90000"/>
          </a:bodyPr>
          <a:lstStyle/>
          <a:p>
            <a:pPr algn="ctr"/>
            <a:r>
              <a:rPr lang="en-US" sz="3600" b="1" dirty="0">
                <a:latin typeface="+mn-lt"/>
              </a:rPr>
              <a:t>Identification of main consumers of Marriot International</a:t>
            </a:r>
            <a:br>
              <a:rPr lang="en-US" dirty="0"/>
            </a:br>
            <a:endParaRPr lang="en-US" dirty="0"/>
          </a:p>
        </p:txBody>
      </p:sp>
      <p:sp>
        <p:nvSpPr>
          <p:cNvPr id="4" name="Content Placeholder 3"/>
          <p:cNvSpPr>
            <a:spLocks noGrp="1"/>
          </p:cNvSpPr>
          <p:nvPr>
            <p:ph idx="1"/>
          </p:nvPr>
        </p:nvSpPr>
        <p:spPr/>
        <p:txBody>
          <a:bodyPr>
            <a:normAutofit/>
          </a:bodyPr>
          <a:lstStyle/>
          <a:p>
            <a:pPr>
              <a:buFont typeface="Wingdings" panose="05000000000000000000" pitchFamily="2" charset="2"/>
              <a:buChar char="v"/>
            </a:pPr>
            <a:r>
              <a:rPr lang="en-US" sz="2400" b="1" dirty="0"/>
              <a:t>Road Travelers</a:t>
            </a:r>
          </a:p>
          <a:p>
            <a:pPr>
              <a:buFont typeface="Wingdings" panose="05000000000000000000" pitchFamily="2" charset="2"/>
              <a:buChar char="v"/>
            </a:pPr>
            <a:r>
              <a:rPr lang="en-US" sz="2400" b="1" dirty="0"/>
              <a:t>Luxury Travelers</a:t>
            </a:r>
          </a:p>
          <a:p>
            <a:pPr>
              <a:buFont typeface="Wingdings" panose="05000000000000000000" pitchFamily="2" charset="2"/>
              <a:buChar char="v"/>
            </a:pPr>
            <a:r>
              <a:rPr lang="en-US" sz="2400" b="1" dirty="0"/>
              <a:t>Corporate Travelers </a:t>
            </a:r>
          </a:p>
          <a:p>
            <a:pPr>
              <a:buFont typeface="Wingdings" panose="05000000000000000000" pitchFamily="2" charset="2"/>
              <a:buChar char="v"/>
            </a:pPr>
            <a:r>
              <a:rPr lang="en-US" sz="2400" b="1" dirty="0"/>
              <a:t>Leisure Seeking Travelers       </a:t>
            </a:r>
          </a:p>
          <a:p>
            <a:pPr>
              <a:buFont typeface="Wingdings" panose="05000000000000000000" pitchFamily="2" charset="2"/>
              <a:buChar char="v"/>
            </a:pPr>
            <a:r>
              <a:rPr lang="en-US" sz="2400" b="1" dirty="0"/>
              <a:t>Time Sharing Travelers</a:t>
            </a:r>
          </a:p>
        </p:txBody>
      </p:sp>
      <p:pic>
        <p:nvPicPr>
          <p:cNvPr id="5124" name="Picture 4" descr="LS Central for hotels | Hotel management software | PMS softwa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0491" y="1737360"/>
            <a:ext cx="7251509" cy="455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332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737360"/>
          </a:xfrm>
        </p:spPr>
        <p:txBody>
          <a:bodyPr>
            <a:normAutofit fontScale="90000"/>
          </a:bodyPr>
          <a:lstStyle/>
          <a:p>
            <a:pPr algn="just"/>
            <a:r>
              <a:rPr lang="en-US" sz="4400" b="1" dirty="0">
                <a:latin typeface="+mn-lt"/>
              </a:rPr>
              <a:t>Nature, scope and role of the guest services and facilities which are provided to the guests by Marriot International </a:t>
            </a:r>
            <a:br>
              <a:rPr lang="en-US" dirty="0"/>
            </a:br>
            <a:endParaRPr lang="en-US" dirty="0"/>
          </a:p>
        </p:txBody>
      </p:sp>
      <p:sp>
        <p:nvSpPr>
          <p:cNvPr id="4" name="Content Placeholder 3"/>
          <p:cNvSpPr>
            <a:spLocks noGrp="1"/>
          </p:cNvSpPr>
          <p:nvPr>
            <p:ph idx="1"/>
          </p:nvPr>
        </p:nvSpPr>
        <p:spPr>
          <a:xfrm>
            <a:off x="1097280" y="1845734"/>
            <a:ext cx="10789920" cy="4023360"/>
          </a:xfrm>
        </p:spPr>
        <p:txBody>
          <a:bodyPr/>
          <a:lstStyle/>
          <a:p>
            <a:pPr>
              <a:buFont typeface="Wingdings" panose="05000000000000000000" pitchFamily="2" charset="2"/>
              <a:buChar char="q"/>
            </a:pPr>
            <a:r>
              <a:rPr lang="en-US" b="1" dirty="0"/>
              <a:t>Cleanliness</a:t>
            </a:r>
          </a:p>
          <a:p>
            <a:pPr>
              <a:buFont typeface="Wingdings" panose="05000000000000000000" pitchFamily="2" charset="2"/>
              <a:buChar char="q"/>
            </a:pPr>
            <a:r>
              <a:rPr lang="en-US" b="1" dirty="0"/>
              <a:t>Security</a:t>
            </a:r>
          </a:p>
          <a:p>
            <a:pPr>
              <a:buFont typeface="Wingdings" panose="05000000000000000000" pitchFamily="2" charset="2"/>
              <a:buChar char="q"/>
            </a:pPr>
            <a:r>
              <a:rPr lang="en-US" b="1" dirty="0"/>
              <a:t>Internet Facilities</a:t>
            </a:r>
          </a:p>
          <a:p>
            <a:pPr>
              <a:buFont typeface="Wingdings" panose="05000000000000000000" pitchFamily="2" charset="2"/>
              <a:buChar char="q"/>
            </a:pPr>
            <a:r>
              <a:rPr lang="en-US" b="1" dirty="0"/>
              <a:t>Cozy bed and milieu    </a:t>
            </a:r>
            <a:endParaRPr lang="en-US" dirty="0"/>
          </a:p>
        </p:txBody>
      </p:sp>
      <p:pic>
        <p:nvPicPr>
          <p:cNvPr id="6148" name="Picture 4" descr="Marriott International information chain system in Vietn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5021" y="1737361"/>
            <a:ext cx="8356979" cy="4622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72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59287"/>
            <a:ext cx="12192000" cy="2718696"/>
          </a:xfrm>
        </p:spPr>
        <p:txBody>
          <a:bodyPr>
            <a:normAutofit fontScale="55000" lnSpcReduction="20000"/>
          </a:bodyPr>
          <a:lstStyle/>
          <a:p>
            <a:pPr>
              <a:buFont typeface="Wingdings" panose="05000000000000000000" pitchFamily="2" charset="2"/>
              <a:buChar char="q"/>
            </a:pPr>
            <a:r>
              <a:rPr lang="en-US" sz="4500" b="1" dirty="0"/>
              <a:t>Delicious Food</a:t>
            </a:r>
          </a:p>
          <a:p>
            <a:pPr>
              <a:buFont typeface="Wingdings" panose="05000000000000000000" pitchFamily="2" charset="2"/>
              <a:buChar char="q"/>
            </a:pPr>
            <a:r>
              <a:rPr lang="en-US" sz="4500" b="1" dirty="0"/>
              <a:t>Safe Transportation</a:t>
            </a:r>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marL="0" indent="0">
              <a:buNone/>
            </a:pPr>
            <a:r>
              <a:rPr lang="en-US" b="1" dirty="0"/>
              <a:t>      </a:t>
            </a:r>
          </a:p>
          <a:p>
            <a:pPr>
              <a:buFont typeface="Wingdings" panose="05000000000000000000" pitchFamily="2" charset="2"/>
              <a:buChar char="q"/>
            </a:pPr>
            <a:endParaRPr lang="en-US" dirty="0"/>
          </a:p>
        </p:txBody>
      </p:sp>
      <p:sp>
        <p:nvSpPr>
          <p:cNvPr id="4" name="Title 1"/>
          <p:cNvSpPr>
            <a:spLocks noGrp="1"/>
          </p:cNvSpPr>
          <p:nvPr>
            <p:ph type="title"/>
          </p:nvPr>
        </p:nvSpPr>
        <p:spPr>
          <a:xfrm>
            <a:off x="0" y="286603"/>
            <a:ext cx="12192000" cy="1450757"/>
          </a:xfrm>
        </p:spPr>
        <p:txBody>
          <a:bodyPr>
            <a:normAutofit fontScale="90000"/>
          </a:bodyPr>
          <a:lstStyle/>
          <a:p>
            <a:pPr algn="just"/>
            <a:r>
              <a:rPr lang="en-US" sz="4400" b="1" dirty="0">
                <a:latin typeface="+mn-lt"/>
              </a:rPr>
              <a:t>Nature, scope and role of the guest services and facilities which are provided to the guests by Marriot International </a:t>
            </a:r>
            <a:br>
              <a:rPr lang="en-US" dirty="0"/>
            </a:br>
            <a:endParaRPr lang="en-US" dirty="0"/>
          </a:p>
        </p:txBody>
      </p:sp>
      <p:pic>
        <p:nvPicPr>
          <p:cNvPr id="7170" name="Picture 2" descr="10 dos and don'ts for managing hotel food-and-beverage | Hotel Manage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737360"/>
            <a:ext cx="6096000" cy="257533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otel Transport Service | BNG Hotel Management Kolkat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06974"/>
            <a:ext cx="6096000" cy="3346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547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737360"/>
          </a:xfrm>
        </p:spPr>
        <p:txBody>
          <a:bodyPr>
            <a:noAutofit/>
          </a:bodyPr>
          <a:lstStyle/>
          <a:p>
            <a:pPr algn="just"/>
            <a:r>
              <a:rPr lang="en-US" sz="4000" b="1" dirty="0">
                <a:latin typeface="+mn-lt"/>
              </a:rPr>
              <a:t>Explain the need to consider the role and function of guest services in general</a:t>
            </a:r>
            <a:endParaRPr lang="en-US" sz="4000" dirty="0">
              <a:latin typeface="+mn-lt"/>
            </a:endParaRPr>
          </a:p>
        </p:txBody>
      </p:sp>
      <p:sp>
        <p:nvSpPr>
          <p:cNvPr id="3" name="Content Placeholder 2"/>
          <p:cNvSpPr>
            <a:spLocks noGrp="1"/>
          </p:cNvSpPr>
          <p:nvPr>
            <p:ph idx="1"/>
          </p:nvPr>
        </p:nvSpPr>
        <p:spPr>
          <a:xfrm>
            <a:off x="0" y="1845734"/>
            <a:ext cx="12192000" cy="4541418"/>
          </a:xfrm>
        </p:spPr>
        <p:txBody>
          <a:bodyPr>
            <a:normAutofit fontScale="85000" lnSpcReduction="20000"/>
          </a:bodyPr>
          <a:lstStyle/>
          <a:p>
            <a:pPr>
              <a:buFont typeface="Wingdings" panose="05000000000000000000" pitchFamily="2" charset="2"/>
              <a:buChar char="q"/>
            </a:pPr>
            <a:r>
              <a:rPr lang="en-US" b="1" dirty="0"/>
              <a:t>Greet to the guests</a:t>
            </a:r>
          </a:p>
          <a:p>
            <a:pPr>
              <a:buFont typeface="Wingdings" panose="05000000000000000000" pitchFamily="2" charset="2"/>
              <a:buChar char="q"/>
            </a:pPr>
            <a:r>
              <a:rPr lang="en-US" b="1" dirty="0"/>
              <a:t>Administration of check in and check out time </a:t>
            </a:r>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marL="0" indent="0">
              <a:buNone/>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marL="0" indent="0">
              <a:buNone/>
            </a:pPr>
            <a:endParaRPr lang="en-US" b="1" dirty="0"/>
          </a:p>
          <a:p>
            <a:pPr>
              <a:buFont typeface="Wingdings" panose="05000000000000000000" pitchFamily="2" charset="2"/>
              <a:buChar char="q"/>
            </a:pPr>
            <a:endParaRPr lang="en-US" b="1" dirty="0"/>
          </a:p>
          <a:p>
            <a:pPr marL="0" indent="0">
              <a:buNone/>
            </a:pPr>
            <a:r>
              <a:rPr lang="en-US" b="1" dirty="0"/>
              <a:t>       </a:t>
            </a:r>
          </a:p>
          <a:p>
            <a:pPr marL="0" indent="0">
              <a:buNone/>
            </a:pPr>
            <a:endParaRPr lang="en-US" dirty="0"/>
          </a:p>
        </p:txBody>
      </p:sp>
      <p:pic>
        <p:nvPicPr>
          <p:cNvPr id="8196" name="Picture 4" descr="2,221 Greeting Guests Stock Photos - Free &amp; Royalty-Free Stock Photos from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904" y="1636569"/>
            <a:ext cx="4904096" cy="3099203"/>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6" descr="How to Engage with Hotel Guests when they Arriv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2" name="Picture 12" descr="All You Need to Know About Hotel Guest Loyalty | ReviewPr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52383"/>
            <a:ext cx="7287904" cy="3534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72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45733"/>
            <a:ext cx="12192000" cy="3486387"/>
          </a:xfrm>
        </p:spPr>
        <p:txBody>
          <a:bodyPr/>
          <a:lstStyle/>
          <a:p>
            <a:pPr>
              <a:buFont typeface="Wingdings" panose="05000000000000000000" pitchFamily="2" charset="2"/>
              <a:buChar char="q"/>
            </a:pPr>
            <a:r>
              <a:rPr lang="en-US" b="1" dirty="0"/>
              <a:t>Delivering mail and greetings</a:t>
            </a:r>
          </a:p>
          <a:p>
            <a:pPr>
              <a:buFont typeface="Wingdings" panose="05000000000000000000" pitchFamily="2" charset="2"/>
              <a:buChar char="q"/>
            </a:pPr>
            <a:r>
              <a:rPr lang="en-US" b="1" dirty="0"/>
              <a:t>Coordination of pottery services, housekeeping and concierge services</a:t>
            </a:r>
          </a:p>
          <a:p>
            <a:pPr>
              <a:buFont typeface="Wingdings" panose="05000000000000000000" pitchFamily="2" charset="2"/>
              <a:buChar char="q"/>
            </a:pPr>
            <a:r>
              <a:rPr lang="en-US" b="1" dirty="0"/>
              <a:t>Resolve of conflict of interest</a:t>
            </a:r>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marL="0" indent="0">
              <a:buNone/>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a:buFont typeface="Wingdings" panose="05000000000000000000" pitchFamily="2" charset="2"/>
              <a:buChar char="q"/>
            </a:pPr>
            <a:endParaRPr lang="en-US" b="1" dirty="0"/>
          </a:p>
          <a:p>
            <a:pPr marL="0" indent="0">
              <a:buNone/>
            </a:pPr>
            <a:endParaRPr lang="en-US" b="1" dirty="0"/>
          </a:p>
          <a:p>
            <a:pPr marL="0" indent="0">
              <a:buNone/>
            </a:pPr>
            <a:endParaRPr lang="en-US" dirty="0"/>
          </a:p>
        </p:txBody>
      </p:sp>
      <p:sp>
        <p:nvSpPr>
          <p:cNvPr id="4" name="Title 1"/>
          <p:cNvSpPr>
            <a:spLocks noGrp="1"/>
          </p:cNvSpPr>
          <p:nvPr>
            <p:ph type="title"/>
          </p:nvPr>
        </p:nvSpPr>
        <p:spPr>
          <a:xfrm>
            <a:off x="0" y="1"/>
            <a:ext cx="12192000" cy="1737360"/>
          </a:xfrm>
        </p:spPr>
        <p:txBody>
          <a:bodyPr>
            <a:noAutofit/>
          </a:bodyPr>
          <a:lstStyle/>
          <a:p>
            <a:pPr algn="just"/>
            <a:r>
              <a:rPr lang="en-US" sz="4000" b="1" dirty="0">
                <a:latin typeface="+mn-lt"/>
              </a:rPr>
              <a:t>Explain the need to consider the role and function of guest services in general</a:t>
            </a:r>
            <a:endParaRPr lang="en-US" sz="4000" dirty="0">
              <a:latin typeface="+mn-lt"/>
            </a:endParaRPr>
          </a:p>
        </p:txBody>
      </p:sp>
      <p:pic>
        <p:nvPicPr>
          <p:cNvPr id="9222" name="Picture 6" descr="HOUSE KEEPING | Shreeji HR Solutions Pvt. Lt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802" y="2550449"/>
            <a:ext cx="4590197" cy="3809408"/>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These 32 Companies Offer Concierge Services to Employees | Fortun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3125337"/>
            <a:ext cx="7601800" cy="3234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7513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2CC77-79D9-B140-FBEF-A2854E0C9BE2}"/>
              </a:ext>
            </a:extLst>
          </p:cNvPr>
          <p:cNvSpPr>
            <a:spLocks noGrp="1"/>
          </p:cNvSpPr>
          <p:nvPr>
            <p:ph idx="1"/>
          </p:nvPr>
        </p:nvSpPr>
        <p:spPr/>
        <p:txBody>
          <a:bodyPr/>
          <a:lstStyle/>
          <a:p>
            <a:pPr>
              <a:buFont typeface="Wingdings" panose="05000000000000000000" pitchFamily="2" charset="2"/>
              <a:buChar char="q"/>
            </a:pPr>
            <a:r>
              <a:rPr lang="en-US" dirty="0"/>
              <a:t>Generation of revenue</a:t>
            </a:r>
          </a:p>
          <a:p>
            <a:pPr>
              <a:buFont typeface="Wingdings" panose="05000000000000000000" pitchFamily="2" charset="2"/>
              <a:buChar char="q"/>
            </a:pPr>
            <a:r>
              <a:rPr lang="en-US" dirty="0"/>
              <a:t>Source of recommendations</a:t>
            </a:r>
          </a:p>
          <a:p>
            <a:pPr>
              <a:buFont typeface="Wingdings" panose="05000000000000000000" pitchFamily="2" charset="2"/>
              <a:buChar char="q"/>
            </a:pPr>
            <a:r>
              <a:rPr lang="en-US" dirty="0"/>
              <a:t>Risk minimization</a:t>
            </a:r>
          </a:p>
          <a:p>
            <a:pPr>
              <a:buFont typeface="Wingdings" panose="05000000000000000000" pitchFamily="2" charset="2"/>
              <a:buChar char="q"/>
            </a:pPr>
            <a:r>
              <a:rPr lang="en-US" dirty="0"/>
              <a:t>Removal of negative word of mouth           </a:t>
            </a:r>
          </a:p>
          <a:p>
            <a:pPr>
              <a:buFont typeface="Wingdings" panose="05000000000000000000" pitchFamily="2" charset="2"/>
              <a:buChar char="q"/>
            </a:pPr>
            <a:r>
              <a:rPr lang="en-US" dirty="0"/>
              <a:t>Increase customer satisfaction level</a:t>
            </a:r>
          </a:p>
          <a:p>
            <a:pPr>
              <a:buFont typeface="Wingdings" panose="05000000000000000000" pitchFamily="2" charset="2"/>
              <a:buChar char="q"/>
            </a:pPr>
            <a:r>
              <a:rPr lang="en-US" dirty="0"/>
              <a:t>Asset optimization </a:t>
            </a:r>
          </a:p>
          <a:p>
            <a:pPr>
              <a:buFont typeface="Wingdings" panose="05000000000000000000" pitchFamily="2" charset="2"/>
              <a:buChar char="q"/>
            </a:pPr>
            <a:endParaRPr lang="en-US" dirty="0"/>
          </a:p>
          <a:p>
            <a:pPr>
              <a:buFont typeface="Wingdings" panose="05000000000000000000" pitchFamily="2" charset="2"/>
              <a:buChar char="q"/>
            </a:pPr>
            <a:endParaRPr lang="en-US" dirty="0"/>
          </a:p>
          <a:p>
            <a:pPr>
              <a:buFont typeface="Wingdings" panose="05000000000000000000" pitchFamily="2" charset="2"/>
              <a:buChar char="q"/>
            </a:pPr>
            <a:endParaRPr lang="en-US" dirty="0"/>
          </a:p>
          <a:p>
            <a:pPr>
              <a:buFont typeface="Wingdings" panose="05000000000000000000" pitchFamily="2" charset="2"/>
              <a:buChar char="q"/>
            </a:pPr>
            <a:endParaRPr lang="en-US" dirty="0"/>
          </a:p>
          <a:p>
            <a:pPr>
              <a:buFont typeface="Wingdings" panose="05000000000000000000" pitchFamily="2" charset="2"/>
              <a:buChar char="q"/>
            </a:pPr>
            <a:endParaRPr lang="en-US" dirty="0"/>
          </a:p>
        </p:txBody>
      </p:sp>
      <p:sp>
        <p:nvSpPr>
          <p:cNvPr id="4" name="Title 1">
            <a:extLst>
              <a:ext uri="{FF2B5EF4-FFF2-40B4-BE49-F238E27FC236}">
                <a16:creationId xmlns:a16="http://schemas.microsoft.com/office/drawing/2014/main" id="{E138867E-0729-C72A-0042-0364B32493E3}"/>
              </a:ext>
            </a:extLst>
          </p:cNvPr>
          <p:cNvSpPr>
            <a:spLocks noGrp="1"/>
          </p:cNvSpPr>
          <p:nvPr>
            <p:ph type="title"/>
          </p:nvPr>
        </p:nvSpPr>
        <p:spPr>
          <a:xfrm>
            <a:off x="1096963" y="287338"/>
            <a:ext cx="10058400" cy="1449387"/>
          </a:xfrm>
        </p:spPr>
        <p:txBody>
          <a:bodyPr>
            <a:normAutofit fontScale="90000"/>
          </a:bodyPr>
          <a:lstStyle/>
          <a:p>
            <a:r>
              <a:rPr lang="en-US" sz="4000" b="1" dirty="0">
                <a:latin typeface="+mn-lt"/>
              </a:rPr>
              <a:t>Discuss the importance of hospitality and how hotels meet/exceed guest expectations</a:t>
            </a:r>
            <a:br>
              <a:rPr lang="en-US" dirty="0"/>
            </a:br>
            <a:endParaRPr lang="en-US" dirty="0"/>
          </a:p>
        </p:txBody>
      </p:sp>
      <p:pic>
        <p:nvPicPr>
          <p:cNvPr id="5" name="Picture 2" descr="Why Surveys are Important in Travel &amp; Hospitality Industry">
            <a:extLst>
              <a:ext uri="{FF2B5EF4-FFF2-40B4-BE49-F238E27FC236}">
                <a16:creationId xmlns:a16="http://schemas.microsoft.com/office/drawing/2014/main" id="{4988190B-95F8-2A92-DA31-8CE3B42B9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9639" y="1736725"/>
            <a:ext cx="6602361" cy="4560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775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E136D-252A-18CF-9FC5-A40CAF41DE81}"/>
              </a:ext>
            </a:extLst>
          </p:cNvPr>
          <p:cNvSpPr>
            <a:spLocks noGrp="1"/>
          </p:cNvSpPr>
          <p:nvPr>
            <p:ph idx="1"/>
          </p:nvPr>
        </p:nvSpPr>
        <p:spPr>
          <a:xfrm>
            <a:off x="1097280" y="3303638"/>
            <a:ext cx="10058400" cy="2565455"/>
          </a:xfrm>
        </p:spPr>
        <p:txBody>
          <a:bodyPr/>
          <a:lstStyle/>
          <a:p>
            <a:pPr algn="just"/>
            <a:endParaRPr lang="en-US" dirty="0"/>
          </a:p>
          <a:p>
            <a:pPr marL="0" indent="0" algn="just">
              <a:buNone/>
            </a:pPr>
            <a:r>
              <a:rPr lang="en-US" dirty="0"/>
              <a:t>Tourism and hospitality business is  fully dependent on customer satisfaction as satisfied guest is regarded as an asset of an organization. Although it is costly to retain customer greatly but their long term maintenance needs to be much careful mode so that no deviation occurs. Satisfied customer spreads positive word of mouth and this works more strong than other form of promotional tools at a long range. </a:t>
            </a:r>
          </a:p>
          <a:p>
            <a:pPr algn="just"/>
            <a:endParaRPr lang="en-US" dirty="0"/>
          </a:p>
          <a:p>
            <a:pPr algn="just"/>
            <a:endParaRPr lang="en-US" dirty="0"/>
          </a:p>
        </p:txBody>
      </p:sp>
      <p:sp>
        <p:nvSpPr>
          <p:cNvPr id="4" name="Title 1">
            <a:extLst>
              <a:ext uri="{FF2B5EF4-FFF2-40B4-BE49-F238E27FC236}">
                <a16:creationId xmlns:a16="http://schemas.microsoft.com/office/drawing/2014/main" id="{F2119465-8236-8DBD-39BA-471A37CDEC1B}"/>
              </a:ext>
            </a:extLst>
          </p:cNvPr>
          <p:cNvSpPr>
            <a:spLocks noGrp="1"/>
          </p:cNvSpPr>
          <p:nvPr>
            <p:ph type="title"/>
          </p:nvPr>
        </p:nvSpPr>
        <p:spPr>
          <a:xfrm>
            <a:off x="1096963" y="287338"/>
            <a:ext cx="10058400" cy="2898314"/>
          </a:xfrm>
        </p:spPr>
        <p:txBody>
          <a:bodyPr>
            <a:normAutofit/>
          </a:bodyPr>
          <a:lstStyle/>
          <a:p>
            <a:pPr algn="ctr"/>
            <a:endParaRPr lang="en-US" sz="4000" b="1" dirty="0">
              <a:latin typeface="+mn-lt"/>
            </a:endParaRPr>
          </a:p>
        </p:txBody>
      </p:sp>
      <p:pic>
        <p:nvPicPr>
          <p:cNvPr id="6" name="Picture 2" descr="What is the meaning of the word CONCLUSION? - YouTube">
            <a:extLst>
              <a:ext uri="{FF2B5EF4-FFF2-40B4-BE49-F238E27FC236}">
                <a16:creationId xmlns:a16="http://schemas.microsoft.com/office/drawing/2014/main" id="{D2F17704-81B7-0D80-E8A2-3D4E8E204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474"/>
            <a:ext cx="12192000" cy="3397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6274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8587"/>
            <a:ext cx="12192000" cy="1737360"/>
          </a:xfrm>
        </p:spPr>
        <p:txBody>
          <a:bodyPr/>
          <a:lstStyle/>
          <a:p>
            <a:r>
              <a:rPr lang="en-US" sz="4000" b="1" dirty="0">
                <a:latin typeface="+mn-lt"/>
              </a:rPr>
              <a:t>Sources</a:t>
            </a:r>
            <a:br>
              <a:rPr lang="en-US" dirty="0"/>
            </a:br>
            <a:endParaRPr lang="en-US" dirty="0"/>
          </a:p>
        </p:txBody>
      </p:sp>
      <p:sp>
        <p:nvSpPr>
          <p:cNvPr id="3" name="Content Placeholder 2"/>
          <p:cNvSpPr>
            <a:spLocks noGrp="1"/>
          </p:cNvSpPr>
          <p:nvPr>
            <p:ph idx="1"/>
          </p:nvPr>
        </p:nvSpPr>
        <p:spPr>
          <a:xfrm>
            <a:off x="0" y="1314451"/>
            <a:ext cx="12192000" cy="5014912"/>
          </a:xfrm>
        </p:spPr>
        <p:txBody>
          <a:bodyPr>
            <a:normAutofit fontScale="62500" lnSpcReduction="20000"/>
          </a:bodyPr>
          <a:lstStyle/>
          <a:p>
            <a:r>
              <a:rPr lang="en-US" sz="2300" b="1" dirty="0" err="1"/>
              <a:t>Catana</a:t>
            </a:r>
            <a:r>
              <a:rPr lang="en-US" sz="2300" b="1" dirty="0"/>
              <a:t>, Ş.A. and </a:t>
            </a:r>
            <a:r>
              <a:rPr lang="en-US" sz="2300" b="1" dirty="0" err="1"/>
              <a:t>Toma</a:t>
            </a:r>
            <a:r>
              <a:rPr lang="en-US" sz="2300" b="1" dirty="0"/>
              <a:t>, S.G., 2021. Entrepreneurship in the hospitality industry. Case study: Marriott International. SEA-Practical Application of Science, (27), pp.221-225.</a:t>
            </a:r>
          </a:p>
          <a:p>
            <a:r>
              <a:rPr lang="en-US" sz="2300" b="1" dirty="0" err="1"/>
              <a:t>Darsin</a:t>
            </a:r>
            <a:r>
              <a:rPr lang="en-US" sz="2300" b="1" dirty="0"/>
              <a:t>, J., </a:t>
            </a:r>
            <a:r>
              <a:rPr lang="en-US" sz="2300" b="1" dirty="0" err="1"/>
              <a:t>Rosner</a:t>
            </a:r>
            <a:r>
              <a:rPr lang="en-US" sz="2300" b="1" dirty="0"/>
              <a:t>, J., </a:t>
            </a:r>
            <a:r>
              <a:rPr lang="en-US" sz="2300" b="1" dirty="0" err="1"/>
              <a:t>Urdaneta</a:t>
            </a:r>
            <a:r>
              <a:rPr lang="en-US" sz="2300" b="1" dirty="0"/>
              <a:t>, C. and </a:t>
            </a:r>
            <a:r>
              <a:rPr lang="en-US" sz="2300" b="1" dirty="0" err="1"/>
              <a:t>Yepes</a:t>
            </a:r>
            <a:r>
              <a:rPr lang="en-US" sz="2300" b="1" dirty="0"/>
              <a:t>, M., 2019. Marriott International: Exploring and Understanding Disruption in the Hospitality Industry in South Florida. Journal of Multidisciplinary Research, 11(1), pp.99-119.</a:t>
            </a:r>
          </a:p>
          <a:p>
            <a:r>
              <a:rPr lang="en-US" sz="2300" b="1" dirty="0" err="1"/>
              <a:t>Ertuna</a:t>
            </a:r>
            <a:r>
              <a:rPr lang="en-US" sz="2300" b="1" dirty="0"/>
              <a:t>, B., </a:t>
            </a:r>
            <a:r>
              <a:rPr lang="en-US" sz="2300" b="1" dirty="0" err="1"/>
              <a:t>Gu</a:t>
            </a:r>
            <a:r>
              <a:rPr lang="en-US" sz="2300" b="1" dirty="0"/>
              <a:t>, H. and Yu, L., 2022. “A thread connects all beads”: Aligning global CSR strategy by hotel MNCs. Tourism Management, 91, p.104520.</a:t>
            </a:r>
          </a:p>
          <a:p>
            <a:r>
              <a:rPr lang="en-US" sz="2300" b="1" dirty="0"/>
              <a:t>Guerra, J.C.H., 2019. Equity valuation: Marriott International, </a:t>
            </a:r>
            <a:r>
              <a:rPr lang="en-US" sz="2300" b="1" dirty="0" err="1"/>
              <a:t>Inc</a:t>
            </a:r>
            <a:r>
              <a:rPr lang="en-US" sz="2300" b="1" dirty="0"/>
              <a:t> (Doctoral dissertation).</a:t>
            </a:r>
          </a:p>
          <a:p>
            <a:r>
              <a:rPr lang="en-US" sz="2300" b="1" dirty="0"/>
              <a:t>How, S.M. and Lee, C.G., 2021. Customer satisfaction and financial performance-linear or non-linear relationship: a case study of Marriot International. Current Issues in Tourism, 24(9), pp.1184-1189.</a:t>
            </a:r>
          </a:p>
          <a:p>
            <a:r>
              <a:rPr lang="en-US" sz="2300" b="1" dirty="0"/>
              <a:t>Huang, H.F. and Lee, C.C., 2022. </a:t>
            </a:r>
            <a:r>
              <a:rPr lang="en-US" sz="2300" b="1" dirty="0" err="1"/>
              <a:t>Travellers'</a:t>
            </a:r>
            <a:r>
              <a:rPr lang="en-US" sz="2300" b="1" dirty="0"/>
              <a:t> Intentions to Use Facial Recognition Systems for Authentication in Hotels. International Journal of Information Systems in the Service Sector (IJISSS), 14(1), pp.1-15.</a:t>
            </a:r>
          </a:p>
          <a:p>
            <a:r>
              <a:rPr lang="en-US" sz="2300" b="1" dirty="0"/>
              <a:t>Jones, P. and Comfort, D., 2019. Sustainable development goals and the world’s leading hotel groups. Athens Journal of Tourism, 6(1), pp.1-14.</a:t>
            </a:r>
          </a:p>
          <a:p>
            <a:r>
              <a:rPr lang="en-US" sz="2300" b="1" dirty="0" err="1"/>
              <a:t>Khalimova</a:t>
            </a:r>
            <a:r>
              <a:rPr lang="en-US" sz="2300" b="1" dirty="0"/>
              <a:t>, N.J., 2020. Analysis of foreign experience in hotel career enhancement programs. Central Asian Problems of Modern Science and Education, 2020(2), pp.3-14.</a:t>
            </a:r>
          </a:p>
          <a:p>
            <a:r>
              <a:rPr lang="en-US" sz="2300" b="1" dirty="0" err="1"/>
              <a:t>Makarova</a:t>
            </a:r>
            <a:r>
              <a:rPr lang="en-US" sz="2300" b="1" dirty="0"/>
              <a:t>, E.L. and </a:t>
            </a:r>
            <a:r>
              <a:rPr lang="en-US" sz="2300" b="1" dirty="0" err="1"/>
              <a:t>Manukian</a:t>
            </a:r>
            <a:r>
              <a:rPr lang="en-US" sz="2300" b="1" dirty="0"/>
              <a:t>, A.G., 2021. INTERNATIONAL HOTEL CHAINS'ANALYSIS AND THEIR POSITION IN THE RUSSIAN HOSPITALITY MARKET. Modern Science, (2-1), pp.49-56.</a:t>
            </a:r>
          </a:p>
          <a:p>
            <a:r>
              <a:rPr lang="en-US" sz="2300" b="1" dirty="0"/>
              <a:t>Marriott, N., 2022. The International Journal of Management Education: The first twenty years (or is it?)-Editorial reflections and strategic direction. The International Journal of Management Education, 20(3), p.100734.</a:t>
            </a:r>
          </a:p>
          <a:p>
            <a:r>
              <a:rPr lang="en-US" sz="2300" b="1" dirty="0"/>
              <a:t>Wang, Y.C., </a:t>
            </a:r>
            <a:r>
              <a:rPr lang="en-US" sz="2300" b="1" dirty="0" err="1"/>
              <a:t>Qu</a:t>
            </a:r>
            <a:r>
              <a:rPr lang="en-US" sz="2300" b="1" dirty="0"/>
              <a:t>, H. and Yang, J., 2019. The formation of sub-brand love and corporate brand love in hotel brand portfolios. International Journal of Hospitality Management, 77, pp.375-384.</a:t>
            </a:r>
          </a:p>
          <a:p>
            <a:endParaRPr lang="en-US" dirty="0"/>
          </a:p>
        </p:txBody>
      </p:sp>
    </p:spTree>
    <p:extLst>
      <p:ext uri="{BB962C8B-B14F-4D97-AF65-F5344CB8AC3E}">
        <p14:creationId xmlns:p14="http://schemas.microsoft.com/office/powerpoint/2010/main" val="102271693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176</TotalTime>
  <Words>2677</Words>
  <Application>Microsoft Office PowerPoint</Application>
  <PresentationFormat>Widescreen</PresentationFormat>
  <Paragraphs>115</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Wingdings</vt:lpstr>
      <vt:lpstr>Retrospect</vt:lpstr>
      <vt:lpstr>PowerPoint Presentation</vt:lpstr>
      <vt:lpstr>PowerPoint Presentation</vt:lpstr>
      <vt:lpstr>Presentation Topic</vt:lpstr>
      <vt:lpstr>PowerPoint Presentation</vt:lpstr>
      <vt:lpstr>Identification of main consumers of Marriot International </vt:lpstr>
      <vt:lpstr>Nature, scope and role of the guest services and facilities which are provided to the guests by Marriot International  </vt:lpstr>
      <vt:lpstr>Nature, scope and role of the guest services and facilities which are provided to the guests by Marriot International  </vt:lpstr>
      <vt:lpstr>Explain the need to consider the role and function of guest services in general</vt:lpstr>
      <vt:lpstr>Explain the need to consider the role and function of guest services in general</vt:lpstr>
      <vt:lpstr>Discuss the importance of hospitality and how hotels meet/exceed guest expectations </vt:lpstr>
      <vt:lpstr>PowerPoint Presentation</vt:lpstr>
      <vt:lpstr>Sources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Mariana Muresan</cp:lastModifiedBy>
  <cp:revision>117</cp:revision>
  <dcterms:created xsi:type="dcterms:W3CDTF">2023-01-21T15:45:45Z</dcterms:created>
  <dcterms:modified xsi:type="dcterms:W3CDTF">2023-02-09T07:02:56Z</dcterms:modified>
</cp:coreProperties>
</file>