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77" r:id="rId3"/>
    <p:sldId id="270" r:id="rId4"/>
    <p:sldId id="262" r:id="rId5"/>
    <p:sldId id="265" r:id="rId6"/>
    <p:sldId id="266" r:id="rId7"/>
    <p:sldId id="276" r:id="rId8"/>
    <p:sldId id="258" r:id="rId9"/>
    <p:sldId id="259" r:id="rId10"/>
    <p:sldId id="263" r:id="rId11"/>
    <p:sldId id="275" r:id="rId12"/>
    <p:sldId id="264" r:id="rId13"/>
    <p:sldId id="269" r:id="rId14"/>
    <p:sldId id="273" r:id="rId15"/>
    <p:sldId id="274" r:id="rId16"/>
    <p:sldId id="267" r:id="rId17"/>
    <p:sldId id="268"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verly Cole" initials="BC" lastIdx="1" clrIdx="0">
    <p:extLst>
      <p:ext uri="{19B8F6BF-5375-455C-9EA6-DF929625EA0E}">
        <p15:presenceInfo xmlns:p15="http://schemas.microsoft.com/office/powerpoint/2012/main" userId="7aa5de721890614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4" d="100"/>
          <a:sy n="104" d="100"/>
        </p:scale>
        <p:origin x="7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2-27T18:00:52.622" idx="1">
    <p:pos x="808" y="223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671846-38EC-4D50-88DD-2CDB1154C15D}" type="datetimeFigureOut">
              <a:rPr lang="en-GB" smtClean="0"/>
              <a:t>17/11/2021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DB9796-DEBE-418E-92D2-216ED34DEA15}" type="slidenum">
              <a:rPr lang="en-GB" smtClean="0"/>
              <a:t>‹#›</a:t>
            </a:fld>
            <a:endParaRPr lang="en-GB"/>
          </a:p>
        </p:txBody>
      </p:sp>
    </p:spTree>
    <p:extLst>
      <p:ext uri="{BB962C8B-B14F-4D97-AF65-F5344CB8AC3E}">
        <p14:creationId xmlns:p14="http://schemas.microsoft.com/office/powerpoint/2010/main" val="1211056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DB9796-DEBE-418E-92D2-216ED34DEA15}" type="slidenum">
              <a:rPr lang="en-GB" smtClean="0"/>
              <a:t>4</a:t>
            </a:fld>
            <a:endParaRPr lang="en-GB"/>
          </a:p>
        </p:txBody>
      </p:sp>
    </p:spTree>
    <p:extLst>
      <p:ext uri="{BB962C8B-B14F-4D97-AF65-F5344CB8AC3E}">
        <p14:creationId xmlns:p14="http://schemas.microsoft.com/office/powerpoint/2010/main" val="2992453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F496F"/>
                </a:solidFill>
              </a:rPr>
              <a:t>This assessment requires you to analyse and evaluate your counselling skills demonstrated within a recording of your work and we have been working on this every week during our counselling workshops.</a:t>
            </a:r>
          </a:p>
          <a:p>
            <a:endParaRPr lang="en-GB" dirty="0"/>
          </a:p>
        </p:txBody>
      </p:sp>
      <p:sp>
        <p:nvSpPr>
          <p:cNvPr id="4" name="Slide Number Placeholder 3"/>
          <p:cNvSpPr>
            <a:spLocks noGrp="1"/>
          </p:cNvSpPr>
          <p:nvPr>
            <p:ph type="sldNum" sz="quarter" idx="5"/>
          </p:nvPr>
        </p:nvSpPr>
        <p:spPr/>
        <p:txBody>
          <a:bodyPr/>
          <a:lstStyle/>
          <a:p>
            <a:fld id="{DFDB9796-DEBE-418E-92D2-216ED34DEA15}" type="slidenum">
              <a:rPr lang="en-GB" smtClean="0"/>
              <a:t>10</a:t>
            </a:fld>
            <a:endParaRPr lang="en-GB"/>
          </a:p>
        </p:txBody>
      </p:sp>
    </p:spTree>
    <p:extLst>
      <p:ext uri="{BB962C8B-B14F-4D97-AF65-F5344CB8AC3E}">
        <p14:creationId xmlns:p14="http://schemas.microsoft.com/office/powerpoint/2010/main" val="40920424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tx1"/>
                </a:solidFill>
              </a:rPr>
              <a:t>The impact of the counselling skills on the ‘client / An evaluation of the counselling skills and approach used / The linking of skills and practice and Suggestions for changes or improvements if appropriate</a:t>
            </a:r>
          </a:p>
          <a:p>
            <a:endParaRPr lang="en-GB" dirty="0"/>
          </a:p>
        </p:txBody>
      </p:sp>
      <p:sp>
        <p:nvSpPr>
          <p:cNvPr id="4" name="Slide Number Placeholder 3"/>
          <p:cNvSpPr>
            <a:spLocks noGrp="1"/>
          </p:cNvSpPr>
          <p:nvPr>
            <p:ph type="sldNum" sz="quarter" idx="5"/>
          </p:nvPr>
        </p:nvSpPr>
        <p:spPr/>
        <p:txBody>
          <a:bodyPr/>
          <a:lstStyle/>
          <a:p>
            <a:fld id="{DFDB9796-DEBE-418E-92D2-216ED34DEA15}" type="slidenum">
              <a:rPr lang="en-GB" smtClean="0"/>
              <a:t>11</a:t>
            </a:fld>
            <a:endParaRPr lang="en-GB"/>
          </a:p>
        </p:txBody>
      </p:sp>
    </p:spTree>
    <p:extLst>
      <p:ext uri="{BB962C8B-B14F-4D97-AF65-F5344CB8AC3E}">
        <p14:creationId xmlns:p14="http://schemas.microsoft.com/office/powerpoint/2010/main" val="2475903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11/17/2021</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comments" Target="../comments/commen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0.sv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notesSlide" Target="../notesSlides/notesSlide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4.sv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000" dirty="0"/>
              <a:t>FINAL ASSIGNMENT</a:t>
            </a:r>
          </a:p>
        </p:txBody>
      </p:sp>
      <p:sp>
        <p:nvSpPr>
          <p:cNvPr id="3" name="Subtitle 2"/>
          <p:cNvSpPr>
            <a:spLocks noGrp="1"/>
          </p:cNvSpPr>
          <p:nvPr>
            <p:ph type="subTitle" idx="1"/>
          </p:nvPr>
        </p:nvSpPr>
        <p:spPr>
          <a:xfrm>
            <a:off x="684212" y="3886200"/>
            <a:ext cx="9061954" cy="1947333"/>
          </a:xfrm>
        </p:spPr>
        <p:txBody>
          <a:bodyPr>
            <a:normAutofit fontScale="77500" lnSpcReduction="20000"/>
          </a:bodyPr>
          <a:lstStyle/>
          <a:p>
            <a:pPr marL="457200" indent="-457200">
              <a:buFont typeface="+mj-lt"/>
              <a:buAutoNum type="arabicPeriod"/>
            </a:pPr>
            <a:r>
              <a:rPr lang="en-GB" sz="4400" dirty="0">
                <a:solidFill>
                  <a:schemeClr val="tx1"/>
                </a:solidFill>
              </a:rPr>
              <a:t>RECORDING OF PRACTICE</a:t>
            </a:r>
          </a:p>
          <a:p>
            <a:pPr marL="457200" indent="-457200">
              <a:buFont typeface="+mj-lt"/>
              <a:buAutoNum type="arabicPeriod"/>
            </a:pPr>
            <a:r>
              <a:rPr lang="en-GB" sz="4400" dirty="0">
                <a:solidFill>
                  <a:schemeClr val="tx1"/>
                </a:solidFill>
              </a:rPr>
              <a:t>WRITTEN EVIDENCE : REFLECTIVE PIECE</a:t>
            </a:r>
          </a:p>
          <a:p>
            <a:r>
              <a:rPr lang="en-GB" dirty="0">
                <a:solidFill>
                  <a:schemeClr val="tx1"/>
                </a:solidFill>
              </a:rPr>
              <a:t> </a:t>
            </a:r>
          </a:p>
        </p:txBody>
      </p:sp>
      <p:pic>
        <p:nvPicPr>
          <p:cNvPr id="5" name="Audio 4">
            <a:hlinkClick r:id="" action="ppaction://media"/>
            <a:extLst>
              <a:ext uri="{FF2B5EF4-FFF2-40B4-BE49-F238E27FC236}">
                <a16:creationId xmlns:a16="http://schemas.microsoft.com/office/drawing/2014/main" id="{77B5257D-95F2-4B6A-A670-DFB7D245103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36306143"/>
      </p:ext>
    </p:extLst>
  </p:cSld>
  <p:clrMapOvr>
    <a:masterClrMapping/>
  </p:clrMapOvr>
  <mc:AlternateContent xmlns:mc="http://schemas.openxmlformats.org/markup-compatibility/2006">
    <mc:Choice xmlns:p14="http://schemas.microsoft.com/office/powerpoint/2010/main" Requires="p14">
      <p:transition spd="slow" p14:dur="2000" advTm="11529"/>
    </mc:Choice>
    <mc:Fallback>
      <p:transition spd="slow" advTm="11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CA5D0-2AC7-48AE-BF43-C7A8C56CEE45}"/>
              </a:ext>
            </a:extLst>
          </p:cNvPr>
          <p:cNvSpPr>
            <a:spLocks noGrp="1"/>
          </p:cNvSpPr>
          <p:nvPr>
            <p:ph type="title"/>
          </p:nvPr>
        </p:nvSpPr>
        <p:spPr>
          <a:xfrm>
            <a:off x="5135754" y="628617"/>
            <a:ext cx="6368858" cy="3028983"/>
          </a:xfrm>
        </p:spPr>
        <p:txBody>
          <a:bodyPr vert="horz" lIns="91440" tIns="45720" rIns="91440" bIns="45720" rtlCol="0" anchor="b">
            <a:normAutofit/>
          </a:bodyPr>
          <a:lstStyle/>
          <a:p>
            <a:r>
              <a:rPr lang="en-US" sz="4800" dirty="0"/>
              <a:t>Recap on what is required of you for assignment 2</a:t>
            </a:r>
          </a:p>
        </p:txBody>
      </p:sp>
      <p:pic>
        <p:nvPicPr>
          <p:cNvPr id="6" name="Graphic 5" descr="Checkmark">
            <a:extLst>
              <a:ext uri="{FF2B5EF4-FFF2-40B4-BE49-F238E27FC236}">
                <a16:creationId xmlns:a16="http://schemas.microsoft.com/office/drawing/2014/main" id="{1F05522C-A063-413B-BBA4-35D5E97852D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46633" y="1264416"/>
            <a:ext cx="4004489" cy="4004489"/>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21" name="Group 20">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2" name="Straight Connector 21">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5" name="Audio 4">
            <a:hlinkClick r:id="" action="ppaction://media"/>
            <a:extLst>
              <a:ext uri="{FF2B5EF4-FFF2-40B4-BE49-F238E27FC236}">
                <a16:creationId xmlns:a16="http://schemas.microsoft.com/office/drawing/2014/main" id="{7A48746D-851C-4276-A2AF-F28D4FCB8A9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7988996"/>
      </p:ext>
    </p:extLst>
  </p:cSld>
  <p:clrMapOvr>
    <a:masterClrMapping/>
  </p:clrMapOvr>
  <mc:AlternateContent xmlns:mc="http://schemas.openxmlformats.org/markup-compatibility/2006">
    <mc:Choice xmlns:p14="http://schemas.microsoft.com/office/powerpoint/2010/main" Requires="p14">
      <p:transition spd="slow" p14:dur="2000" advTm="24483"/>
    </mc:Choice>
    <mc:Fallback>
      <p:transition spd="slow" advTm="24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051E7-6F7F-4245-AF5F-C760BD32CA9B}"/>
              </a:ext>
            </a:extLst>
          </p:cNvPr>
          <p:cNvSpPr>
            <a:spLocks noGrp="1"/>
          </p:cNvSpPr>
          <p:nvPr>
            <p:ph type="title"/>
          </p:nvPr>
        </p:nvSpPr>
        <p:spPr>
          <a:xfrm>
            <a:off x="3978579" y="4487332"/>
            <a:ext cx="5627158" cy="1507067"/>
          </a:xfrm>
        </p:spPr>
        <p:txBody>
          <a:bodyPr>
            <a:normAutofit/>
          </a:bodyPr>
          <a:lstStyle/>
          <a:p>
            <a:r>
              <a:rPr lang="en-GB" dirty="0"/>
              <a:t>Aim of this PowerPoint:</a:t>
            </a:r>
          </a:p>
        </p:txBody>
      </p:sp>
      <p:pic>
        <p:nvPicPr>
          <p:cNvPr id="5" name="Picture 4">
            <a:extLst>
              <a:ext uri="{FF2B5EF4-FFF2-40B4-BE49-F238E27FC236}">
                <a16:creationId xmlns:a16="http://schemas.microsoft.com/office/drawing/2014/main" id="{7F31A7FC-AFBC-4927-BDBF-CA7AB0E0F5EA}"/>
              </a:ext>
            </a:extLst>
          </p:cNvPr>
          <p:cNvPicPr>
            <a:picLocks noChangeAspect="1"/>
          </p:cNvPicPr>
          <p:nvPr/>
        </p:nvPicPr>
        <p:blipFill rotWithShape="1">
          <a:blip r:embed="rId4"/>
          <a:srcRect l="32424" r="33490" b="-1"/>
          <a:stretch/>
        </p:blipFill>
        <p:spPr>
          <a:xfrm>
            <a:off x="831" y="10"/>
            <a:ext cx="3502025" cy="6857990"/>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97F0680E-93BD-4043-A767-4DF3B9678EBC}"/>
              </a:ext>
            </a:extLst>
          </p:cNvPr>
          <p:cNvSpPr>
            <a:spLocks noGrp="1"/>
          </p:cNvSpPr>
          <p:nvPr>
            <p:ph idx="1"/>
          </p:nvPr>
        </p:nvSpPr>
        <p:spPr>
          <a:xfrm>
            <a:off x="3884612" y="685800"/>
            <a:ext cx="6626072" cy="3615267"/>
          </a:xfrm>
        </p:spPr>
        <p:txBody>
          <a:bodyPr>
            <a:normAutofit/>
          </a:bodyPr>
          <a:lstStyle/>
          <a:p>
            <a:r>
              <a:rPr lang="en-GB" sz="3200" dirty="0">
                <a:solidFill>
                  <a:schemeClr val="bg1"/>
                </a:solidFill>
              </a:rPr>
              <a:t>To consider Assignment Two : Recording and Reflective Piece</a:t>
            </a:r>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8" name="Audio 7">
            <a:hlinkClick r:id="" action="ppaction://media"/>
            <a:extLst>
              <a:ext uri="{FF2B5EF4-FFF2-40B4-BE49-F238E27FC236}">
                <a16:creationId xmlns:a16="http://schemas.microsoft.com/office/drawing/2014/main" id="{D9042348-8FF5-4CA0-B926-DC0D430F818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62142517"/>
      </p:ext>
    </p:extLst>
  </p:cSld>
  <p:clrMapOvr>
    <a:masterClrMapping/>
  </p:clrMapOvr>
  <mc:AlternateContent xmlns:mc="http://schemas.openxmlformats.org/markup-compatibility/2006">
    <mc:Choice xmlns:p14="http://schemas.microsoft.com/office/powerpoint/2010/main" Requires="p14">
      <p:transition spd="slow" p14:dur="2000" advTm="22084"/>
    </mc:Choice>
    <mc:Fallback>
      <p:transition spd="slow" advTm="22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rot="10800000" flipV="1">
            <a:off x="2209800" y="188913"/>
            <a:ext cx="7772400" cy="1028700"/>
          </a:xfrm>
        </p:spPr>
        <p:txBody>
          <a:bodyPr>
            <a:normAutofit/>
          </a:bodyPr>
          <a:lstStyle/>
          <a:p>
            <a:r>
              <a:rPr lang="en-GB" altLang="en-US" dirty="0">
                <a:solidFill>
                  <a:schemeClr val="bg1"/>
                </a:solidFill>
              </a:rPr>
              <a:t>Assignment two …   …   …</a:t>
            </a:r>
          </a:p>
        </p:txBody>
      </p:sp>
      <p:sp>
        <p:nvSpPr>
          <p:cNvPr id="8195" name="Content Placeholder 2"/>
          <p:cNvSpPr>
            <a:spLocks noGrp="1"/>
          </p:cNvSpPr>
          <p:nvPr>
            <p:ph idx="1"/>
          </p:nvPr>
        </p:nvSpPr>
        <p:spPr>
          <a:xfrm>
            <a:off x="1101214" y="1283982"/>
            <a:ext cx="9066519" cy="5385105"/>
          </a:xfrm>
        </p:spPr>
        <p:txBody>
          <a:bodyPr>
            <a:normAutofit/>
          </a:bodyPr>
          <a:lstStyle/>
          <a:p>
            <a:endParaRPr lang="en-GB" altLang="en-US" sz="3200" dirty="0">
              <a:solidFill>
                <a:schemeClr val="bg1"/>
              </a:solidFill>
            </a:endParaRPr>
          </a:p>
          <a:p>
            <a:r>
              <a:rPr lang="en-GB" altLang="en-US" sz="3200" dirty="0">
                <a:solidFill>
                  <a:schemeClr val="bg1"/>
                </a:solidFill>
              </a:rPr>
              <a:t>Recording </a:t>
            </a:r>
          </a:p>
          <a:p>
            <a:pPr marL="354013" indent="0">
              <a:buNone/>
            </a:pPr>
            <a:r>
              <a:rPr lang="en-GB" altLang="en-US" sz="3200" dirty="0">
                <a:solidFill>
                  <a:schemeClr val="bg1"/>
                </a:solidFill>
              </a:rPr>
              <a:t>of practice</a:t>
            </a:r>
          </a:p>
          <a:p>
            <a:endParaRPr lang="en-GB" altLang="en-US" dirty="0">
              <a:solidFill>
                <a:schemeClr val="bg1"/>
              </a:solidFill>
            </a:endParaRPr>
          </a:p>
          <a:p>
            <a:endParaRPr lang="en-GB" altLang="en-US" dirty="0">
              <a:solidFill>
                <a:schemeClr val="bg1"/>
              </a:solidFill>
            </a:endParaRPr>
          </a:p>
          <a:p>
            <a:endParaRPr lang="en-GB" altLang="en-US" dirty="0">
              <a:solidFill>
                <a:schemeClr val="bg1"/>
              </a:solidFill>
            </a:endParaRPr>
          </a:p>
          <a:p>
            <a:endParaRPr lang="en-GB" altLang="en-US" dirty="0">
              <a:solidFill>
                <a:schemeClr val="bg1"/>
              </a:solidFill>
            </a:endParaRPr>
          </a:p>
          <a:p>
            <a:r>
              <a:rPr lang="en-GB" altLang="en-US" sz="3200" dirty="0">
                <a:solidFill>
                  <a:schemeClr val="bg1"/>
                </a:solidFill>
              </a:rPr>
              <a:t>Reflective Piece</a:t>
            </a:r>
          </a:p>
          <a:p>
            <a:endParaRPr lang="en-GB" altLang="en-US" dirty="0">
              <a:solidFill>
                <a:schemeClr val="bg1"/>
              </a:solidFill>
            </a:endParaRPr>
          </a:p>
          <a:p>
            <a:endParaRPr lang="en-GB" altLang="en-US" dirty="0">
              <a:solidFill>
                <a:schemeClr val="bg1"/>
              </a:solidFill>
            </a:endParaRPr>
          </a:p>
          <a:p>
            <a:pPr marL="0" indent="0">
              <a:buNone/>
            </a:pPr>
            <a:endParaRPr lang="en-GB" altLang="en-US" dirty="0">
              <a:solidFill>
                <a:schemeClr val="bg1"/>
              </a:solidFill>
            </a:endParaRPr>
          </a:p>
        </p:txBody>
      </p:sp>
      <p:pic>
        <p:nvPicPr>
          <p:cNvPr id="8196"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397441" y="1533833"/>
            <a:ext cx="3168650" cy="180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4"/>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872747" y="4041058"/>
            <a:ext cx="4218039" cy="2300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10F27ED9-D5E6-4570-AEDE-417323E69EC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30903738"/>
      </p:ext>
    </p:extLst>
  </p:cSld>
  <p:clrMapOvr>
    <a:masterClrMapping/>
  </p:clrMapOvr>
  <mc:AlternateContent xmlns:mc="http://schemas.openxmlformats.org/markup-compatibility/2006">
    <mc:Choice xmlns:p14="http://schemas.microsoft.com/office/powerpoint/2010/main" Requires="p14">
      <p:transition spd="slow" p14:dur="2000" advTm="31611"/>
    </mc:Choice>
    <mc:Fallback>
      <p:transition spd="slow" advTm="31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F2F9DD6F-9DF1-4E72-A0DC-9BEFE46C55A1}"/>
              </a:ext>
            </a:extLst>
          </p:cNvPr>
          <p:cNvGraphicFramePr>
            <a:graphicFrameLocks noGrp="1"/>
          </p:cNvGraphicFramePr>
          <p:nvPr>
            <p:ph idx="4294967295"/>
          </p:nvPr>
        </p:nvGraphicFramePr>
        <p:xfrm>
          <a:off x="477011" y="480060"/>
          <a:ext cx="11237976" cy="6622838"/>
        </p:xfrm>
        <a:graphic>
          <a:graphicData uri="http://schemas.openxmlformats.org/drawingml/2006/table">
            <a:tbl>
              <a:tblPr firstRow="1" bandRow="1">
                <a:tableStyleId>{5C22544A-7EE6-4342-B048-85BDC9FD1C3A}</a:tableStyleId>
              </a:tblPr>
              <a:tblGrid>
                <a:gridCol w="1744050">
                  <a:extLst>
                    <a:ext uri="{9D8B030D-6E8A-4147-A177-3AD203B41FA5}">
                      <a16:colId xmlns:a16="http://schemas.microsoft.com/office/drawing/2014/main" val="3510841913"/>
                    </a:ext>
                  </a:extLst>
                </a:gridCol>
                <a:gridCol w="3406399">
                  <a:extLst>
                    <a:ext uri="{9D8B030D-6E8A-4147-A177-3AD203B41FA5}">
                      <a16:colId xmlns:a16="http://schemas.microsoft.com/office/drawing/2014/main" val="3159338985"/>
                    </a:ext>
                  </a:extLst>
                </a:gridCol>
                <a:gridCol w="3772245">
                  <a:extLst>
                    <a:ext uri="{9D8B030D-6E8A-4147-A177-3AD203B41FA5}">
                      <a16:colId xmlns:a16="http://schemas.microsoft.com/office/drawing/2014/main" val="1765302170"/>
                    </a:ext>
                  </a:extLst>
                </a:gridCol>
                <a:gridCol w="2315282">
                  <a:extLst>
                    <a:ext uri="{9D8B030D-6E8A-4147-A177-3AD203B41FA5}">
                      <a16:colId xmlns:a16="http://schemas.microsoft.com/office/drawing/2014/main" val="2142702853"/>
                    </a:ext>
                  </a:extLst>
                </a:gridCol>
              </a:tblGrid>
              <a:tr h="551405">
                <a:tc>
                  <a:txBody>
                    <a:bodyPr/>
                    <a:lstStyle/>
                    <a:p>
                      <a:pPr algn="just">
                        <a:spcBef>
                          <a:spcPts val="600"/>
                        </a:spcBef>
                        <a:spcAft>
                          <a:spcPts val="600"/>
                        </a:spcAft>
                      </a:pPr>
                      <a:r>
                        <a:rPr lang="en-GB" sz="1800" dirty="0">
                          <a:effectLst/>
                        </a:rPr>
                        <a:t>Module code:</a:t>
                      </a:r>
                      <a:endParaRPr lang="en-GB" sz="1700" dirty="0">
                        <a:effectLst/>
                        <a:latin typeface="Times New Roman" panose="02020603050405020304" pitchFamily="18" charset="0"/>
                        <a:ea typeface="Times New Roman" panose="02020603050405020304" pitchFamily="18" charset="0"/>
                      </a:endParaRPr>
                    </a:p>
                  </a:txBody>
                  <a:tcPr marL="111887" marR="111887" marT="0" marB="0"/>
                </a:tc>
                <a:tc>
                  <a:txBody>
                    <a:bodyPr/>
                    <a:lstStyle/>
                    <a:p>
                      <a:pPr algn="just">
                        <a:lnSpc>
                          <a:spcPct val="107000"/>
                        </a:lnSpc>
                        <a:spcBef>
                          <a:spcPts val="600"/>
                        </a:spcBef>
                        <a:spcAft>
                          <a:spcPts val="600"/>
                        </a:spcAft>
                      </a:pPr>
                      <a:r>
                        <a:rPr lang="en-GB" sz="1800" dirty="0">
                          <a:effectLst/>
                        </a:rPr>
                        <a:t>ECPS6009</a:t>
                      </a:r>
                      <a:endParaRPr lang="en-GB" sz="1700" dirty="0">
                        <a:effectLst/>
                        <a:latin typeface="Times New Roman" panose="02020603050405020304" pitchFamily="18" charset="0"/>
                        <a:ea typeface="Times New Roman" panose="02020603050405020304" pitchFamily="18" charset="0"/>
                      </a:endParaRPr>
                    </a:p>
                  </a:txBody>
                  <a:tcPr marL="111887" marR="111887" marT="0" marB="0"/>
                </a:tc>
                <a:tc>
                  <a:txBody>
                    <a:bodyPr/>
                    <a:lstStyle/>
                    <a:p>
                      <a:pPr algn="just"/>
                      <a:r>
                        <a:rPr lang="en-GB" sz="1800" dirty="0">
                          <a:effectLst/>
                        </a:rPr>
                        <a:t>Contribution to Overall Module Assessment (%):</a:t>
                      </a:r>
                      <a:endParaRPr lang="en-GB" sz="1700" b="1" dirty="0">
                        <a:effectLst/>
                        <a:latin typeface="Times New Roman" panose="02020603050405020304" pitchFamily="18" charset="0"/>
                      </a:endParaRPr>
                    </a:p>
                  </a:txBody>
                  <a:tcPr marL="111887" marR="111887" marT="0" marB="0"/>
                </a:tc>
                <a:tc>
                  <a:txBody>
                    <a:bodyPr/>
                    <a:lstStyle/>
                    <a:p>
                      <a:pPr algn="just">
                        <a:lnSpc>
                          <a:spcPct val="107000"/>
                        </a:lnSpc>
                        <a:spcBef>
                          <a:spcPts val="600"/>
                        </a:spcBef>
                        <a:spcAft>
                          <a:spcPts val="600"/>
                        </a:spcAft>
                      </a:pPr>
                      <a:r>
                        <a:rPr lang="en-GB" sz="1800" dirty="0">
                          <a:effectLst/>
                        </a:rPr>
                        <a:t>50%</a:t>
                      </a:r>
                      <a:endParaRPr lang="en-GB" sz="1700" dirty="0">
                        <a:effectLst/>
                        <a:latin typeface="Times New Roman" panose="02020603050405020304" pitchFamily="18" charset="0"/>
                        <a:ea typeface="Times New Roman" panose="02020603050405020304" pitchFamily="18" charset="0"/>
                      </a:endParaRPr>
                    </a:p>
                  </a:txBody>
                  <a:tcPr marL="111887" marR="111887" marT="0" marB="0"/>
                </a:tc>
                <a:extLst>
                  <a:ext uri="{0D108BD9-81ED-4DB2-BD59-A6C34878D82A}">
                    <a16:rowId xmlns:a16="http://schemas.microsoft.com/office/drawing/2014/main" val="3328051568"/>
                  </a:ext>
                </a:extLst>
              </a:tr>
              <a:tr h="292933">
                <a:tc>
                  <a:txBody>
                    <a:bodyPr/>
                    <a:lstStyle/>
                    <a:p>
                      <a:pPr algn="just">
                        <a:spcBef>
                          <a:spcPts val="600"/>
                        </a:spcBef>
                        <a:spcAft>
                          <a:spcPts val="600"/>
                        </a:spcAft>
                      </a:pPr>
                      <a:r>
                        <a:rPr lang="en-GB" sz="1800">
                          <a:effectLst/>
                        </a:rPr>
                        <a:t>Lecturer:</a:t>
                      </a:r>
                      <a:endParaRPr lang="en-GB" sz="1700">
                        <a:effectLst/>
                        <a:latin typeface="Times New Roman" panose="02020603050405020304" pitchFamily="18" charset="0"/>
                        <a:ea typeface="Times New Roman" panose="02020603050405020304" pitchFamily="18" charset="0"/>
                      </a:endParaRPr>
                    </a:p>
                  </a:txBody>
                  <a:tcPr marL="111887" marR="111887" marT="0" marB="0"/>
                </a:tc>
                <a:tc>
                  <a:txBody>
                    <a:bodyPr/>
                    <a:lstStyle/>
                    <a:p>
                      <a:pPr algn="just">
                        <a:lnSpc>
                          <a:spcPct val="107000"/>
                        </a:lnSpc>
                        <a:spcBef>
                          <a:spcPts val="600"/>
                        </a:spcBef>
                        <a:spcAft>
                          <a:spcPts val="600"/>
                        </a:spcAft>
                      </a:pPr>
                      <a:r>
                        <a:rPr lang="en-GB" sz="1800">
                          <a:effectLst/>
                        </a:rPr>
                        <a:t>Dr Beverly Cole</a:t>
                      </a:r>
                      <a:endParaRPr lang="en-GB" sz="1700">
                        <a:effectLst/>
                        <a:latin typeface="Times New Roman" panose="02020603050405020304" pitchFamily="18" charset="0"/>
                        <a:ea typeface="Times New Roman" panose="02020603050405020304" pitchFamily="18" charset="0"/>
                      </a:endParaRPr>
                    </a:p>
                  </a:txBody>
                  <a:tcPr marL="111887" marR="111887" marT="0" marB="0"/>
                </a:tc>
                <a:tc>
                  <a:txBody>
                    <a:bodyPr/>
                    <a:lstStyle/>
                    <a:p>
                      <a:pPr algn="just">
                        <a:spcBef>
                          <a:spcPts val="600"/>
                        </a:spcBef>
                        <a:spcAft>
                          <a:spcPts val="600"/>
                        </a:spcAft>
                      </a:pPr>
                      <a:r>
                        <a:rPr lang="en-GB" sz="1800">
                          <a:effectLst/>
                        </a:rPr>
                        <a:t>Internal Verifier:</a:t>
                      </a:r>
                      <a:endParaRPr lang="en-GB" sz="1700">
                        <a:effectLst/>
                        <a:latin typeface="Times New Roman" panose="02020603050405020304" pitchFamily="18" charset="0"/>
                        <a:ea typeface="Times New Roman" panose="02020603050405020304" pitchFamily="18" charset="0"/>
                      </a:endParaRPr>
                    </a:p>
                  </a:txBody>
                  <a:tcPr marL="111887" marR="111887" marT="0" marB="0"/>
                </a:tc>
                <a:tc>
                  <a:txBody>
                    <a:bodyPr/>
                    <a:lstStyle/>
                    <a:p>
                      <a:pPr algn="just">
                        <a:lnSpc>
                          <a:spcPct val="107000"/>
                        </a:lnSpc>
                        <a:spcBef>
                          <a:spcPts val="600"/>
                        </a:spcBef>
                        <a:spcAft>
                          <a:spcPts val="600"/>
                        </a:spcAft>
                      </a:pPr>
                      <a:r>
                        <a:rPr lang="en-GB" sz="1800">
                          <a:effectLst/>
                        </a:rPr>
                        <a:t>Ruth Groff</a:t>
                      </a:r>
                      <a:endParaRPr lang="en-GB" sz="1700">
                        <a:effectLst/>
                        <a:latin typeface="Times New Roman" panose="02020603050405020304" pitchFamily="18" charset="0"/>
                        <a:ea typeface="Times New Roman" panose="02020603050405020304" pitchFamily="18" charset="0"/>
                      </a:endParaRPr>
                    </a:p>
                  </a:txBody>
                  <a:tcPr marL="111887" marR="111887" marT="0" marB="0"/>
                </a:tc>
                <a:extLst>
                  <a:ext uri="{0D108BD9-81ED-4DB2-BD59-A6C34878D82A}">
                    <a16:rowId xmlns:a16="http://schemas.microsoft.com/office/drawing/2014/main" val="4064267702"/>
                  </a:ext>
                </a:extLst>
              </a:tr>
              <a:tr h="3120824">
                <a:tc>
                  <a:txBody>
                    <a:bodyPr/>
                    <a:lstStyle/>
                    <a:p>
                      <a:pPr algn="just">
                        <a:spcBef>
                          <a:spcPts val="600"/>
                        </a:spcBef>
                        <a:spcAft>
                          <a:spcPts val="600"/>
                        </a:spcAft>
                      </a:pPr>
                      <a:r>
                        <a:rPr lang="en-GB" sz="1800">
                          <a:effectLst/>
                        </a:rPr>
                        <a:t>Assignment Title:</a:t>
                      </a:r>
                      <a:endParaRPr lang="en-GB" sz="1700">
                        <a:effectLst/>
                        <a:latin typeface="Times New Roman" panose="02020603050405020304" pitchFamily="18" charset="0"/>
                        <a:ea typeface="Times New Roman" panose="02020603050405020304" pitchFamily="18" charset="0"/>
                      </a:endParaRPr>
                    </a:p>
                  </a:txBody>
                  <a:tcPr marL="111887" marR="111887" marT="0" marB="0"/>
                </a:tc>
                <a:tc>
                  <a:txBody>
                    <a:bodyPr/>
                    <a:lstStyle/>
                    <a:p>
                      <a:pPr>
                        <a:spcAft>
                          <a:spcPts val="1050"/>
                        </a:spcAft>
                      </a:pPr>
                      <a:r>
                        <a:rPr lang="en-GB" sz="1800" dirty="0">
                          <a:effectLst/>
                        </a:rPr>
                        <a:t>Practical: Practical Skills Assessment 50%:</a:t>
                      </a:r>
                      <a:endParaRPr lang="en-GB" sz="1700" dirty="0">
                        <a:effectLst/>
                      </a:endParaRPr>
                    </a:p>
                    <a:p>
                      <a:pPr fontAlgn="base"/>
                      <a:r>
                        <a:rPr lang="en-GB" sz="1800" dirty="0">
                          <a:effectLst/>
                        </a:rPr>
                        <a:t>Produce a 20-minute video recording of counselling skills and a 2,000-word reflective commentary, linking theory to practice.   </a:t>
                      </a:r>
                      <a:endParaRPr lang="en-GB" sz="1700" dirty="0">
                        <a:effectLst/>
                      </a:endParaRPr>
                    </a:p>
                    <a:p>
                      <a:pPr marL="228600" indent="-228600" fontAlgn="base"/>
                      <a:r>
                        <a:rPr lang="en-GB" sz="2000" dirty="0">
                          <a:effectLst/>
                        </a:rPr>
                        <a:t> </a:t>
                      </a:r>
                    </a:p>
                    <a:p>
                      <a:pPr marL="457200"/>
                      <a:r>
                        <a:rPr lang="en-GB" sz="2000" dirty="0">
                          <a:effectLst/>
                        </a:rPr>
                        <a:t> </a:t>
                      </a:r>
                      <a:endParaRPr lang="en-GB" sz="1700" dirty="0">
                        <a:effectLst/>
                      </a:endParaRPr>
                    </a:p>
                    <a:p>
                      <a:pPr marL="457200"/>
                      <a:r>
                        <a:rPr lang="en-GB" sz="2000" dirty="0">
                          <a:effectLst/>
                        </a:rPr>
                        <a:t> </a:t>
                      </a:r>
                      <a:endParaRPr lang="en-GB" sz="1700" dirty="0">
                        <a:effectLst/>
                      </a:endParaRPr>
                    </a:p>
                    <a:p>
                      <a:pPr marL="228600" indent="-228600" fontAlgn="base"/>
                      <a:r>
                        <a:rPr lang="en-GB" sz="1800" dirty="0">
                          <a:effectLst/>
                        </a:rPr>
                        <a:t> </a:t>
                      </a:r>
                      <a:endParaRPr lang="en-GB" sz="2000" dirty="0">
                        <a:effectLst/>
                        <a:latin typeface="Times New Roman" panose="02020603050405020304" pitchFamily="18" charset="0"/>
                        <a:ea typeface="Times New Roman" panose="02020603050405020304" pitchFamily="18" charset="0"/>
                      </a:endParaRPr>
                    </a:p>
                  </a:txBody>
                  <a:tcPr marL="111887" marR="111887" marT="0" marB="0"/>
                </a:tc>
                <a:tc>
                  <a:txBody>
                    <a:bodyPr/>
                    <a:lstStyle/>
                    <a:p>
                      <a:pPr algn="just">
                        <a:spcBef>
                          <a:spcPts val="600"/>
                        </a:spcBef>
                        <a:spcAft>
                          <a:spcPts val="600"/>
                        </a:spcAft>
                      </a:pPr>
                      <a:r>
                        <a:rPr lang="en-GB" sz="1800" dirty="0">
                          <a:effectLst/>
                        </a:rPr>
                        <a:t>Word count (or equivalent):</a:t>
                      </a:r>
                      <a:endParaRPr lang="en-GB" sz="1700" dirty="0">
                        <a:effectLst/>
                        <a:latin typeface="Times New Roman" panose="02020603050405020304" pitchFamily="18" charset="0"/>
                        <a:ea typeface="Times New Roman" panose="02020603050405020304" pitchFamily="18" charset="0"/>
                      </a:endParaRPr>
                    </a:p>
                  </a:txBody>
                  <a:tcPr marL="111887" marR="111887" marT="0" marB="0"/>
                </a:tc>
                <a:tc>
                  <a:txBody>
                    <a:bodyPr/>
                    <a:lstStyle/>
                    <a:p>
                      <a:pPr>
                        <a:spcBef>
                          <a:spcPts val="600"/>
                        </a:spcBef>
                        <a:spcAft>
                          <a:spcPts val="600"/>
                        </a:spcAft>
                      </a:pPr>
                      <a:r>
                        <a:rPr lang="en-GB" sz="1800">
                          <a:effectLst/>
                        </a:rPr>
                        <a:t>20-minute practical with 2,000-word reflective commentary</a:t>
                      </a:r>
                      <a:endParaRPr lang="en-GB" sz="1700">
                        <a:effectLst/>
                        <a:latin typeface="Times New Roman" panose="02020603050405020304" pitchFamily="18" charset="0"/>
                        <a:ea typeface="Times New Roman" panose="02020603050405020304" pitchFamily="18" charset="0"/>
                      </a:endParaRPr>
                    </a:p>
                  </a:txBody>
                  <a:tcPr marL="111887" marR="111887" marT="0" marB="0"/>
                </a:tc>
                <a:extLst>
                  <a:ext uri="{0D108BD9-81ED-4DB2-BD59-A6C34878D82A}">
                    <a16:rowId xmlns:a16="http://schemas.microsoft.com/office/drawing/2014/main" val="3113756868"/>
                  </a:ext>
                </a:extLst>
              </a:tr>
              <a:tr h="2293203">
                <a:tc>
                  <a:txBody>
                    <a:bodyPr/>
                    <a:lstStyle/>
                    <a:p>
                      <a:pPr algn="just">
                        <a:spcBef>
                          <a:spcPts val="600"/>
                        </a:spcBef>
                        <a:spcAft>
                          <a:spcPts val="600"/>
                        </a:spcAft>
                      </a:pPr>
                      <a:r>
                        <a:rPr lang="en-GB" sz="1800">
                          <a:effectLst/>
                        </a:rPr>
                        <a:t>Submission deadline:</a:t>
                      </a:r>
                      <a:endParaRPr lang="en-GB" sz="1700">
                        <a:effectLst/>
                        <a:latin typeface="Times New Roman" panose="02020603050405020304" pitchFamily="18" charset="0"/>
                        <a:ea typeface="Times New Roman" panose="02020603050405020304" pitchFamily="18" charset="0"/>
                      </a:endParaRPr>
                    </a:p>
                  </a:txBody>
                  <a:tcPr marL="111887" marR="111887" marT="0" marB="0"/>
                </a:tc>
                <a:tc>
                  <a:txBody>
                    <a:bodyPr/>
                    <a:lstStyle/>
                    <a:p>
                      <a:r>
                        <a:rPr lang="en-GB" sz="1800" kern="1200" dirty="0">
                          <a:solidFill>
                            <a:schemeClr val="dk1"/>
                          </a:solidFill>
                          <a:effectLst/>
                          <a:latin typeface="+mn-lt"/>
                          <a:ea typeface="+mn-ea"/>
                          <a:cs typeface="+mn-cs"/>
                        </a:rPr>
                        <a:t>REFLEXIVE SKILLS ASSIGNMENT 2 :</a:t>
                      </a:r>
                    </a:p>
                    <a:p>
                      <a:r>
                        <a:rPr lang="en-GB" sz="1800" b="1" kern="1200" dirty="0">
                          <a:solidFill>
                            <a:schemeClr val="dk1"/>
                          </a:solidFill>
                          <a:effectLst/>
                          <a:latin typeface="+mn-lt"/>
                          <a:ea typeface="+mn-ea"/>
                          <a:cs typeface="+mn-cs"/>
                        </a:rPr>
                        <a:t>RECORDINGS</a:t>
                      </a:r>
                      <a:r>
                        <a:rPr lang="en-GB" sz="1800" kern="1200" dirty="0">
                          <a:solidFill>
                            <a:schemeClr val="dk1"/>
                          </a:solidFill>
                          <a:effectLst/>
                          <a:latin typeface="+mn-lt"/>
                          <a:ea typeface="+mn-ea"/>
                          <a:cs typeface="+mn-cs"/>
                        </a:rPr>
                        <a:t>	</a:t>
                      </a:r>
                    </a:p>
                    <a:p>
                      <a:r>
                        <a:rPr lang="en-GB" sz="1800" b="1" kern="1200" dirty="0">
                          <a:solidFill>
                            <a:schemeClr val="dk1"/>
                          </a:solidFill>
                          <a:effectLst/>
                          <a:latin typeface="+mn-lt"/>
                          <a:ea typeface="+mn-ea"/>
                          <a:cs typeface="+mn-cs"/>
                        </a:rPr>
                        <a:t>6TH DECEMBER 2021 [Week]</a:t>
                      </a:r>
                    </a:p>
                    <a:p>
                      <a:r>
                        <a:rPr lang="en-GB" sz="1800" kern="1200" dirty="0">
                          <a:solidFill>
                            <a:schemeClr val="dk1"/>
                          </a:solidFill>
                          <a:effectLst/>
                          <a:latin typeface="+mn-lt"/>
                          <a:ea typeface="+mn-ea"/>
                          <a:cs typeface="+mn-cs"/>
                        </a:rPr>
                        <a:t>REFLEXIVE SKILLS ASSIGNMENT 2 : </a:t>
                      </a:r>
                    </a:p>
                    <a:p>
                      <a:r>
                        <a:rPr lang="en-GB" sz="1800" b="1" kern="1200" dirty="0">
                          <a:solidFill>
                            <a:schemeClr val="dk1"/>
                          </a:solidFill>
                          <a:effectLst/>
                          <a:latin typeface="+mn-lt"/>
                          <a:ea typeface="+mn-ea"/>
                          <a:cs typeface="+mn-cs"/>
                        </a:rPr>
                        <a:t>REFLECTIVE COMMENTARY</a:t>
                      </a:r>
                    </a:p>
                    <a:p>
                      <a:r>
                        <a:rPr lang="en-GB" sz="1800" b="1" kern="1200" dirty="0">
                          <a:solidFill>
                            <a:schemeClr val="dk1"/>
                          </a:solidFill>
                          <a:effectLst/>
                          <a:latin typeface="+mn-lt"/>
                          <a:ea typeface="+mn-ea"/>
                          <a:cs typeface="+mn-cs"/>
                        </a:rPr>
                        <a:t>11th JANUARY 2022</a:t>
                      </a:r>
                    </a:p>
                    <a:p>
                      <a:pPr algn="just">
                        <a:spcBef>
                          <a:spcPts val="600"/>
                        </a:spcBef>
                        <a:spcAft>
                          <a:spcPts val="600"/>
                        </a:spcAft>
                      </a:pPr>
                      <a:endParaRPr lang="en-GB" sz="1700" dirty="0">
                        <a:effectLst/>
                        <a:latin typeface="Times New Roman" panose="02020603050405020304" pitchFamily="18" charset="0"/>
                        <a:ea typeface="Times New Roman" panose="02020603050405020304" pitchFamily="18" charset="0"/>
                      </a:endParaRPr>
                    </a:p>
                  </a:txBody>
                  <a:tcPr marL="111887" marR="111887" marT="0" marB="0"/>
                </a:tc>
                <a:tc>
                  <a:txBody>
                    <a:bodyPr/>
                    <a:lstStyle/>
                    <a:p>
                      <a:pPr>
                        <a:spcBef>
                          <a:spcPts val="600"/>
                        </a:spcBef>
                        <a:spcAft>
                          <a:spcPts val="600"/>
                        </a:spcAft>
                      </a:pPr>
                      <a:r>
                        <a:rPr lang="en-GB" sz="1800">
                          <a:effectLst/>
                        </a:rPr>
                        <a:t>Return date of provisional marks &amp; written feedback:</a:t>
                      </a:r>
                      <a:endParaRPr lang="en-GB" sz="1700">
                        <a:effectLst/>
                        <a:latin typeface="Times New Roman" panose="02020603050405020304" pitchFamily="18" charset="0"/>
                        <a:ea typeface="Times New Roman" panose="02020603050405020304" pitchFamily="18" charset="0"/>
                      </a:endParaRPr>
                    </a:p>
                  </a:txBody>
                  <a:tcPr marL="111887" marR="111887" marT="0" marB="0"/>
                </a:tc>
                <a:tc>
                  <a:txBody>
                    <a:bodyPr/>
                    <a:lstStyle/>
                    <a:p>
                      <a:pPr algn="just">
                        <a:spcBef>
                          <a:spcPts val="600"/>
                        </a:spcBef>
                        <a:spcAft>
                          <a:spcPts val="600"/>
                        </a:spcAft>
                      </a:pPr>
                      <a:r>
                        <a:rPr lang="en-GB" sz="1800" dirty="0">
                          <a:effectLst/>
                        </a:rPr>
                        <a:t> </a:t>
                      </a:r>
                      <a:endParaRPr lang="en-GB" sz="1700" dirty="0">
                        <a:effectLst/>
                        <a:latin typeface="Times New Roman" panose="02020603050405020304" pitchFamily="18" charset="0"/>
                        <a:ea typeface="Times New Roman" panose="02020603050405020304" pitchFamily="18" charset="0"/>
                      </a:endParaRPr>
                    </a:p>
                  </a:txBody>
                  <a:tcPr marL="111887" marR="111887" marT="0" marB="0"/>
                </a:tc>
                <a:extLst>
                  <a:ext uri="{0D108BD9-81ED-4DB2-BD59-A6C34878D82A}">
                    <a16:rowId xmlns:a16="http://schemas.microsoft.com/office/drawing/2014/main" val="4011233510"/>
                  </a:ext>
                </a:extLst>
              </a:tr>
            </a:tbl>
          </a:graphicData>
        </a:graphic>
      </p:graphicFrame>
      <p:pic>
        <p:nvPicPr>
          <p:cNvPr id="15" name="Audio 14">
            <a:hlinkClick r:id="" action="ppaction://media"/>
            <a:extLst>
              <a:ext uri="{FF2B5EF4-FFF2-40B4-BE49-F238E27FC236}">
                <a16:creationId xmlns:a16="http://schemas.microsoft.com/office/drawing/2014/main" id="{658E84EA-B247-4021-B683-A664B6151A1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9410109"/>
      </p:ext>
    </p:extLst>
  </p:cSld>
  <p:clrMapOvr>
    <a:masterClrMapping/>
  </p:clrMapOvr>
  <mc:AlternateContent xmlns:mc="http://schemas.openxmlformats.org/markup-compatibility/2006">
    <mc:Choice xmlns:p14="http://schemas.microsoft.com/office/powerpoint/2010/main" Requires="p14">
      <p:transition spd="slow" p14:dur="2000" advTm="89186"/>
    </mc:Choice>
    <mc:Fallback>
      <p:transition spd="slow" advTm="89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3CD74-FE11-422E-A7F5-223DDE6A4A6D}"/>
              </a:ext>
            </a:extLst>
          </p:cNvPr>
          <p:cNvSpPr>
            <a:spLocks noGrp="1"/>
          </p:cNvSpPr>
          <p:nvPr>
            <p:ph type="title"/>
          </p:nvPr>
        </p:nvSpPr>
        <p:spPr>
          <a:xfrm>
            <a:off x="1645909" y="5864773"/>
            <a:ext cx="8534400" cy="867103"/>
          </a:xfrm>
        </p:spPr>
        <p:txBody>
          <a:bodyPr>
            <a:normAutofit/>
          </a:bodyPr>
          <a:lstStyle/>
          <a:p>
            <a:r>
              <a:rPr lang="en-GB" dirty="0"/>
              <a:t>Learning outcomes:</a:t>
            </a:r>
          </a:p>
        </p:txBody>
      </p:sp>
      <p:sp>
        <p:nvSpPr>
          <p:cNvPr id="3" name="Content Placeholder 2">
            <a:extLst>
              <a:ext uri="{FF2B5EF4-FFF2-40B4-BE49-F238E27FC236}">
                <a16:creationId xmlns:a16="http://schemas.microsoft.com/office/drawing/2014/main" id="{0A58638B-2DB3-4621-AE35-308FF8B267F5}"/>
              </a:ext>
            </a:extLst>
          </p:cNvPr>
          <p:cNvSpPr>
            <a:spLocks noGrp="1"/>
          </p:cNvSpPr>
          <p:nvPr>
            <p:ph idx="1"/>
          </p:nvPr>
        </p:nvSpPr>
        <p:spPr>
          <a:xfrm>
            <a:off x="0" y="1"/>
            <a:ext cx="12076386" cy="5864772"/>
          </a:xfrm>
        </p:spPr>
        <p:txBody>
          <a:bodyPr>
            <a:normAutofit fontScale="47500" lnSpcReduction="20000"/>
          </a:bodyPr>
          <a:lstStyle/>
          <a:p>
            <a:pPr lvl="0"/>
            <a:r>
              <a:rPr lang="en-GB" sz="6700" b="1" dirty="0">
                <a:solidFill>
                  <a:schemeClr val="bg1"/>
                </a:solidFill>
              </a:rPr>
              <a:t>Employ humanistic – person-centred counselling skills; </a:t>
            </a:r>
            <a:r>
              <a:rPr lang="en-GB" sz="6700" dirty="0">
                <a:solidFill>
                  <a:schemeClr val="bg1"/>
                </a:solidFill>
              </a:rPr>
              <a:t>beginning to develop an awareness of the significance of relational depth within reflexive practices.  </a:t>
            </a:r>
          </a:p>
          <a:p>
            <a:pPr lvl="0"/>
            <a:r>
              <a:rPr lang="en-GB" sz="6700" b="1" dirty="0">
                <a:solidFill>
                  <a:schemeClr val="bg1"/>
                </a:solidFill>
              </a:rPr>
              <a:t>Critically demonstrate reflective/reflexive practices</a:t>
            </a:r>
            <a:r>
              <a:rPr lang="en-GB" sz="6700" dirty="0">
                <a:solidFill>
                  <a:schemeClr val="bg1"/>
                </a:solidFill>
              </a:rPr>
              <a:t> that contribute and support professional practices and growth such as reflective/reflexive writing and personal development </a:t>
            </a:r>
          </a:p>
          <a:p>
            <a:pPr lvl="0"/>
            <a:r>
              <a:rPr lang="en-GB" sz="6700" b="1" dirty="0">
                <a:solidFill>
                  <a:schemeClr val="bg1"/>
                </a:solidFill>
              </a:rPr>
              <a:t>Take responsibility for their own learning and skill </a:t>
            </a:r>
            <a:r>
              <a:rPr lang="en-GB" sz="6700" dirty="0">
                <a:solidFill>
                  <a:schemeClr val="bg1"/>
                </a:solidFill>
              </a:rPr>
              <a:t>development, including effective personal planning, self-reflection and project management skills. </a:t>
            </a:r>
          </a:p>
          <a:p>
            <a:pPr lvl="0"/>
            <a:r>
              <a:rPr lang="en-GB" sz="6700" b="1" dirty="0">
                <a:solidFill>
                  <a:schemeClr val="bg1"/>
                </a:solidFill>
              </a:rPr>
              <a:t>Demonstrate self-reflective and reflexive practices within the context of counselling skills,</a:t>
            </a:r>
            <a:r>
              <a:rPr lang="en-GB" sz="6700" dirty="0">
                <a:solidFill>
                  <a:schemeClr val="bg1"/>
                </a:solidFill>
              </a:rPr>
              <a:t> drawing upon ethical and principal values within the counselling tradition.</a:t>
            </a:r>
          </a:p>
          <a:p>
            <a:endParaRPr lang="en-GB" dirty="0"/>
          </a:p>
        </p:txBody>
      </p:sp>
      <p:pic>
        <p:nvPicPr>
          <p:cNvPr id="4" name="Audio 3">
            <a:hlinkClick r:id="" action="ppaction://media"/>
            <a:extLst>
              <a:ext uri="{FF2B5EF4-FFF2-40B4-BE49-F238E27FC236}">
                <a16:creationId xmlns:a16="http://schemas.microsoft.com/office/drawing/2014/main" id="{7646A686-19A2-4A97-89B5-B886A2B333A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3411113"/>
      </p:ext>
    </p:extLst>
  </p:cSld>
  <p:clrMapOvr>
    <a:masterClrMapping/>
  </p:clrMapOvr>
  <mc:AlternateContent xmlns:mc="http://schemas.openxmlformats.org/markup-compatibility/2006">
    <mc:Choice xmlns:p14="http://schemas.microsoft.com/office/powerpoint/2010/main" Requires="p14">
      <p:transition spd="slow" p14:dur="2000" advTm="61100"/>
    </mc:Choice>
    <mc:Fallback>
      <p:transition spd="slow" advTm="611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ED2D7C63-562A-41C7-892E-0C73F5D59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0180F-5C56-42CA-BE88-EA7CCDB41D7B}"/>
              </a:ext>
            </a:extLst>
          </p:cNvPr>
          <p:cNvSpPr>
            <a:spLocks noGrp="1"/>
          </p:cNvSpPr>
          <p:nvPr>
            <p:ph type="title"/>
          </p:nvPr>
        </p:nvSpPr>
        <p:spPr>
          <a:xfrm>
            <a:off x="5116738" y="685799"/>
            <a:ext cx="6159273" cy="2971801"/>
          </a:xfrm>
        </p:spPr>
        <p:txBody>
          <a:bodyPr vert="horz" lIns="91440" tIns="45720" rIns="91440" bIns="45720" rtlCol="0" anchor="b">
            <a:normAutofit/>
          </a:bodyPr>
          <a:lstStyle/>
          <a:p>
            <a:r>
              <a:rPr lang="en-US" sz="4800"/>
              <a:t>Important learning outcome</a:t>
            </a:r>
          </a:p>
        </p:txBody>
      </p:sp>
      <p:sp>
        <p:nvSpPr>
          <p:cNvPr id="3" name="Text Placeholder 2">
            <a:extLst>
              <a:ext uri="{FF2B5EF4-FFF2-40B4-BE49-F238E27FC236}">
                <a16:creationId xmlns:a16="http://schemas.microsoft.com/office/drawing/2014/main" id="{C6CB693C-0A13-4845-AC30-57F19D82D765}"/>
              </a:ext>
            </a:extLst>
          </p:cNvPr>
          <p:cNvSpPr>
            <a:spLocks noGrp="1"/>
          </p:cNvSpPr>
          <p:nvPr>
            <p:ph type="body" idx="1"/>
          </p:nvPr>
        </p:nvSpPr>
        <p:spPr>
          <a:xfrm>
            <a:off x="5115456" y="3843867"/>
            <a:ext cx="6167930" cy="1947333"/>
          </a:xfrm>
        </p:spPr>
        <p:txBody>
          <a:bodyPr vert="horz" lIns="91440" tIns="45720" rIns="91440" bIns="45720" rtlCol="0" anchor="t">
            <a:normAutofit/>
          </a:bodyPr>
          <a:lstStyle/>
          <a:p>
            <a:r>
              <a:rPr lang="en-US" sz="2100" dirty="0"/>
              <a:t>Understanding and applying ethics</a:t>
            </a:r>
          </a:p>
        </p:txBody>
      </p:sp>
      <p:pic>
        <p:nvPicPr>
          <p:cNvPr id="5" name="Picture 4" descr="Light bulb on yellow background with sketched light beams and cord">
            <a:extLst>
              <a:ext uri="{FF2B5EF4-FFF2-40B4-BE49-F238E27FC236}">
                <a16:creationId xmlns:a16="http://schemas.microsoft.com/office/drawing/2014/main" id="{CCF98C78-13CE-4DA9-9939-BB8C03FC0EBA}"/>
              </a:ext>
            </a:extLst>
          </p:cNvPr>
          <p:cNvPicPr>
            <a:picLocks noChangeAspect="1"/>
          </p:cNvPicPr>
          <p:nvPr/>
        </p:nvPicPr>
        <p:blipFill rotWithShape="1">
          <a:blip r:embed="rId4"/>
          <a:srcRect l="51325" r="7067"/>
          <a:stretch/>
        </p:blipFill>
        <p:spPr>
          <a:xfrm>
            <a:off x="20" y="10"/>
            <a:ext cx="4639713" cy="6857990"/>
          </a:xfrm>
          <a:prstGeom prst="rect">
            <a:avLst/>
          </a:prstGeom>
          <a:effectLst>
            <a:innerShdw blurRad="57150" dist="38100" dir="14460000">
              <a:prstClr val="black">
                <a:alpha val="70000"/>
              </a:prstClr>
            </a:innerShdw>
          </a:effectLst>
        </p:spPr>
      </p:pic>
      <p:grpSp>
        <p:nvGrpSpPr>
          <p:cNvPr id="21" name="Group 20">
            <a:extLst>
              <a:ext uri="{FF2B5EF4-FFF2-40B4-BE49-F238E27FC236}">
                <a16:creationId xmlns:a16="http://schemas.microsoft.com/office/drawing/2014/main" id="{6DF25E23-BE15-4E36-A700-59F0CE8C54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2" name="Straight Connector 21">
              <a:extLst>
                <a:ext uri="{FF2B5EF4-FFF2-40B4-BE49-F238E27FC236}">
                  <a16:creationId xmlns:a16="http://schemas.microsoft.com/office/drawing/2014/main" id="{2CE9353A-F333-4305-BED0-D126D75F5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95D1D327-6D34-4AB1-BBCB-FFD18B927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C3D4CCB5-F27F-4868-B1D4-55D8654F0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55F00F96-8833-4C32-AD31-05286BC80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C22EE3D4-FE2C-4B01-BC8C-3CE2C6CC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4" name="Audio 3">
            <a:hlinkClick r:id="" action="ppaction://media"/>
            <a:extLst>
              <a:ext uri="{FF2B5EF4-FFF2-40B4-BE49-F238E27FC236}">
                <a16:creationId xmlns:a16="http://schemas.microsoft.com/office/drawing/2014/main" id="{01092B80-95C1-4534-A39F-C3DC7F434E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56801961"/>
      </p:ext>
    </p:extLst>
  </p:cSld>
  <p:clrMapOvr>
    <a:masterClrMapping/>
  </p:clrMapOvr>
  <mc:AlternateContent xmlns:mc="http://schemas.openxmlformats.org/markup-compatibility/2006">
    <mc:Choice xmlns:p14="http://schemas.microsoft.com/office/powerpoint/2010/main" Requires="p14">
      <p:transition spd="slow" p14:dur="2000" advTm="40007"/>
    </mc:Choice>
    <mc:Fallback>
      <p:transition spd="slow" advTm="40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78579" y="5733521"/>
            <a:ext cx="8026608" cy="1072090"/>
          </a:xfrm>
        </p:spPr>
        <p:txBody>
          <a:bodyPr>
            <a:normAutofit/>
          </a:bodyPr>
          <a:lstStyle/>
          <a:p>
            <a:r>
              <a:rPr lang="en-GB" dirty="0"/>
              <a:t>What do I</a:t>
            </a:r>
            <a:r>
              <a:rPr lang="en-GB" i="1" dirty="0"/>
              <a:t> </a:t>
            </a:r>
            <a:r>
              <a:rPr lang="en-GB" dirty="0"/>
              <a:t>have to do?</a:t>
            </a:r>
          </a:p>
        </p:txBody>
      </p:sp>
      <p:pic>
        <p:nvPicPr>
          <p:cNvPr id="5" name="Picture 4">
            <a:extLst>
              <a:ext uri="{FF2B5EF4-FFF2-40B4-BE49-F238E27FC236}">
                <a16:creationId xmlns:a16="http://schemas.microsoft.com/office/drawing/2014/main" id="{BE925D0B-ECAD-430C-976C-B747C2C52FDE}"/>
              </a:ext>
            </a:extLst>
          </p:cNvPr>
          <p:cNvPicPr>
            <a:picLocks noChangeAspect="1"/>
          </p:cNvPicPr>
          <p:nvPr/>
        </p:nvPicPr>
        <p:blipFill rotWithShape="1">
          <a:blip r:embed="rId4"/>
          <a:srcRect l="20401" r="45512" b="-1"/>
          <a:stretch/>
        </p:blipFill>
        <p:spPr>
          <a:xfrm>
            <a:off x="831" y="10"/>
            <a:ext cx="2373659" cy="6857990"/>
          </a:xfrm>
          <a:prstGeom prst="rect">
            <a:avLst/>
          </a:prstGeom>
          <a:effectLst>
            <a:innerShdw blurRad="57150" dist="38100" dir="14460000">
              <a:prstClr val="black">
                <a:alpha val="70000"/>
              </a:prstClr>
            </a:innerShdw>
          </a:effectLst>
        </p:spPr>
      </p:pic>
      <p:sp>
        <p:nvSpPr>
          <p:cNvPr id="3" name="Content Placeholder 2"/>
          <p:cNvSpPr>
            <a:spLocks noGrp="1"/>
          </p:cNvSpPr>
          <p:nvPr>
            <p:ph idx="1"/>
          </p:nvPr>
        </p:nvSpPr>
        <p:spPr>
          <a:xfrm>
            <a:off x="2374490" y="0"/>
            <a:ext cx="9814335" cy="5928852"/>
          </a:xfrm>
        </p:spPr>
        <p:txBody>
          <a:bodyPr>
            <a:normAutofit fontScale="55000" lnSpcReduction="20000"/>
          </a:bodyPr>
          <a:lstStyle/>
          <a:p>
            <a:pPr marL="0" indent="0">
              <a:lnSpc>
                <a:spcPct val="90000"/>
              </a:lnSpc>
              <a:buNone/>
            </a:pPr>
            <a:r>
              <a:rPr lang="en-GB" sz="4100" dirty="0">
                <a:solidFill>
                  <a:schemeClr val="bg1"/>
                </a:solidFill>
              </a:rPr>
              <a:t>Practical: Practical Skills Assessment 50%:</a:t>
            </a:r>
          </a:p>
          <a:p>
            <a:pPr>
              <a:lnSpc>
                <a:spcPct val="90000"/>
              </a:lnSpc>
              <a:buFont typeface="Wingdings" panose="05000000000000000000" pitchFamily="2" charset="2"/>
              <a:buChar char="q"/>
            </a:pPr>
            <a:r>
              <a:rPr lang="en-US" sz="4100" b="1" dirty="0">
                <a:solidFill>
                  <a:schemeClr val="bg1"/>
                </a:solidFill>
              </a:rPr>
              <a:t>You will record a 20 minute session of counselling </a:t>
            </a:r>
            <a:r>
              <a:rPr lang="en-US" sz="4100" dirty="0">
                <a:solidFill>
                  <a:schemeClr val="bg1"/>
                </a:solidFill>
              </a:rPr>
              <a:t>work with another student who will be your client for the assessment and a third student will be the observer.   </a:t>
            </a:r>
            <a:endParaRPr lang="en-GB" sz="4100" dirty="0">
              <a:solidFill>
                <a:schemeClr val="bg1"/>
              </a:solidFill>
            </a:endParaRPr>
          </a:p>
          <a:p>
            <a:pPr>
              <a:lnSpc>
                <a:spcPct val="90000"/>
              </a:lnSpc>
              <a:buFont typeface="Wingdings" panose="05000000000000000000" pitchFamily="2" charset="2"/>
              <a:buChar char="q"/>
            </a:pPr>
            <a:r>
              <a:rPr lang="en-US" sz="4100" b="1" dirty="0">
                <a:solidFill>
                  <a:schemeClr val="bg1"/>
                </a:solidFill>
              </a:rPr>
              <a:t>Critically reflect on the therapeutic process and relationship with a clien</a:t>
            </a:r>
            <a:r>
              <a:rPr lang="en-US" sz="4100" dirty="0">
                <a:solidFill>
                  <a:schemeClr val="bg1"/>
                </a:solidFill>
              </a:rPr>
              <a:t>t and appraise a range of therapeutic responses.  </a:t>
            </a:r>
            <a:endParaRPr lang="en-GB" sz="4100" dirty="0">
              <a:solidFill>
                <a:schemeClr val="bg1"/>
              </a:solidFill>
            </a:endParaRPr>
          </a:p>
          <a:p>
            <a:pPr fontAlgn="base">
              <a:lnSpc>
                <a:spcPct val="90000"/>
              </a:lnSpc>
              <a:buFont typeface="Wingdings" panose="05000000000000000000" pitchFamily="2" charset="2"/>
              <a:buChar char="q"/>
            </a:pPr>
            <a:r>
              <a:rPr lang="en-GB" sz="4100" dirty="0">
                <a:solidFill>
                  <a:schemeClr val="bg1"/>
                </a:solidFill>
              </a:rPr>
              <a:t>Within this 20-minute video recording of counselling skills and your 2,000-word reflective commentary, </a:t>
            </a:r>
            <a:r>
              <a:rPr lang="en-GB" sz="4100" b="1" dirty="0">
                <a:solidFill>
                  <a:schemeClr val="bg1"/>
                </a:solidFill>
              </a:rPr>
              <a:t>you will link theory to practice </a:t>
            </a:r>
            <a:r>
              <a:rPr lang="en-GB" sz="4100" dirty="0">
                <a:solidFill>
                  <a:schemeClr val="bg1"/>
                </a:solidFill>
              </a:rPr>
              <a:t>and work towards </a:t>
            </a:r>
            <a:r>
              <a:rPr lang="en-GB" sz="4100" b="1" dirty="0">
                <a:solidFill>
                  <a:schemeClr val="bg1"/>
                </a:solidFill>
              </a:rPr>
              <a:t>achieving relational depth</a:t>
            </a:r>
            <a:r>
              <a:rPr lang="en-GB" sz="4100" dirty="0">
                <a:solidFill>
                  <a:schemeClr val="bg1"/>
                </a:solidFill>
              </a:rPr>
              <a:t>.   </a:t>
            </a:r>
          </a:p>
          <a:p>
            <a:pPr fontAlgn="base">
              <a:lnSpc>
                <a:spcPct val="90000"/>
              </a:lnSpc>
              <a:buFont typeface="Wingdings" panose="05000000000000000000" pitchFamily="2" charset="2"/>
              <a:buChar char="q"/>
            </a:pPr>
            <a:r>
              <a:rPr lang="en-GB" sz="4100" dirty="0">
                <a:solidFill>
                  <a:schemeClr val="bg1"/>
                </a:solidFill>
              </a:rPr>
              <a:t>This practical skills assessment will allow you to </a:t>
            </a:r>
            <a:r>
              <a:rPr lang="en-GB" sz="4100" b="1" dirty="0">
                <a:solidFill>
                  <a:schemeClr val="bg1"/>
                </a:solidFill>
              </a:rPr>
              <a:t>demonstrate the development of your counselling skills</a:t>
            </a:r>
            <a:r>
              <a:rPr lang="en-GB" sz="4100" dirty="0">
                <a:solidFill>
                  <a:schemeClr val="bg1"/>
                </a:solidFill>
              </a:rPr>
              <a:t>.</a:t>
            </a:r>
          </a:p>
          <a:p>
            <a:pPr fontAlgn="base">
              <a:lnSpc>
                <a:spcPct val="90000"/>
              </a:lnSpc>
              <a:buFont typeface="Wingdings" panose="05000000000000000000" pitchFamily="2" charset="2"/>
              <a:buChar char="q"/>
            </a:pPr>
            <a:r>
              <a:rPr lang="en-GB" sz="4100" dirty="0">
                <a:solidFill>
                  <a:schemeClr val="bg1"/>
                </a:solidFill>
              </a:rPr>
              <a:t>You will also submit </a:t>
            </a:r>
            <a:r>
              <a:rPr lang="en-GB" sz="4100" b="1" dirty="0">
                <a:solidFill>
                  <a:schemeClr val="bg1"/>
                </a:solidFill>
              </a:rPr>
              <a:t>a 2000-word reflective commentary </a:t>
            </a:r>
            <a:r>
              <a:rPr lang="en-GB" sz="4100" dirty="0">
                <a:solidFill>
                  <a:schemeClr val="bg1"/>
                </a:solidFill>
              </a:rPr>
              <a:t>on your skills observed within your video recording.  The reflective commentary will </a:t>
            </a:r>
            <a:r>
              <a:rPr lang="en-GB" sz="4100" b="1" dirty="0">
                <a:solidFill>
                  <a:schemeClr val="bg1"/>
                </a:solidFill>
              </a:rPr>
              <a:t>provide a critique of these skills </a:t>
            </a:r>
            <a:r>
              <a:rPr lang="en-GB" sz="4100" dirty="0">
                <a:solidFill>
                  <a:schemeClr val="bg1"/>
                </a:solidFill>
              </a:rPr>
              <a:t>and demonstrate further understanding of self-awareness within the process.  </a:t>
            </a:r>
          </a:p>
          <a:p>
            <a:pPr>
              <a:lnSpc>
                <a:spcPct val="90000"/>
              </a:lnSpc>
            </a:pPr>
            <a:endParaRPr lang="en-GB" sz="1300" dirty="0"/>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6" name="Audio 5">
            <a:hlinkClick r:id="" action="ppaction://media"/>
            <a:extLst>
              <a:ext uri="{FF2B5EF4-FFF2-40B4-BE49-F238E27FC236}">
                <a16:creationId xmlns:a16="http://schemas.microsoft.com/office/drawing/2014/main" id="{5489AA1F-EF76-4DE3-ABEC-98360DFD20E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23615004"/>
      </p:ext>
    </p:extLst>
  </p:cSld>
  <p:clrMapOvr>
    <a:masterClrMapping/>
  </p:clrMapOvr>
  <mc:AlternateContent xmlns:mc="http://schemas.openxmlformats.org/markup-compatibility/2006">
    <mc:Choice xmlns:p14="http://schemas.microsoft.com/office/powerpoint/2010/main" Requires="p14">
      <p:transition spd="slow" p14:dur="2000" advTm="77727"/>
    </mc:Choice>
    <mc:Fallback>
      <p:transition spd="slow" advTm="777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84114" y="4487332"/>
            <a:ext cx="4205003" cy="1507067"/>
          </a:xfrm>
        </p:spPr>
        <p:txBody>
          <a:bodyPr>
            <a:normAutofit/>
          </a:bodyPr>
          <a:lstStyle/>
          <a:p>
            <a:r>
              <a:rPr lang="en-GB" sz="3200">
                <a:solidFill>
                  <a:srgbClr val="FFFFFF"/>
                </a:solidFill>
              </a:rPr>
              <a:t>What do I have to do?</a:t>
            </a:r>
          </a:p>
        </p:txBody>
      </p:sp>
      <p:pic>
        <p:nvPicPr>
          <p:cNvPr id="7" name="Graphic 6" descr="Video camera">
            <a:extLst>
              <a:ext uri="{FF2B5EF4-FFF2-40B4-BE49-F238E27FC236}">
                <a16:creationId xmlns:a16="http://schemas.microsoft.com/office/drawing/2014/main" id="{DE2730FD-9596-4195-8A90-48DB9E7F64A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7551" y="875199"/>
            <a:ext cx="4887466" cy="4887466"/>
          </a:xfrm>
          <a:prstGeom prst="rect">
            <a:avLst/>
          </a:prstGeom>
          <a:effectLst>
            <a:innerShdw blurRad="57150" dist="38100" dir="14460000">
              <a:prstClr val="black">
                <a:alpha val="70000"/>
              </a:prstClr>
            </a:innerShdw>
          </a:effectLst>
        </p:spPr>
      </p:pic>
      <p:sp>
        <p:nvSpPr>
          <p:cNvPr id="3" name="Content Placeholder 2"/>
          <p:cNvSpPr>
            <a:spLocks noGrp="1"/>
          </p:cNvSpPr>
          <p:nvPr>
            <p:ph idx="1"/>
          </p:nvPr>
        </p:nvSpPr>
        <p:spPr>
          <a:xfrm>
            <a:off x="6095998" y="685800"/>
            <a:ext cx="4819653" cy="3615267"/>
          </a:xfrm>
        </p:spPr>
        <p:txBody>
          <a:bodyPr>
            <a:normAutofit fontScale="92500" lnSpcReduction="20000"/>
          </a:bodyPr>
          <a:lstStyle/>
          <a:p>
            <a:pPr marL="457200" indent="-457200">
              <a:buAutoNum type="arabicParenR"/>
            </a:pPr>
            <a:r>
              <a:rPr lang="en-GB" sz="3200" dirty="0">
                <a:solidFill>
                  <a:srgbClr val="0F496F"/>
                </a:solidFill>
              </a:rPr>
              <a:t>A twenty minute video recording of your practice within triad work</a:t>
            </a:r>
          </a:p>
          <a:p>
            <a:pPr marL="457200" indent="-457200">
              <a:buFont typeface="Wingdings 3" panose="05040102010807070707" pitchFamily="18" charset="2"/>
              <a:buAutoNum type="arabicParenR"/>
            </a:pPr>
            <a:r>
              <a:rPr lang="en-GB" sz="3200" dirty="0">
                <a:solidFill>
                  <a:srgbClr val="0F496F"/>
                </a:solidFill>
              </a:rPr>
              <a:t>A reflective account of your work (2000 words)  </a:t>
            </a:r>
          </a:p>
          <a:p>
            <a:pPr marL="0" indent="0">
              <a:buNone/>
            </a:pPr>
            <a:r>
              <a:rPr lang="en-GB" sz="3200" dirty="0">
                <a:solidFill>
                  <a:srgbClr val="0F496F"/>
                </a:solidFill>
              </a:rPr>
              <a:t> </a:t>
            </a:r>
          </a:p>
          <a:p>
            <a:pPr marL="457200" indent="-457200">
              <a:buAutoNum type="arabicParenR"/>
            </a:pPr>
            <a:endParaRPr lang="en-GB" sz="1800" dirty="0">
              <a:solidFill>
                <a:srgbClr val="0F496F"/>
              </a:solidFill>
            </a:endParaRPr>
          </a:p>
          <a:p>
            <a:endParaRPr lang="en-GB" sz="1800" dirty="0">
              <a:solidFill>
                <a:srgbClr val="0F496F"/>
              </a:solidFill>
            </a:endParaRPr>
          </a:p>
        </p:txBody>
      </p:sp>
      <p:grpSp>
        <p:nvGrpSpPr>
          <p:cNvPr id="12" name="Group 11">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pic>
        <p:nvPicPr>
          <p:cNvPr id="4" name="Audio 3">
            <a:hlinkClick r:id="" action="ppaction://media"/>
            <a:extLst>
              <a:ext uri="{FF2B5EF4-FFF2-40B4-BE49-F238E27FC236}">
                <a16:creationId xmlns:a16="http://schemas.microsoft.com/office/drawing/2014/main" id="{C8119253-D217-4C57-80DB-59CAE704CD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2096098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3407"/>
    </mc:Choice>
    <mc:Fallback>
      <p:transition spd="slow" advTm="13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A3A86-D41B-41DD-AF60-98E2CC8EEE93}"/>
              </a:ext>
            </a:extLst>
          </p:cNvPr>
          <p:cNvSpPr>
            <a:spLocks noGrp="1"/>
          </p:cNvSpPr>
          <p:nvPr>
            <p:ph type="title"/>
          </p:nvPr>
        </p:nvSpPr>
        <p:spPr>
          <a:xfrm>
            <a:off x="6084114" y="4487332"/>
            <a:ext cx="4205003" cy="1507067"/>
          </a:xfrm>
        </p:spPr>
        <p:txBody>
          <a:bodyPr>
            <a:normAutofit/>
          </a:bodyPr>
          <a:lstStyle/>
          <a:p>
            <a:r>
              <a:rPr lang="en-GB" sz="3200" dirty="0">
                <a:solidFill>
                  <a:srgbClr val="FFFFFF"/>
                </a:solidFill>
              </a:rPr>
              <a:t>Assessment two: </a:t>
            </a:r>
          </a:p>
        </p:txBody>
      </p:sp>
      <p:pic>
        <p:nvPicPr>
          <p:cNvPr id="7" name="Graphic 6" descr="Classroom">
            <a:extLst>
              <a:ext uri="{FF2B5EF4-FFF2-40B4-BE49-F238E27FC236}">
                <a16:creationId xmlns:a16="http://schemas.microsoft.com/office/drawing/2014/main" id="{3AC28D9B-9371-4AF5-90D5-9619A9744B3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17551" y="875199"/>
            <a:ext cx="4887466" cy="4887466"/>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088CEE92-BBB0-4AD7-96F9-E6953B7DC799}"/>
              </a:ext>
            </a:extLst>
          </p:cNvPr>
          <p:cNvSpPr>
            <a:spLocks noGrp="1"/>
          </p:cNvSpPr>
          <p:nvPr>
            <p:ph idx="1"/>
          </p:nvPr>
        </p:nvSpPr>
        <p:spPr>
          <a:xfrm>
            <a:off x="6095998" y="685800"/>
            <a:ext cx="4819653" cy="3615267"/>
          </a:xfrm>
        </p:spPr>
        <p:txBody>
          <a:bodyPr>
            <a:normAutofit/>
          </a:bodyPr>
          <a:lstStyle/>
          <a:p>
            <a:pPr marL="0" indent="0">
              <a:buNone/>
            </a:pPr>
            <a:r>
              <a:rPr lang="en-GB" sz="2800" dirty="0">
                <a:solidFill>
                  <a:srgbClr val="0F496F"/>
                </a:solidFill>
              </a:rPr>
              <a:t>This assessment requires you to analyse and evaluate your counselling skills  </a:t>
            </a:r>
          </a:p>
          <a:p>
            <a:pPr marL="0" indent="0">
              <a:buNone/>
            </a:pPr>
            <a:endParaRPr lang="en-GB" sz="1800" dirty="0">
              <a:solidFill>
                <a:srgbClr val="0F496F"/>
              </a:solidFill>
            </a:endParaRPr>
          </a:p>
        </p:txBody>
      </p:sp>
      <p:grpSp>
        <p:nvGrpSpPr>
          <p:cNvPr id="12" name="Group 11">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pic>
        <p:nvPicPr>
          <p:cNvPr id="5" name="Audio 4">
            <a:hlinkClick r:id="" action="ppaction://media"/>
            <a:extLst>
              <a:ext uri="{FF2B5EF4-FFF2-40B4-BE49-F238E27FC236}">
                <a16:creationId xmlns:a16="http://schemas.microsoft.com/office/drawing/2014/main" id="{69C348AA-8DF6-4F55-AE25-68224F8F0F8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9097374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2811"/>
    </mc:Choice>
    <mc:Fallback>
      <p:transition spd="slow" advTm="22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44FB87-F1AD-4B64-8650-6440FC36AEA6}"/>
              </a:ext>
            </a:extLst>
          </p:cNvPr>
          <p:cNvSpPr>
            <a:spLocks noGrp="1"/>
          </p:cNvSpPr>
          <p:nvPr>
            <p:ph type="title"/>
          </p:nvPr>
        </p:nvSpPr>
        <p:spPr>
          <a:xfrm>
            <a:off x="640290" y="685800"/>
            <a:ext cx="4818656" cy="4603749"/>
          </a:xfrm>
        </p:spPr>
        <p:txBody>
          <a:bodyPr>
            <a:normAutofit/>
          </a:bodyPr>
          <a:lstStyle/>
          <a:p>
            <a:pPr algn="r"/>
            <a:r>
              <a:rPr lang="en-GB" sz="5200" dirty="0"/>
              <a:t>Assessment two: </a:t>
            </a:r>
          </a:p>
        </p:txBody>
      </p:sp>
      <p:sp>
        <p:nvSpPr>
          <p:cNvPr id="10" name="Rectangle 9">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C76283-527F-46C2-B67E-80A1815032D5}"/>
              </a:ext>
            </a:extLst>
          </p:cNvPr>
          <p:cNvSpPr>
            <a:spLocks noGrp="1"/>
          </p:cNvSpPr>
          <p:nvPr>
            <p:ph idx="1"/>
          </p:nvPr>
        </p:nvSpPr>
        <p:spPr>
          <a:xfrm>
            <a:off x="6095999" y="0"/>
            <a:ext cx="6096002" cy="6858000"/>
          </a:xfrm>
        </p:spPr>
        <p:txBody>
          <a:bodyPr>
            <a:noAutofit/>
          </a:bodyPr>
          <a:lstStyle/>
          <a:p>
            <a:pPr marL="0" indent="0">
              <a:buNone/>
            </a:pPr>
            <a:r>
              <a:rPr lang="en-GB" sz="3200" dirty="0">
                <a:solidFill>
                  <a:schemeClr val="tx1"/>
                </a:solidFill>
              </a:rPr>
              <a:t>There will be a focus on:</a:t>
            </a:r>
          </a:p>
          <a:p>
            <a:r>
              <a:rPr lang="en-GB" sz="3200" dirty="0">
                <a:solidFill>
                  <a:schemeClr val="tx1"/>
                </a:solidFill>
              </a:rPr>
              <a:t>  Impact  </a:t>
            </a:r>
          </a:p>
          <a:p>
            <a:r>
              <a:rPr lang="en-GB" sz="3200" dirty="0">
                <a:solidFill>
                  <a:schemeClr val="tx1"/>
                </a:solidFill>
              </a:rPr>
              <a:t>  Evaluation </a:t>
            </a:r>
          </a:p>
          <a:p>
            <a:r>
              <a:rPr lang="en-GB" sz="3200" dirty="0">
                <a:solidFill>
                  <a:schemeClr val="tx1"/>
                </a:solidFill>
              </a:rPr>
              <a:t>  Linking </a:t>
            </a:r>
          </a:p>
          <a:p>
            <a:r>
              <a:rPr lang="en-GB" sz="3200" dirty="0">
                <a:solidFill>
                  <a:schemeClr val="tx1"/>
                </a:solidFill>
              </a:rPr>
              <a:t>  Suggestions</a:t>
            </a:r>
          </a:p>
        </p:txBody>
      </p:sp>
      <p:pic>
        <p:nvPicPr>
          <p:cNvPr id="4" name="Audio 3">
            <a:hlinkClick r:id="" action="ppaction://media"/>
            <a:extLst>
              <a:ext uri="{FF2B5EF4-FFF2-40B4-BE49-F238E27FC236}">
                <a16:creationId xmlns:a16="http://schemas.microsoft.com/office/drawing/2014/main" id="{66D7A91A-FD6E-4353-8EE1-381B1E1797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02495207"/>
      </p:ext>
    </p:extLst>
  </p:cSld>
  <p:clrMapOvr>
    <a:masterClrMapping/>
  </p:clrMapOvr>
  <mc:AlternateContent xmlns:mc="http://schemas.openxmlformats.org/markup-compatibility/2006">
    <mc:Choice xmlns:p14="http://schemas.microsoft.com/office/powerpoint/2010/main" Requires="p14">
      <p:transition spd="slow" p14:dur="2000" advTm="57989"/>
    </mc:Choice>
    <mc:Fallback>
      <p:transition spd="slow" advTm="57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75268A-2886-4D3C-89A2-B6303D2AA517}"/>
              </a:ext>
            </a:extLst>
          </p:cNvPr>
          <p:cNvSpPr>
            <a:spLocks noGrp="1"/>
          </p:cNvSpPr>
          <p:nvPr>
            <p:ph type="title"/>
          </p:nvPr>
        </p:nvSpPr>
        <p:spPr>
          <a:xfrm>
            <a:off x="6084114" y="4487332"/>
            <a:ext cx="4205003" cy="1507067"/>
          </a:xfrm>
        </p:spPr>
        <p:txBody>
          <a:bodyPr>
            <a:normAutofit/>
          </a:bodyPr>
          <a:lstStyle/>
          <a:p>
            <a:r>
              <a:rPr lang="en-GB" sz="3200">
                <a:solidFill>
                  <a:srgbClr val="FFFFFF"/>
                </a:solidFill>
              </a:rPr>
              <a:t>Assessment two: </a:t>
            </a:r>
          </a:p>
        </p:txBody>
      </p:sp>
      <p:pic>
        <p:nvPicPr>
          <p:cNvPr id="7" name="Graphic 6" descr="Handshake">
            <a:extLst>
              <a:ext uri="{FF2B5EF4-FFF2-40B4-BE49-F238E27FC236}">
                <a16:creationId xmlns:a16="http://schemas.microsoft.com/office/drawing/2014/main" id="{2F943F30-A84D-47C1-9232-147DEE5F184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7551" y="934193"/>
            <a:ext cx="4887466" cy="4887466"/>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5639D15B-4E84-414D-83EF-CBE603B60F82}"/>
              </a:ext>
            </a:extLst>
          </p:cNvPr>
          <p:cNvSpPr>
            <a:spLocks noGrp="1"/>
          </p:cNvSpPr>
          <p:nvPr>
            <p:ph idx="1"/>
          </p:nvPr>
        </p:nvSpPr>
        <p:spPr>
          <a:xfrm>
            <a:off x="6014513" y="444500"/>
            <a:ext cx="5909189" cy="4301067"/>
          </a:xfrm>
        </p:spPr>
        <p:txBody>
          <a:bodyPr>
            <a:noAutofit/>
          </a:bodyPr>
          <a:lstStyle/>
          <a:p>
            <a:r>
              <a:rPr lang="en-GB" sz="2400" dirty="0">
                <a:solidFill>
                  <a:srgbClr val="0F496F"/>
                </a:solidFill>
              </a:rPr>
              <a:t>Your counselling and communication skills,</a:t>
            </a:r>
          </a:p>
          <a:p>
            <a:r>
              <a:rPr lang="en-GB" sz="2400" dirty="0">
                <a:solidFill>
                  <a:srgbClr val="0F496F"/>
                </a:solidFill>
              </a:rPr>
              <a:t>How you open a session and building rapport </a:t>
            </a:r>
          </a:p>
          <a:p>
            <a:r>
              <a:rPr lang="en-GB" sz="2400" dirty="0">
                <a:solidFill>
                  <a:srgbClr val="0F496F"/>
                </a:solidFill>
              </a:rPr>
              <a:t>Your adherence to professional and ethical requirements</a:t>
            </a:r>
          </a:p>
          <a:p>
            <a:r>
              <a:rPr lang="en-GB" sz="2400" dirty="0">
                <a:solidFill>
                  <a:srgbClr val="0F496F"/>
                </a:solidFill>
              </a:rPr>
              <a:t>Application of qualities, skills and techniques</a:t>
            </a:r>
          </a:p>
          <a:p>
            <a:r>
              <a:rPr lang="en-GB" sz="2400" dirty="0">
                <a:solidFill>
                  <a:srgbClr val="0F496F"/>
                </a:solidFill>
              </a:rPr>
              <a:t>How you critique and analyse your work within your reflective piece </a:t>
            </a:r>
          </a:p>
        </p:txBody>
      </p:sp>
      <p:grpSp>
        <p:nvGrpSpPr>
          <p:cNvPr id="12" name="Group 11">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pic>
        <p:nvPicPr>
          <p:cNvPr id="26" name="Audio 25">
            <a:hlinkClick r:id="" action="ppaction://media"/>
            <a:extLst>
              <a:ext uri="{FF2B5EF4-FFF2-40B4-BE49-F238E27FC236}">
                <a16:creationId xmlns:a16="http://schemas.microsoft.com/office/drawing/2014/main" id="{62533DF5-3E86-4BD8-9DB4-F3B9D29AC4E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7646421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4749"/>
    </mc:Choice>
    <mc:Fallback>
      <p:transition spd="slow" advTm="74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49F12-D093-44B3-A161-84BB33DC59CE}"/>
              </a:ext>
            </a:extLst>
          </p:cNvPr>
          <p:cNvSpPr>
            <a:spLocks noGrp="1"/>
          </p:cNvSpPr>
          <p:nvPr>
            <p:ph type="title"/>
          </p:nvPr>
        </p:nvSpPr>
        <p:spPr>
          <a:xfrm>
            <a:off x="684212" y="5060731"/>
            <a:ext cx="8534400" cy="1245476"/>
          </a:xfrm>
        </p:spPr>
        <p:txBody>
          <a:bodyPr/>
          <a:lstStyle/>
          <a:p>
            <a:r>
              <a:rPr lang="en-GB" dirty="0"/>
              <a:t>Assessment two: </a:t>
            </a:r>
          </a:p>
        </p:txBody>
      </p:sp>
      <p:sp>
        <p:nvSpPr>
          <p:cNvPr id="3" name="Content Placeholder 2">
            <a:extLst>
              <a:ext uri="{FF2B5EF4-FFF2-40B4-BE49-F238E27FC236}">
                <a16:creationId xmlns:a16="http://schemas.microsoft.com/office/drawing/2014/main" id="{432CD5F4-75C3-41E8-A24B-C388AAEC8E61}"/>
              </a:ext>
            </a:extLst>
          </p:cNvPr>
          <p:cNvSpPr>
            <a:spLocks noGrp="1"/>
          </p:cNvSpPr>
          <p:nvPr>
            <p:ph idx="1"/>
          </p:nvPr>
        </p:nvSpPr>
        <p:spPr>
          <a:xfrm>
            <a:off x="0" y="0"/>
            <a:ext cx="11698014" cy="5060731"/>
          </a:xfrm>
        </p:spPr>
        <p:txBody>
          <a:bodyPr>
            <a:noAutofit/>
          </a:bodyPr>
          <a:lstStyle/>
          <a:p>
            <a:pPr>
              <a:buFont typeface="Wingdings" panose="05000000000000000000" pitchFamily="2" charset="2"/>
              <a:buChar char="q"/>
            </a:pPr>
            <a:r>
              <a:rPr lang="en-GB" sz="2800" dirty="0">
                <a:solidFill>
                  <a:schemeClr val="bg1"/>
                </a:solidFill>
              </a:rPr>
              <a:t>This analysis of a counselling session is a reflective piece, rather than an essay.  It should; though, have an introduction, a series of body paragraphs, a conclusion, and a reference list.</a:t>
            </a:r>
          </a:p>
          <a:p>
            <a:pPr>
              <a:buFont typeface="Wingdings" panose="05000000000000000000" pitchFamily="2" charset="2"/>
              <a:buChar char="q"/>
            </a:pPr>
            <a:r>
              <a:rPr lang="en-GB" sz="2800" dirty="0">
                <a:solidFill>
                  <a:schemeClr val="bg1"/>
                </a:solidFill>
              </a:rPr>
              <a:t>Each body paragraph should explore one main concept and have a good balance of analysis, and critique with links to literature and theory - Link theory and practice</a:t>
            </a:r>
          </a:p>
          <a:p>
            <a:pPr>
              <a:buFont typeface="Wingdings" panose="05000000000000000000" pitchFamily="2" charset="2"/>
              <a:buChar char="q"/>
            </a:pPr>
            <a:r>
              <a:rPr lang="en-GB" sz="2800" b="1" dirty="0">
                <a:solidFill>
                  <a:schemeClr val="bg1"/>
                </a:solidFill>
              </a:rPr>
              <a:t>Critique, rather than describe</a:t>
            </a:r>
          </a:p>
        </p:txBody>
      </p:sp>
      <p:pic>
        <p:nvPicPr>
          <p:cNvPr id="7" name="Audio 6">
            <a:hlinkClick r:id="" action="ppaction://media"/>
            <a:extLst>
              <a:ext uri="{FF2B5EF4-FFF2-40B4-BE49-F238E27FC236}">
                <a16:creationId xmlns:a16="http://schemas.microsoft.com/office/drawing/2014/main" id="{9224C2FC-722B-4F1F-BCF7-AE766EC378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10730333"/>
      </p:ext>
    </p:extLst>
  </p:cSld>
  <p:clrMapOvr>
    <a:masterClrMapping/>
  </p:clrMapOvr>
  <mc:AlternateContent xmlns:mc="http://schemas.openxmlformats.org/markup-compatibility/2006">
    <mc:Choice xmlns:p14="http://schemas.microsoft.com/office/powerpoint/2010/main" Requires="p14">
      <p:transition spd="slow" p14:dur="2000" advTm="60265"/>
    </mc:Choice>
    <mc:Fallback>
      <p:transition spd="slow" advTm="60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47E950-6499-4816-8622-72D6B89ACD4D}"/>
              </a:ext>
            </a:extLst>
          </p:cNvPr>
          <p:cNvSpPr>
            <a:spLocks noGrp="1"/>
          </p:cNvSpPr>
          <p:nvPr>
            <p:ph type="title"/>
          </p:nvPr>
        </p:nvSpPr>
        <p:spPr>
          <a:xfrm>
            <a:off x="640290" y="685800"/>
            <a:ext cx="4818656" cy="4603749"/>
          </a:xfrm>
        </p:spPr>
        <p:txBody>
          <a:bodyPr>
            <a:normAutofit/>
          </a:bodyPr>
          <a:lstStyle/>
          <a:p>
            <a:pPr algn="r"/>
            <a:r>
              <a:rPr lang="en-GB" sz="5200" dirty="0"/>
              <a:t>Assessment two: </a:t>
            </a:r>
          </a:p>
        </p:txBody>
      </p:sp>
      <p:sp>
        <p:nvSpPr>
          <p:cNvPr id="10" name="Rectangle 9">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F6F207-1B27-4A75-82D2-8D89B29228AD}"/>
              </a:ext>
            </a:extLst>
          </p:cNvPr>
          <p:cNvSpPr>
            <a:spLocks noGrp="1"/>
          </p:cNvSpPr>
          <p:nvPr>
            <p:ph idx="1"/>
          </p:nvPr>
        </p:nvSpPr>
        <p:spPr>
          <a:xfrm>
            <a:off x="6095999" y="0"/>
            <a:ext cx="6096001" cy="6857999"/>
          </a:xfrm>
        </p:spPr>
        <p:txBody>
          <a:bodyPr>
            <a:normAutofit lnSpcReduction="10000"/>
          </a:bodyPr>
          <a:lstStyle/>
          <a:p>
            <a:r>
              <a:rPr lang="en-GB" sz="3200" dirty="0">
                <a:solidFill>
                  <a:schemeClr val="tx1"/>
                </a:solidFill>
              </a:rPr>
              <a:t>Avoid writing the assignment simply as a ‘narrative’ </a:t>
            </a:r>
          </a:p>
          <a:p>
            <a:r>
              <a:rPr lang="en-GB" sz="3200" dirty="0">
                <a:solidFill>
                  <a:schemeClr val="tx1"/>
                </a:solidFill>
              </a:rPr>
              <a:t>Focus on skills and approaches, and evidence your ability to use counselling skills.</a:t>
            </a:r>
          </a:p>
          <a:p>
            <a:r>
              <a:rPr lang="en-GB" sz="3200" dirty="0">
                <a:solidFill>
                  <a:schemeClr val="tx1"/>
                </a:solidFill>
              </a:rPr>
              <a:t>Critique each skill/approach, backing this up with references </a:t>
            </a:r>
          </a:p>
          <a:p>
            <a:r>
              <a:rPr lang="en-GB" sz="3200" dirty="0">
                <a:solidFill>
                  <a:schemeClr val="tx1"/>
                </a:solidFill>
              </a:rPr>
              <a:t>Back up your analysis and evaluation of each skill/approach with theories</a:t>
            </a:r>
          </a:p>
          <a:p>
            <a:pPr marL="0" indent="0">
              <a:buNone/>
            </a:pPr>
            <a:endParaRPr lang="en-GB" dirty="0">
              <a:solidFill>
                <a:schemeClr val="tx1"/>
              </a:solidFill>
            </a:endParaRPr>
          </a:p>
        </p:txBody>
      </p:sp>
      <p:pic>
        <p:nvPicPr>
          <p:cNvPr id="11" name="Audio 10">
            <a:hlinkClick r:id="" action="ppaction://media"/>
            <a:extLst>
              <a:ext uri="{FF2B5EF4-FFF2-40B4-BE49-F238E27FC236}">
                <a16:creationId xmlns:a16="http://schemas.microsoft.com/office/drawing/2014/main" id="{EC121695-1E42-4F93-98C1-C930E8DA78B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30021241"/>
      </p:ext>
    </p:extLst>
  </p:cSld>
  <p:clrMapOvr>
    <a:masterClrMapping/>
  </p:clrMapOvr>
  <mc:AlternateContent xmlns:mc="http://schemas.openxmlformats.org/markup-compatibility/2006">
    <mc:Choice xmlns:p14="http://schemas.microsoft.com/office/powerpoint/2010/main" Requires="p14">
      <p:transition spd="slow" p14:dur="2000" advTm="39078"/>
    </mc:Choice>
    <mc:Fallback>
      <p:transition spd="slow" advTm="39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C773C-A61C-4F09-A512-872BD1B0D721}"/>
              </a:ext>
            </a:extLst>
          </p:cNvPr>
          <p:cNvSpPr>
            <a:spLocks noGrp="1"/>
          </p:cNvSpPr>
          <p:nvPr>
            <p:ph type="title"/>
          </p:nvPr>
        </p:nvSpPr>
        <p:spPr>
          <a:xfrm>
            <a:off x="640290" y="685800"/>
            <a:ext cx="4818656" cy="4603749"/>
          </a:xfrm>
        </p:spPr>
        <p:txBody>
          <a:bodyPr>
            <a:normAutofit/>
          </a:bodyPr>
          <a:lstStyle/>
          <a:p>
            <a:pPr algn="r"/>
            <a:r>
              <a:rPr lang="en-GB" sz="5200" dirty="0"/>
              <a:t>Assessment two: </a:t>
            </a:r>
          </a:p>
        </p:txBody>
      </p:sp>
      <p:sp>
        <p:nvSpPr>
          <p:cNvPr id="10" name="Rectangle 9">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EB4A22-8BCF-4458-A0DE-A0AA35FB741F}"/>
              </a:ext>
            </a:extLst>
          </p:cNvPr>
          <p:cNvSpPr>
            <a:spLocks noGrp="1"/>
          </p:cNvSpPr>
          <p:nvPr>
            <p:ph idx="1"/>
          </p:nvPr>
        </p:nvSpPr>
        <p:spPr>
          <a:xfrm>
            <a:off x="6095999" y="-1"/>
            <a:ext cx="6096001" cy="6725265"/>
          </a:xfrm>
        </p:spPr>
        <p:txBody>
          <a:bodyPr>
            <a:normAutofit/>
          </a:bodyPr>
          <a:lstStyle/>
          <a:p>
            <a:r>
              <a:rPr lang="en-GB" sz="3600" dirty="0">
                <a:solidFill>
                  <a:schemeClr val="tx1"/>
                </a:solidFill>
              </a:rPr>
              <a:t>Your analysis of the counselling session should lead to a conclusion.</a:t>
            </a:r>
          </a:p>
          <a:p>
            <a:r>
              <a:rPr lang="en-GB" sz="3600" dirty="0">
                <a:solidFill>
                  <a:schemeClr val="tx1"/>
                </a:solidFill>
              </a:rPr>
              <a:t>Don’t be shy about identifying any errors, just make suggestions about how you might have put this right.</a:t>
            </a:r>
          </a:p>
          <a:p>
            <a:r>
              <a:rPr lang="en-GB" sz="3600" dirty="0">
                <a:solidFill>
                  <a:schemeClr val="tx1"/>
                </a:solidFill>
              </a:rPr>
              <a:t>Use references to support your critique.</a:t>
            </a:r>
          </a:p>
          <a:p>
            <a:endParaRPr lang="en-GB" dirty="0">
              <a:solidFill>
                <a:schemeClr val="tx1"/>
              </a:solidFill>
            </a:endParaRPr>
          </a:p>
        </p:txBody>
      </p:sp>
      <p:pic>
        <p:nvPicPr>
          <p:cNvPr id="7" name="Audio 6">
            <a:hlinkClick r:id="" action="ppaction://media"/>
            <a:extLst>
              <a:ext uri="{FF2B5EF4-FFF2-40B4-BE49-F238E27FC236}">
                <a16:creationId xmlns:a16="http://schemas.microsoft.com/office/drawing/2014/main" id="{F3F9008B-19FF-42C1-863E-A77FFE19FA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08789107"/>
      </p:ext>
    </p:extLst>
  </p:cSld>
  <p:clrMapOvr>
    <a:masterClrMapping/>
  </p:clrMapOvr>
  <mc:AlternateContent xmlns:mc="http://schemas.openxmlformats.org/markup-compatibility/2006">
    <mc:Choice xmlns:p14="http://schemas.microsoft.com/office/powerpoint/2010/main" Requires="p14">
      <p:transition spd="slow" p14:dur="2000" advTm="40806"/>
    </mc:Choice>
    <mc:Fallback>
      <p:transition spd="slow" advTm="40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0D986-E5B1-4481-809F-5AE09AC12BCC}"/>
              </a:ext>
            </a:extLst>
          </p:cNvPr>
          <p:cNvSpPr>
            <a:spLocks noGrp="1"/>
          </p:cNvSpPr>
          <p:nvPr>
            <p:ph type="title"/>
          </p:nvPr>
        </p:nvSpPr>
        <p:spPr>
          <a:xfrm>
            <a:off x="640290" y="685800"/>
            <a:ext cx="4818656" cy="4603749"/>
          </a:xfrm>
        </p:spPr>
        <p:txBody>
          <a:bodyPr>
            <a:normAutofit/>
          </a:bodyPr>
          <a:lstStyle/>
          <a:p>
            <a:pPr algn="r"/>
            <a:r>
              <a:rPr lang="en-GB" sz="4800"/>
              <a:t>Interpersonal Process Recall (IPR)</a:t>
            </a:r>
          </a:p>
        </p:txBody>
      </p:sp>
      <p:sp>
        <p:nvSpPr>
          <p:cNvPr id="10" name="Rectangle 9">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729AA3-B3AD-4C40-9B33-89621925B1D4}"/>
              </a:ext>
            </a:extLst>
          </p:cNvPr>
          <p:cNvSpPr>
            <a:spLocks noGrp="1"/>
          </p:cNvSpPr>
          <p:nvPr>
            <p:ph idx="1"/>
          </p:nvPr>
        </p:nvSpPr>
        <p:spPr>
          <a:xfrm>
            <a:off x="6095999" y="-840659"/>
            <a:ext cx="6096001" cy="7565923"/>
          </a:xfrm>
        </p:spPr>
        <p:txBody>
          <a:bodyPr>
            <a:noAutofit/>
          </a:bodyPr>
          <a:lstStyle/>
          <a:p>
            <a:pPr marL="0" indent="0">
              <a:lnSpc>
                <a:spcPct val="90000"/>
              </a:lnSpc>
              <a:buNone/>
            </a:pPr>
            <a:r>
              <a:rPr lang="en-GB" sz="2800" dirty="0">
                <a:solidFill>
                  <a:schemeClr val="tx1"/>
                </a:solidFill>
              </a:rPr>
              <a:t>To increase your self-awareness regarding the therapeutic relationship and your ability to critique, you might wish to use the Interpersonal Process Recall (IPR) strategy developed by Norman Kagan and colleagues that empowers counsellors to understand and act upon perceptions which may be outside of their immediate awareness.</a:t>
            </a:r>
          </a:p>
        </p:txBody>
      </p:sp>
      <p:pic>
        <p:nvPicPr>
          <p:cNvPr id="5" name="Audio 4">
            <a:hlinkClick r:id="" action="ppaction://media"/>
            <a:extLst>
              <a:ext uri="{FF2B5EF4-FFF2-40B4-BE49-F238E27FC236}">
                <a16:creationId xmlns:a16="http://schemas.microsoft.com/office/drawing/2014/main" id="{3CFCD254-DACF-40DA-B0E2-C346801486C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68470886"/>
      </p:ext>
    </p:extLst>
  </p:cSld>
  <p:clrMapOvr>
    <a:masterClrMapping/>
  </p:clrMapOvr>
  <mc:AlternateContent xmlns:mc="http://schemas.openxmlformats.org/markup-compatibility/2006">
    <mc:Choice xmlns:p14="http://schemas.microsoft.com/office/powerpoint/2010/main" Requires="p14">
      <p:transition spd="slow" p14:dur="2000" advTm="42548"/>
    </mc:Choice>
    <mc:Fallback>
      <p:transition spd="slow" advTm="425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9AD27-30BE-4674-9A1E-0D7066AEE090}"/>
              </a:ext>
            </a:extLst>
          </p:cNvPr>
          <p:cNvSpPr>
            <a:spLocks noGrp="1"/>
          </p:cNvSpPr>
          <p:nvPr>
            <p:ph type="title"/>
          </p:nvPr>
        </p:nvSpPr>
        <p:spPr>
          <a:xfrm>
            <a:off x="57807" y="5675585"/>
            <a:ext cx="12076386" cy="1182413"/>
          </a:xfrm>
        </p:spPr>
        <p:txBody>
          <a:bodyPr>
            <a:normAutofit/>
          </a:bodyPr>
          <a:lstStyle/>
          <a:p>
            <a:r>
              <a:rPr lang="en-GB" sz="3200" dirty="0"/>
              <a:t>Some IPR questions you may wish to consider. See also the paper posted on </a:t>
            </a:r>
            <a:r>
              <a:rPr lang="en-GB" sz="3200" dirty="0" err="1"/>
              <a:t>moodle</a:t>
            </a:r>
            <a:endParaRPr lang="en-GB" sz="3200" dirty="0"/>
          </a:p>
        </p:txBody>
      </p:sp>
      <p:sp>
        <p:nvSpPr>
          <p:cNvPr id="3" name="Content Placeholder 2">
            <a:extLst>
              <a:ext uri="{FF2B5EF4-FFF2-40B4-BE49-F238E27FC236}">
                <a16:creationId xmlns:a16="http://schemas.microsoft.com/office/drawing/2014/main" id="{AEC9F6E8-B070-44C8-9527-1EA08ED7D5D2}"/>
              </a:ext>
            </a:extLst>
          </p:cNvPr>
          <p:cNvSpPr>
            <a:spLocks noGrp="1"/>
          </p:cNvSpPr>
          <p:nvPr>
            <p:ph idx="1"/>
          </p:nvPr>
        </p:nvSpPr>
        <p:spPr>
          <a:xfrm>
            <a:off x="0" y="1"/>
            <a:ext cx="12192000" cy="5675584"/>
          </a:xfrm>
        </p:spPr>
        <p:txBody>
          <a:bodyPr>
            <a:normAutofit/>
          </a:bodyPr>
          <a:lstStyle/>
          <a:p>
            <a:r>
              <a:rPr lang="en-GB" dirty="0">
                <a:solidFill>
                  <a:schemeClr val="bg1"/>
                </a:solidFill>
              </a:rPr>
              <a:t>What do you wish you had said to him/her?  </a:t>
            </a:r>
          </a:p>
          <a:p>
            <a:r>
              <a:rPr lang="en-GB" dirty="0">
                <a:solidFill>
                  <a:schemeClr val="bg1"/>
                </a:solidFill>
              </a:rPr>
              <a:t>How do you think he/she would have reacted if you had said that? </a:t>
            </a:r>
          </a:p>
          <a:p>
            <a:r>
              <a:rPr lang="en-GB" dirty="0">
                <a:solidFill>
                  <a:schemeClr val="bg1"/>
                </a:solidFill>
              </a:rPr>
              <a:t>What would have been the risk in saying what you wanted to say? </a:t>
            </a:r>
          </a:p>
          <a:p>
            <a:r>
              <a:rPr lang="en-GB" dirty="0">
                <a:solidFill>
                  <a:schemeClr val="bg1"/>
                </a:solidFill>
              </a:rPr>
              <a:t>If you had the chance now, how might you tell him/her what you are thinking and feeling? </a:t>
            </a:r>
          </a:p>
          <a:p>
            <a:r>
              <a:rPr lang="en-GB" dirty="0">
                <a:solidFill>
                  <a:schemeClr val="bg1"/>
                </a:solidFill>
              </a:rPr>
              <a:t>Were there any other thoughts going through your mind? </a:t>
            </a:r>
          </a:p>
          <a:p>
            <a:r>
              <a:rPr lang="en-GB" dirty="0">
                <a:solidFill>
                  <a:schemeClr val="bg1"/>
                </a:solidFill>
              </a:rPr>
              <a:t>How did you want the other person to perceive you? </a:t>
            </a:r>
          </a:p>
          <a:p>
            <a:r>
              <a:rPr lang="en-GB" dirty="0">
                <a:solidFill>
                  <a:schemeClr val="bg1"/>
                </a:solidFill>
              </a:rPr>
              <a:t>Were those feelings located physically in some part of your body? </a:t>
            </a:r>
          </a:p>
          <a:p>
            <a:r>
              <a:rPr lang="en-GB" dirty="0">
                <a:solidFill>
                  <a:schemeClr val="bg1"/>
                </a:solidFill>
              </a:rPr>
              <a:t>Were you aware of any feelings? </a:t>
            </a:r>
          </a:p>
          <a:p>
            <a:r>
              <a:rPr lang="en-GB" dirty="0">
                <a:solidFill>
                  <a:schemeClr val="bg1"/>
                </a:solidFill>
              </a:rPr>
              <a:t>Does that feeling have any special meaning for you? </a:t>
            </a:r>
          </a:p>
          <a:p>
            <a:r>
              <a:rPr lang="en-GB" dirty="0">
                <a:solidFill>
                  <a:schemeClr val="bg1"/>
                </a:solidFill>
              </a:rPr>
              <a:t>What did you want him/her to tell you? </a:t>
            </a:r>
          </a:p>
          <a:p>
            <a:r>
              <a:rPr lang="en-GB" dirty="0">
                <a:solidFill>
                  <a:schemeClr val="bg1"/>
                </a:solidFill>
              </a:rPr>
              <a:t>What do you think he/she wanted from you? </a:t>
            </a:r>
          </a:p>
          <a:p>
            <a:r>
              <a:rPr lang="en-GB" dirty="0">
                <a:solidFill>
                  <a:schemeClr val="bg1"/>
                </a:solidFill>
              </a:rPr>
              <a:t>Did he/she remind you of anyone in your life?</a:t>
            </a:r>
          </a:p>
        </p:txBody>
      </p:sp>
      <p:pic>
        <p:nvPicPr>
          <p:cNvPr id="4" name="Audio 3">
            <a:hlinkClick r:id="" action="ppaction://media"/>
            <a:extLst>
              <a:ext uri="{FF2B5EF4-FFF2-40B4-BE49-F238E27FC236}">
                <a16:creationId xmlns:a16="http://schemas.microsoft.com/office/drawing/2014/main" id="{6C732CCF-0E77-42E7-AE34-8926A2C047F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5047112"/>
      </p:ext>
    </p:extLst>
  </p:cSld>
  <p:clrMapOvr>
    <a:masterClrMapping/>
  </p:clrMapOvr>
  <mc:AlternateContent xmlns:mc="http://schemas.openxmlformats.org/markup-compatibility/2006">
    <mc:Choice xmlns:p14="http://schemas.microsoft.com/office/powerpoint/2010/main" Requires="p14">
      <p:transition spd="slow" p14:dur="2000" advTm="94978"/>
    </mc:Choice>
    <mc:Fallback>
      <p:transition spd="slow" advTm="94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051E7-6F7F-4245-AF5F-C760BD32CA9B}"/>
              </a:ext>
            </a:extLst>
          </p:cNvPr>
          <p:cNvSpPr>
            <a:spLocks noGrp="1"/>
          </p:cNvSpPr>
          <p:nvPr>
            <p:ph type="title"/>
          </p:nvPr>
        </p:nvSpPr>
        <p:spPr>
          <a:xfrm>
            <a:off x="3978579" y="4487332"/>
            <a:ext cx="5627158" cy="1507067"/>
          </a:xfrm>
        </p:spPr>
        <p:txBody>
          <a:bodyPr>
            <a:normAutofit/>
          </a:bodyPr>
          <a:lstStyle/>
          <a:p>
            <a:r>
              <a:rPr lang="en-GB" dirty="0"/>
              <a:t>Aim of this PowerPoint</a:t>
            </a:r>
          </a:p>
        </p:txBody>
      </p:sp>
      <p:pic>
        <p:nvPicPr>
          <p:cNvPr id="5" name="Picture 4">
            <a:extLst>
              <a:ext uri="{FF2B5EF4-FFF2-40B4-BE49-F238E27FC236}">
                <a16:creationId xmlns:a16="http://schemas.microsoft.com/office/drawing/2014/main" id="{7F31A7FC-AFBC-4927-BDBF-CA7AB0E0F5EA}"/>
              </a:ext>
            </a:extLst>
          </p:cNvPr>
          <p:cNvPicPr>
            <a:picLocks noChangeAspect="1"/>
          </p:cNvPicPr>
          <p:nvPr/>
        </p:nvPicPr>
        <p:blipFill rotWithShape="1">
          <a:blip r:embed="rId4"/>
          <a:srcRect l="32424" r="33490" b="-1"/>
          <a:stretch/>
        </p:blipFill>
        <p:spPr>
          <a:xfrm>
            <a:off x="831" y="10"/>
            <a:ext cx="3502025" cy="6857990"/>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97F0680E-93BD-4043-A767-4DF3B9678EBC}"/>
              </a:ext>
            </a:extLst>
          </p:cNvPr>
          <p:cNvSpPr>
            <a:spLocks noGrp="1"/>
          </p:cNvSpPr>
          <p:nvPr>
            <p:ph idx="1"/>
          </p:nvPr>
        </p:nvSpPr>
        <p:spPr>
          <a:xfrm>
            <a:off x="3884612" y="685800"/>
            <a:ext cx="6626072" cy="3615267"/>
          </a:xfrm>
        </p:spPr>
        <p:txBody>
          <a:bodyPr>
            <a:normAutofit/>
          </a:bodyPr>
          <a:lstStyle/>
          <a:p>
            <a:r>
              <a:rPr lang="en-GB" sz="3200" dirty="0">
                <a:solidFill>
                  <a:schemeClr val="bg1"/>
                </a:solidFill>
              </a:rPr>
              <a:t>To consider Assignment Two : Recording and Reflective Piece</a:t>
            </a:r>
          </a:p>
        </p:txBody>
      </p:sp>
      <p:pic>
        <p:nvPicPr>
          <p:cNvPr id="7" name="Audio 6">
            <a:hlinkClick r:id="" action="ppaction://media"/>
            <a:extLst>
              <a:ext uri="{FF2B5EF4-FFF2-40B4-BE49-F238E27FC236}">
                <a16:creationId xmlns:a16="http://schemas.microsoft.com/office/drawing/2014/main" id="{EC99A29E-0532-45DE-BC40-E4118F50EC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02744644"/>
      </p:ext>
    </p:extLst>
  </p:cSld>
  <p:clrMapOvr>
    <a:masterClrMapping/>
  </p:clrMapOvr>
  <mc:AlternateContent xmlns:mc="http://schemas.openxmlformats.org/markup-compatibility/2006">
    <mc:Choice xmlns:p14="http://schemas.microsoft.com/office/powerpoint/2010/main" Requires="p14">
      <p:transition spd="slow" p14:dur="2000" advTm="21814"/>
    </mc:Choice>
    <mc:Fallback>
      <p:transition spd="slow" advTm="21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TotalTime>
  <Words>966</Words>
  <Application>Microsoft Office PowerPoint</Application>
  <PresentationFormat>Widescreen</PresentationFormat>
  <Paragraphs>110</Paragraphs>
  <Slides>18</Slides>
  <Notes>3</Notes>
  <HiddenSlides>0</HiddenSlides>
  <MMClips>18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Calibri</vt:lpstr>
      <vt:lpstr>Century Gothic</vt:lpstr>
      <vt:lpstr>Times New Roman</vt:lpstr>
      <vt:lpstr>Wingdings</vt:lpstr>
      <vt:lpstr>Wingdings 3</vt:lpstr>
      <vt:lpstr>Slice</vt:lpstr>
      <vt:lpstr>FINAL ASSIGNMENT</vt:lpstr>
      <vt:lpstr>Recap on what is required of you for assignment 2</vt:lpstr>
      <vt:lpstr>Aim of this PowerPoint:</vt:lpstr>
      <vt:lpstr>Assignment two …   …   …</vt:lpstr>
      <vt:lpstr>PowerPoint Presentation</vt:lpstr>
      <vt:lpstr>Learning outcomes:</vt:lpstr>
      <vt:lpstr>Important learning outcome</vt:lpstr>
      <vt:lpstr>What do I have to do?</vt:lpstr>
      <vt:lpstr>What do I have to do?</vt:lpstr>
      <vt:lpstr>Assessment two: </vt:lpstr>
      <vt:lpstr>Assessment two: </vt:lpstr>
      <vt:lpstr>Assessment two: </vt:lpstr>
      <vt:lpstr>Assessment two: </vt:lpstr>
      <vt:lpstr>Assessment two: </vt:lpstr>
      <vt:lpstr>Assessment two: </vt:lpstr>
      <vt:lpstr>Interpersonal Process Recall (IPR)</vt:lpstr>
      <vt:lpstr>Some IPR questions you may wish to consider. See also the paper posted on moodle</vt:lpstr>
      <vt:lpstr>Aim of this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FINAL ASSIGNMENT</dc:title>
  <dc:creator>Beverly Cole</dc:creator>
  <cp:lastModifiedBy>Beverly Cole</cp:lastModifiedBy>
  <cp:revision>6</cp:revision>
  <dcterms:created xsi:type="dcterms:W3CDTF">2021-01-02T17:44:05Z</dcterms:created>
  <dcterms:modified xsi:type="dcterms:W3CDTF">2021-11-17T18:40:26Z</dcterms:modified>
</cp:coreProperties>
</file>