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773" r:id="rId1"/>
  </p:sldMasterIdLst>
  <p:notesMasterIdLst>
    <p:notesMasterId r:id="rId25"/>
  </p:notesMasterIdLst>
  <p:sldIdLst>
    <p:sldId id="256" r:id="rId2"/>
    <p:sldId id="295" r:id="rId3"/>
    <p:sldId id="273" r:id="rId4"/>
    <p:sldId id="274" r:id="rId5"/>
    <p:sldId id="289" r:id="rId6"/>
    <p:sldId id="288" r:id="rId7"/>
    <p:sldId id="296" r:id="rId8"/>
    <p:sldId id="258" r:id="rId9"/>
    <p:sldId id="278" r:id="rId10"/>
    <p:sldId id="275" r:id="rId11"/>
    <p:sldId id="287" r:id="rId12"/>
    <p:sldId id="297" r:id="rId13"/>
    <p:sldId id="293" r:id="rId14"/>
    <p:sldId id="286" r:id="rId15"/>
    <p:sldId id="290" r:id="rId16"/>
    <p:sldId id="285" r:id="rId17"/>
    <p:sldId id="298" r:id="rId18"/>
    <p:sldId id="263" r:id="rId19"/>
    <p:sldId id="279" r:id="rId20"/>
    <p:sldId id="299" r:id="rId21"/>
    <p:sldId id="292" r:id="rId22"/>
    <p:sldId id="281" r:id="rId23"/>
    <p:sldId id="283" r:id="rId24"/>
  </p:sldIdLst>
  <p:sldSz cx="12192000" cy="6858000"/>
  <p:notesSz cx="12192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6619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8627" autoAdjust="0"/>
  </p:normalViewPr>
  <p:slideViewPr>
    <p:cSldViewPr>
      <p:cViewPr varScale="1">
        <p:scale>
          <a:sx n="71" d="100"/>
          <a:sy n="71" d="100"/>
        </p:scale>
        <p:origin x="43" y="48"/>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43375826-B54B-44B2-849E-A01ACE110471}" type="datetimeFigureOut">
              <a:rPr lang="en-IN" smtClean="0"/>
              <a:t>05-04-2026</a:t>
            </a:fld>
            <a:endParaRPr lang="en-IN"/>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1BA42777-78EA-4226-93E9-487A0C67F587}" type="slidenum">
              <a:rPr lang="en-IN" smtClean="0"/>
              <a:t>‹#›</a:t>
            </a:fld>
            <a:endParaRPr lang="en-IN"/>
          </a:p>
        </p:txBody>
      </p:sp>
    </p:spTree>
    <p:extLst>
      <p:ext uri="{BB962C8B-B14F-4D97-AF65-F5344CB8AC3E}">
        <p14:creationId xmlns:p14="http://schemas.microsoft.com/office/powerpoint/2010/main" val="2691049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1BA42777-78EA-4226-93E9-487A0C67F587}" type="slidenum">
              <a:rPr lang="en-IN" smtClean="0"/>
              <a:t>2</a:t>
            </a:fld>
            <a:endParaRPr lang="en-IN"/>
          </a:p>
        </p:txBody>
      </p:sp>
    </p:spTree>
    <p:extLst>
      <p:ext uri="{BB962C8B-B14F-4D97-AF65-F5344CB8AC3E}">
        <p14:creationId xmlns:p14="http://schemas.microsoft.com/office/powerpoint/2010/main" val="33561611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Job satisfaction means how employees feel about their job, including their work environment, responsibilities, and overall experience. In the NHS, job satisfaction is very important because healthcare employees work under high pressure and demanding conditions. When employees are satisfied, they are more motivated, engaged, and productive, which leads to better performance and improved patient care. However, low job satisfaction can cause serious issues such as stress, burnout, absenteeism, and high turnover rates. This creates challenges for the NHS, as replacing staff is costly and time-consuming. From a Human Resource Management perspective, improving job satisfaction is essential to maintaining a stable and capable workforce. It also helps in increasing employee retention and ensuring long-term organisational success. Therefore, job satisfaction is not just an individual concern but a key strategic issue for the NHS.</a:t>
            </a:r>
          </a:p>
          <a:p>
            <a:pPr algn="just" rtl="0"/>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BA42777-78EA-4226-93E9-487A0C67F587}" type="slidenum">
              <a:rPr lang="en-IN" smtClean="0"/>
              <a:t>3</a:t>
            </a:fld>
            <a:endParaRPr lang="en-IN"/>
          </a:p>
        </p:txBody>
      </p:sp>
    </p:spTree>
    <p:extLst>
      <p:ext uri="{BB962C8B-B14F-4D97-AF65-F5344CB8AC3E}">
        <p14:creationId xmlns:p14="http://schemas.microsoft.com/office/powerpoint/2010/main" val="34462866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This slide explains the current HCM challenges affecting job satisfaction in the NHS. One major issue is staff shortage. The NHS had around a 10% vacancy rate in 2023, which increases workload for existing staff. Because of this, many employees feel overworked and tired. According to the NHS Staff Survey, about 40% of staff feel stressed due to high pressure at work. Long working hours and night shifts also make it difficult for employees to maintain a healthy work-life balance. In addition, limited career growth and fewer training opportunities reduce motivation among staff. Many employees also feel that they do not receive enough support or recognition from management. These challenges directly reduce job satisfaction, lower employee performance, and increase staff turnover, which creates more pressure on the NHS workforce.</a:t>
            </a:r>
          </a:p>
          <a:p>
            <a:pPr algn="just" rtl="0"/>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BA42777-78EA-4226-93E9-487A0C67F587}" type="slidenum">
              <a:rPr lang="en-IN" smtClean="0"/>
              <a:t>4</a:t>
            </a:fld>
            <a:endParaRPr lang="en-IN"/>
          </a:p>
        </p:txBody>
      </p:sp>
    </p:spTree>
    <p:extLst>
      <p:ext uri="{BB962C8B-B14F-4D97-AF65-F5344CB8AC3E}">
        <p14:creationId xmlns:p14="http://schemas.microsoft.com/office/powerpoint/2010/main" val="8687689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EF52CC-EB58-0A6E-F681-6E3E2C919B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D2C0A7-55D9-7619-0134-218F1C978A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DC4E10-9716-554E-A26D-EA73B8D50CBB}"/>
              </a:ext>
            </a:extLst>
          </p:cNvPr>
          <p:cNvSpPr>
            <a:spLocks noGrp="1"/>
          </p:cNvSpPr>
          <p:nvPr>
            <p:ph type="body" idx="1"/>
          </p:nvPr>
        </p:nvSpPr>
        <p:spPr/>
        <p:txBody>
          <a:bodyPr/>
          <a:lstStyle/>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The root causes of job dissatisfaction in the NHS can be grouped into policy, leadership, structural, and cultural factors, each directly affecting key HRM outcomes. Policy-related issues such as low pay and limited career progression reduce employee motivation and increase staff turnover, as many employees feel undervalued. Leadership issues, including poor communication and lack of managerial support, lower employee engagement, which negatively impacts performance and retention.</a:t>
            </a: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Structural challenges, particularly staff shortages and excessive workload, create high levels of stress and burnout. This weakens workforce capability and reduces overall productivity, with many NHS employees reporting work-related stress. Cultural issues, such as a lack of recognition and limited employee voice, further reduce morale and motivation.</a:t>
            </a: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From an HRM perspective, these root causes are critical because they directly influence employee performance, retention, motivation, and workforce capability, ultimately affecting the quality of patient care and organisational effectiveness in the NHS.</a:t>
            </a:r>
          </a:p>
          <a:p>
            <a:pPr algn="just" rtl="0"/>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a:extLst>
              <a:ext uri="{FF2B5EF4-FFF2-40B4-BE49-F238E27FC236}">
                <a16:creationId xmlns:a16="http://schemas.microsoft.com/office/drawing/2014/main" id="{CF3DB0E2-11BB-51EE-F0D3-AAF23054E9C7}"/>
              </a:ext>
            </a:extLst>
          </p:cNvPr>
          <p:cNvSpPr>
            <a:spLocks noGrp="1"/>
          </p:cNvSpPr>
          <p:nvPr>
            <p:ph type="sldNum" sz="quarter" idx="5"/>
          </p:nvPr>
        </p:nvSpPr>
        <p:spPr/>
        <p:txBody>
          <a:bodyPr/>
          <a:lstStyle/>
          <a:p>
            <a:fld id="{1BA42777-78EA-4226-93E9-487A0C67F587}" type="slidenum">
              <a:rPr lang="en-IN" smtClean="0"/>
              <a:t>5</a:t>
            </a:fld>
            <a:endParaRPr lang="en-IN"/>
          </a:p>
        </p:txBody>
      </p:sp>
    </p:spTree>
    <p:extLst>
      <p:ext uri="{BB962C8B-B14F-4D97-AF65-F5344CB8AC3E}">
        <p14:creationId xmlns:p14="http://schemas.microsoft.com/office/powerpoint/2010/main" val="40208399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533EF3-1EA9-690C-BEFE-56C6C04B3D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90E8E9-CA16-9612-F3D3-15AD1936A0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B9E536-9ECA-0363-967F-AA3F5CB76884}"/>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This slide explains the key HRM theories linked to job satisfaction in the NHS. First, Maslow’s Hierarchy of Needs shows that employees need basic safety and work-life balance. In the NHS, high stress and workload make it difficult to meet these needs, reducing satisfaction. Second, Herzberg’s Two-Factor Theory explains that poor working conditions, long hours, and low pay can cause dissatisfaction. These are called hygiene factors. Third, motivation theory highlights that when employees do not feel recognised, their motivation and performance decrease. The psychological contract theory explains that when the NHS does not meet employee expectations, trust is broken, leading to low satisfaction and higher turnover. Finally, employee engagement theory shows that engaged employees perform better, stay longer, and improve overall workforce capability. These theories help HR managers understand how to improve job satisfaction in the NHS.</a:t>
            </a:r>
          </a:p>
          <a:p>
            <a:pPr algn="just" rtl="0"/>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a:extLst>
              <a:ext uri="{FF2B5EF4-FFF2-40B4-BE49-F238E27FC236}">
                <a16:creationId xmlns:a16="http://schemas.microsoft.com/office/drawing/2014/main" id="{C6495F3F-B044-F019-1B4F-B3EEAAB0D56A}"/>
              </a:ext>
            </a:extLst>
          </p:cNvPr>
          <p:cNvSpPr>
            <a:spLocks noGrp="1"/>
          </p:cNvSpPr>
          <p:nvPr>
            <p:ph type="sldNum" sz="quarter" idx="5"/>
          </p:nvPr>
        </p:nvSpPr>
        <p:spPr/>
        <p:txBody>
          <a:bodyPr/>
          <a:lstStyle/>
          <a:p>
            <a:fld id="{1BA42777-78EA-4226-93E9-487A0C67F587}" type="slidenum">
              <a:rPr lang="en-IN" smtClean="0"/>
              <a:t>6</a:t>
            </a:fld>
            <a:endParaRPr lang="en-IN"/>
          </a:p>
        </p:txBody>
      </p:sp>
    </p:spTree>
    <p:extLst>
      <p:ext uri="{BB962C8B-B14F-4D97-AF65-F5344CB8AC3E}">
        <p14:creationId xmlns:p14="http://schemas.microsoft.com/office/powerpoint/2010/main" val="1674112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This slide explains how job satisfaction affects NHS employees. One major issue is stress. According to the NHS Staff Survey 2023, around 40% of staff report work-related stress. This is mainly because of high workload and long working hours. As a result, many employees feel tired and experience burnout. Low job satisfaction also reduces motivation and engagement, which affects employee performance. When employees are not motivated, they cannot give their best at work. In addition, many NHS workers face mental health issues such as anxiety and emotional exhaustion. Another important impact is absenteeism. Employees who are not satisfied are more likely to take leave or think about leaving their job. This reduces staff retention and weakens workforce capability in the NHS, creating more pressure on remaining employees.</a:t>
            </a:r>
          </a:p>
          <a:p>
            <a:pPr algn="just" rtl="0"/>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BA42777-78EA-4226-93E9-487A0C67F587}" type="slidenum">
              <a:rPr lang="en-IN" smtClean="0"/>
              <a:t>8</a:t>
            </a:fld>
            <a:endParaRPr lang="en-IN"/>
          </a:p>
        </p:txBody>
      </p:sp>
    </p:spTree>
    <p:extLst>
      <p:ext uri="{BB962C8B-B14F-4D97-AF65-F5344CB8AC3E}">
        <p14:creationId xmlns:p14="http://schemas.microsoft.com/office/powerpoint/2010/main" val="10927096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Job dissatisfaction in the NHS has a significant negative impact on organisational performance and effectiveness. High staff turnover is a major issue, as it increases recruitment and training costs, placing financial pressure on the organisation. Additionally, absenteeism caused by stress and burnout leads to workforce shortages, making it difficult to maintain efficient service delivery. According to NHS data, a large proportion of staff report experiencing work-related stress, which directly reduces productivity and overall performance. Low job satisfaction also leads to reduced employee engagement, which can negatively affect the quality and safety of patient care. Furthermore, ongoing staff shortages increase workload pressure on existing employees, weakening overall workforce capability. From a Human Resource Management perspective, these challenges impact key areas such as employee retention, performance, and organisational sustainability. Therefore, improving job satisfaction is essential for maintaining a stable workforce and delivering high-quality healthcare services in the NHS.</a:t>
            </a:r>
          </a:p>
          <a:p>
            <a:pPr algn="just" rtl="0"/>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BA42777-78EA-4226-93E9-487A0C67F587}" type="slidenum">
              <a:rPr lang="en-IN" smtClean="0"/>
              <a:t>9</a:t>
            </a:fld>
            <a:endParaRPr lang="en-IN"/>
          </a:p>
        </p:txBody>
      </p:sp>
    </p:spTree>
    <p:extLst>
      <p:ext uri="{BB962C8B-B14F-4D97-AF65-F5344CB8AC3E}">
        <p14:creationId xmlns:p14="http://schemas.microsoft.com/office/powerpoint/2010/main" val="28832376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This slide explains the importance of improving the work environment in the NHS. One key issue is staff shortage, with around 10% vacancy rate in 2023. Increasing staffing levels can reduce workload and pressure on existing employees. Flexible working hours can also help employees maintain a better work-life balance, which improves job satisfaction. Providing better facilities and modern equipment allows staff to perform their tasks more efficiently. Reducing long working hours and overtime is also important to prevent burnout and fatigue. According to Armstrong, good working conditions are important for employee satisfaction. A positive work environment increases motivation and engagement, which improves performance. It also helps retain employees and reduces turnover. Overall, improving the work environment strengthens workforce capability.</a:t>
            </a:r>
          </a:p>
          <a:p>
            <a:pPr algn="just" rtl="0"/>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BA42777-78EA-4226-93E9-487A0C67F587}" type="slidenum">
              <a:rPr lang="en-IN" smtClean="0"/>
              <a:t>10</a:t>
            </a:fld>
            <a:endParaRPr lang="en-IN"/>
          </a:p>
        </p:txBody>
      </p:sp>
    </p:spTree>
    <p:extLst>
      <p:ext uri="{BB962C8B-B14F-4D97-AF65-F5344CB8AC3E}">
        <p14:creationId xmlns:p14="http://schemas.microsoft.com/office/powerpoint/2010/main" val="40429945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2B27B7-D550-2FC6-A875-6F57FEA8ED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61504A-AFCF-C573-EDBF-A7E981E630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26A650-9976-6068-F38B-2D80D1157DBE}"/>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Employee recognition is a key HRM strategy to improve job satisfaction in the NHS. In a high-pressure environment, employees often feel undervalued, which reduces motivation and engagement. By introducing structured recognition programmes, such as awards, feedback systems, and appreciation initiatives, the NHS can improve employee morale and retention. Non-financial recognition is especially important, as it makes employees feel valued without increasing financial burden. According to Armstrong (2021), recognition directly improves employee performance and commitment. Similarly, Marchington and Wilkinson (2020) emphasise the importance of employee voice and appreciation in strengthening organisational outcomes. Overall, effective recognition can enhance motivation, workforce capability, and patient care quality.</a:t>
            </a:r>
          </a:p>
          <a:p>
            <a:pPr algn="just" rtl="0"/>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a:extLst>
              <a:ext uri="{FF2B5EF4-FFF2-40B4-BE49-F238E27FC236}">
                <a16:creationId xmlns:a16="http://schemas.microsoft.com/office/drawing/2014/main" id="{C9BFC00D-8188-07BE-EF5F-D44EC5C2EAD1}"/>
              </a:ext>
            </a:extLst>
          </p:cNvPr>
          <p:cNvSpPr>
            <a:spLocks noGrp="1"/>
          </p:cNvSpPr>
          <p:nvPr>
            <p:ph type="sldNum" sz="quarter" idx="5"/>
          </p:nvPr>
        </p:nvSpPr>
        <p:spPr/>
        <p:txBody>
          <a:bodyPr/>
          <a:lstStyle/>
          <a:p>
            <a:fld id="{1BA42777-78EA-4226-93E9-487A0C67F587}" type="slidenum">
              <a:rPr lang="en-IN" smtClean="0"/>
              <a:t>11</a:t>
            </a:fld>
            <a:endParaRPr lang="en-IN"/>
          </a:p>
        </p:txBody>
      </p:sp>
    </p:spTree>
    <p:extLst>
      <p:ext uri="{BB962C8B-B14F-4D97-AF65-F5344CB8AC3E}">
        <p14:creationId xmlns:p14="http://schemas.microsoft.com/office/powerpoint/2010/main" val="34660254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C0294F-B98E-D539-46FC-561F6D86E8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76943A-F521-4959-FDFE-DFC30F8A96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79033D-DA79-4014-9EA3-C5F25E3B2A82}"/>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This slide focuses on training and development as an important HR strategy to improve job satisfaction in the NHS. Providing regular training helps employees improve their skills and knowledge, which is very important in the healthcare sector. According to Stewart and Brown, training increases employee competence and confidence. When employees feel confident in their work, their motivation and job satisfaction also increase. Career development opportunities, such as promotions and skill advancement, make employees feel valued and encourage them to stay in the organisation. Training also improves employee performance, which leads to better patient care and service quality. According to Boxall et al., investment in employee development strengthens workforce capability and organisational success. Overall, training and development not only improve job satisfaction but also help in retaining skilled employees and building a strong NHS workforce.</a:t>
            </a:r>
          </a:p>
          <a:p>
            <a:pPr algn="just" rtl="0"/>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CE962E49-5391-4576-B25A-D5F8E9C9045E}"/>
              </a:ext>
            </a:extLst>
          </p:cNvPr>
          <p:cNvSpPr>
            <a:spLocks noGrp="1"/>
          </p:cNvSpPr>
          <p:nvPr>
            <p:ph type="sldNum" sz="quarter" idx="5"/>
          </p:nvPr>
        </p:nvSpPr>
        <p:spPr/>
        <p:txBody>
          <a:bodyPr/>
          <a:lstStyle/>
          <a:p>
            <a:fld id="{1BA42777-78EA-4226-93E9-487A0C67F587}" type="slidenum">
              <a:rPr lang="en-IN" smtClean="0"/>
              <a:t>13</a:t>
            </a:fld>
            <a:endParaRPr lang="en-IN"/>
          </a:p>
        </p:txBody>
      </p:sp>
    </p:spTree>
    <p:extLst>
      <p:ext uri="{BB962C8B-B14F-4D97-AF65-F5344CB8AC3E}">
        <p14:creationId xmlns:p14="http://schemas.microsoft.com/office/powerpoint/2010/main" val="1683786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1AD315-ED04-06BF-2FD1-AC24664EC0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61588F-F500-7505-02D3-D596F7E5D2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82C831-E942-DA2C-02CE-BDABE9B139E7}"/>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Leadership development is a critical recommendation to improve job satisfaction in the NHS. Many employees report dissatisfaction due to poor management support, lack of communication, and limited involvement in decision-making. NHS data indicates that a significant proportion of staff feel unsupported by their managers, which negatively affects morale, engagement, and retention. By implementing leadership development programmes, the NHS can equip managers with essential skills such as communication, emotional intelligence, and team leadership. This will help create a more supportive and inclusive work environment. Transformational leadership, in particular, encourages motivation, trust, and employee development, leading to improved performance and workforce capability. Effective leadership plays a key role in improving employee commitment and organisational success. Therefore, investing in leadership development will not only enhance job satisfaction but also strengthen retention, performance, and the overall quality of healthcare services in the NHS.</a:t>
            </a:r>
          </a:p>
          <a:p>
            <a:pPr algn="just" rtl="0"/>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96F739EC-8455-FB4B-C2B8-DDAD2541BB00}"/>
              </a:ext>
            </a:extLst>
          </p:cNvPr>
          <p:cNvSpPr>
            <a:spLocks noGrp="1"/>
          </p:cNvSpPr>
          <p:nvPr>
            <p:ph type="sldNum" sz="quarter" idx="5"/>
          </p:nvPr>
        </p:nvSpPr>
        <p:spPr/>
        <p:txBody>
          <a:bodyPr/>
          <a:lstStyle/>
          <a:p>
            <a:fld id="{1BA42777-78EA-4226-93E9-487A0C67F587}" type="slidenum">
              <a:rPr lang="en-IN" smtClean="0"/>
              <a:t>14</a:t>
            </a:fld>
            <a:endParaRPr lang="en-IN"/>
          </a:p>
        </p:txBody>
      </p:sp>
    </p:spTree>
    <p:extLst>
      <p:ext uri="{BB962C8B-B14F-4D97-AF65-F5344CB8AC3E}">
        <p14:creationId xmlns:p14="http://schemas.microsoft.com/office/powerpoint/2010/main" val="15954039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B5EB23-175B-DB55-8AC7-83AF9B5B36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B9E6D0-C666-972E-F2D0-ED683BCBE0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DC766B-3D0F-82D4-BBCD-95EDC8BA4E26}"/>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This slide explains the importance of employee well-being programs in improving job satisfaction in the NHS. Healthcare workers often face high stress due to workload and long working hours. Providing mental health support, such as counselling services and stress management programs, can help employees manage pressure more effectively. According to Deloitte, organisations that invest in employee wellbeing see better engagement and performance. Encouraging work-life balance is also very important. Flexible working hours and reduced long shifts help employees maintain both personal and professional lives. Creating a supportive work culture where employees feel comfortable sharing their problems is also essential. When employees feel supported, their job satisfaction increases. Well-being programs help reduce burnout, absenteeism, and turnover. According to Boudreau and Ramstad, focusing on human capital improves organisational outcomes. Overall, employee wellbeing programs improve motivation, enhance performance, increase retention, and strengthen workforce capability in the NHS, leading to better patient care.</a:t>
            </a:r>
          </a:p>
          <a:p>
            <a:pPr algn="just"/>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35B144DC-6E1D-463C-EF00-3F4C98DBA620}"/>
              </a:ext>
            </a:extLst>
          </p:cNvPr>
          <p:cNvSpPr>
            <a:spLocks noGrp="1"/>
          </p:cNvSpPr>
          <p:nvPr>
            <p:ph type="sldNum" sz="quarter" idx="5"/>
          </p:nvPr>
        </p:nvSpPr>
        <p:spPr/>
        <p:txBody>
          <a:bodyPr/>
          <a:lstStyle/>
          <a:p>
            <a:fld id="{1BA42777-78EA-4226-93E9-487A0C67F587}" type="slidenum">
              <a:rPr lang="en-IN" smtClean="0"/>
              <a:t>15</a:t>
            </a:fld>
            <a:endParaRPr lang="en-IN"/>
          </a:p>
        </p:txBody>
      </p:sp>
    </p:spTree>
    <p:extLst>
      <p:ext uri="{BB962C8B-B14F-4D97-AF65-F5344CB8AC3E}">
        <p14:creationId xmlns:p14="http://schemas.microsoft.com/office/powerpoint/2010/main" val="40843109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51C486-8DEA-27E7-9160-886AD3BA12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544823-513F-8A10-5833-1DE5F7AAAF1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561842-A7C8-2C15-413F-157C98FB6F82}"/>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This slide explains how HR analytics can improve job satisfaction in the NHS. HR analytics means using data to understand employee behaviour and improve decision-making. The NHS can use staff survey data to measure job satisfaction and identify issues like stress, workload, and lack of support. It can also track important data such as absenteeism, staff turnover, and performance levels. According to Ulrich et al., data-driven HR helps organisations make better and more effective decisions. This allows managers to take early action and solve problems before they become serious.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Jesuthasan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and Boudreau highlight that modern organisations use analytics to improve workforce management. Overall, HR analytics helps improve employee motivation, performance, and retention. It also strengthens workforce capability and supports better planning in the NHS, leading to improved organisational outcomes and patient care.</a:t>
            </a:r>
          </a:p>
          <a:p>
            <a:pPr algn="just" rtl="0"/>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CB7CA8CB-327B-DA37-1741-1DF3718178BC}"/>
              </a:ext>
            </a:extLst>
          </p:cNvPr>
          <p:cNvSpPr>
            <a:spLocks noGrp="1"/>
          </p:cNvSpPr>
          <p:nvPr>
            <p:ph type="sldNum" sz="quarter" idx="5"/>
          </p:nvPr>
        </p:nvSpPr>
        <p:spPr/>
        <p:txBody>
          <a:bodyPr/>
          <a:lstStyle/>
          <a:p>
            <a:fld id="{1BA42777-78EA-4226-93E9-487A0C67F587}" type="slidenum">
              <a:rPr lang="en-IN" smtClean="0"/>
              <a:t>16</a:t>
            </a:fld>
            <a:endParaRPr lang="en-IN"/>
          </a:p>
        </p:txBody>
      </p:sp>
    </p:spTree>
    <p:extLst>
      <p:ext uri="{BB962C8B-B14F-4D97-AF65-F5344CB8AC3E}">
        <p14:creationId xmlns:p14="http://schemas.microsoft.com/office/powerpoint/2010/main" val="37096389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Innovative HRM solutions are essential to improve job satisfaction in the NHS. One key approach is flexible working, which helps employees manage work–life balance and reduces stress. The use of digital HR tools such as HR analytics and AI-based scheduling can optimise workforce planning and reduce workload pressure.</a:t>
            </a:r>
          </a:p>
          <a:p>
            <a:pPr algn="just"/>
            <a:r>
              <a:rPr lang="en-GB" sz="1200" kern="1200" dirty="0">
                <a:solidFill>
                  <a:schemeClr val="tx1"/>
                </a:solidFill>
                <a:effectLst/>
                <a:latin typeface="Times New Roman" panose="02020603050405020304" pitchFamily="18" charset="0"/>
                <a:ea typeface="+mn-ea"/>
                <a:cs typeface="Times New Roman" panose="02020603050405020304" pitchFamily="18" charset="0"/>
              </a:rPr>
              <a:t>Employee voice platforms allow staff to share feedback and feel involved in decision-making, which improves engagement and satisfaction. Additionally, applying job design theory can help redesign roles to make them more meaningful and motivating. Wellbeing initiatives, including mental health support and digital wellbeing apps, are also important to reduce burnout. HR analytics enables organisations to make better workforce decisions. Overall, these innovative solutions improve employee motivation, retention, and workforce capability in the NHS.</a:t>
            </a:r>
          </a:p>
          <a:p>
            <a:pPr algn="just" rtl="0"/>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BA42777-78EA-4226-93E9-487A0C67F587}" type="slidenum">
              <a:rPr lang="en-IN" smtClean="0"/>
              <a:t>18</a:t>
            </a:fld>
            <a:endParaRPr lang="en-IN"/>
          </a:p>
        </p:txBody>
      </p:sp>
    </p:spTree>
    <p:extLst>
      <p:ext uri="{BB962C8B-B14F-4D97-AF65-F5344CB8AC3E}">
        <p14:creationId xmlns:p14="http://schemas.microsoft.com/office/powerpoint/2010/main" val="33496209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This slide explains how job satisfaction should be linked to HR strategy in the NHS. HR strategy is important because it connects people management with organisational goals. According to Ulrich, HR should play a strategic role in improving performance and creating value. By focusing on job satisfaction, the NHS can improve employee motivation and engagement. Engaged employees are more productive and provide better patient care. Workforce planning is also important to manage staff shortages and improve retention. The NHS should develop clear HR policies for training, employee wellbeing, and recognition. These policies help create a positive work environment and improve job satisfaction. According to Marchington and Wilkinson, effective HR strategies support employee involvement and organisational success. Overall, linking job satisfaction to HR strategy helps improve performance, reduce turnover, and build a strong workforce. This ensures long-term sustainability and better service delivery in the NHS.</a:t>
            </a:r>
          </a:p>
          <a:p>
            <a:pPr algn="just" rtl="0"/>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BA42777-78EA-4226-93E9-487A0C67F587}" type="slidenum">
              <a:rPr lang="en-IN" smtClean="0"/>
              <a:t>19</a:t>
            </a:fld>
            <a:endParaRPr lang="en-IN"/>
          </a:p>
        </p:txBody>
      </p:sp>
    </p:spTree>
    <p:extLst>
      <p:ext uri="{BB962C8B-B14F-4D97-AF65-F5344CB8AC3E}">
        <p14:creationId xmlns:p14="http://schemas.microsoft.com/office/powerpoint/2010/main" val="40635164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2579A6-61EC-3B3A-EF56-3316E80FA6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436811-A86B-7D00-2720-E7245DFB09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1122AC-7777-7E66-F206-9004D17CFAB0}"/>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key findings of this analysis show that job dissatisfaction in the NHS is influenced by multiple factors, including policy limitations, poor leadership, structural challenges such as staff shortages, and cultural issues like lack of recognition. These factors reduce employee motivation and engagement, leading to burnout, absenteeism, and high turnover rates. As a result, organisational performance is negatively affected, and the quality of patient care may decline. From an HRM perspective, it is clear that improving job satisfaction is essential for maintaining a stable and effective workforce. Strategies such as employee recognition, leadership development, training, and wellbeing programs can address these challenges. Overall, enhancing job satisfaction will improve employee performance, increase retention, strengthen workforce capability, and support long-term organisational success in the NHS.</a:t>
            </a:r>
          </a:p>
          <a:p>
            <a:pPr algn="just" rtl="0"/>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39C2FD4-8F4B-5054-3E7D-5DF6A42C26C9}"/>
              </a:ext>
            </a:extLst>
          </p:cNvPr>
          <p:cNvSpPr>
            <a:spLocks noGrp="1"/>
          </p:cNvSpPr>
          <p:nvPr>
            <p:ph type="sldNum" sz="quarter" idx="5"/>
          </p:nvPr>
        </p:nvSpPr>
        <p:spPr/>
        <p:txBody>
          <a:bodyPr/>
          <a:lstStyle/>
          <a:p>
            <a:fld id="{1BA42777-78EA-4226-93E9-487A0C67F587}" type="slidenum">
              <a:rPr lang="en-IN" smtClean="0"/>
              <a:t>20</a:t>
            </a:fld>
            <a:endParaRPr lang="en-IN"/>
          </a:p>
        </p:txBody>
      </p:sp>
    </p:spTree>
    <p:extLst>
      <p:ext uri="{BB962C8B-B14F-4D97-AF65-F5344CB8AC3E}">
        <p14:creationId xmlns:p14="http://schemas.microsoft.com/office/powerpoint/2010/main" val="19377858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384118-C993-7197-7256-3DB0D56FA2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CF94DB-A569-FF05-1DF1-BC84797B77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F5D78C-360F-D50A-C342-2ADAFCF47DD7}"/>
              </a:ext>
            </a:extLst>
          </p:cNvPr>
          <p:cNvSpPr>
            <a:spLocks noGrp="1"/>
          </p:cNvSpPr>
          <p:nvPr>
            <p:ph type="body" idx="1"/>
          </p:nvPr>
        </p:nvSpPr>
        <p:spPr/>
        <p:txBody>
          <a:bodyPr/>
          <a:lstStyle/>
          <a:p>
            <a:r>
              <a:rPr lang="en-GB" sz="1200" kern="1200" dirty="0">
                <a:solidFill>
                  <a:schemeClr val="tx1"/>
                </a:solidFill>
                <a:effectLst/>
                <a:latin typeface="Times New Roman" panose="02020603050405020304" pitchFamily="18" charset="0"/>
                <a:ea typeface="+mn-ea"/>
                <a:cs typeface="Times New Roman" panose="02020603050405020304" pitchFamily="18" charset="0"/>
              </a:rPr>
              <a:t>In conclusion, job satisfaction is a key factor influencing both employee wellbeing and organisational performance in the NHS. The analysis shows that issues such as poor leadership, heavy workload, staff shortages, and lack of recognition significantly reduce employee motivation and engagement. These challenges lead to burnout, high turnover, and reduced workforce capability, which ultimately impacts the quality of patient care. To address these issues, effective Human Resource Management strategies are essential. Recommendations such as leadership development, employee recognition, training, and well-being programs can help improve job satisfaction. These strategies not only enhance employee motivation and retention but also strengthen overall organisational performance. Therefore, the NHS must adopt a strategic HRM approach to create a supportive and positive work environment. This will ensure long-term sustainability, a capable workforce, and improved healthcare service delivery.</a:t>
            </a:r>
          </a:p>
          <a:p>
            <a:pPr rtl="0"/>
            <a:endParaRPr lang="en-IN" dirty="0"/>
          </a:p>
        </p:txBody>
      </p:sp>
      <p:sp>
        <p:nvSpPr>
          <p:cNvPr id="4" name="Slide Number Placeholder 3">
            <a:extLst>
              <a:ext uri="{FF2B5EF4-FFF2-40B4-BE49-F238E27FC236}">
                <a16:creationId xmlns:a16="http://schemas.microsoft.com/office/drawing/2014/main" id="{DC6B2FFC-D03E-CA4E-E882-EAFED41AE135}"/>
              </a:ext>
            </a:extLst>
          </p:cNvPr>
          <p:cNvSpPr>
            <a:spLocks noGrp="1"/>
          </p:cNvSpPr>
          <p:nvPr>
            <p:ph type="sldNum" sz="quarter" idx="5"/>
          </p:nvPr>
        </p:nvSpPr>
        <p:spPr/>
        <p:txBody>
          <a:bodyPr/>
          <a:lstStyle/>
          <a:p>
            <a:fld id="{1BA42777-78EA-4226-93E9-487A0C67F587}" type="slidenum">
              <a:rPr lang="en-IN" smtClean="0"/>
              <a:t>21</a:t>
            </a:fld>
            <a:endParaRPr lang="en-IN"/>
          </a:p>
        </p:txBody>
      </p:sp>
    </p:spTree>
    <p:extLst>
      <p:ext uri="{BB962C8B-B14F-4D97-AF65-F5344CB8AC3E}">
        <p14:creationId xmlns:p14="http://schemas.microsoft.com/office/powerpoint/2010/main" val="19876608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EF55B6-9C82-412C-C6D8-5836D0774C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D0C235-6F28-4FB8-A991-EC8C5B0D0E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494999-501D-A2B8-F02F-62040104FD94}"/>
              </a:ext>
            </a:extLst>
          </p:cNvPr>
          <p:cNvSpPr>
            <a:spLocks noGrp="1"/>
          </p:cNvSpPr>
          <p:nvPr>
            <p:ph type="body" idx="1"/>
          </p:nvPr>
        </p:nvSpPr>
        <p:spPr/>
        <p:txBody>
          <a:bodyPr/>
          <a:lstStyle/>
          <a:p>
            <a:pPr rtl="0"/>
            <a:endParaRPr lang="en-IN" dirty="0"/>
          </a:p>
        </p:txBody>
      </p:sp>
      <p:sp>
        <p:nvSpPr>
          <p:cNvPr id="4" name="Slide Number Placeholder 3">
            <a:extLst>
              <a:ext uri="{FF2B5EF4-FFF2-40B4-BE49-F238E27FC236}">
                <a16:creationId xmlns:a16="http://schemas.microsoft.com/office/drawing/2014/main" id="{BA662032-3189-E81F-ADE4-EBFEE4E1D4BB}"/>
              </a:ext>
            </a:extLst>
          </p:cNvPr>
          <p:cNvSpPr>
            <a:spLocks noGrp="1"/>
          </p:cNvSpPr>
          <p:nvPr>
            <p:ph type="sldNum" sz="quarter" idx="5"/>
          </p:nvPr>
        </p:nvSpPr>
        <p:spPr/>
        <p:txBody>
          <a:bodyPr/>
          <a:lstStyle/>
          <a:p>
            <a:fld id="{1BA42777-78EA-4226-93E9-487A0C67F587}" type="slidenum">
              <a:rPr lang="en-IN" smtClean="0"/>
              <a:t>22</a:t>
            </a:fld>
            <a:endParaRPr lang="en-IN"/>
          </a:p>
        </p:txBody>
      </p:sp>
    </p:spTree>
    <p:extLst>
      <p:ext uri="{BB962C8B-B14F-4D97-AF65-F5344CB8AC3E}">
        <p14:creationId xmlns:p14="http://schemas.microsoft.com/office/powerpoint/2010/main" val="12302629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4/5/2026</a:t>
            </a:fld>
            <a:endParaRPr lang="en-US"/>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87066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4/5/2026</a:t>
            </a:fld>
            <a:endParaRPr lang="en-US"/>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1986426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4/5/2026</a:t>
            </a:fld>
            <a:endParaRPr lang="en-US"/>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2111849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t>4/5/2026</a:t>
            </a:fld>
            <a:endParaRPr lang="en-US"/>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9159155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t>4/5/2026</a:t>
            </a:fld>
            <a:endParaRPr lang="en-US"/>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981354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t>4/5/2026</a:t>
            </a:fld>
            <a:endParaRPr lang="en-US"/>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8379657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t>4/5/2026</a:t>
            </a:fld>
            <a:endParaRPr lang="en-US"/>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4102247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4/5/2026</a:t>
            </a:fld>
            <a:endParaRPr lang="en-US"/>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582936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4/5/2026</a:t>
            </a:fld>
            <a:endParaRPr lang="en-US"/>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557724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4/5/2026</a:t>
            </a:fld>
            <a:endParaRPr lang="en-US"/>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5047344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4/5/2026</a:t>
            </a:fld>
            <a:endParaRPr lang="en-US"/>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6F15528-21DE-4FAA-801E-634DDDAF4B2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558750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4/5/2026</a:t>
            </a:fld>
            <a:endParaRPr lang="en-US"/>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529418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4/5/2026</a:t>
            </a:fld>
            <a:endParaRPr lang="en-US"/>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6F15528-21DE-4FAA-801E-634DDDAF4B2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9021917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4/5/2026</a:t>
            </a:fld>
            <a:endParaRPr lang="en-US"/>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8212705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4/5/2026</a:t>
            </a:fld>
            <a:endParaRPr lang="en-US"/>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9670062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4/5/2026</a:t>
            </a:fld>
            <a:endParaRPr lang="en-US"/>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4217752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1D8BD707-D9CF-40AE-B4C6-C98DA3205C09}" type="datetimeFigureOut">
              <a:rPr lang="en-US" smtClean="0"/>
              <a:t>4/5/2026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B6F15528-21DE-4FAA-801E-634DDDAF4B2B}" type="slidenum">
              <a:rPr lang="en-GB" smtClean="0"/>
              <a:t>‹#›</a:t>
            </a:fld>
            <a:endParaRPr lang="en-GB"/>
          </a:p>
        </p:txBody>
      </p:sp>
    </p:spTree>
    <p:extLst>
      <p:ext uri="{BB962C8B-B14F-4D97-AF65-F5344CB8AC3E}">
        <p14:creationId xmlns:p14="http://schemas.microsoft.com/office/powerpoint/2010/main" val="1535002142"/>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 id="2147483785" r:id="rId12"/>
    <p:sldLayoutId id="2147483786" r:id="rId13"/>
    <p:sldLayoutId id="2147483787" r:id="rId14"/>
    <p:sldLayoutId id="2147483788" r:id="rId15"/>
    <p:sldLayoutId id="214748378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www.kingsfund.org.uk/insight-and-analysis/data-and-charts/staff-shortages" TargetMode="External"/><Relationship Id="rId3" Type="http://schemas.openxmlformats.org/officeDocument/2006/relationships/hyperlink" Target="https://www.bbc.com/news/health-66047270" TargetMode="External"/><Relationship Id="rId7" Type="http://schemas.openxmlformats.org/officeDocument/2006/relationships/hyperlink" Target="https://www.england.nhs.uk/statistics/statistical-work-areas/patient-surveys/nhs-staff-survey-in-england/" TargetMode="External"/><Relationship Id="rId12" Type="http://schemas.openxmlformats.org/officeDocument/2006/relationships/hyperlink" Target="https://pmc.ncbi.nlm.nih.gov/articles/PMC7559167/"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england.nhs.uk/wp-content/uploads/2022/06/flexible-working-toolkit-for-individuals.pdf" TargetMode="External"/><Relationship Id="rId11" Type="http://schemas.openxmlformats.org/officeDocument/2006/relationships/hyperlink" Target="https://picker.org/wp-content/uploads/2024/03/NSS_2023_Infographic_aw.pdf" TargetMode="External"/><Relationship Id="rId5" Type="http://schemas.openxmlformats.org/officeDocument/2006/relationships/hyperlink" Target="https://www.cipd.org/uk/knowledge/factsheets/employee-relations-factsheet/" TargetMode="External"/><Relationship Id="rId10" Type="http://schemas.openxmlformats.org/officeDocument/2006/relationships/hyperlink" Target="https://www.nhsgoldenjubilee.co.uk/publications/reports/workforce-monitoring/workforce-monitoring-report/employee-turnover" TargetMode="External"/><Relationship Id="rId4" Type="http://schemas.openxmlformats.org/officeDocument/2006/relationships/hyperlink" Target="https://www.bbc.com/news/uk-england-bristol-68817645" TargetMode="External"/><Relationship Id="rId9" Type="http://schemas.openxmlformats.org/officeDocument/2006/relationships/hyperlink" Target="https://www.nhsemployers.org/articles/supporting-our-nhs-people-experiencing-stress"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38200" y="408802"/>
            <a:ext cx="10809476" cy="4151778"/>
          </a:xfrm>
          <a:prstGeom prst="rect">
            <a:avLst/>
          </a:prstGeom>
        </p:spPr>
        <p:txBody>
          <a:bodyPr vert="horz" wrap="square" lIns="0" tIns="454025" rIns="0" bIns="0" rtlCol="0">
            <a:spAutoFit/>
          </a:bodyPr>
          <a:lstStyle/>
          <a:p>
            <a:pPr algn="ctr" fontAlgn="t"/>
            <a:r>
              <a:rPr lang="en-US" b="1" dirty="0">
                <a:solidFill>
                  <a:schemeClr val="tx1"/>
                </a:solidFill>
                <a:latin typeface="Times New Roman" panose="02020603050405020304" pitchFamily="18" charset="0"/>
                <a:cs typeface="Times New Roman" panose="02020603050405020304" pitchFamily="18" charset="0"/>
              </a:rPr>
              <a:t>Job Satisfaction in the UK National Health Service (NHS): Challenges, Impacts, and HRM Strategies</a:t>
            </a:r>
            <a:br>
              <a:rPr lang="en-US" sz="2800" b="1" dirty="0">
                <a:solidFill>
                  <a:schemeClr val="tx1"/>
                </a:solidFill>
                <a:latin typeface="Times New Roman" panose="02020603050405020304" pitchFamily="18" charset="0"/>
                <a:cs typeface="Times New Roman" panose="02020603050405020304" pitchFamily="18" charset="0"/>
              </a:rPr>
            </a:br>
            <a:br>
              <a:rPr lang="en-US" sz="2800" b="1" dirty="0">
                <a:solidFill>
                  <a:schemeClr val="tx1"/>
                </a:solidFill>
                <a:latin typeface="Times New Roman" panose="02020603050405020304" pitchFamily="18" charset="0"/>
                <a:cs typeface="Times New Roman" panose="02020603050405020304" pitchFamily="18" charset="0"/>
              </a:rPr>
            </a:br>
            <a:r>
              <a:rPr lang="en-IN" sz="1800" b="1" dirty="0">
                <a:latin typeface="Times New Roman" panose="02020603050405020304" pitchFamily="18" charset="0"/>
                <a:cs typeface="Times New Roman" panose="02020603050405020304" pitchFamily="18" charset="0"/>
              </a:rPr>
              <a:t>Module: Human Capital Management</a:t>
            </a:r>
            <a:br>
              <a:rPr lang="en-IN" sz="1800" dirty="0">
                <a:latin typeface="Times New Roman" panose="02020603050405020304" pitchFamily="18" charset="0"/>
                <a:cs typeface="Times New Roman" panose="02020603050405020304" pitchFamily="18" charset="0"/>
              </a:rPr>
            </a:br>
            <a:r>
              <a:rPr lang="en-IN" sz="1800" b="1" dirty="0">
                <a:latin typeface="Times New Roman" panose="02020603050405020304" pitchFamily="18" charset="0"/>
                <a:cs typeface="Times New Roman" panose="02020603050405020304" pitchFamily="18" charset="0"/>
              </a:rPr>
              <a:t>Module code: </a:t>
            </a:r>
            <a:r>
              <a:rPr lang="en-IN" sz="1800" dirty="0">
                <a:latin typeface="Times New Roman" panose="02020603050405020304" pitchFamily="18" charset="0"/>
                <a:cs typeface="Times New Roman" panose="02020603050405020304" pitchFamily="18" charset="0"/>
              </a:rPr>
              <a:t>LCMB7023</a:t>
            </a:r>
            <a:br>
              <a:rPr lang="en-IN" sz="1800" dirty="0">
                <a:latin typeface="Times New Roman" panose="02020603050405020304" pitchFamily="18" charset="0"/>
                <a:cs typeface="Times New Roman" panose="02020603050405020304" pitchFamily="18" charset="0"/>
              </a:rPr>
            </a:br>
            <a:r>
              <a:rPr lang="en-IN" sz="1800" b="1" dirty="0">
                <a:latin typeface="Times New Roman" panose="02020603050405020304" pitchFamily="18" charset="0"/>
                <a:cs typeface="Times New Roman" panose="02020603050405020304" pitchFamily="18" charset="0"/>
              </a:rPr>
              <a:t>Assignment Title: </a:t>
            </a:r>
            <a:r>
              <a:rPr lang="en-IN" sz="1800" dirty="0">
                <a:latin typeface="Times New Roman" panose="02020603050405020304" pitchFamily="18" charset="0"/>
                <a:cs typeface="Times New Roman" panose="02020603050405020304" pitchFamily="18" charset="0"/>
              </a:rPr>
              <a:t>Assessment component 2: Group presentation: Human Capital Challenges in the NHS:</a:t>
            </a:r>
            <a:br>
              <a:rPr lang="en-IN" sz="1800" dirty="0">
                <a:latin typeface="Times New Roman" panose="02020603050405020304" pitchFamily="18" charset="0"/>
                <a:cs typeface="Times New Roman" panose="02020603050405020304" pitchFamily="18" charset="0"/>
              </a:rPr>
            </a:br>
            <a:r>
              <a:rPr lang="en-IN" sz="1800" dirty="0">
                <a:latin typeface="Times New Roman" panose="02020603050405020304" pitchFamily="18" charset="0"/>
                <a:cs typeface="Times New Roman" panose="02020603050405020304" pitchFamily="18" charset="0"/>
              </a:rPr>
              <a:t>An HRM Perspective</a:t>
            </a:r>
            <a:r>
              <a:rPr lang="en-IN" sz="1800" b="1" dirty="0">
                <a:latin typeface="Times New Roman" panose="02020603050405020304" pitchFamily="18" charset="0"/>
                <a:cs typeface="Times New Roman" panose="02020603050405020304" pitchFamily="18" charset="0"/>
              </a:rPr>
              <a:t> </a:t>
            </a:r>
            <a:br>
              <a:rPr lang="en-IN" sz="1800" dirty="0">
                <a:latin typeface="Times New Roman" panose="02020603050405020304" pitchFamily="18" charset="0"/>
                <a:cs typeface="Times New Roman" panose="02020603050405020304" pitchFamily="18" charset="0"/>
              </a:rPr>
            </a:br>
            <a:r>
              <a:rPr lang="en-IN" sz="1800" b="1" dirty="0">
                <a:latin typeface="Times New Roman" panose="02020603050405020304" pitchFamily="18" charset="0"/>
                <a:cs typeface="Times New Roman" panose="02020603050405020304" pitchFamily="18" charset="0"/>
              </a:rPr>
              <a:t>Selected topic: </a:t>
            </a:r>
            <a:r>
              <a:rPr lang="en-IN" sz="1800" dirty="0">
                <a:latin typeface="Times New Roman" panose="02020603050405020304" pitchFamily="18" charset="0"/>
                <a:cs typeface="Times New Roman" panose="02020603050405020304" pitchFamily="18" charset="0"/>
              </a:rPr>
              <a:t>Job Satisfaction</a:t>
            </a:r>
            <a:br>
              <a:rPr lang="en-IN" sz="1800" dirty="0">
                <a:latin typeface="Times New Roman" panose="02020603050405020304" pitchFamily="18" charset="0"/>
                <a:cs typeface="Times New Roman" panose="02020603050405020304" pitchFamily="18" charset="0"/>
              </a:rPr>
            </a:br>
            <a:r>
              <a:rPr lang="en-IN" sz="2000" b="1" dirty="0">
                <a:latin typeface="Times New Roman" panose="02020603050405020304" pitchFamily="18" charset="0"/>
                <a:cs typeface="Times New Roman" panose="02020603050405020304" pitchFamily="18" charset="0"/>
              </a:rPr>
              <a:t>Programme: </a:t>
            </a:r>
            <a:r>
              <a:rPr lang="en-IN" sz="2000" dirty="0">
                <a:latin typeface="Times New Roman" panose="02020603050405020304" pitchFamily="18" charset="0"/>
                <a:cs typeface="Times New Roman" panose="02020603050405020304" pitchFamily="18" charset="0"/>
              </a:rPr>
              <a:t>Master of Business Administration</a:t>
            </a:r>
            <a:br>
              <a:rPr lang="en-IN" sz="2000" dirty="0">
                <a:latin typeface="Times New Roman" panose="02020603050405020304" pitchFamily="18" charset="0"/>
                <a:cs typeface="Times New Roman" panose="02020603050405020304" pitchFamily="18" charset="0"/>
              </a:rPr>
            </a:br>
            <a:endParaRPr lang="en-IN" sz="3000" b="1" dirty="0">
              <a:solidFill>
                <a:schemeClr val="tx1"/>
              </a:solidFill>
              <a:latin typeface="Times New Roman" panose="02020603050405020304" pitchFamily="18" charset="0"/>
              <a:cs typeface="Times New Roman" panose="02020603050405020304" pitchFamily="18" charset="0"/>
            </a:endParaRPr>
          </a:p>
        </p:txBody>
      </p:sp>
      <p:sp>
        <p:nvSpPr>
          <p:cNvPr id="5" name="Rectangle 2">
            <a:extLst>
              <a:ext uri="{FF2B5EF4-FFF2-40B4-BE49-F238E27FC236}">
                <a16:creationId xmlns:a16="http://schemas.microsoft.com/office/drawing/2014/main" id="{4408C5E8-6778-179E-E913-E7F0D42FF419}"/>
              </a:ext>
            </a:extLst>
          </p:cNvPr>
          <p:cNvSpPr>
            <a:spLocks noChangeArrowheads="1"/>
          </p:cNvSpPr>
          <p:nvPr/>
        </p:nvSpPr>
        <p:spPr bwMode="auto">
          <a:xfrm>
            <a:off x="294528" y="3354864"/>
            <a:ext cx="184731"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1">
            <a:extLst>
              <a:ext uri="{FF2B5EF4-FFF2-40B4-BE49-F238E27FC236}">
                <a16:creationId xmlns:a16="http://schemas.microsoft.com/office/drawing/2014/main" id="{0F3FBC31-4921-8855-EAA1-A6B7F6FAB9A7}"/>
              </a:ext>
            </a:extLst>
          </p:cNvPr>
          <p:cNvSpPr>
            <a:spLocks noChangeArrowheads="1"/>
          </p:cNvSpPr>
          <p:nvPr/>
        </p:nvSpPr>
        <p:spPr bwMode="auto">
          <a:xfrm>
            <a:off x="5148263" y="20653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graphicFrame>
        <p:nvGraphicFramePr>
          <p:cNvPr id="8" name="Table 7">
            <a:extLst>
              <a:ext uri="{FF2B5EF4-FFF2-40B4-BE49-F238E27FC236}">
                <a16:creationId xmlns:a16="http://schemas.microsoft.com/office/drawing/2014/main" id="{676D14D4-1EAB-854C-794A-2793AC182DFA}"/>
              </a:ext>
            </a:extLst>
          </p:cNvPr>
          <p:cNvGraphicFramePr>
            <a:graphicFrameLocks noGrp="1"/>
          </p:cNvGraphicFramePr>
          <p:nvPr>
            <p:extLst>
              <p:ext uri="{D42A27DB-BD31-4B8C-83A1-F6EECF244321}">
                <p14:modId xmlns:p14="http://schemas.microsoft.com/office/powerpoint/2010/main" val="3911670147"/>
              </p:ext>
            </p:extLst>
          </p:nvPr>
        </p:nvGraphicFramePr>
        <p:xfrm>
          <a:off x="1393844" y="4837578"/>
          <a:ext cx="9829800" cy="1742934"/>
        </p:xfrm>
        <a:graphic>
          <a:graphicData uri="http://schemas.openxmlformats.org/drawingml/2006/table">
            <a:tbl>
              <a:tblPr firstRow="1" firstCol="1" bandRow="1">
                <a:tableStyleId>{00A15C55-8517-42AA-B614-E9B94910E393}</a:tableStyleId>
              </a:tblPr>
              <a:tblGrid>
                <a:gridCol w="4914900">
                  <a:extLst>
                    <a:ext uri="{9D8B030D-6E8A-4147-A177-3AD203B41FA5}">
                      <a16:colId xmlns:a16="http://schemas.microsoft.com/office/drawing/2014/main" val="2074805052"/>
                    </a:ext>
                  </a:extLst>
                </a:gridCol>
                <a:gridCol w="4914900">
                  <a:extLst>
                    <a:ext uri="{9D8B030D-6E8A-4147-A177-3AD203B41FA5}">
                      <a16:colId xmlns:a16="http://schemas.microsoft.com/office/drawing/2014/main" val="3136627742"/>
                    </a:ext>
                  </a:extLst>
                </a:gridCol>
              </a:tblGrid>
              <a:tr h="291035">
                <a:tc>
                  <a:txBody>
                    <a:bodyPr/>
                    <a:lstStyle/>
                    <a:p>
                      <a:pPr marL="0" marR="0" algn="just">
                        <a:lnSpc>
                          <a:spcPct val="150000"/>
                        </a:lnSpc>
                        <a:spcAft>
                          <a:spcPts val="800"/>
                        </a:spcAft>
                        <a:buNone/>
                      </a:pPr>
                      <a:r>
                        <a:rPr lang="en-IN" sz="1100" kern="100" dirty="0">
                          <a:effectLst/>
                          <a:latin typeface="Times New Roman" panose="02020603050405020304" pitchFamily="18" charset="0"/>
                          <a:cs typeface="Times New Roman" panose="02020603050405020304" pitchFamily="18" charset="0"/>
                        </a:rPr>
                        <a:t>Student name</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7986" marR="57986" marT="57986" marB="5798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50000"/>
                        </a:lnSpc>
                        <a:spcAft>
                          <a:spcPts val="800"/>
                        </a:spcAft>
                        <a:buNone/>
                      </a:pPr>
                      <a:r>
                        <a:rPr lang="en-IN" sz="1100" kern="100" dirty="0">
                          <a:effectLst/>
                          <a:latin typeface="Times New Roman" panose="02020603050405020304" pitchFamily="18" charset="0"/>
                          <a:cs typeface="Times New Roman" panose="02020603050405020304" pitchFamily="18" charset="0"/>
                        </a:rPr>
                        <a:t>Student ID number</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7986" marR="57986" marT="57986" marB="5798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15198225"/>
                  </a:ext>
                </a:extLst>
              </a:tr>
              <a:tr h="291035">
                <a:tc>
                  <a:txBody>
                    <a:bodyPr/>
                    <a:lstStyle/>
                    <a:p>
                      <a:pPr marL="0" marR="0" algn="just">
                        <a:lnSpc>
                          <a:spcPct val="150000"/>
                        </a:lnSpc>
                        <a:spcAft>
                          <a:spcPts val="800"/>
                        </a:spcAft>
                        <a:buNone/>
                      </a:pPr>
                      <a:r>
                        <a:rPr lang="en-US" sz="1100" kern="100" dirty="0">
                          <a:effectLst/>
                          <a:latin typeface="Times New Roman" panose="02020603050405020304" pitchFamily="18" charset="0"/>
                          <a:cs typeface="Times New Roman" panose="02020603050405020304" pitchFamily="18" charset="0"/>
                        </a:rPr>
                        <a:t>Ayush </a:t>
                      </a:r>
                      <a:r>
                        <a:rPr lang="en-US" sz="1100" kern="100" dirty="0" err="1">
                          <a:effectLst/>
                          <a:latin typeface="Times New Roman" panose="02020603050405020304" pitchFamily="18" charset="0"/>
                          <a:cs typeface="Times New Roman" panose="02020603050405020304" pitchFamily="18" charset="0"/>
                        </a:rPr>
                        <a:t>Alpeshbhai</a:t>
                      </a:r>
                      <a:r>
                        <a:rPr lang="en-US" sz="1100" kern="100" dirty="0">
                          <a:effectLst/>
                          <a:latin typeface="Times New Roman" panose="02020603050405020304" pitchFamily="18" charset="0"/>
                          <a:cs typeface="Times New Roman" panose="02020603050405020304" pitchFamily="18" charset="0"/>
                        </a:rPr>
                        <a:t> </a:t>
                      </a:r>
                      <a:r>
                        <a:rPr lang="en-US" sz="1100" kern="100" dirty="0" err="1">
                          <a:effectLst/>
                          <a:latin typeface="Times New Roman" panose="02020603050405020304" pitchFamily="18" charset="0"/>
                          <a:cs typeface="Times New Roman" panose="02020603050405020304" pitchFamily="18" charset="0"/>
                        </a:rPr>
                        <a:t>Navdiya</a:t>
                      </a:r>
                      <a:r>
                        <a:rPr lang="en-US" sz="1100" kern="100" dirty="0">
                          <a:effectLst/>
                          <a:latin typeface="Times New Roman" panose="02020603050405020304" pitchFamily="18" charset="0"/>
                          <a:cs typeface="Times New Roman" panose="02020603050405020304" pitchFamily="18" charset="0"/>
                        </a:rPr>
                        <a:t> (Group Leader)</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7986" marR="57986" marT="57986" marB="5798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50000"/>
                        </a:lnSpc>
                        <a:spcAft>
                          <a:spcPts val="800"/>
                        </a:spcAft>
                        <a:buNone/>
                      </a:pPr>
                      <a:r>
                        <a:rPr lang="en-IN" sz="1100" kern="100" dirty="0">
                          <a:effectLst/>
                          <a:latin typeface="Times New Roman" panose="02020603050405020304" pitchFamily="18" charset="0"/>
                          <a:cs typeface="Times New Roman" panose="02020603050405020304" pitchFamily="18" charset="0"/>
                        </a:rPr>
                        <a:t>2530961</a:t>
                      </a:r>
                    </a:p>
                  </a:txBody>
                  <a:tcPr marL="57986" marR="57986" marT="57986" marB="5798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08807262"/>
                  </a:ext>
                </a:extLst>
              </a:tr>
              <a:tr h="393602">
                <a:tc>
                  <a:txBody>
                    <a:bodyPr/>
                    <a:lstStyle/>
                    <a:p>
                      <a:pPr marL="0" marR="0" algn="just">
                        <a:lnSpc>
                          <a:spcPct val="150000"/>
                        </a:lnSpc>
                        <a:spcAft>
                          <a:spcPts val="800"/>
                        </a:spcAft>
                        <a:buNone/>
                      </a:pPr>
                      <a:r>
                        <a:rPr lang="en-IN" sz="1100" kern="100" dirty="0">
                          <a:effectLst/>
                          <a:latin typeface="Times New Roman" panose="02020603050405020304" pitchFamily="18" charset="0"/>
                          <a:cs typeface="Times New Roman" panose="02020603050405020304" pitchFamily="18" charset="0"/>
                        </a:rPr>
                        <a:t>Raj </a:t>
                      </a:r>
                      <a:r>
                        <a:rPr lang="en-IN" sz="1100" kern="100" dirty="0" err="1">
                          <a:effectLst/>
                          <a:latin typeface="Times New Roman" panose="02020603050405020304" pitchFamily="18" charset="0"/>
                          <a:cs typeface="Times New Roman" panose="02020603050405020304" pitchFamily="18" charset="0"/>
                        </a:rPr>
                        <a:t>Kanubhai</a:t>
                      </a:r>
                      <a:r>
                        <a:rPr lang="en-IN" sz="1100" kern="100" dirty="0">
                          <a:effectLst/>
                          <a:latin typeface="Times New Roman" panose="02020603050405020304" pitchFamily="18" charset="0"/>
                          <a:cs typeface="Times New Roman" panose="02020603050405020304" pitchFamily="18" charset="0"/>
                        </a:rPr>
                        <a:t> Hirpara</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7986" marR="57986" marT="57986" marB="5798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50000"/>
                        </a:lnSpc>
                        <a:spcAft>
                          <a:spcPts val="800"/>
                        </a:spcAft>
                        <a:buNone/>
                      </a:pPr>
                      <a:r>
                        <a:rPr lang="en-IN" sz="1100" kern="100" dirty="0">
                          <a:effectLst/>
                          <a:latin typeface="Times New Roman" panose="02020603050405020304" pitchFamily="18" charset="0"/>
                          <a:cs typeface="Times New Roman" panose="02020603050405020304" pitchFamily="18" charset="0"/>
                        </a:rPr>
                        <a:t>2413602</a:t>
                      </a:r>
                    </a:p>
                  </a:txBody>
                  <a:tcPr marL="57986" marR="57986" marT="57986" marB="5798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64328690"/>
                  </a:ext>
                </a:extLst>
              </a:tr>
              <a:tr h="291035">
                <a:tc>
                  <a:txBody>
                    <a:bodyPr/>
                    <a:lstStyle/>
                    <a:p>
                      <a:pPr marL="0" marR="0" algn="just">
                        <a:lnSpc>
                          <a:spcPct val="150000"/>
                        </a:lnSpc>
                        <a:spcAft>
                          <a:spcPts val="800"/>
                        </a:spcAft>
                        <a:buNone/>
                      </a:pPr>
                      <a:r>
                        <a:rPr lang="en-IN" sz="1100" kern="100" dirty="0" err="1">
                          <a:effectLst/>
                          <a:latin typeface="Times New Roman" panose="02020603050405020304" pitchFamily="18" charset="0"/>
                          <a:cs typeface="Times New Roman" panose="02020603050405020304" pitchFamily="18" charset="0"/>
                        </a:rPr>
                        <a:t>Ankurkumar</a:t>
                      </a:r>
                      <a:r>
                        <a:rPr lang="en-IN" sz="1100" kern="100" dirty="0">
                          <a:effectLst/>
                          <a:latin typeface="Times New Roman" panose="02020603050405020304" pitchFamily="18" charset="0"/>
                          <a:cs typeface="Times New Roman" panose="02020603050405020304" pitchFamily="18" charset="0"/>
                        </a:rPr>
                        <a:t> </a:t>
                      </a:r>
                      <a:r>
                        <a:rPr lang="en-IN" sz="1100" kern="100" dirty="0" err="1">
                          <a:effectLst/>
                          <a:latin typeface="Times New Roman" panose="02020603050405020304" pitchFamily="18" charset="0"/>
                          <a:cs typeface="Times New Roman" panose="02020603050405020304" pitchFamily="18" charset="0"/>
                        </a:rPr>
                        <a:t>Jayantibhai</a:t>
                      </a:r>
                      <a:r>
                        <a:rPr lang="en-IN" sz="1100" kern="100" dirty="0">
                          <a:effectLst/>
                          <a:latin typeface="Times New Roman" panose="02020603050405020304" pitchFamily="18" charset="0"/>
                          <a:cs typeface="Times New Roman" panose="02020603050405020304" pitchFamily="18" charset="0"/>
                        </a:rPr>
                        <a:t> Desai</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7986" marR="57986" marT="57986" marB="5798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50000"/>
                        </a:lnSpc>
                        <a:spcAft>
                          <a:spcPts val="800"/>
                        </a:spcAft>
                        <a:buNone/>
                      </a:pPr>
                      <a:r>
                        <a:rPr lang="en-IN" sz="1100" kern="100" dirty="0">
                          <a:effectLst/>
                          <a:latin typeface="Times New Roman" panose="02020603050405020304" pitchFamily="18" charset="0"/>
                          <a:cs typeface="Times New Roman" panose="02020603050405020304" pitchFamily="18" charset="0"/>
                        </a:rPr>
                        <a:t>2521739</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7986" marR="57986" marT="57986" marB="5798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97407034"/>
                  </a:ext>
                </a:extLst>
              </a:tr>
              <a:tr h="291035">
                <a:tc>
                  <a:txBody>
                    <a:bodyPr/>
                    <a:lstStyle/>
                    <a:p>
                      <a:pPr marL="0" marR="0" algn="just">
                        <a:lnSpc>
                          <a:spcPct val="150000"/>
                        </a:lnSpc>
                        <a:spcAft>
                          <a:spcPts val="800"/>
                        </a:spcAft>
                        <a:buNone/>
                      </a:pPr>
                      <a:r>
                        <a:rPr lang="en-IN" sz="1100" kern="100" dirty="0">
                          <a:effectLst/>
                          <a:latin typeface="Times New Roman" panose="02020603050405020304" pitchFamily="18" charset="0"/>
                          <a:cs typeface="Times New Roman" panose="02020603050405020304" pitchFamily="18" charset="0"/>
                        </a:rPr>
                        <a:t>Kaushal </a:t>
                      </a:r>
                      <a:r>
                        <a:rPr lang="en-IN" sz="1100" kern="100" dirty="0" err="1">
                          <a:effectLst/>
                          <a:latin typeface="Times New Roman" panose="02020603050405020304" pitchFamily="18" charset="0"/>
                          <a:cs typeface="Times New Roman" panose="02020603050405020304" pitchFamily="18" charset="0"/>
                        </a:rPr>
                        <a:t>Ashokbhai</a:t>
                      </a:r>
                      <a:r>
                        <a:rPr lang="en-IN" sz="1100" kern="100" dirty="0">
                          <a:effectLst/>
                          <a:latin typeface="Times New Roman" panose="02020603050405020304" pitchFamily="18" charset="0"/>
                          <a:cs typeface="Times New Roman" panose="02020603050405020304" pitchFamily="18" charset="0"/>
                        </a:rPr>
                        <a:t> Prajapati</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7986" marR="57986" marT="57986" marB="5798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50000"/>
                        </a:lnSpc>
                        <a:spcAft>
                          <a:spcPts val="800"/>
                        </a:spcAft>
                        <a:buNone/>
                      </a:pPr>
                      <a:r>
                        <a:rPr lang="en-IN" sz="1100" kern="100" dirty="0">
                          <a:effectLst/>
                          <a:latin typeface="Times New Roman" panose="02020603050405020304" pitchFamily="18" charset="0"/>
                          <a:cs typeface="Times New Roman" panose="02020603050405020304" pitchFamily="18" charset="0"/>
                        </a:rPr>
                        <a:t>2531730</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7986" marR="57986" marT="57986" marB="5798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15233530"/>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A4BACC72-6216-C66D-2E1D-7A81C1CDBD6E}"/>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985EACD7-5E80-0A60-3BF3-E9396B822354}"/>
              </a:ext>
            </a:extLst>
          </p:cNvPr>
          <p:cNvSpPr txBox="1">
            <a:spLocks noGrp="1"/>
          </p:cNvSpPr>
          <p:nvPr>
            <p:ph type="title"/>
          </p:nvPr>
        </p:nvSpPr>
        <p:spPr>
          <a:xfrm>
            <a:off x="1143000" y="1814776"/>
            <a:ext cx="10150008" cy="2674450"/>
          </a:xfrm>
          <a:prstGeom prst="rect">
            <a:avLst/>
          </a:prstGeom>
          <a:solidFill>
            <a:schemeClr val="accent4">
              <a:lumMod val="20000"/>
              <a:lumOff val="80000"/>
            </a:schemeClr>
          </a:solidFill>
          <a:ln>
            <a:solidFill>
              <a:schemeClr val="tx2">
                <a:lumMod val="75000"/>
              </a:schemeClr>
            </a:solidFill>
          </a:ln>
        </p:spPr>
        <p:txBody>
          <a:bodyPr vert="horz" wrap="square" lIns="0" tIns="454025" rIns="0" bIns="0" rtlCol="0">
            <a:spAutoFit/>
          </a:bodyPr>
          <a:lstStyle/>
          <a:p>
            <a:pPr algn="ctr"/>
            <a:r>
              <a:rPr lang="en-IN" b="1" dirty="0">
                <a:solidFill>
                  <a:schemeClr val="tx1"/>
                </a:solidFill>
                <a:latin typeface="Times New Roman" panose="02020603050405020304" pitchFamily="18" charset="0"/>
                <a:cs typeface="Times New Roman" panose="02020603050405020304" pitchFamily="18" charset="0"/>
              </a:rPr>
              <a:t>Student 1: Ayush </a:t>
            </a:r>
            <a:r>
              <a:rPr lang="en-IN" b="1" dirty="0" err="1">
                <a:solidFill>
                  <a:schemeClr val="tx1"/>
                </a:solidFill>
                <a:latin typeface="Times New Roman" panose="02020603050405020304" pitchFamily="18" charset="0"/>
                <a:cs typeface="Times New Roman" panose="02020603050405020304" pitchFamily="18" charset="0"/>
              </a:rPr>
              <a:t>Alpeshbhai</a:t>
            </a:r>
            <a:r>
              <a:rPr lang="en-IN" b="1" dirty="0">
                <a:solidFill>
                  <a:schemeClr val="tx1"/>
                </a:solidFill>
                <a:latin typeface="Times New Roman" panose="02020603050405020304" pitchFamily="18" charset="0"/>
                <a:cs typeface="Times New Roman" panose="02020603050405020304" pitchFamily="18" charset="0"/>
              </a:rPr>
              <a:t> </a:t>
            </a:r>
            <a:r>
              <a:rPr lang="en-IN" b="1" dirty="0" err="1">
                <a:solidFill>
                  <a:schemeClr val="tx1"/>
                </a:solidFill>
                <a:latin typeface="Times New Roman" panose="02020603050405020304" pitchFamily="18" charset="0"/>
                <a:cs typeface="Times New Roman" panose="02020603050405020304" pitchFamily="18" charset="0"/>
              </a:rPr>
              <a:t>Navdiya</a:t>
            </a:r>
            <a:r>
              <a:rPr lang="en-IN" b="1" dirty="0">
                <a:solidFill>
                  <a:schemeClr val="tx1"/>
                </a:solidFill>
                <a:latin typeface="Times New Roman" panose="02020603050405020304" pitchFamily="18" charset="0"/>
                <a:cs typeface="Times New Roman" panose="02020603050405020304" pitchFamily="18" charset="0"/>
              </a:rPr>
              <a:t> (Group Leader)- 2530961</a:t>
            </a:r>
            <a:br>
              <a:rPr lang="en-IN" b="1" dirty="0">
                <a:solidFill>
                  <a:schemeClr val="tx1"/>
                </a:solidFill>
                <a:latin typeface="Times New Roman" panose="02020603050405020304" pitchFamily="18" charset="0"/>
                <a:cs typeface="Times New Roman" panose="02020603050405020304" pitchFamily="18" charset="0"/>
              </a:rPr>
            </a:br>
            <a:r>
              <a:rPr lang="en-IN" b="1" dirty="0">
                <a:solidFill>
                  <a:schemeClr val="tx1"/>
                </a:solidFill>
                <a:latin typeface="Times New Roman" panose="02020603050405020304" pitchFamily="18" charset="0"/>
                <a:cs typeface="Times New Roman" panose="02020603050405020304" pitchFamily="18" charset="0"/>
              </a:rPr>
              <a:t>(Focus: Introduction + Current Challenges + Root Causes + HRM Theory)</a:t>
            </a:r>
          </a:p>
        </p:txBody>
      </p:sp>
      <p:sp>
        <p:nvSpPr>
          <p:cNvPr id="5" name="Rectangle 2">
            <a:extLst>
              <a:ext uri="{FF2B5EF4-FFF2-40B4-BE49-F238E27FC236}">
                <a16:creationId xmlns:a16="http://schemas.microsoft.com/office/drawing/2014/main" id="{95E7C349-D31A-35AC-0F6F-DD25355BB4DC}"/>
              </a:ext>
            </a:extLst>
          </p:cNvPr>
          <p:cNvSpPr>
            <a:spLocks noChangeArrowheads="1"/>
          </p:cNvSpPr>
          <p:nvPr/>
        </p:nvSpPr>
        <p:spPr bwMode="auto">
          <a:xfrm>
            <a:off x="294528" y="3354864"/>
            <a:ext cx="184731"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3">
            <a:extLst>
              <a:ext uri="{FF2B5EF4-FFF2-40B4-BE49-F238E27FC236}">
                <a16:creationId xmlns:a16="http://schemas.microsoft.com/office/drawing/2014/main" id="{E780E823-845C-5180-8F9D-1264DF557DF8}"/>
              </a:ext>
            </a:extLst>
          </p:cNvPr>
          <p:cNvSpPr>
            <a:spLocks noChangeArrowheads="1"/>
          </p:cNvSpPr>
          <p:nvPr/>
        </p:nvSpPr>
        <p:spPr bwMode="auto">
          <a:xfrm>
            <a:off x="294528" y="382968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188710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DA8D9CFC-1F6D-B0CB-01CC-471BA6B43C8D}"/>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31CFDE14-1CEE-20F3-37F6-4ADFB4C59AE7}"/>
              </a:ext>
            </a:extLst>
          </p:cNvPr>
          <p:cNvSpPr txBox="1">
            <a:spLocks noGrp="1"/>
          </p:cNvSpPr>
          <p:nvPr>
            <p:ph type="title"/>
          </p:nvPr>
        </p:nvSpPr>
        <p:spPr>
          <a:xfrm>
            <a:off x="2362200" y="376722"/>
            <a:ext cx="7780133" cy="1167703"/>
          </a:xfrm>
          <a:prstGeom prst="rect">
            <a:avLst/>
          </a:prstGeom>
        </p:spPr>
        <p:txBody>
          <a:bodyPr vert="horz" lIns="91440" tIns="45720" rIns="91440" bIns="45720" rtlCol="0" anchor="ctr">
            <a:normAutofit/>
          </a:bodyPr>
          <a:lstStyle/>
          <a:p>
            <a:pPr marL="12700" algn="ctr" rtl="0">
              <a:lnSpc>
                <a:spcPct val="90000"/>
              </a:lnSpc>
              <a:spcBef>
                <a:spcPct val="0"/>
              </a:spcBef>
            </a:pPr>
            <a:r>
              <a:rPr lang="en-US" b="1" dirty="0">
                <a:solidFill>
                  <a:schemeClr val="tx1"/>
                </a:solidFill>
                <a:latin typeface="Times New Roman" panose="02020603050405020304" pitchFamily="18" charset="0"/>
                <a:cs typeface="Times New Roman" panose="02020603050405020304" pitchFamily="18" charset="0"/>
              </a:rPr>
              <a:t>Introduction to NHS Job Satisfaction</a:t>
            </a:r>
            <a:endParaRPr lang="en-US" sz="3600" b="1" kern="1200" spc="-20" dirty="0">
              <a:solidFill>
                <a:schemeClr val="tx1"/>
              </a:solidFill>
              <a:latin typeface="Times New Roman" panose="02020603050405020304" pitchFamily="18" charset="0"/>
              <a:cs typeface="Times New Roman" panose="02020603050405020304" pitchFamily="18" charset="0"/>
            </a:endParaRPr>
          </a:p>
        </p:txBody>
      </p:sp>
      <p:sp>
        <p:nvSpPr>
          <p:cNvPr id="3" name="object 3">
            <a:extLst>
              <a:ext uri="{FF2B5EF4-FFF2-40B4-BE49-F238E27FC236}">
                <a16:creationId xmlns:a16="http://schemas.microsoft.com/office/drawing/2014/main" id="{67C7FB97-BB58-A41B-4B71-A7BA3497AB0E}"/>
              </a:ext>
            </a:extLst>
          </p:cNvPr>
          <p:cNvSpPr txBox="1"/>
          <p:nvPr/>
        </p:nvSpPr>
        <p:spPr>
          <a:xfrm>
            <a:off x="804672" y="2421683"/>
            <a:ext cx="4765949" cy="3353476"/>
          </a:xfrm>
          <a:prstGeom prst="rect">
            <a:avLst/>
          </a:prstGeom>
        </p:spPr>
        <p:txBody>
          <a:bodyPr vert="horz" lIns="91440" tIns="45720" rIns="91440" bIns="45720" rtlCol="0" anchor="t">
            <a:normAutofit/>
          </a:bodyPr>
          <a:lstStyle/>
          <a:p>
            <a:pPr marL="240665" indent="-228600" algn="l" rtl="0">
              <a:lnSpc>
                <a:spcPct val="90000"/>
              </a:lnSpc>
              <a:spcBef>
                <a:spcPts val="770"/>
              </a:spcBef>
              <a:buFont typeface="Arial" panose="020B0604020202020204" pitchFamily="34" charset="0"/>
              <a:buChar char="•"/>
              <a:tabLst>
                <a:tab pos="240665" algn="l"/>
              </a:tabLst>
            </a:pPr>
            <a:endParaRPr lang="en-US" sz="2400" kern="1200" dirty="0">
              <a:solidFill>
                <a:srgbClr val="002060"/>
              </a:solidFill>
              <a:latin typeface="+mn-lt"/>
              <a:ea typeface="+mn-ea"/>
              <a:cs typeface="+mn-cs"/>
            </a:endParaRPr>
          </a:p>
        </p:txBody>
      </p:sp>
      <p:sp>
        <p:nvSpPr>
          <p:cNvPr id="52" name="TextBox 51">
            <a:extLst>
              <a:ext uri="{FF2B5EF4-FFF2-40B4-BE49-F238E27FC236}">
                <a16:creationId xmlns:a16="http://schemas.microsoft.com/office/drawing/2014/main" id="{83AEE3F2-5870-474E-3A7D-A777C2B13E50}"/>
              </a:ext>
            </a:extLst>
          </p:cNvPr>
          <p:cNvSpPr txBox="1"/>
          <p:nvPr/>
        </p:nvSpPr>
        <p:spPr>
          <a:xfrm>
            <a:off x="228600" y="1887421"/>
            <a:ext cx="7391400" cy="3900876"/>
          </a:xfrm>
          <a:prstGeom prst="rect">
            <a:avLst/>
          </a:prstGeom>
          <a:noFill/>
        </p:spPr>
        <p:txBody>
          <a:bodyPr wrap="square">
            <a:spAutoFit/>
          </a:bodyPr>
          <a:lstStyle/>
          <a:p>
            <a:pPr marL="285750" indent="-285750" algn="just">
              <a:lnSpc>
                <a:spcPct val="150000"/>
              </a:lnSpc>
              <a:spcBef>
                <a:spcPts val="600"/>
              </a:spcBef>
              <a:spcAft>
                <a:spcPts val="60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Job satisfaction indicates how employees feel regarding their roles and the working environment.</a:t>
            </a:r>
          </a:p>
          <a:p>
            <a:pPr marL="285750" indent="-285750" algn="just">
              <a:lnSpc>
                <a:spcPct val="150000"/>
              </a:lnSpc>
              <a:spcBef>
                <a:spcPts val="600"/>
              </a:spcBef>
              <a:spcAft>
                <a:spcPts val="60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Satisfied employees are more motivated and engaged, and they are committed to their work.</a:t>
            </a:r>
          </a:p>
          <a:p>
            <a:pPr marL="285750" indent="-285750" algn="just">
              <a:lnSpc>
                <a:spcPct val="150000"/>
              </a:lnSpc>
              <a:spcBef>
                <a:spcPts val="600"/>
              </a:spcBef>
              <a:spcAft>
                <a:spcPts val="60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Low job satisfaction can lead to burnout and high staff turnover, and Job satisfaction in the NHS directly impacts employee performance and the quality of care.</a:t>
            </a:r>
          </a:p>
          <a:p>
            <a:pPr marL="285750" indent="-285750" algn="just">
              <a:lnSpc>
                <a:spcPct val="150000"/>
              </a:lnSpc>
              <a:spcBef>
                <a:spcPts val="600"/>
              </a:spcBef>
              <a:spcAft>
                <a:spcPts val="60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From this figure, it is noticed that 37% staff are continuously working in the NHS due to job satisfaction, and 35% employees found job satisfaction in caring for patients (Weyman </a:t>
            </a:r>
            <a:r>
              <a:rPr lang="en-US" sz="1400" i="1" dirty="0">
                <a:latin typeface="Times New Roman" panose="02020603050405020304" pitchFamily="18" charset="0"/>
                <a:cs typeface="Times New Roman" panose="02020603050405020304" pitchFamily="18" charset="0"/>
              </a:rPr>
              <a:t>et al</a:t>
            </a:r>
            <a:r>
              <a:rPr lang="en-US" sz="1400" dirty="0">
                <a:latin typeface="Times New Roman" panose="02020603050405020304" pitchFamily="18" charset="0"/>
                <a:cs typeface="Times New Roman" panose="02020603050405020304" pitchFamily="18" charset="0"/>
              </a:rPr>
              <a:t>. 2023).</a:t>
            </a:r>
          </a:p>
          <a:p>
            <a:pPr marL="285750" indent="-285750" algn="just">
              <a:lnSpc>
                <a:spcPct val="150000"/>
              </a:lnSpc>
              <a:spcBef>
                <a:spcPts val="600"/>
              </a:spcBef>
              <a:spcAft>
                <a:spcPts val="600"/>
              </a:spcAft>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From HRM content, job satisfaction leads to retention and workforce stability (Stone </a:t>
            </a:r>
            <a:r>
              <a:rPr lang="en-US" sz="1400" i="1" dirty="0">
                <a:latin typeface="Times New Roman" panose="02020603050405020304" pitchFamily="18" charset="0"/>
                <a:cs typeface="Times New Roman" panose="02020603050405020304" pitchFamily="18" charset="0"/>
              </a:rPr>
              <a:t>et al. </a:t>
            </a:r>
            <a:r>
              <a:rPr lang="en-US" sz="1400" dirty="0">
                <a:latin typeface="Times New Roman" panose="02020603050405020304" pitchFamily="18" charset="0"/>
                <a:cs typeface="Times New Roman" panose="02020603050405020304" pitchFamily="18" charset="0"/>
              </a:rPr>
              <a:t>2024). </a:t>
            </a:r>
          </a:p>
        </p:txBody>
      </p:sp>
      <p:pic>
        <p:nvPicPr>
          <p:cNvPr id="4" name="Picture 2">
            <a:extLst>
              <a:ext uri="{FF2B5EF4-FFF2-40B4-BE49-F238E27FC236}">
                <a16:creationId xmlns:a16="http://schemas.microsoft.com/office/drawing/2014/main" id="{DC590A98-434E-F14C-EAD6-96B3D06A71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24800" y="2048610"/>
            <a:ext cx="3977028" cy="357849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3633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0DE149B4-E007-42E2-5434-4CDADDE62114}"/>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9E05B6AF-D821-428A-5D66-8E681B4D3A11}"/>
              </a:ext>
            </a:extLst>
          </p:cNvPr>
          <p:cNvSpPr txBox="1">
            <a:spLocks noGrp="1"/>
          </p:cNvSpPr>
          <p:nvPr>
            <p:ph type="title"/>
          </p:nvPr>
        </p:nvSpPr>
        <p:spPr>
          <a:xfrm>
            <a:off x="1905000" y="457200"/>
            <a:ext cx="8153400" cy="566822"/>
          </a:xfrm>
          <a:prstGeom prst="rect">
            <a:avLst/>
          </a:prstGeom>
        </p:spPr>
        <p:txBody>
          <a:bodyPr vert="horz" wrap="square" lIns="0" tIns="12700" rIns="0" bIns="0" rtlCol="0">
            <a:spAutoFit/>
          </a:bodyPr>
          <a:lstStyle/>
          <a:p>
            <a:pPr marL="12700" algn="ctr">
              <a:lnSpc>
                <a:spcPct val="100000"/>
              </a:lnSpc>
              <a:spcBef>
                <a:spcPts val="100"/>
              </a:spcBef>
            </a:pPr>
            <a:r>
              <a:rPr lang="en-US" b="1" dirty="0">
                <a:solidFill>
                  <a:schemeClr val="tx1"/>
                </a:solidFill>
                <a:latin typeface="Times New Roman" panose="02020603050405020304" pitchFamily="18" charset="0"/>
                <a:cs typeface="Times New Roman" panose="02020603050405020304" pitchFamily="18" charset="0"/>
              </a:rPr>
              <a:t>Current HCM Challenges in NHS </a:t>
            </a:r>
            <a:endParaRPr b="1" spc="-10" dirty="0">
              <a:solidFill>
                <a:schemeClr val="tx1"/>
              </a:solidFill>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297A9645-DCC0-1B83-868B-39057E74B38B}"/>
              </a:ext>
            </a:extLst>
          </p:cNvPr>
          <p:cNvSpPr txBox="1"/>
          <p:nvPr/>
        </p:nvSpPr>
        <p:spPr>
          <a:xfrm>
            <a:off x="5334000" y="2057400"/>
            <a:ext cx="6400800" cy="3900876"/>
          </a:xfrm>
          <a:prstGeom prst="rect">
            <a:avLst/>
          </a:prstGeom>
          <a:noFill/>
        </p:spPr>
        <p:txBody>
          <a:bodyPr wrap="square">
            <a:spAutoFit/>
          </a:bodyPr>
          <a:lstStyle/>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The NHS has staff shortages with an approximately  10% vacancy rate in 2023, and this enhances the workload (Bbc.com, 2024). </a:t>
            </a:r>
          </a:p>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Long working hours and night shifts affect job satisfaction and work-life balance.</a:t>
            </a:r>
          </a:p>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Around 40% of NHS staff report feeling stressed due to high working pressure (Pmc.ncbi.nlm.nih.gov, 2020). </a:t>
            </a:r>
          </a:p>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This figure shows that English workers' wages are increasing due to a high workload (Bbc.com, 2023). Motivation among workers is decreased by inadequate career growth and training scope. </a:t>
            </a:r>
          </a:p>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Limited support and recognition from management decrease employee retention and morale. </a:t>
            </a:r>
          </a:p>
        </p:txBody>
      </p:sp>
      <p:pic>
        <p:nvPicPr>
          <p:cNvPr id="7" name="Picture 6">
            <a:extLst>
              <a:ext uri="{FF2B5EF4-FFF2-40B4-BE49-F238E27FC236}">
                <a16:creationId xmlns:a16="http://schemas.microsoft.com/office/drawing/2014/main" id="{1CC2A8C7-07F2-C8BA-AE96-C45C29A00266}"/>
              </a:ext>
            </a:extLst>
          </p:cNvPr>
          <p:cNvPicPr>
            <a:picLocks noChangeAspect="1"/>
          </p:cNvPicPr>
          <p:nvPr/>
        </p:nvPicPr>
        <p:blipFill>
          <a:blip r:embed="rId3"/>
          <a:stretch>
            <a:fillRect/>
          </a:stretch>
        </p:blipFill>
        <p:spPr>
          <a:xfrm>
            <a:off x="838200" y="2457049"/>
            <a:ext cx="3609109" cy="310157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425416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1909D14D-67E4-81DF-240A-F29AE05CD1C1}"/>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4E35F31A-F409-C143-F653-6F053AA1DD54}"/>
              </a:ext>
            </a:extLst>
          </p:cNvPr>
          <p:cNvSpPr txBox="1">
            <a:spLocks noGrp="1"/>
          </p:cNvSpPr>
          <p:nvPr>
            <p:ph type="title"/>
          </p:nvPr>
        </p:nvSpPr>
        <p:spPr>
          <a:xfrm>
            <a:off x="986877" y="552910"/>
            <a:ext cx="10218245" cy="761999"/>
          </a:xfrm>
          <a:prstGeom prst="rect">
            <a:avLst/>
          </a:prstGeom>
        </p:spPr>
        <p:txBody>
          <a:bodyPr vert="horz" lIns="91440" tIns="45720" rIns="91440" bIns="45720" rtlCol="0" anchor="ctr">
            <a:normAutofit/>
          </a:bodyPr>
          <a:lstStyle/>
          <a:p>
            <a:pPr marL="12700" algn="ctr" rtl="0">
              <a:lnSpc>
                <a:spcPct val="90000"/>
              </a:lnSpc>
              <a:spcBef>
                <a:spcPct val="0"/>
              </a:spcBef>
            </a:pPr>
            <a:r>
              <a:rPr lang="en-US" b="1" dirty="0">
                <a:solidFill>
                  <a:schemeClr val="tx1"/>
                </a:solidFill>
                <a:latin typeface="Times New Roman" panose="02020603050405020304" pitchFamily="18" charset="0"/>
                <a:cs typeface="Times New Roman" panose="02020603050405020304" pitchFamily="18" charset="0"/>
              </a:rPr>
              <a:t>Root Causes of Job Dissatisfaction</a:t>
            </a:r>
            <a:endParaRPr lang="en-US" sz="3600" b="1" kern="1200" spc="-20" dirty="0">
              <a:solidFill>
                <a:schemeClr val="tx1"/>
              </a:solidFill>
              <a:latin typeface="Times New Roman" panose="02020603050405020304" pitchFamily="18" charset="0"/>
              <a:cs typeface="Times New Roman" panose="02020603050405020304" pitchFamily="18" charset="0"/>
            </a:endParaRPr>
          </a:p>
        </p:txBody>
      </p:sp>
      <p:sp>
        <p:nvSpPr>
          <p:cNvPr id="3" name="object 3">
            <a:extLst>
              <a:ext uri="{FF2B5EF4-FFF2-40B4-BE49-F238E27FC236}">
                <a16:creationId xmlns:a16="http://schemas.microsoft.com/office/drawing/2014/main" id="{5664D371-0560-5883-1BA2-AFF00EC3005B}"/>
              </a:ext>
            </a:extLst>
          </p:cNvPr>
          <p:cNvSpPr txBox="1"/>
          <p:nvPr/>
        </p:nvSpPr>
        <p:spPr>
          <a:xfrm>
            <a:off x="804672" y="2421683"/>
            <a:ext cx="4765949" cy="3353476"/>
          </a:xfrm>
          <a:prstGeom prst="rect">
            <a:avLst/>
          </a:prstGeom>
        </p:spPr>
        <p:txBody>
          <a:bodyPr vert="horz" lIns="91440" tIns="45720" rIns="91440" bIns="45720" rtlCol="0" anchor="t">
            <a:normAutofit/>
          </a:bodyPr>
          <a:lstStyle/>
          <a:p>
            <a:pPr marL="240665" indent="-228600" algn="l" rtl="0">
              <a:lnSpc>
                <a:spcPct val="90000"/>
              </a:lnSpc>
              <a:spcBef>
                <a:spcPts val="770"/>
              </a:spcBef>
              <a:buFont typeface="Arial" panose="020B0604020202020204" pitchFamily="34" charset="0"/>
              <a:buChar char="•"/>
              <a:tabLst>
                <a:tab pos="240665" algn="l"/>
              </a:tabLst>
            </a:pPr>
            <a:endParaRPr lang="en-US" sz="2400" kern="1200" dirty="0">
              <a:solidFill>
                <a:srgbClr val="002060"/>
              </a:solidFill>
              <a:latin typeface="+mn-lt"/>
              <a:ea typeface="+mn-ea"/>
              <a:cs typeface="+mn-cs"/>
            </a:endParaRPr>
          </a:p>
        </p:txBody>
      </p:sp>
      <p:sp>
        <p:nvSpPr>
          <p:cNvPr id="25" name="TextBox 24">
            <a:extLst>
              <a:ext uri="{FF2B5EF4-FFF2-40B4-BE49-F238E27FC236}">
                <a16:creationId xmlns:a16="http://schemas.microsoft.com/office/drawing/2014/main" id="{A2792102-ECB5-85C5-2F7A-97F3F90045EA}"/>
              </a:ext>
            </a:extLst>
          </p:cNvPr>
          <p:cNvSpPr txBox="1"/>
          <p:nvPr/>
        </p:nvSpPr>
        <p:spPr>
          <a:xfrm>
            <a:off x="762000" y="1905000"/>
            <a:ext cx="10625328" cy="2915991"/>
          </a:xfrm>
          <a:prstGeom prst="rect">
            <a:avLst/>
          </a:prstGeom>
          <a:noFill/>
        </p:spPr>
        <p:txBody>
          <a:bodyPr wrap="square">
            <a:spAutoFit/>
          </a:bodyPr>
          <a:lstStyle/>
          <a:p>
            <a:pPr marL="285750" lvl="0" indent="-285750" algn="just">
              <a:lnSpc>
                <a:spcPct val="150000"/>
              </a:lnSpc>
              <a:spcBef>
                <a:spcPts val="1200"/>
              </a:spcBef>
              <a:spcAft>
                <a:spcPts val="1200"/>
              </a:spcAft>
              <a:buFont typeface="Arial" panose="020B0604020202020204" pitchFamily="34" charset="0"/>
              <a:buChar char="•"/>
            </a:pPr>
            <a:r>
              <a:rPr lang="en-GB" sz="1400" b="1" dirty="0">
                <a:latin typeface="Times New Roman" panose="02020603050405020304" pitchFamily="18" charset="0"/>
                <a:cs typeface="Times New Roman" panose="02020603050405020304" pitchFamily="18" charset="0"/>
              </a:rPr>
              <a:t>Policy issues: </a:t>
            </a:r>
            <a:r>
              <a:rPr lang="en-GB" sz="1400" dirty="0">
                <a:latin typeface="Times New Roman" panose="02020603050405020304" pitchFamily="18" charset="0"/>
                <a:cs typeface="Times New Roman" panose="02020603050405020304" pitchFamily="18" charset="0"/>
              </a:rPr>
              <a:t>The</a:t>
            </a:r>
            <a:r>
              <a:rPr lang="en-GB" sz="1400" b="1" dirty="0">
                <a:latin typeface="Times New Roman" panose="02020603050405020304" pitchFamily="18" charset="0"/>
                <a:cs typeface="Times New Roman" panose="02020603050405020304" pitchFamily="18" charset="0"/>
              </a:rPr>
              <a:t> </a:t>
            </a:r>
            <a:r>
              <a:rPr lang="en-GB" sz="1400" dirty="0">
                <a:latin typeface="Times New Roman" panose="02020603050405020304" pitchFamily="18" charset="0"/>
                <a:cs typeface="Times New Roman" panose="02020603050405020304" pitchFamily="18" charset="0"/>
              </a:rPr>
              <a:t>2025 NHS staff survey reports indicate that pay dissatisfaction and limited career growth mitigate motivation and enhance employee turnover (England.nhs.uk. 2025).</a:t>
            </a:r>
          </a:p>
          <a:p>
            <a:pPr marL="285750" lvl="0" indent="-285750" algn="just">
              <a:lnSpc>
                <a:spcPct val="150000"/>
              </a:lnSpc>
              <a:spcBef>
                <a:spcPts val="1200"/>
              </a:spcBef>
              <a:spcAft>
                <a:spcPts val="1200"/>
              </a:spcAft>
              <a:buFont typeface="Arial" panose="020B0604020202020204" pitchFamily="34" charset="0"/>
              <a:buChar char="•"/>
            </a:pPr>
            <a:r>
              <a:rPr lang="en-GB" sz="1400" b="1" dirty="0">
                <a:latin typeface="Times New Roman" panose="02020603050405020304" pitchFamily="18" charset="0"/>
                <a:cs typeface="Times New Roman" panose="02020603050405020304" pitchFamily="18" charset="0"/>
              </a:rPr>
              <a:t>Leadership issues: </a:t>
            </a:r>
            <a:r>
              <a:rPr lang="en-GB" sz="1400" dirty="0">
                <a:latin typeface="Times New Roman" panose="02020603050405020304" pitchFamily="18" charset="0"/>
                <a:cs typeface="Times New Roman" panose="02020603050405020304" pitchFamily="18" charset="0"/>
              </a:rPr>
              <a:t>Poor Management leads to low involvement, mitigating retention and employee performance (Stewart and Brown, 2019).</a:t>
            </a:r>
          </a:p>
          <a:p>
            <a:pPr marL="285750" lvl="0" indent="-285750" algn="just">
              <a:lnSpc>
                <a:spcPct val="150000"/>
              </a:lnSpc>
              <a:spcBef>
                <a:spcPts val="1200"/>
              </a:spcBef>
              <a:spcAft>
                <a:spcPts val="1200"/>
              </a:spcAft>
              <a:buFont typeface="Arial" panose="020B0604020202020204" pitchFamily="34" charset="0"/>
              <a:buChar char="•"/>
            </a:pPr>
            <a:r>
              <a:rPr lang="en-GB" sz="1400" b="1" dirty="0">
                <a:latin typeface="Times New Roman" panose="02020603050405020304" pitchFamily="18" charset="0"/>
                <a:cs typeface="Times New Roman" panose="02020603050405020304" pitchFamily="18" charset="0"/>
              </a:rPr>
              <a:t>Structural issues:</a:t>
            </a:r>
            <a:r>
              <a:rPr lang="en-GB" sz="1400" dirty="0">
                <a:latin typeface="Times New Roman" panose="02020603050405020304" pitchFamily="18" charset="0"/>
                <a:cs typeface="Times New Roman" panose="02020603050405020304" pitchFamily="18" charset="0"/>
              </a:rPr>
              <a:t> Staff shortages and high workload lead to weakened workforce capability and productivity. The 2024 NHS survey results revealed that 41.6% of staff felt unwell due to work-related stress (Nhsemployers.org, 2025). </a:t>
            </a:r>
          </a:p>
          <a:p>
            <a:pPr marL="285750" lvl="0" indent="-285750" algn="just">
              <a:lnSpc>
                <a:spcPct val="150000"/>
              </a:lnSpc>
              <a:spcBef>
                <a:spcPts val="1200"/>
              </a:spcBef>
              <a:spcAft>
                <a:spcPts val="1200"/>
              </a:spcAft>
              <a:buFont typeface="Arial" panose="020B0604020202020204" pitchFamily="34" charset="0"/>
              <a:buChar char="•"/>
            </a:pPr>
            <a:r>
              <a:rPr lang="en-GB" sz="1400" b="1" dirty="0">
                <a:latin typeface="Times New Roman" panose="02020603050405020304" pitchFamily="18" charset="0"/>
                <a:cs typeface="Times New Roman" panose="02020603050405020304" pitchFamily="18" charset="0"/>
              </a:rPr>
              <a:t>Cultural issues:</a:t>
            </a:r>
            <a:r>
              <a:rPr lang="en-GB" sz="1400" dirty="0">
                <a:latin typeface="Times New Roman" panose="02020603050405020304" pitchFamily="18" charset="0"/>
                <a:cs typeface="Times New Roman" panose="02020603050405020304" pitchFamily="18" charset="0"/>
              </a:rPr>
              <a:t> Lack of recognition and the employee voice mitigate the morale and motivation among employees (CIPD, 2023). </a:t>
            </a:r>
          </a:p>
        </p:txBody>
      </p:sp>
    </p:spTree>
    <p:extLst>
      <p:ext uri="{BB962C8B-B14F-4D97-AF65-F5344CB8AC3E}">
        <p14:creationId xmlns:p14="http://schemas.microsoft.com/office/powerpoint/2010/main" val="47085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D0B5C5EF-3D5A-6B13-6348-E216678903F6}"/>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FC8E4D83-A6BD-889A-3F07-43F6E6EE8733}"/>
              </a:ext>
            </a:extLst>
          </p:cNvPr>
          <p:cNvSpPr txBox="1">
            <a:spLocks noGrp="1"/>
          </p:cNvSpPr>
          <p:nvPr>
            <p:ph type="title"/>
          </p:nvPr>
        </p:nvSpPr>
        <p:spPr>
          <a:xfrm>
            <a:off x="914400" y="457200"/>
            <a:ext cx="10515600" cy="744243"/>
          </a:xfrm>
          <a:prstGeom prst="rect">
            <a:avLst/>
          </a:prstGeom>
        </p:spPr>
        <p:txBody>
          <a:bodyPr vert="horz" wrap="square" lIns="0" tIns="12700" rIns="0" bIns="0" rtlCol="0">
            <a:spAutoFit/>
          </a:bodyPr>
          <a:lstStyle/>
          <a:p>
            <a:pPr marL="12700" algn="ctr">
              <a:lnSpc>
                <a:spcPct val="150000"/>
              </a:lnSpc>
              <a:spcBef>
                <a:spcPts val="100"/>
              </a:spcBef>
            </a:pPr>
            <a:r>
              <a:rPr lang="en-GB" b="1" dirty="0">
                <a:solidFill>
                  <a:schemeClr val="tx1"/>
                </a:solidFill>
                <a:latin typeface="Times New Roman" panose="02020603050405020304" pitchFamily="18" charset="0"/>
                <a:cs typeface="Times New Roman" panose="02020603050405020304" pitchFamily="18" charset="0"/>
              </a:rPr>
              <a:t>HRM Theoretical Link</a:t>
            </a:r>
            <a:endParaRPr b="1" spc="-10" dirty="0">
              <a:solidFill>
                <a:schemeClr val="tx1"/>
              </a:solidFill>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4CC2314C-45E5-7A84-CD4A-BAEF4C1410E3}"/>
              </a:ext>
            </a:extLst>
          </p:cNvPr>
          <p:cNvSpPr txBox="1"/>
          <p:nvPr/>
        </p:nvSpPr>
        <p:spPr>
          <a:xfrm>
            <a:off x="457200" y="1828800"/>
            <a:ext cx="7086600" cy="3900876"/>
          </a:xfrm>
          <a:prstGeom prst="rect">
            <a:avLst/>
          </a:prstGeom>
          <a:noFill/>
        </p:spPr>
        <p:txBody>
          <a:bodyPr wrap="square">
            <a:spAutoFit/>
          </a:bodyPr>
          <a:lstStyle/>
          <a:p>
            <a:pPr marL="285750" lvl="0" indent="-285750" algn="just">
              <a:lnSpc>
                <a:spcPct val="150000"/>
              </a:lnSpc>
              <a:spcBef>
                <a:spcPts val="600"/>
              </a:spcBef>
              <a:spcAft>
                <a:spcPts val="600"/>
              </a:spcAft>
              <a:buFont typeface="Arial" panose="020B0604020202020204" pitchFamily="34" charset="0"/>
              <a:buChar char="•"/>
            </a:pPr>
            <a:r>
              <a:rPr lang="en-GB" sz="1400" b="1" dirty="0">
                <a:latin typeface="Times New Roman" panose="02020603050405020304" pitchFamily="18" charset="0"/>
                <a:cs typeface="Times New Roman" panose="02020603050405020304" pitchFamily="18" charset="0"/>
              </a:rPr>
              <a:t>Maslow’s Hierarchy of Needs: </a:t>
            </a:r>
            <a:r>
              <a:rPr lang="en-GB" sz="1400" dirty="0">
                <a:latin typeface="Times New Roman" panose="02020603050405020304" pitchFamily="18" charset="0"/>
                <a:cs typeface="Times New Roman" panose="02020603050405020304" pitchFamily="18" charset="0"/>
              </a:rPr>
              <a:t>NHS staff struggle to meet safety and work-life needs due to workload and stress</a:t>
            </a:r>
          </a:p>
          <a:p>
            <a:pPr marL="285750" lvl="0" indent="-285750" algn="just">
              <a:lnSpc>
                <a:spcPct val="150000"/>
              </a:lnSpc>
              <a:spcBef>
                <a:spcPts val="600"/>
              </a:spcBef>
              <a:spcAft>
                <a:spcPts val="600"/>
              </a:spcAft>
              <a:buFont typeface="Arial" panose="020B0604020202020204" pitchFamily="34" charset="0"/>
              <a:buChar char="•"/>
            </a:pPr>
            <a:r>
              <a:rPr lang="en-GB" sz="1400" b="1" dirty="0">
                <a:latin typeface="Times New Roman" panose="02020603050405020304" pitchFamily="18" charset="0"/>
                <a:cs typeface="Times New Roman" panose="02020603050405020304" pitchFamily="18" charset="0"/>
              </a:rPr>
              <a:t>Motivation Theory:  </a:t>
            </a:r>
            <a:r>
              <a:rPr lang="en-GB" sz="1400" dirty="0">
                <a:latin typeface="Times New Roman" panose="02020603050405020304" pitchFamily="18" charset="0"/>
                <a:cs typeface="Times New Roman" panose="02020603050405020304" pitchFamily="18" charset="0"/>
              </a:rPr>
              <a:t>Lack of recognition decreases employee performance and employee motivation. </a:t>
            </a:r>
          </a:p>
          <a:p>
            <a:pPr marL="285750" lvl="0" indent="-285750" algn="just">
              <a:lnSpc>
                <a:spcPct val="150000"/>
              </a:lnSpc>
              <a:spcBef>
                <a:spcPts val="600"/>
              </a:spcBef>
              <a:spcAft>
                <a:spcPts val="600"/>
              </a:spcAft>
              <a:buFont typeface="Arial" panose="020B0604020202020204" pitchFamily="34" charset="0"/>
              <a:buChar char="•"/>
            </a:pPr>
            <a:r>
              <a:rPr lang="en-GB" sz="1400" b="1" dirty="0">
                <a:latin typeface="Times New Roman" panose="02020603050405020304" pitchFamily="18" charset="0"/>
                <a:cs typeface="Times New Roman" panose="02020603050405020304" pitchFamily="18" charset="0"/>
              </a:rPr>
              <a:t>“Herzberg’s Two-Factor Theory”: </a:t>
            </a:r>
            <a:r>
              <a:rPr lang="en-GB" sz="1400" dirty="0">
                <a:latin typeface="Times New Roman" panose="02020603050405020304" pitchFamily="18" charset="0"/>
                <a:cs typeface="Times New Roman" panose="02020603050405020304" pitchFamily="18" charset="0"/>
              </a:rPr>
              <a:t>Long hours, poor pay, and conditions decreased job satisfaction  (hygiene factors) (</a:t>
            </a:r>
            <a:r>
              <a:rPr lang="en-GB" sz="1400" dirty="0" err="1">
                <a:latin typeface="Times New Roman" panose="02020603050405020304" pitchFamily="18" charset="0"/>
                <a:cs typeface="Times New Roman" panose="02020603050405020304" pitchFamily="18" charset="0"/>
              </a:rPr>
              <a:t>Peramatzis</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et al.</a:t>
            </a:r>
            <a:r>
              <a:rPr lang="en-GB" sz="1400" dirty="0">
                <a:latin typeface="Times New Roman" panose="02020603050405020304" pitchFamily="18" charset="0"/>
                <a:cs typeface="Times New Roman" panose="02020603050405020304" pitchFamily="18" charset="0"/>
              </a:rPr>
              <a:t> 2022). </a:t>
            </a:r>
          </a:p>
          <a:p>
            <a:pPr marL="285750" lvl="0" indent="-285750" algn="just">
              <a:lnSpc>
                <a:spcPct val="150000"/>
              </a:lnSpc>
              <a:spcBef>
                <a:spcPts val="600"/>
              </a:spcBef>
              <a:spcAft>
                <a:spcPts val="600"/>
              </a:spcAft>
              <a:buFont typeface="Arial" panose="020B0604020202020204" pitchFamily="34" charset="0"/>
              <a:buChar char="•"/>
            </a:pPr>
            <a:r>
              <a:rPr lang="en-GB" sz="1400" b="1" dirty="0">
                <a:latin typeface="Times New Roman" panose="02020603050405020304" pitchFamily="18" charset="0"/>
                <a:cs typeface="Times New Roman" panose="02020603050405020304" pitchFamily="18" charset="0"/>
              </a:rPr>
              <a:t>Employee engagement theory: </a:t>
            </a:r>
            <a:r>
              <a:rPr lang="en-GB" sz="1400" dirty="0">
                <a:latin typeface="Times New Roman" panose="02020603050405020304" pitchFamily="18" charset="0"/>
                <a:cs typeface="Times New Roman" panose="02020603050405020304" pitchFamily="18" charset="0"/>
              </a:rPr>
              <a:t>Higher engagement develops workers' performance, workforce capability, and retention in the NHS. </a:t>
            </a:r>
          </a:p>
          <a:p>
            <a:pPr marL="285750" lvl="0" indent="-285750" algn="just">
              <a:lnSpc>
                <a:spcPct val="150000"/>
              </a:lnSpc>
              <a:spcBef>
                <a:spcPts val="600"/>
              </a:spcBef>
              <a:spcAft>
                <a:spcPts val="600"/>
              </a:spcAft>
              <a:buFont typeface="Arial" panose="020B0604020202020204" pitchFamily="34" charset="0"/>
              <a:buChar char="•"/>
            </a:pPr>
            <a:r>
              <a:rPr lang="en-GB" sz="1400" b="1" dirty="0">
                <a:latin typeface="Times New Roman" panose="02020603050405020304" pitchFamily="18" charset="0"/>
                <a:cs typeface="Times New Roman" panose="02020603050405020304" pitchFamily="18" charset="0"/>
              </a:rPr>
              <a:t>Psychological Contract: </a:t>
            </a:r>
            <a:r>
              <a:rPr lang="en-GB" sz="1400" dirty="0">
                <a:latin typeface="Times New Roman" panose="02020603050405020304" pitchFamily="18" charset="0"/>
                <a:cs typeface="Times New Roman" panose="02020603050405020304" pitchFamily="18" charset="0"/>
              </a:rPr>
              <a:t>When the NHS does not achieve employees' expectations, satisfaction and trust are reduced. </a:t>
            </a:r>
          </a:p>
        </p:txBody>
      </p:sp>
      <p:pic>
        <p:nvPicPr>
          <p:cNvPr id="3074" name="Picture 2">
            <a:extLst>
              <a:ext uri="{FF2B5EF4-FFF2-40B4-BE49-F238E27FC236}">
                <a16:creationId xmlns:a16="http://schemas.microsoft.com/office/drawing/2014/main" id="{AFED6B80-4B3F-9CDB-D217-D3BF0099ABE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48600" y="1981200"/>
            <a:ext cx="4076700" cy="37721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57792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BD6EFC79-D33B-5808-BF12-2797ED3AF720}"/>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19EBA3F2-1864-03A3-FA18-D6D414025A53}"/>
              </a:ext>
            </a:extLst>
          </p:cNvPr>
          <p:cNvSpPr txBox="1">
            <a:spLocks noGrp="1"/>
          </p:cNvSpPr>
          <p:nvPr>
            <p:ph type="title"/>
          </p:nvPr>
        </p:nvSpPr>
        <p:spPr>
          <a:xfrm>
            <a:off x="1219200" y="2133600"/>
            <a:ext cx="10150008" cy="2120452"/>
          </a:xfrm>
          <a:prstGeom prst="rect">
            <a:avLst/>
          </a:prstGeom>
          <a:solidFill>
            <a:schemeClr val="accent4">
              <a:lumMod val="20000"/>
              <a:lumOff val="80000"/>
            </a:schemeClr>
          </a:solidFill>
          <a:ln>
            <a:solidFill>
              <a:schemeClr val="tx1"/>
            </a:solidFill>
          </a:ln>
        </p:spPr>
        <p:txBody>
          <a:bodyPr vert="horz" wrap="square" lIns="0" tIns="454025" rIns="0" bIns="0" rtlCol="0">
            <a:spAutoFit/>
          </a:bodyPr>
          <a:lstStyle/>
          <a:p>
            <a:pPr algn="ctr"/>
            <a:r>
              <a:rPr lang="en-IN" b="1" dirty="0">
                <a:solidFill>
                  <a:schemeClr val="tx1"/>
                </a:solidFill>
                <a:latin typeface="Times New Roman" panose="02020603050405020304" pitchFamily="18" charset="0"/>
                <a:cs typeface="Times New Roman" panose="02020603050405020304" pitchFamily="18" charset="0"/>
              </a:rPr>
              <a:t>Student 2: Raj </a:t>
            </a:r>
            <a:r>
              <a:rPr lang="en-IN" b="1" dirty="0" err="1">
                <a:solidFill>
                  <a:schemeClr val="tx1"/>
                </a:solidFill>
                <a:latin typeface="Times New Roman" panose="02020603050405020304" pitchFamily="18" charset="0"/>
                <a:cs typeface="Times New Roman" panose="02020603050405020304" pitchFamily="18" charset="0"/>
              </a:rPr>
              <a:t>Kanubhai</a:t>
            </a:r>
            <a:r>
              <a:rPr lang="en-IN" b="1" dirty="0">
                <a:solidFill>
                  <a:schemeClr val="tx1"/>
                </a:solidFill>
                <a:latin typeface="Times New Roman" panose="02020603050405020304" pitchFamily="18" charset="0"/>
                <a:cs typeface="Times New Roman" panose="02020603050405020304" pitchFamily="18" charset="0"/>
              </a:rPr>
              <a:t> Hirpara- 2413602</a:t>
            </a:r>
            <a:br>
              <a:rPr lang="en-IN" b="1" dirty="0">
                <a:solidFill>
                  <a:schemeClr val="tx1"/>
                </a:solidFill>
                <a:latin typeface="Times New Roman" panose="02020603050405020304" pitchFamily="18" charset="0"/>
                <a:cs typeface="Times New Roman" panose="02020603050405020304" pitchFamily="18" charset="0"/>
              </a:rPr>
            </a:br>
            <a:r>
              <a:rPr lang="en-IN" b="1" dirty="0">
                <a:solidFill>
                  <a:schemeClr val="tx1"/>
                </a:solidFill>
                <a:latin typeface="Times New Roman" panose="02020603050405020304" pitchFamily="18" charset="0"/>
                <a:cs typeface="Times New Roman" panose="02020603050405020304" pitchFamily="18" charset="0"/>
              </a:rPr>
              <a:t>(Focus: Impact Analysis + Initial HR Recommendations)</a:t>
            </a:r>
          </a:p>
        </p:txBody>
      </p:sp>
      <p:sp>
        <p:nvSpPr>
          <p:cNvPr id="5" name="Rectangle 2">
            <a:extLst>
              <a:ext uri="{FF2B5EF4-FFF2-40B4-BE49-F238E27FC236}">
                <a16:creationId xmlns:a16="http://schemas.microsoft.com/office/drawing/2014/main" id="{0EDEFEB0-B30B-C4D6-EBD9-E1F8B3CC9B11}"/>
              </a:ext>
            </a:extLst>
          </p:cNvPr>
          <p:cNvSpPr>
            <a:spLocks noChangeArrowheads="1"/>
          </p:cNvSpPr>
          <p:nvPr/>
        </p:nvSpPr>
        <p:spPr bwMode="auto">
          <a:xfrm>
            <a:off x="294528" y="3354864"/>
            <a:ext cx="184731"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3">
            <a:extLst>
              <a:ext uri="{FF2B5EF4-FFF2-40B4-BE49-F238E27FC236}">
                <a16:creationId xmlns:a16="http://schemas.microsoft.com/office/drawing/2014/main" id="{AFA581B7-37DE-8F69-EB1A-6AED9F25E92C}"/>
              </a:ext>
            </a:extLst>
          </p:cNvPr>
          <p:cNvSpPr>
            <a:spLocks noChangeArrowheads="1"/>
          </p:cNvSpPr>
          <p:nvPr/>
        </p:nvSpPr>
        <p:spPr bwMode="auto">
          <a:xfrm>
            <a:off x="294528" y="382968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6275845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38200" y="603563"/>
            <a:ext cx="10515599" cy="754899"/>
          </a:xfrm>
          <a:prstGeom prst="rect">
            <a:avLst/>
          </a:prstGeom>
        </p:spPr>
        <p:txBody>
          <a:bodyPr vert="horz" lIns="91440" tIns="45720" rIns="91440" bIns="45720" rtlCol="0" anchor="ctr">
            <a:normAutofit/>
          </a:bodyPr>
          <a:lstStyle/>
          <a:p>
            <a:pPr marL="12700" algn="ctr" rtl="0">
              <a:lnSpc>
                <a:spcPct val="90000"/>
              </a:lnSpc>
              <a:spcBef>
                <a:spcPct val="0"/>
              </a:spcBef>
            </a:pPr>
            <a:r>
              <a:rPr lang="en-US" b="1" kern="1200" dirty="0">
                <a:solidFill>
                  <a:schemeClr val="tx1"/>
                </a:solidFill>
                <a:latin typeface="Times New Roman" panose="02020603050405020304" pitchFamily="18" charset="0"/>
                <a:cs typeface="Times New Roman" panose="02020603050405020304" pitchFamily="18" charset="0"/>
              </a:rPr>
              <a:t>Impact on Employees</a:t>
            </a:r>
            <a:endParaRPr lang="en-US" b="1" kern="1200" spc="-20" dirty="0">
              <a:solidFill>
                <a:schemeClr val="tx1"/>
              </a:solidFill>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id="{6816A80E-BBF7-3642-B88C-B0D103A3741E}"/>
              </a:ext>
            </a:extLst>
          </p:cNvPr>
          <p:cNvSpPr txBox="1"/>
          <p:nvPr/>
        </p:nvSpPr>
        <p:spPr>
          <a:xfrm>
            <a:off x="1333499" y="1752600"/>
            <a:ext cx="9410701" cy="3546933"/>
          </a:xfrm>
          <a:prstGeom prst="rect">
            <a:avLst/>
          </a:prstGeom>
          <a:noFill/>
        </p:spPr>
        <p:txBody>
          <a:bodyPr wrap="square">
            <a:spAutoFit/>
          </a:bodyPr>
          <a:lstStyle/>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Most of the NHS staff stated that they faced work-related stress. It enhances burnout and minimises job satisfaction. </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Low job satisfaction decreases engagement and motivation and leads to poor quality of work (Armstrong, 2021). </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Dissatisfied staff portray higher missing work and intention to leave. This decreases workforce capability and employee retention (Cappelli and Keller, 2020). </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Many workers face mental health problems, including emotional stress and anxiety (Deloitte Insights, 2023). </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Long shifts and high working pressure lead to low energy and fatigue, which badly affects workers' performance in the organisation. These problems affect both their work quality and their personal life.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D20EA971-A857-C27F-CB9A-B01FB1C320AC}"/>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247F46B8-371F-5294-C234-B0CB2BEE3903}"/>
              </a:ext>
            </a:extLst>
          </p:cNvPr>
          <p:cNvSpPr txBox="1">
            <a:spLocks noGrp="1"/>
          </p:cNvSpPr>
          <p:nvPr>
            <p:ph type="title"/>
          </p:nvPr>
        </p:nvSpPr>
        <p:spPr>
          <a:xfrm>
            <a:off x="1380490" y="457200"/>
            <a:ext cx="9431020" cy="566822"/>
          </a:xfrm>
          <a:prstGeom prst="rect">
            <a:avLst/>
          </a:prstGeom>
        </p:spPr>
        <p:txBody>
          <a:bodyPr vert="horz" wrap="square" lIns="0" tIns="12700" rIns="0" bIns="0" rtlCol="0">
            <a:spAutoFit/>
          </a:bodyPr>
          <a:lstStyle/>
          <a:p>
            <a:pPr marL="12700" algn="ctr">
              <a:lnSpc>
                <a:spcPct val="100000"/>
              </a:lnSpc>
              <a:spcBef>
                <a:spcPts val="100"/>
              </a:spcBef>
            </a:pPr>
            <a:r>
              <a:rPr lang="en-IN" b="1" dirty="0">
                <a:solidFill>
                  <a:schemeClr val="tx1"/>
                </a:solidFill>
                <a:latin typeface="Times New Roman" panose="02020603050405020304" pitchFamily="18" charset="0"/>
                <a:cs typeface="Times New Roman" panose="02020603050405020304" pitchFamily="18" charset="0"/>
              </a:rPr>
              <a:t>Impact on Organisation (NHS)</a:t>
            </a:r>
            <a:endParaRPr sz="2800" b="1" spc="-10" dirty="0">
              <a:solidFill>
                <a:schemeClr val="tx1"/>
              </a:solidFill>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DDEB7002-5D38-6912-C03C-5032370BB9EC}"/>
              </a:ext>
            </a:extLst>
          </p:cNvPr>
          <p:cNvSpPr txBox="1"/>
          <p:nvPr/>
        </p:nvSpPr>
        <p:spPr>
          <a:xfrm>
            <a:off x="5410200" y="1878671"/>
            <a:ext cx="6172200" cy="3423822"/>
          </a:xfrm>
          <a:prstGeom prst="rect">
            <a:avLst/>
          </a:prstGeom>
          <a:noFill/>
        </p:spPr>
        <p:txBody>
          <a:bodyPr wrap="square">
            <a:spAutoFit/>
          </a:bodyPr>
          <a:lstStyle/>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High staff turnover enhances recruitment and increases training costs, which affects organizational efficiency. </a:t>
            </a:r>
          </a:p>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In 2023, 42% staff of the NHS faced work-related stress, which impacted productivity and performance (Picker.org, 2023).</a:t>
            </a:r>
          </a:p>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Low job satisfaction mitigated the employee engagement, leading to lower quality of the patient care (Armstrong and Baron, 2005).</a:t>
            </a:r>
          </a:p>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From an HRM context, these issues mitigate the organizational performances, retention, and ensure the long-term sustainability (Marchington and Wilkinson, 2020). </a:t>
            </a:r>
          </a:p>
        </p:txBody>
      </p:sp>
      <p:pic>
        <p:nvPicPr>
          <p:cNvPr id="4098" name="Picture 2">
            <a:extLst>
              <a:ext uri="{FF2B5EF4-FFF2-40B4-BE49-F238E27FC236}">
                <a16:creationId xmlns:a16="http://schemas.microsoft.com/office/drawing/2014/main" id="{A277B952-5E1C-1C6A-99CA-91AFE3360B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 y="2109444"/>
            <a:ext cx="4029075" cy="31930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46037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10BF92E8-16C9-C131-895C-5B38FC0DACB8}"/>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C3635775-2D4F-D011-08DB-9EEE63D4F36E}"/>
              </a:ext>
            </a:extLst>
          </p:cNvPr>
          <p:cNvSpPr txBox="1">
            <a:spLocks noGrp="1"/>
          </p:cNvSpPr>
          <p:nvPr>
            <p:ph type="title"/>
          </p:nvPr>
        </p:nvSpPr>
        <p:spPr>
          <a:xfrm>
            <a:off x="952500" y="463127"/>
            <a:ext cx="10287000" cy="772435"/>
          </a:xfrm>
          <a:prstGeom prst="rect">
            <a:avLst/>
          </a:prstGeom>
        </p:spPr>
        <p:txBody>
          <a:bodyPr vert="horz" lIns="91440" tIns="45720" rIns="91440" bIns="45720" rtlCol="0" anchor="ctr">
            <a:noAutofit/>
          </a:bodyPr>
          <a:lstStyle/>
          <a:p>
            <a:pPr marL="12700" algn="ctr" rtl="0">
              <a:lnSpc>
                <a:spcPct val="90000"/>
              </a:lnSpc>
              <a:spcBef>
                <a:spcPct val="0"/>
              </a:spcBef>
            </a:pPr>
            <a:r>
              <a:rPr lang="en-IN" b="1" dirty="0">
                <a:solidFill>
                  <a:schemeClr val="tx1"/>
                </a:solidFill>
                <a:latin typeface="Times New Roman" panose="02020603050405020304" pitchFamily="18" charset="0"/>
                <a:cs typeface="Times New Roman" panose="02020603050405020304" pitchFamily="18" charset="0"/>
              </a:rPr>
              <a:t>Recommendation 1 – Improve Work Environment</a:t>
            </a:r>
            <a:endParaRPr lang="en-US" b="1" kern="1200" spc="-20" dirty="0">
              <a:solidFill>
                <a:schemeClr val="tx1"/>
              </a:solidFill>
              <a:latin typeface="Times New Roman" panose="02020603050405020304" pitchFamily="18" charset="0"/>
              <a:cs typeface="Times New Roman" panose="02020603050405020304" pitchFamily="18" charset="0"/>
            </a:endParaRPr>
          </a:p>
        </p:txBody>
      </p:sp>
      <p:sp>
        <p:nvSpPr>
          <p:cNvPr id="3" name="object 3">
            <a:extLst>
              <a:ext uri="{FF2B5EF4-FFF2-40B4-BE49-F238E27FC236}">
                <a16:creationId xmlns:a16="http://schemas.microsoft.com/office/drawing/2014/main" id="{5A742C86-58A7-E2B6-4585-A1114B533BA6}"/>
              </a:ext>
            </a:extLst>
          </p:cNvPr>
          <p:cNvSpPr txBox="1"/>
          <p:nvPr/>
        </p:nvSpPr>
        <p:spPr>
          <a:xfrm>
            <a:off x="-58875" y="2219897"/>
            <a:ext cx="4765949" cy="3353476"/>
          </a:xfrm>
          <a:prstGeom prst="rect">
            <a:avLst/>
          </a:prstGeom>
        </p:spPr>
        <p:txBody>
          <a:bodyPr vert="horz" lIns="91440" tIns="45720" rIns="91440" bIns="45720" rtlCol="0" anchor="t">
            <a:normAutofit/>
          </a:bodyPr>
          <a:lstStyle/>
          <a:p>
            <a:pPr marL="240665" indent="-228600" algn="l" rtl="0">
              <a:lnSpc>
                <a:spcPct val="90000"/>
              </a:lnSpc>
              <a:spcBef>
                <a:spcPts val="770"/>
              </a:spcBef>
              <a:buFont typeface="Arial" panose="020B0604020202020204" pitchFamily="34" charset="0"/>
              <a:buChar char="•"/>
              <a:tabLst>
                <a:tab pos="240665" algn="l"/>
              </a:tabLst>
            </a:pPr>
            <a:endParaRPr lang="en-US" sz="2400" kern="1200" dirty="0">
              <a:solidFill>
                <a:srgbClr val="002060"/>
              </a:solidFill>
              <a:latin typeface="+mn-lt"/>
              <a:ea typeface="+mn-ea"/>
              <a:cs typeface="+mn-cs"/>
            </a:endParaRPr>
          </a:p>
        </p:txBody>
      </p:sp>
      <p:sp>
        <p:nvSpPr>
          <p:cNvPr id="23" name="TextBox 22">
            <a:extLst>
              <a:ext uri="{FF2B5EF4-FFF2-40B4-BE49-F238E27FC236}">
                <a16:creationId xmlns:a16="http://schemas.microsoft.com/office/drawing/2014/main" id="{54EE2D84-79A2-43B2-8AE5-B1A7C30D4083}"/>
              </a:ext>
            </a:extLst>
          </p:cNvPr>
          <p:cNvSpPr txBox="1"/>
          <p:nvPr/>
        </p:nvSpPr>
        <p:spPr>
          <a:xfrm>
            <a:off x="685800" y="1784614"/>
            <a:ext cx="6127530" cy="4224041"/>
          </a:xfrm>
          <a:prstGeom prst="rect">
            <a:avLst/>
          </a:prstGeom>
          <a:noFill/>
        </p:spPr>
        <p:txBody>
          <a:bodyPr wrap="square">
            <a:spAutoFit/>
          </a:bodyPr>
          <a:lstStyle/>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In the NHS, in 2018, the highest vacancy rate was in mental health, with 11.7% (Kingsfund.org.uk, 2024). </a:t>
            </a:r>
          </a:p>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The NHS can improve staff performance by developing working conditions and delivering modern equipment. </a:t>
            </a:r>
          </a:p>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Organisations should support work-life balance and decrease stress by introducing flexible working hours. </a:t>
            </a:r>
          </a:p>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NHS management can remove fatigue and burnout by decreasing long shifts and improving workers’ welfare. </a:t>
            </a:r>
          </a:p>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A better work environment boosted performance, motivation, retention, and workforce capability (Cappelli &amp; Keller, 2020). This also aids the NHS in providing better quality patient care.</a:t>
            </a:r>
          </a:p>
        </p:txBody>
      </p:sp>
      <p:pic>
        <p:nvPicPr>
          <p:cNvPr id="5122" name="Picture 2">
            <a:extLst>
              <a:ext uri="{FF2B5EF4-FFF2-40B4-BE49-F238E27FC236}">
                <a16:creationId xmlns:a16="http://schemas.microsoft.com/office/drawing/2014/main" id="{80D9DC74-C786-4787-3444-8DBD0D2AF9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2800" y="2219897"/>
            <a:ext cx="4759682" cy="303790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1456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F5A70C23-0FE7-9519-4FAE-8559DD7FEE69}"/>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4BD256A4-3E0A-1944-5AD3-EA2CF7483FED}"/>
              </a:ext>
            </a:extLst>
          </p:cNvPr>
          <p:cNvSpPr txBox="1">
            <a:spLocks noGrp="1"/>
          </p:cNvSpPr>
          <p:nvPr>
            <p:ph type="title"/>
          </p:nvPr>
        </p:nvSpPr>
        <p:spPr>
          <a:xfrm>
            <a:off x="804672" y="590199"/>
            <a:ext cx="10496576" cy="762000"/>
          </a:xfrm>
          <a:prstGeom prst="rect">
            <a:avLst/>
          </a:prstGeom>
        </p:spPr>
        <p:txBody>
          <a:bodyPr vert="horz" lIns="91440" tIns="45720" rIns="91440" bIns="45720" rtlCol="0" anchor="ctr">
            <a:normAutofit/>
          </a:bodyPr>
          <a:lstStyle/>
          <a:p>
            <a:pPr marL="12700" algn="ctr" rtl="0">
              <a:lnSpc>
                <a:spcPct val="90000"/>
              </a:lnSpc>
              <a:spcBef>
                <a:spcPct val="0"/>
              </a:spcBef>
            </a:pPr>
            <a:r>
              <a:rPr lang="en-US" b="1" kern="1200" dirty="0">
                <a:solidFill>
                  <a:schemeClr val="tx1"/>
                </a:solidFill>
                <a:latin typeface="Times New Roman" panose="02020603050405020304" pitchFamily="18" charset="0"/>
                <a:cs typeface="Times New Roman" panose="02020603050405020304" pitchFamily="18" charset="0"/>
              </a:rPr>
              <a:t>Recommendation 2 – Employee Recognition</a:t>
            </a:r>
            <a:endParaRPr lang="en-US" b="1" kern="1200" spc="-20" dirty="0">
              <a:solidFill>
                <a:schemeClr val="tx1"/>
              </a:solidFill>
              <a:latin typeface="Times New Roman" panose="02020603050405020304" pitchFamily="18" charset="0"/>
              <a:cs typeface="Times New Roman" panose="02020603050405020304" pitchFamily="18" charset="0"/>
            </a:endParaRPr>
          </a:p>
        </p:txBody>
      </p:sp>
      <p:sp>
        <p:nvSpPr>
          <p:cNvPr id="3" name="object 3">
            <a:extLst>
              <a:ext uri="{FF2B5EF4-FFF2-40B4-BE49-F238E27FC236}">
                <a16:creationId xmlns:a16="http://schemas.microsoft.com/office/drawing/2014/main" id="{0B6A55E8-34B1-A3BE-3A3B-852AC9598219}"/>
              </a:ext>
            </a:extLst>
          </p:cNvPr>
          <p:cNvSpPr txBox="1"/>
          <p:nvPr/>
        </p:nvSpPr>
        <p:spPr>
          <a:xfrm>
            <a:off x="804672" y="2421683"/>
            <a:ext cx="4765949" cy="3353476"/>
          </a:xfrm>
          <a:prstGeom prst="rect">
            <a:avLst/>
          </a:prstGeom>
        </p:spPr>
        <p:txBody>
          <a:bodyPr vert="horz" lIns="91440" tIns="45720" rIns="91440" bIns="45720" rtlCol="0" anchor="t">
            <a:normAutofit/>
          </a:bodyPr>
          <a:lstStyle/>
          <a:p>
            <a:pPr marL="240665" indent="-228600" algn="l" rtl="0">
              <a:lnSpc>
                <a:spcPct val="90000"/>
              </a:lnSpc>
              <a:spcBef>
                <a:spcPts val="770"/>
              </a:spcBef>
              <a:buFont typeface="Arial" panose="020B0604020202020204" pitchFamily="34" charset="0"/>
              <a:buChar char="•"/>
              <a:tabLst>
                <a:tab pos="240665" algn="l"/>
              </a:tabLst>
            </a:pPr>
            <a:endParaRPr lang="en-US" sz="2400" kern="1200" dirty="0">
              <a:solidFill>
                <a:srgbClr val="002060"/>
              </a:solidFill>
              <a:latin typeface="+mn-lt"/>
              <a:ea typeface="+mn-ea"/>
              <a:cs typeface="+mn-cs"/>
            </a:endParaRPr>
          </a:p>
        </p:txBody>
      </p:sp>
      <p:sp>
        <p:nvSpPr>
          <p:cNvPr id="22" name="TextBox 21">
            <a:extLst>
              <a:ext uri="{FF2B5EF4-FFF2-40B4-BE49-F238E27FC236}">
                <a16:creationId xmlns:a16="http://schemas.microsoft.com/office/drawing/2014/main" id="{B1C4C49C-FE11-9367-5D5D-4E27C86533FB}"/>
              </a:ext>
            </a:extLst>
          </p:cNvPr>
          <p:cNvSpPr txBox="1"/>
          <p:nvPr/>
        </p:nvSpPr>
        <p:spPr>
          <a:xfrm>
            <a:off x="1600200" y="2057400"/>
            <a:ext cx="8915400" cy="3546933"/>
          </a:xfrm>
          <a:prstGeom prst="rect">
            <a:avLst/>
          </a:prstGeom>
          <a:noFill/>
        </p:spPr>
        <p:txBody>
          <a:bodyPr wrap="square">
            <a:spAutoFit/>
          </a:bodyPr>
          <a:lstStyle/>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Employee recognition in the NHS aids in rewarding employee performances and contributions.</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Employee recognition develops motivation, job satisfaction, and increases employee engagement.</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Non-financial rewards such as awards and career visibility are effective in high-pressure NHS roles. </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Employee voice and the appreciation aid in increasing the organizational outcome (Marchington and Wilkinson, 2020).</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It aids in increasing the workforce capability and the quality of patient care in the NHS, and the recognition aids in developing key performances and commitment (Armstrong, 2021). </a:t>
            </a:r>
          </a:p>
        </p:txBody>
      </p:sp>
    </p:spTree>
    <p:extLst>
      <p:ext uri="{BB962C8B-B14F-4D97-AF65-F5344CB8AC3E}">
        <p14:creationId xmlns:p14="http://schemas.microsoft.com/office/powerpoint/2010/main" val="28492084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BA87138F-CBD4-025E-3232-1C640AF1748D}"/>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DC74AA74-F5D2-8506-DB5D-54CC224F958E}"/>
              </a:ext>
            </a:extLst>
          </p:cNvPr>
          <p:cNvSpPr txBox="1">
            <a:spLocks noGrp="1"/>
          </p:cNvSpPr>
          <p:nvPr>
            <p:ph type="title"/>
          </p:nvPr>
        </p:nvSpPr>
        <p:spPr>
          <a:xfrm>
            <a:off x="1143000" y="1814776"/>
            <a:ext cx="10150008" cy="2674450"/>
          </a:xfrm>
          <a:prstGeom prst="rect">
            <a:avLst/>
          </a:prstGeom>
          <a:solidFill>
            <a:schemeClr val="accent4">
              <a:lumMod val="20000"/>
              <a:lumOff val="80000"/>
            </a:schemeClr>
          </a:solidFill>
          <a:ln>
            <a:solidFill>
              <a:schemeClr val="tx1"/>
            </a:solidFill>
          </a:ln>
        </p:spPr>
        <p:txBody>
          <a:bodyPr vert="horz" wrap="square" lIns="0" tIns="454025" rIns="0" bIns="0" rtlCol="0">
            <a:spAutoFit/>
          </a:bodyPr>
          <a:lstStyle/>
          <a:p>
            <a:pPr algn="ctr"/>
            <a:r>
              <a:rPr lang="en-US" b="1" dirty="0">
                <a:solidFill>
                  <a:schemeClr val="tx1"/>
                </a:solidFill>
                <a:latin typeface="Times New Roman" panose="02020603050405020304" pitchFamily="18" charset="0"/>
                <a:cs typeface="Times New Roman" panose="02020603050405020304" pitchFamily="18" charset="0"/>
              </a:rPr>
              <a:t>Student 3: </a:t>
            </a:r>
            <a:r>
              <a:rPr lang="en-US" b="1" dirty="0" err="1">
                <a:solidFill>
                  <a:schemeClr val="tx1"/>
                </a:solidFill>
                <a:latin typeface="Times New Roman" panose="02020603050405020304" pitchFamily="18" charset="0"/>
                <a:cs typeface="Times New Roman" panose="02020603050405020304" pitchFamily="18" charset="0"/>
              </a:rPr>
              <a:t>Ankurkumar</a:t>
            </a:r>
            <a:r>
              <a:rPr lang="en-US" b="1" dirty="0">
                <a:solidFill>
                  <a:schemeClr val="tx1"/>
                </a:solidFill>
                <a:latin typeface="Times New Roman" panose="02020603050405020304" pitchFamily="18" charset="0"/>
                <a:cs typeface="Times New Roman" panose="02020603050405020304" pitchFamily="18" charset="0"/>
              </a:rPr>
              <a:t> </a:t>
            </a:r>
            <a:r>
              <a:rPr lang="en-US" b="1" dirty="0" err="1">
                <a:solidFill>
                  <a:schemeClr val="tx1"/>
                </a:solidFill>
                <a:latin typeface="Times New Roman" panose="02020603050405020304" pitchFamily="18" charset="0"/>
                <a:cs typeface="Times New Roman" panose="02020603050405020304" pitchFamily="18" charset="0"/>
              </a:rPr>
              <a:t>Jayantibhai</a:t>
            </a:r>
            <a:r>
              <a:rPr lang="en-US" b="1" dirty="0">
                <a:solidFill>
                  <a:schemeClr val="tx1"/>
                </a:solidFill>
                <a:latin typeface="Times New Roman" panose="02020603050405020304" pitchFamily="18" charset="0"/>
                <a:cs typeface="Times New Roman" panose="02020603050405020304" pitchFamily="18" charset="0"/>
              </a:rPr>
              <a:t> Desai- 2521739</a:t>
            </a:r>
            <a:br>
              <a:rPr lang="en-US" b="1" dirty="0">
                <a:solidFill>
                  <a:schemeClr val="tx1"/>
                </a:solidFill>
                <a:latin typeface="Times New Roman" panose="02020603050405020304" pitchFamily="18" charset="0"/>
                <a:cs typeface="Times New Roman" panose="02020603050405020304" pitchFamily="18" charset="0"/>
              </a:rPr>
            </a:br>
            <a:r>
              <a:rPr lang="en-US" b="1" dirty="0">
                <a:solidFill>
                  <a:schemeClr val="tx1"/>
                </a:solidFill>
                <a:latin typeface="Times New Roman" panose="02020603050405020304" pitchFamily="18" charset="0"/>
                <a:cs typeface="Times New Roman" panose="02020603050405020304" pitchFamily="18" charset="0"/>
              </a:rPr>
              <a:t>(Focus: Advanced HR Solutions + Capability Development)</a:t>
            </a:r>
          </a:p>
        </p:txBody>
      </p:sp>
      <p:sp>
        <p:nvSpPr>
          <p:cNvPr id="5" name="Rectangle 2">
            <a:extLst>
              <a:ext uri="{FF2B5EF4-FFF2-40B4-BE49-F238E27FC236}">
                <a16:creationId xmlns:a16="http://schemas.microsoft.com/office/drawing/2014/main" id="{E6B1D1A0-5031-3C15-E7B6-13B22E8E2192}"/>
              </a:ext>
            </a:extLst>
          </p:cNvPr>
          <p:cNvSpPr>
            <a:spLocks noChangeArrowheads="1"/>
          </p:cNvSpPr>
          <p:nvPr/>
        </p:nvSpPr>
        <p:spPr bwMode="auto">
          <a:xfrm>
            <a:off x="294528" y="3354864"/>
            <a:ext cx="184731"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3">
            <a:extLst>
              <a:ext uri="{FF2B5EF4-FFF2-40B4-BE49-F238E27FC236}">
                <a16:creationId xmlns:a16="http://schemas.microsoft.com/office/drawing/2014/main" id="{66B7ED80-7463-7BAA-7C10-E8C83566E2CC}"/>
              </a:ext>
            </a:extLst>
          </p:cNvPr>
          <p:cNvSpPr>
            <a:spLocks noChangeArrowheads="1"/>
          </p:cNvSpPr>
          <p:nvPr/>
        </p:nvSpPr>
        <p:spPr bwMode="auto">
          <a:xfrm>
            <a:off x="294528" y="382968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572891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3BF3E70A-6672-1792-2D5D-5571E5E066EE}"/>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3AD20AFB-671D-8655-B32B-E52E3A91E9F5}"/>
              </a:ext>
            </a:extLst>
          </p:cNvPr>
          <p:cNvSpPr txBox="1">
            <a:spLocks noGrp="1"/>
          </p:cNvSpPr>
          <p:nvPr>
            <p:ph type="title"/>
          </p:nvPr>
        </p:nvSpPr>
        <p:spPr>
          <a:xfrm>
            <a:off x="1380490" y="533400"/>
            <a:ext cx="9431020" cy="566822"/>
          </a:xfrm>
          <a:prstGeom prst="rect">
            <a:avLst/>
          </a:prstGeom>
        </p:spPr>
        <p:txBody>
          <a:bodyPr vert="horz" wrap="square" lIns="0" tIns="12700" rIns="0" bIns="0" rtlCol="0">
            <a:spAutoFit/>
          </a:bodyPr>
          <a:lstStyle/>
          <a:p>
            <a:pPr marL="12700" algn="ctr">
              <a:lnSpc>
                <a:spcPct val="100000"/>
              </a:lnSpc>
              <a:spcBef>
                <a:spcPts val="100"/>
              </a:spcBef>
            </a:pPr>
            <a:r>
              <a:rPr lang="en-IN" b="1" dirty="0">
                <a:solidFill>
                  <a:schemeClr val="tx1"/>
                </a:solidFill>
                <a:latin typeface="Times New Roman" panose="02020603050405020304" pitchFamily="18" charset="0"/>
                <a:cs typeface="Times New Roman" panose="02020603050405020304" pitchFamily="18" charset="0"/>
              </a:rPr>
              <a:t>Recommendation 3 – Training &amp; Development</a:t>
            </a:r>
            <a:endParaRPr sz="2800" b="1" spc="-10" dirty="0">
              <a:solidFill>
                <a:schemeClr val="tx1"/>
              </a:solidFill>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3E4FDBFD-CF81-F122-394E-6FB2323E8549}"/>
              </a:ext>
            </a:extLst>
          </p:cNvPr>
          <p:cNvSpPr txBox="1"/>
          <p:nvPr/>
        </p:nvSpPr>
        <p:spPr>
          <a:xfrm>
            <a:off x="1416050" y="1905000"/>
            <a:ext cx="9431020" cy="3870098"/>
          </a:xfrm>
          <a:prstGeom prst="rect">
            <a:avLst/>
          </a:prstGeom>
          <a:noFill/>
        </p:spPr>
        <p:txBody>
          <a:bodyPr wrap="square">
            <a:spAutoFit/>
          </a:bodyPr>
          <a:lstStyle/>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The NHS should offer a regular training programme for developing working skills and knowledge (Stewart and Brown, 2019). </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Organisations should provide training that can develop service quality and job performance of the organisation, especially in a clinical environment. </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Workers can feel motivated and confident in their roles by offering continuous learning. </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The NHS should provide promotion opportunities and career growth for enhancing job satisfaction and increasing the organisation’s profitability (Boxall, 2007). </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This enhanced workforce capability and worker retention support long-lasting NHS success. </a:t>
            </a:r>
          </a:p>
        </p:txBody>
      </p:sp>
    </p:spTree>
    <p:extLst>
      <p:ext uri="{BB962C8B-B14F-4D97-AF65-F5344CB8AC3E}">
        <p14:creationId xmlns:p14="http://schemas.microsoft.com/office/powerpoint/2010/main" val="28049463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66A32779-06C0-E20F-4274-6B48729CF4CC}"/>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6D415E10-C03C-F63D-F4FB-F23A00D052FC}"/>
              </a:ext>
            </a:extLst>
          </p:cNvPr>
          <p:cNvSpPr txBox="1">
            <a:spLocks noGrp="1"/>
          </p:cNvSpPr>
          <p:nvPr>
            <p:ph type="title"/>
          </p:nvPr>
        </p:nvSpPr>
        <p:spPr>
          <a:xfrm>
            <a:off x="1380490" y="638682"/>
            <a:ext cx="9431020" cy="566822"/>
          </a:xfrm>
          <a:prstGeom prst="rect">
            <a:avLst/>
          </a:prstGeom>
        </p:spPr>
        <p:txBody>
          <a:bodyPr vert="horz" wrap="square" lIns="0" tIns="12700" rIns="0" bIns="0" rtlCol="0">
            <a:spAutoFit/>
          </a:bodyPr>
          <a:lstStyle/>
          <a:p>
            <a:pPr marL="12700">
              <a:lnSpc>
                <a:spcPct val="100000"/>
              </a:lnSpc>
              <a:spcBef>
                <a:spcPts val="100"/>
              </a:spcBef>
            </a:pPr>
            <a:r>
              <a:rPr lang="en-IN" b="1" dirty="0">
                <a:solidFill>
                  <a:schemeClr val="tx1"/>
                </a:solidFill>
                <a:latin typeface="Times New Roman" panose="02020603050405020304" pitchFamily="18" charset="0"/>
                <a:cs typeface="Times New Roman" panose="02020603050405020304" pitchFamily="18" charset="0"/>
              </a:rPr>
              <a:t>Recommendation 4 – Leadership Development</a:t>
            </a:r>
            <a:endParaRPr sz="2800" b="1" spc="-10" dirty="0">
              <a:solidFill>
                <a:schemeClr val="tx1"/>
              </a:solidFill>
              <a:latin typeface="Times New Roman" panose="02020603050405020304" pitchFamily="18" charset="0"/>
              <a:cs typeface="Times New Roman" panose="02020603050405020304" pitchFamily="18" charset="0"/>
            </a:endParaRPr>
          </a:p>
        </p:txBody>
      </p:sp>
      <p:sp>
        <p:nvSpPr>
          <p:cNvPr id="5" name="Rectangle 1">
            <a:extLst>
              <a:ext uri="{FF2B5EF4-FFF2-40B4-BE49-F238E27FC236}">
                <a16:creationId xmlns:a16="http://schemas.microsoft.com/office/drawing/2014/main" id="{22164F4A-38A5-83FB-94DD-527A0E7B0116}"/>
              </a:ext>
            </a:extLst>
          </p:cNvPr>
          <p:cNvSpPr>
            <a:spLocks noChangeArrowheads="1"/>
          </p:cNvSpPr>
          <p:nvPr/>
        </p:nvSpPr>
        <p:spPr bwMode="auto">
          <a:xfrm>
            <a:off x="2451100" y="190182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9" name="TextBox 18">
            <a:extLst>
              <a:ext uri="{FF2B5EF4-FFF2-40B4-BE49-F238E27FC236}">
                <a16:creationId xmlns:a16="http://schemas.microsoft.com/office/drawing/2014/main" id="{B53EF878-4D84-9C2B-03B5-9838BE5D0F8D}"/>
              </a:ext>
            </a:extLst>
          </p:cNvPr>
          <p:cNvSpPr txBox="1"/>
          <p:nvPr/>
        </p:nvSpPr>
        <p:spPr>
          <a:xfrm>
            <a:off x="5257800" y="1672111"/>
            <a:ext cx="6096000" cy="4547207"/>
          </a:xfrm>
          <a:prstGeom prst="rect">
            <a:avLst/>
          </a:prstGeom>
          <a:noFill/>
        </p:spPr>
        <p:txBody>
          <a:bodyPr wrap="square">
            <a:spAutoFit/>
          </a:bodyPr>
          <a:lstStyle/>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Developing the leadership training Programme in the NHS aids in developing management effectiveness and employee support (Noe, 2020).</a:t>
            </a:r>
          </a:p>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This figure represents the leadership framework of the NHS, whose main goal is to set the direction for developing the services (SMITH</a:t>
            </a:r>
            <a:r>
              <a:rPr lang="en-GB" sz="1400" i="1" dirty="0">
                <a:latin typeface="Times New Roman" panose="02020603050405020304" pitchFamily="18" charset="0"/>
                <a:cs typeface="Times New Roman" panose="02020603050405020304" pitchFamily="18" charset="0"/>
              </a:rPr>
              <a:t> et al.</a:t>
            </a:r>
            <a:r>
              <a:rPr lang="en-GB" sz="1400" dirty="0">
                <a:latin typeface="Times New Roman" panose="02020603050405020304" pitchFamily="18" charset="0"/>
                <a:cs typeface="Times New Roman" panose="02020603050405020304" pitchFamily="18" charset="0"/>
              </a:rPr>
              <a:t> 2024). </a:t>
            </a:r>
          </a:p>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Poor leadership is one of the main reasons for low job satisfaction and weak engagement.</a:t>
            </a:r>
          </a:p>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 One third of NHS staff reported that the lack of support from managers is affecting morale and retention. Training in the EI, communication, and team management can aid in developing employee motivation. </a:t>
            </a:r>
          </a:p>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Transformational leadership approaches in the NHS can develop performance, engagement, and increase job satisfaction, retention, and ensure quality of patient care in the NHS (</a:t>
            </a:r>
            <a:r>
              <a:rPr lang="en-GB" sz="1400" dirty="0" err="1">
                <a:latin typeface="Times New Roman" panose="02020603050405020304" pitchFamily="18" charset="0"/>
                <a:cs typeface="Times New Roman" panose="02020603050405020304" pitchFamily="18" charset="0"/>
              </a:rPr>
              <a:t>Agazu</a:t>
            </a:r>
            <a:r>
              <a:rPr lang="en-GB" sz="1400" i="1" dirty="0">
                <a:latin typeface="Times New Roman" panose="02020603050405020304" pitchFamily="18" charset="0"/>
                <a:cs typeface="Times New Roman" panose="02020603050405020304" pitchFamily="18" charset="0"/>
              </a:rPr>
              <a:t> et al. </a:t>
            </a:r>
            <a:r>
              <a:rPr lang="en-GB" sz="1400" dirty="0">
                <a:latin typeface="Times New Roman" panose="02020603050405020304" pitchFamily="18" charset="0"/>
                <a:cs typeface="Times New Roman" panose="02020603050405020304" pitchFamily="18" charset="0"/>
              </a:rPr>
              <a:t>2025). </a:t>
            </a:r>
          </a:p>
        </p:txBody>
      </p:sp>
      <p:pic>
        <p:nvPicPr>
          <p:cNvPr id="6146" name="Picture 2">
            <a:extLst>
              <a:ext uri="{FF2B5EF4-FFF2-40B4-BE49-F238E27FC236}">
                <a16:creationId xmlns:a16="http://schemas.microsoft.com/office/drawing/2014/main" id="{1FC5534A-4931-1DC1-CF7D-AD83C22B2E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0600" y="2199703"/>
            <a:ext cx="3476625" cy="349202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99702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3674E379-F056-04D6-A801-76F77FA3DAAC}"/>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EF37BBC3-40C6-A5F2-55CE-DFA171A73328}"/>
              </a:ext>
            </a:extLst>
          </p:cNvPr>
          <p:cNvSpPr txBox="1">
            <a:spLocks noGrp="1"/>
          </p:cNvSpPr>
          <p:nvPr>
            <p:ph type="title"/>
          </p:nvPr>
        </p:nvSpPr>
        <p:spPr>
          <a:xfrm>
            <a:off x="893902" y="457200"/>
            <a:ext cx="10383698" cy="566822"/>
          </a:xfrm>
          <a:prstGeom prst="rect">
            <a:avLst/>
          </a:prstGeom>
        </p:spPr>
        <p:txBody>
          <a:bodyPr vert="horz" wrap="square" lIns="0" tIns="12700" rIns="0" bIns="0" rtlCol="0">
            <a:spAutoFit/>
          </a:bodyPr>
          <a:lstStyle/>
          <a:p>
            <a:pPr marL="12700" algn="ctr">
              <a:lnSpc>
                <a:spcPct val="100000"/>
              </a:lnSpc>
              <a:spcBef>
                <a:spcPts val="100"/>
              </a:spcBef>
            </a:pPr>
            <a:r>
              <a:rPr lang="en-US" b="1" dirty="0">
                <a:solidFill>
                  <a:schemeClr val="tx1"/>
                </a:solidFill>
                <a:latin typeface="Times New Roman" panose="02020603050405020304" pitchFamily="18" charset="0"/>
                <a:cs typeface="Times New Roman" panose="02020603050405020304" pitchFamily="18" charset="0"/>
              </a:rPr>
              <a:t>Recommendation 5 – Employee Wellbeing Programs</a:t>
            </a:r>
            <a:endParaRPr sz="2800" b="1" spc="-10" dirty="0">
              <a:solidFill>
                <a:schemeClr val="tx1"/>
              </a:solidFill>
              <a:latin typeface="Times New Roman" panose="02020603050405020304" pitchFamily="18" charset="0"/>
              <a:cs typeface="Times New Roman" panose="02020603050405020304" pitchFamily="18" charset="0"/>
            </a:endParaRPr>
          </a:p>
        </p:txBody>
      </p:sp>
      <p:sp>
        <p:nvSpPr>
          <p:cNvPr id="60" name="TextBox 59">
            <a:extLst>
              <a:ext uri="{FF2B5EF4-FFF2-40B4-BE49-F238E27FC236}">
                <a16:creationId xmlns:a16="http://schemas.microsoft.com/office/drawing/2014/main" id="{566336C6-6FFF-3ED4-03CE-26341F192CA0}"/>
              </a:ext>
            </a:extLst>
          </p:cNvPr>
          <p:cNvSpPr txBox="1"/>
          <p:nvPr/>
        </p:nvSpPr>
        <p:spPr>
          <a:xfrm>
            <a:off x="893902" y="2057400"/>
            <a:ext cx="10383697" cy="3546933"/>
          </a:xfrm>
          <a:prstGeom prst="rect">
            <a:avLst/>
          </a:prstGeom>
          <a:noFill/>
        </p:spPr>
        <p:txBody>
          <a:bodyPr wrap="square">
            <a:spAutoFit/>
          </a:bodyPr>
          <a:lstStyle/>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The NHS should make a supportive work environment where workers feel safe to share issues. </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They need to offer mental health support programmes, including stress management and counselling sessions. </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The NHS must deliver a work-life balance by minimising long shifts and delivering flexible schedules. </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Organisations need to provide welfare programmes to decrease burnout, stress, and improve workers' health (Boudreau and Ramstad, 2007). </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These programmes enhance performance, motivation, retention, and workforce capability, which helps to enhance the organisation's profitability and employee satisfaction. </a:t>
            </a:r>
          </a:p>
        </p:txBody>
      </p:sp>
    </p:spTree>
    <p:extLst>
      <p:ext uri="{BB962C8B-B14F-4D97-AF65-F5344CB8AC3E}">
        <p14:creationId xmlns:p14="http://schemas.microsoft.com/office/powerpoint/2010/main" val="33263111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5A25D6C0-2748-DEE7-FAE4-A6B0DB0092EE}"/>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1415E631-48EF-6008-9DA0-016C12491942}"/>
              </a:ext>
            </a:extLst>
          </p:cNvPr>
          <p:cNvSpPr txBox="1">
            <a:spLocks noGrp="1"/>
          </p:cNvSpPr>
          <p:nvPr>
            <p:ph type="title"/>
          </p:nvPr>
        </p:nvSpPr>
        <p:spPr>
          <a:xfrm>
            <a:off x="533400" y="370565"/>
            <a:ext cx="11049000" cy="924835"/>
          </a:xfrm>
          <a:prstGeom prst="rect">
            <a:avLst/>
          </a:prstGeom>
        </p:spPr>
        <p:txBody>
          <a:bodyPr vert="horz" lIns="91440" tIns="45720" rIns="91440" bIns="45720" rtlCol="0" anchor="ctr">
            <a:normAutofit/>
          </a:bodyPr>
          <a:lstStyle/>
          <a:p>
            <a:pPr marL="12700" algn="ctr" rtl="0">
              <a:lnSpc>
                <a:spcPct val="90000"/>
              </a:lnSpc>
              <a:spcBef>
                <a:spcPct val="0"/>
              </a:spcBef>
            </a:pPr>
            <a:r>
              <a:rPr lang="en-IN" b="1" dirty="0">
                <a:solidFill>
                  <a:schemeClr val="tx1"/>
                </a:solidFill>
                <a:latin typeface="Times New Roman" panose="02020603050405020304" pitchFamily="18" charset="0"/>
                <a:cs typeface="Times New Roman" panose="02020603050405020304" pitchFamily="18" charset="0"/>
              </a:rPr>
              <a:t>Use of HR Analytics</a:t>
            </a:r>
            <a:endParaRPr lang="en-US" b="1" kern="1200" spc="-20" dirty="0">
              <a:solidFill>
                <a:schemeClr val="tx1"/>
              </a:solidFill>
              <a:latin typeface="Times New Roman" panose="02020603050405020304" pitchFamily="18" charset="0"/>
              <a:cs typeface="Times New Roman" panose="02020603050405020304" pitchFamily="18" charset="0"/>
            </a:endParaRPr>
          </a:p>
        </p:txBody>
      </p:sp>
      <p:sp>
        <p:nvSpPr>
          <p:cNvPr id="3" name="object 3">
            <a:extLst>
              <a:ext uri="{FF2B5EF4-FFF2-40B4-BE49-F238E27FC236}">
                <a16:creationId xmlns:a16="http://schemas.microsoft.com/office/drawing/2014/main" id="{6C994EB5-579E-1D35-EEFD-318EE482C05B}"/>
              </a:ext>
            </a:extLst>
          </p:cNvPr>
          <p:cNvSpPr txBox="1"/>
          <p:nvPr/>
        </p:nvSpPr>
        <p:spPr>
          <a:xfrm>
            <a:off x="804672" y="2421683"/>
            <a:ext cx="4765949" cy="3353476"/>
          </a:xfrm>
          <a:prstGeom prst="rect">
            <a:avLst/>
          </a:prstGeom>
        </p:spPr>
        <p:txBody>
          <a:bodyPr vert="horz" lIns="91440" tIns="45720" rIns="91440" bIns="45720" rtlCol="0" anchor="t">
            <a:normAutofit/>
          </a:bodyPr>
          <a:lstStyle/>
          <a:p>
            <a:pPr marL="240665" indent="-228600" algn="l" rtl="0">
              <a:lnSpc>
                <a:spcPct val="90000"/>
              </a:lnSpc>
              <a:spcBef>
                <a:spcPts val="770"/>
              </a:spcBef>
              <a:buFont typeface="Arial" panose="020B0604020202020204" pitchFamily="34" charset="0"/>
              <a:buChar char="•"/>
              <a:tabLst>
                <a:tab pos="240665" algn="l"/>
              </a:tabLst>
            </a:pPr>
            <a:endParaRPr lang="en-US" sz="2400" kern="1200" dirty="0">
              <a:solidFill>
                <a:srgbClr val="002060"/>
              </a:solidFill>
              <a:latin typeface="+mn-lt"/>
              <a:ea typeface="+mn-ea"/>
              <a:cs typeface="+mn-cs"/>
            </a:endParaRPr>
          </a:p>
        </p:txBody>
      </p:sp>
      <p:sp>
        <p:nvSpPr>
          <p:cNvPr id="25" name="TextBox 24">
            <a:extLst>
              <a:ext uri="{FF2B5EF4-FFF2-40B4-BE49-F238E27FC236}">
                <a16:creationId xmlns:a16="http://schemas.microsoft.com/office/drawing/2014/main" id="{251EE3AF-29E4-E313-E520-C87DB45E60F7}"/>
              </a:ext>
            </a:extLst>
          </p:cNvPr>
          <p:cNvSpPr txBox="1"/>
          <p:nvPr/>
        </p:nvSpPr>
        <p:spPr>
          <a:xfrm>
            <a:off x="1295400" y="1905000"/>
            <a:ext cx="9601200" cy="3223768"/>
          </a:xfrm>
          <a:prstGeom prst="rect">
            <a:avLst/>
          </a:prstGeom>
          <a:noFill/>
        </p:spPr>
        <p:txBody>
          <a:bodyPr wrap="square">
            <a:spAutoFit/>
          </a:bodyPr>
          <a:lstStyle/>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Organisations must utilise NHS staff survey data for measuring job satisfaction and address key problem areas.</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HR analytics aids managers in making data-driven decisions that help organisations to produce effective outcomes. </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The NHS must develop employee retention, motivation, and workforce capability by using HR analytics (</a:t>
            </a:r>
            <a:r>
              <a:rPr lang="en-GB" sz="1400" dirty="0" err="1">
                <a:latin typeface="Times New Roman" panose="02020603050405020304" pitchFamily="18" charset="0"/>
                <a:cs typeface="Times New Roman" panose="02020603050405020304" pitchFamily="18" charset="0"/>
              </a:rPr>
              <a:t>Jesuthasan</a:t>
            </a:r>
            <a:r>
              <a:rPr lang="en-GB" sz="1400" dirty="0">
                <a:latin typeface="Times New Roman" panose="02020603050405020304" pitchFamily="18" charset="0"/>
                <a:cs typeface="Times New Roman" panose="02020603050405020304" pitchFamily="18" charset="0"/>
              </a:rPr>
              <a:t> and Boudreau, 2023). </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 It can also track vital data, including staff turnover, absenteeism, and performance levels. </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HR analytics can also address patterns, including which departments have higher levels of stress and lower satisfaction. </a:t>
            </a:r>
          </a:p>
        </p:txBody>
      </p:sp>
    </p:spTree>
    <p:extLst>
      <p:ext uri="{BB962C8B-B14F-4D97-AF65-F5344CB8AC3E}">
        <p14:creationId xmlns:p14="http://schemas.microsoft.com/office/powerpoint/2010/main" val="37684979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C3B7A7E0-9426-B827-BED7-48F3B932515A}"/>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FCDCE3B8-116F-C24F-538F-C4BE9E9A1C44}"/>
              </a:ext>
            </a:extLst>
          </p:cNvPr>
          <p:cNvSpPr txBox="1">
            <a:spLocks noGrp="1"/>
          </p:cNvSpPr>
          <p:nvPr>
            <p:ph type="title"/>
          </p:nvPr>
        </p:nvSpPr>
        <p:spPr>
          <a:xfrm>
            <a:off x="1143000" y="1814776"/>
            <a:ext cx="10150008" cy="2120452"/>
          </a:xfrm>
          <a:prstGeom prst="rect">
            <a:avLst/>
          </a:prstGeom>
          <a:solidFill>
            <a:schemeClr val="accent4">
              <a:lumMod val="20000"/>
              <a:lumOff val="80000"/>
            </a:schemeClr>
          </a:solidFill>
          <a:ln>
            <a:solidFill>
              <a:schemeClr val="tx1"/>
            </a:solidFill>
          </a:ln>
        </p:spPr>
        <p:txBody>
          <a:bodyPr vert="horz" wrap="square" lIns="0" tIns="454025" rIns="0" bIns="0" rtlCol="0">
            <a:spAutoFit/>
          </a:bodyPr>
          <a:lstStyle/>
          <a:p>
            <a:pPr algn="ctr"/>
            <a:r>
              <a:rPr lang="en-US" b="1" dirty="0">
                <a:solidFill>
                  <a:schemeClr val="tx1"/>
                </a:solidFill>
                <a:latin typeface="Times New Roman" panose="02020603050405020304" pitchFamily="18" charset="0"/>
                <a:cs typeface="Times New Roman" panose="02020603050405020304" pitchFamily="18" charset="0"/>
              </a:rPr>
              <a:t>Student 4: Kaushal </a:t>
            </a:r>
            <a:r>
              <a:rPr lang="en-US" b="1" dirty="0" err="1">
                <a:solidFill>
                  <a:schemeClr val="tx1"/>
                </a:solidFill>
                <a:latin typeface="Times New Roman" panose="02020603050405020304" pitchFamily="18" charset="0"/>
                <a:cs typeface="Times New Roman" panose="02020603050405020304" pitchFamily="18" charset="0"/>
              </a:rPr>
              <a:t>Ashokbhai</a:t>
            </a:r>
            <a:r>
              <a:rPr lang="en-US" b="1" dirty="0">
                <a:solidFill>
                  <a:schemeClr val="tx1"/>
                </a:solidFill>
                <a:latin typeface="Times New Roman" panose="02020603050405020304" pitchFamily="18" charset="0"/>
                <a:cs typeface="Times New Roman" panose="02020603050405020304" pitchFamily="18" charset="0"/>
              </a:rPr>
              <a:t> Prajapati- 2531730</a:t>
            </a:r>
            <a:br>
              <a:rPr lang="en-US" b="1" dirty="0">
                <a:solidFill>
                  <a:schemeClr val="tx1"/>
                </a:solidFill>
                <a:latin typeface="Times New Roman" panose="02020603050405020304" pitchFamily="18" charset="0"/>
                <a:cs typeface="Times New Roman" panose="02020603050405020304" pitchFamily="18" charset="0"/>
              </a:rPr>
            </a:br>
            <a:r>
              <a:rPr lang="en-US" b="1" dirty="0">
                <a:solidFill>
                  <a:schemeClr val="tx1"/>
                </a:solidFill>
                <a:latin typeface="Times New Roman" panose="02020603050405020304" pitchFamily="18" charset="0"/>
                <a:cs typeface="Times New Roman" panose="02020603050405020304" pitchFamily="18" charset="0"/>
              </a:rPr>
              <a:t>(Focus: Strategic Integration + Innovation + Conclusion)</a:t>
            </a:r>
          </a:p>
        </p:txBody>
      </p:sp>
      <p:sp>
        <p:nvSpPr>
          <p:cNvPr id="5" name="Rectangle 2">
            <a:extLst>
              <a:ext uri="{FF2B5EF4-FFF2-40B4-BE49-F238E27FC236}">
                <a16:creationId xmlns:a16="http://schemas.microsoft.com/office/drawing/2014/main" id="{0EF243DA-7913-CAFB-F762-3D7842F47D4F}"/>
              </a:ext>
            </a:extLst>
          </p:cNvPr>
          <p:cNvSpPr>
            <a:spLocks noChangeArrowheads="1"/>
          </p:cNvSpPr>
          <p:nvPr/>
        </p:nvSpPr>
        <p:spPr bwMode="auto">
          <a:xfrm>
            <a:off x="294528" y="3354864"/>
            <a:ext cx="184731"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3">
            <a:extLst>
              <a:ext uri="{FF2B5EF4-FFF2-40B4-BE49-F238E27FC236}">
                <a16:creationId xmlns:a16="http://schemas.microsoft.com/office/drawing/2014/main" id="{25C3961C-F1B3-D6D2-EEA0-5C2ED936A20D}"/>
              </a:ext>
            </a:extLst>
          </p:cNvPr>
          <p:cNvSpPr>
            <a:spLocks noChangeArrowheads="1"/>
          </p:cNvSpPr>
          <p:nvPr/>
        </p:nvSpPr>
        <p:spPr bwMode="auto">
          <a:xfrm>
            <a:off x="294528" y="382968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6644460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381000"/>
            <a:ext cx="11049000" cy="566822"/>
          </a:xfrm>
          <a:prstGeom prst="rect">
            <a:avLst/>
          </a:prstGeom>
        </p:spPr>
        <p:txBody>
          <a:bodyPr vert="horz" wrap="square" lIns="0" tIns="12700" rIns="0" bIns="0" rtlCol="0">
            <a:spAutoFit/>
          </a:bodyPr>
          <a:lstStyle/>
          <a:p>
            <a:pPr marL="12700" algn="ctr">
              <a:lnSpc>
                <a:spcPct val="100000"/>
              </a:lnSpc>
              <a:spcBef>
                <a:spcPts val="100"/>
              </a:spcBef>
            </a:pPr>
            <a:r>
              <a:rPr lang="en-IN" b="1" dirty="0">
                <a:solidFill>
                  <a:schemeClr val="tx1"/>
                </a:solidFill>
                <a:latin typeface="Times New Roman" panose="02020603050405020304" pitchFamily="18" charset="0"/>
                <a:cs typeface="Times New Roman" panose="02020603050405020304" pitchFamily="18" charset="0"/>
              </a:rPr>
              <a:t>Innovative Solutions</a:t>
            </a:r>
            <a:endParaRPr sz="2800" b="1" spc="-10" dirty="0">
              <a:solidFill>
                <a:schemeClr val="tx1"/>
              </a:solidFill>
              <a:latin typeface="Times New Roman" panose="02020603050405020304" pitchFamily="18" charset="0"/>
              <a:cs typeface="Times New Roman" panose="02020603050405020304" pitchFamily="18" charset="0"/>
            </a:endParaRPr>
          </a:p>
        </p:txBody>
      </p:sp>
      <p:sp>
        <p:nvSpPr>
          <p:cNvPr id="5" name="Rectangle 1">
            <a:extLst>
              <a:ext uri="{FF2B5EF4-FFF2-40B4-BE49-F238E27FC236}">
                <a16:creationId xmlns:a16="http://schemas.microsoft.com/office/drawing/2014/main" id="{3258CAC9-A18A-0F73-AEDF-6B37D5D77BE4}"/>
              </a:ext>
            </a:extLst>
          </p:cNvPr>
          <p:cNvSpPr>
            <a:spLocks noChangeArrowheads="1"/>
          </p:cNvSpPr>
          <p:nvPr/>
        </p:nvSpPr>
        <p:spPr bwMode="auto">
          <a:xfrm>
            <a:off x="2451100" y="190182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8" name="TextBox 27">
            <a:extLst>
              <a:ext uri="{FF2B5EF4-FFF2-40B4-BE49-F238E27FC236}">
                <a16:creationId xmlns:a16="http://schemas.microsoft.com/office/drawing/2014/main" id="{C0566439-56EA-3047-AE3C-F66F04C2F5D1}"/>
              </a:ext>
            </a:extLst>
          </p:cNvPr>
          <p:cNvSpPr txBox="1"/>
          <p:nvPr/>
        </p:nvSpPr>
        <p:spPr>
          <a:xfrm>
            <a:off x="457200" y="1600200"/>
            <a:ext cx="6524298" cy="4547207"/>
          </a:xfrm>
          <a:prstGeom prst="rect">
            <a:avLst/>
          </a:prstGeom>
          <a:noFill/>
        </p:spPr>
        <p:txBody>
          <a:bodyPr wrap="square">
            <a:spAutoFit/>
          </a:bodyPr>
          <a:lstStyle/>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Applying the flexible working model in the NHS aids in developing the work-life balance and increases job satisfaction. </a:t>
            </a:r>
          </a:p>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NHS data indicates that, through the implementation of 7 phases such as career progression, consider communication, and others, the NHS can aid in progressing work-life balance and job satisfaction as shown in this figure (England.nhs.uk, 2025a).</a:t>
            </a:r>
          </a:p>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Use of the digital HR tool, such as HR analytics, aids in mitigating workload and improving workforce efficiency.</a:t>
            </a:r>
          </a:p>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Application of job design theory aids in redesigning roles, developing motivation and performance (Bakker</a:t>
            </a:r>
            <a:r>
              <a:rPr lang="en-GB" sz="1400" i="1" dirty="0">
                <a:latin typeface="Times New Roman" panose="02020603050405020304" pitchFamily="18" charset="0"/>
                <a:cs typeface="Times New Roman" panose="02020603050405020304" pitchFamily="18" charset="0"/>
              </a:rPr>
              <a:t> et al.</a:t>
            </a:r>
            <a:r>
              <a:rPr lang="en-GB" sz="1400" dirty="0">
                <a:latin typeface="Times New Roman" panose="02020603050405020304" pitchFamily="18" charset="0"/>
                <a:cs typeface="Times New Roman" panose="02020603050405020304" pitchFamily="18" charset="0"/>
              </a:rPr>
              <a:t> 2023). </a:t>
            </a:r>
          </a:p>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HR analytics support better workforce design, and these solutions aid in increasing motivation, retention, and workforce capability in the NHS (Boudreau, 2007). </a:t>
            </a:r>
          </a:p>
        </p:txBody>
      </p:sp>
      <p:pic>
        <p:nvPicPr>
          <p:cNvPr id="7170" name="Picture 2">
            <a:extLst>
              <a:ext uri="{FF2B5EF4-FFF2-40B4-BE49-F238E27FC236}">
                <a16:creationId xmlns:a16="http://schemas.microsoft.com/office/drawing/2014/main" id="{1F9018DA-F9F6-8B00-7DF4-7A2C558F5C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6200" y="2064053"/>
            <a:ext cx="3629025" cy="36195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04D9E667-CB63-5DD4-E31E-C8C54E4F5008}"/>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1B92DB7D-965E-154D-0B54-02F53B4E32AB}"/>
              </a:ext>
            </a:extLst>
          </p:cNvPr>
          <p:cNvSpPr txBox="1">
            <a:spLocks noGrp="1"/>
          </p:cNvSpPr>
          <p:nvPr>
            <p:ph type="title"/>
          </p:nvPr>
        </p:nvSpPr>
        <p:spPr>
          <a:xfrm>
            <a:off x="762000" y="561207"/>
            <a:ext cx="10744200" cy="566822"/>
          </a:xfrm>
          <a:prstGeom prst="rect">
            <a:avLst/>
          </a:prstGeom>
        </p:spPr>
        <p:txBody>
          <a:bodyPr vert="horz" wrap="square" lIns="0" tIns="12700" rIns="0" bIns="0" rtlCol="0">
            <a:spAutoFit/>
          </a:bodyPr>
          <a:lstStyle/>
          <a:p>
            <a:pPr marL="12700" algn="ctr">
              <a:lnSpc>
                <a:spcPct val="100000"/>
              </a:lnSpc>
              <a:spcBef>
                <a:spcPts val="100"/>
              </a:spcBef>
            </a:pPr>
            <a:r>
              <a:rPr lang="en-IN" b="1" dirty="0">
                <a:solidFill>
                  <a:schemeClr val="tx1"/>
                </a:solidFill>
                <a:latin typeface="Times New Roman" panose="02020603050405020304" pitchFamily="18" charset="0"/>
                <a:cs typeface="Times New Roman" panose="02020603050405020304" pitchFamily="18" charset="0"/>
              </a:rPr>
              <a:t>Linking to HR Strategy</a:t>
            </a:r>
            <a:endParaRPr sz="2800" b="1" spc="-10" dirty="0">
              <a:solidFill>
                <a:schemeClr val="tx1"/>
              </a:solidFill>
              <a:latin typeface="Times New Roman" panose="02020603050405020304" pitchFamily="18" charset="0"/>
              <a:cs typeface="Times New Roman" panose="02020603050405020304" pitchFamily="18" charset="0"/>
            </a:endParaRPr>
          </a:p>
        </p:txBody>
      </p:sp>
      <p:sp>
        <p:nvSpPr>
          <p:cNvPr id="42" name="TextBox 41">
            <a:extLst>
              <a:ext uri="{FF2B5EF4-FFF2-40B4-BE49-F238E27FC236}">
                <a16:creationId xmlns:a16="http://schemas.microsoft.com/office/drawing/2014/main" id="{A8820A2E-C170-F51E-9E84-5FC124829B7F}"/>
              </a:ext>
            </a:extLst>
          </p:cNvPr>
          <p:cNvSpPr txBox="1"/>
          <p:nvPr/>
        </p:nvSpPr>
        <p:spPr>
          <a:xfrm>
            <a:off x="1828800" y="1752600"/>
            <a:ext cx="8534400" cy="4193264"/>
          </a:xfrm>
          <a:prstGeom prst="rect">
            <a:avLst/>
          </a:prstGeom>
          <a:noFill/>
        </p:spPr>
        <p:txBody>
          <a:bodyPr wrap="square">
            <a:spAutoFit/>
          </a:bodyPr>
          <a:lstStyle/>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Job satisfaction needs to be linked with HR strategy by developing organizational success and employee performance. </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They need to focus on employee motivation and engagement that helps to make a committed and productive workforce. </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The NHS should improve strong HR policies for welfare, training, and recognition for support workers (Marchington and Wilkinson, 2020). </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For linking job satisfaction, the NHS should use long-lasting workforce planning for managing staff shortages and developing retention. </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This approach develops retention, performance, and workforce capability that certify sustainable NHS services. </a:t>
            </a:r>
          </a:p>
        </p:txBody>
      </p:sp>
    </p:spTree>
    <p:extLst>
      <p:ext uri="{BB962C8B-B14F-4D97-AF65-F5344CB8AC3E}">
        <p14:creationId xmlns:p14="http://schemas.microsoft.com/office/powerpoint/2010/main" val="30571946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022C305D-46A9-3FB4-9574-18D9D9A1E7FB}"/>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C3ED49D6-10E6-1B9E-3FFC-C0ECB33D2E50}"/>
              </a:ext>
            </a:extLst>
          </p:cNvPr>
          <p:cNvSpPr txBox="1">
            <a:spLocks noGrp="1"/>
          </p:cNvSpPr>
          <p:nvPr>
            <p:ph type="title"/>
          </p:nvPr>
        </p:nvSpPr>
        <p:spPr>
          <a:xfrm>
            <a:off x="893902" y="457200"/>
            <a:ext cx="10231298" cy="566822"/>
          </a:xfrm>
          <a:prstGeom prst="rect">
            <a:avLst/>
          </a:prstGeom>
        </p:spPr>
        <p:txBody>
          <a:bodyPr vert="horz" wrap="square" lIns="0" tIns="12700" rIns="0" bIns="0" rtlCol="0">
            <a:spAutoFit/>
          </a:bodyPr>
          <a:lstStyle/>
          <a:p>
            <a:pPr marL="12700" algn="ctr">
              <a:lnSpc>
                <a:spcPct val="100000"/>
              </a:lnSpc>
              <a:spcBef>
                <a:spcPts val="100"/>
              </a:spcBef>
            </a:pPr>
            <a:r>
              <a:rPr lang="en-IN" b="1" dirty="0">
                <a:solidFill>
                  <a:schemeClr val="tx1"/>
                </a:solidFill>
                <a:latin typeface="Times New Roman" panose="02020603050405020304" pitchFamily="18" charset="0"/>
                <a:cs typeface="Times New Roman" panose="02020603050405020304" pitchFamily="18" charset="0"/>
              </a:rPr>
              <a:t>Key Findings</a:t>
            </a:r>
            <a:endParaRPr sz="2800" b="1" spc="-10" dirty="0">
              <a:solidFill>
                <a:schemeClr val="tx1"/>
              </a:solidFill>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86FF1624-F052-78E5-51A2-59218E9B4628}"/>
              </a:ext>
            </a:extLst>
          </p:cNvPr>
          <p:cNvSpPr txBox="1"/>
          <p:nvPr/>
        </p:nvSpPr>
        <p:spPr>
          <a:xfrm>
            <a:off x="4953000" y="1676399"/>
            <a:ext cx="6705600" cy="4547207"/>
          </a:xfrm>
          <a:prstGeom prst="rect">
            <a:avLst/>
          </a:prstGeom>
          <a:noFill/>
        </p:spPr>
        <p:txBody>
          <a:bodyPr wrap="square">
            <a:spAutoFit/>
          </a:bodyPr>
          <a:lstStyle/>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Job dissatisfaction in the NHS is mainly caused by policy, leadership, structural, and cultural challenges.</a:t>
            </a:r>
          </a:p>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High workload, staff shortages, and poor management also contribute to mitigating employee motivation and engagement.</a:t>
            </a:r>
          </a:p>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These challenges of the NHS also lead to burnout and high staff turnover. In 2022 - 2023, the turnover rate increased by 13% compared to the past year (Nhsgoldenjubilee.co.uk, 2025). </a:t>
            </a:r>
          </a:p>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Job dissatisfaction negatively impacted employee performance and the quality of patient care. HRM strategies such as leadership development and well-being programs can aid in developing satisfaction (Armstrong, 2021).</a:t>
            </a:r>
          </a:p>
          <a:p>
            <a:pPr marL="285750" lvl="0" indent="-285750" algn="just">
              <a:lnSpc>
                <a:spcPct val="150000"/>
              </a:lnSpc>
              <a:spcBef>
                <a:spcPts val="600"/>
              </a:spcBef>
              <a:spcAft>
                <a:spcPts val="6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Developing job satisfaction aids in increasing retention and organizational performance in the NHS (Van Hoek, 2021). </a:t>
            </a:r>
          </a:p>
        </p:txBody>
      </p:sp>
      <p:pic>
        <p:nvPicPr>
          <p:cNvPr id="8194" name="Picture 2">
            <a:extLst>
              <a:ext uri="{FF2B5EF4-FFF2-40B4-BE49-F238E27FC236}">
                <a16:creationId xmlns:a16="http://schemas.microsoft.com/office/drawing/2014/main" id="{4D774515-C469-BF20-6387-4F792F8D12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2098825"/>
            <a:ext cx="4600575" cy="370235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33501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4FB2AB82-F8F2-66F0-2979-8213D82EF268}"/>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5DEFD815-4448-0F89-2838-0E1312A28AE7}"/>
              </a:ext>
            </a:extLst>
          </p:cNvPr>
          <p:cNvSpPr txBox="1">
            <a:spLocks noGrp="1"/>
          </p:cNvSpPr>
          <p:nvPr>
            <p:ph type="title"/>
          </p:nvPr>
        </p:nvSpPr>
        <p:spPr>
          <a:xfrm>
            <a:off x="762000" y="561207"/>
            <a:ext cx="10820400" cy="566822"/>
          </a:xfrm>
          <a:prstGeom prst="rect">
            <a:avLst/>
          </a:prstGeom>
        </p:spPr>
        <p:txBody>
          <a:bodyPr vert="horz" wrap="square" lIns="0" tIns="12700" rIns="0" bIns="0" rtlCol="0">
            <a:spAutoFit/>
          </a:bodyPr>
          <a:lstStyle/>
          <a:p>
            <a:pPr marL="12700" algn="ctr">
              <a:lnSpc>
                <a:spcPct val="100000"/>
              </a:lnSpc>
              <a:spcBef>
                <a:spcPts val="100"/>
              </a:spcBef>
            </a:pPr>
            <a:r>
              <a:rPr lang="en-IN" b="1" dirty="0">
                <a:solidFill>
                  <a:schemeClr val="tx1"/>
                </a:solidFill>
                <a:latin typeface="Times New Roman" panose="02020603050405020304" pitchFamily="18" charset="0"/>
                <a:cs typeface="Times New Roman" panose="02020603050405020304" pitchFamily="18" charset="0"/>
              </a:rPr>
              <a:t>Final Conclusion (Group)</a:t>
            </a:r>
            <a:endParaRPr sz="2800" b="1" spc="-10" dirty="0">
              <a:solidFill>
                <a:schemeClr val="tx1"/>
              </a:solidFill>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FC92B4FC-B259-E5E8-14F3-F962020E5B36}"/>
              </a:ext>
            </a:extLst>
          </p:cNvPr>
          <p:cNvSpPr txBox="1"/>
          <p:nvPr/>
        </p:nvSpPr>
        <p:spPr>
          <a:xfrm>
            <a:off x="914400" y="1905000"/>
            <a:ext cx="10515600" cy="3546933"/>
          </a:xfrm>
          <a:prstGeom prst="rect">
            <a:avLst/>
          </a:prstGeom>
          <a:noFill/>
        </p:spPr>
        <p:txBody>
          <a:bodyPr wrap="square">
            <a:spAutoFit/>
          </a:bodyPr>
          <a:lstStyle/>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Job satisfaction is a major issue that impacts the employee's well-being and performance in the NHS. </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Key issues of the NHS include poor leadership, high workload, staff shortages, and a lack of recognition.</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These issues mitigate the motivation, enhance the turnover, and weaken the workforce capability. </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Various HRM strategies, such as leadership development, training development, recognition, and a well-being programme, are significant solutions.</a:t>
            </a:r>
          </a:p>
          <a:p>
            <a:pPr marL="285750" lvl="0" indent="-285750" algn="just">
              <a:lnSpc>
                <a:spcPct val="150000"/>
              </a:lnSpc>
              <a:spcBef>
                <a:spcPts val="1200"/>
              </a:spcBef>
              <a:spcAft>
                <a:spcPts val="1200"/>
              </a:spcAft>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Developing job satisfaction aids in increasing employee retention, engagement, and ensuring organizational performance. A robust HRM approach will ensure long -term sustainability and develop patient care quality in the NHS. </a:t>
            </a:r>
          </a:p>
        </p:txBody>
      </p:sp>
    </p:spTree>
    <p:extLst>
      <p:ext uri="{BB962C8B-B14F-4D97-AF65-F5344CB8AC3E}">
        <p14:creationId xmlns:p14="http://schemas.microsoft.com/office/powerpoint/2010/main" val="20785290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108D531B-05BB-C390-D447-D965A3CB55EB}"/>
            </a:ext>
          </a:extLst>
        </p:cNvPr>
        <p:cNvGrpSpPr/>
        <p:nvPr/>
      </p:nvGrpSpPr>
      <p:grpSpPr>
        <a:xfrm>
          <a:off x="0" y="0"/>
          <a:ext cx="0" cy="0"/>
          <a:chOff x="0" y="0"/>
          <a:chExt cx="0" cy="0"/>
        </a:xfrm>
      </p:grpSpPr>
      <p:sp>
        <p:nvSpPr>
          <p:cNvPr id="21" name="Text Placeholder 20">
            <a:extLst>
              <a:ext uri="{FF2B5EF4-FFF2-40B4-BE49-F238E27FC236}">
                <a16:creationId xmlns:a16="http://schemas.microsoft.com/office/drawing/2014/main" id="{217D0259-EC23-9A38-19B1-17A5E9B04204}"/>
              </a:ext>
            </a:extLst>
          </p:cNvPr>
          <p:cNvSpPr>
            <a:spLocks noGrp="1"/>
          </p:cNvSpPr>
          <p:nvPr>
            <p:ph idx="1"/>
          </p:nvPr>
        </p:nvSpPr>
        <p:spPr>
          <a:xfrm>
            <a:off x="31531" y="3090446"/>
            <a:ext cx="3525315" cy="677108"/>
          </a:xfrm>
        </p:spPr>
        <p:style>
          <a:lnRef idx="1">
            <a:schemeClr val="accent2"/>
          </a:lnRef>
          <a:fillRef idx="2">
            <a:schemeClr val="accent2"/>
          </a:fillRef>
          <a:effectRef idx="1">
            <a:schemeClr val="accent2"/>
          </a:effectRef>
          <a:fontRef idx="minor">
            <a:schemeClr val="dk1"/>
          </a:fontRef>
        </p:style>
        <p:txBody>
          <a:bodyPr>
            <a:normAutofit/>
          </a:bodyPr>
          <a:lstStyle/>
          <a:p>
            <a:pPr algn="ctr"/>
            <a:r>
              <a:rPr lang="en-GB" sz="3600" b="1" dirty="0">
                <a:latin typeface="Times New Roman" panose="02020603050405020304" pitchFamily="18" charset="0"/>
                <a:cs typeface="Times New Roman" panose="02020603050405020304" pitchFamily="18" charset="0"/>
              </a:rPr>
              <a:t>References </a:t>
            </a:r>
          </a:p>
        </p:txBody>
      </p:sp>
      <p:sp>
        <p:nvSpPr>
          <p:cNvPr id="7" name="TextBox 6">
            <a:extLst>
              <a:ext uri="{FF2B5EF4-FFF2-40B4-BE49-F238E27FC236}">
                <a16:creationId xmlns:a16="http://schemas.microsoft.com/office/drawing/2014/main" id="{89370E1D-918F-2FD4-2DE0-27A300436C44}"/>
              </a:ext>
            </a:extLst>
          </p:cNvPr>
          <p:cNvSpPr txBox="1"/>
          <p:nvPr/>
        </p:nvSpPr>
        <p:spPr>
          <a:xfrm>
            <a:off x="3657600" y="228123"/>
            <a:ext cx="8253445" cy="6401753"/>
          </a:xfrm>
          <a:prstGeom prst="rect">
            <a:avLst/>
          </a:prstGeom>
          <a:noFill/>
        </p:spPr>
        <p:txBody>
          <a:bodyPr wrap="square">
            <a:spAutoFit/>
          </a:bodyPr>
          <a:lstStyle/>
          <a:p>
            <a:pPr marL="171450" indent="-171450" algn="just">
              <a:buFont typeface="Arial" panose="020B0604020202020204" pitchFamily="34" charset="0"/>
              <a:buChar char="•"/>
            </a:pPr>
            <a:r>
              <a:rPr lang="en-GB" sz="1000" dirty="0" err="1">
                <a:latin typeface="Times New Roman" panose="02020603050405020304" pitchFamily="18" charset="0"/>
                <a:cs typeface="Times New Roman" panose="02020603050405020304" pitchFamily="18" charset="0"/>
              </a:rPr>
              <a:t>Agazu</a:t>
            </a:r>
            <a:r>
              <a:rPr lang="en-GB" sz="1000" dirty="0">
                <a:latin typeface="Times New Roman" panose="02020603050405020304" pitchFamily="18" charset="0"/>
                <a:cs typeface="Times New Roman" panose="02020603050405020304" pitchFamily="18" charset="0"/>
              </a:rPr>
              <a:t>, B.G., Kero, C.A. and Debela, K.L., (2025). Transformational leadership and firm performance: a systematic literature review. </a:t>
            </a:r>
            <a:r>
              <a:rPr lang="en-GB" sz="1000" i="1" dirty="0">
                <a:latin typeface="Times New Roman" panose="02020603050405020304" pitchFamily="18" charset="0"/>
                <a:cs typeface="Times New Roman" panose="02020603050405020304" pitchFamily="18" charset="0"/>
              </a:rPr>
              <a:t>Journal of Innovation and Entrepreneurship</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14</a:t>
            </a:r>
            <a:r>
              <a:rPr lang="en-GB" sz="1000" dirty="0">
                <a:latin typeface="Times New Roman" panose="02020603050405020304" pitchFamily="18" charset="0"/>
                <a:cs typeface="Times New Roman" panose="02020603050405020304" pitchFamily="18" charset="0"/>
              </a:rPr>
              <a:t>(1), p.29.</a:t>
            </a:r>
          </a:p>
          <a:p>
            <a:pPr marL="171450" indent="-171450" algn="just">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Armstrong, M. and Baron, A. (2005) Managing Performance. London: CIPD.</a:t>
            </a:r>
          </a:p>
          <a:p>
            <a:pPr marL="171450" indent="-171450" algn="just">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Armstrong, M., (2021). </a:t>
            </a:r>
            <a:r>
              <a:rPr lang="en-GB" sz="1000" i="1" dirty="0">
                <a:latin typeface="Times New Roman" panose="02020603050405020304" pitchFamily="18" charset="0"/>
                <a:cs typeface="Times New Roman" panose="02020603050405020304" pitchFamily="18" charset="0"/>
              </a:rPr>
              <a:t>Armstrong's Handbook of Learning and Development: A Guide to the Theory and Practice of L&amp;D</a:t>
            </a:r>
            <a:r>
              <a:rPr lang="en-GB" sz="1000" dirty="0">
                <a:latin typeface="Times New Roman" panose="02020603050405020304" pitchFamily="18" charset="0"/>
                <a:cs typeface="Times New Roman" panose="02020603050405020304" pitchFamily="18" charset="0"/>
              </a:rPr>
              <a:t>. Kogan Page Publishers.</a:t>
            </a:r>
          </a:p>
          <a:p>
            <a:pPr marL="171450" indent="-171450" algn="just">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Bakker, A.B., Demerouti, E. and Sanz-Vergel, A., (2023). Job demands–resources theory: Ten years later. </a:t>
            </a:r>
            <a:r>
              <a:rPr lang="en-GB" sz="1000" i="1" dirty="0">
                <a:latin typeface="Times New Roman" panose="02020603050405020304" pitchFamily="18" charset="0"/>
                <a:cs typeface="Times New Roman" panose="02020603050405020304" pitchFamily="18" charset="0"/>
              </a:rPr>
              <a:t>Annual review of organizational psychology and organizational </a:t>
            </a:r>
            <a:r>
              <a:rPr lang="en-GB" sz="1000" i="1" dirty="0" err="1">
                <a:latin typeface="Times New Roman" panose="02020603050405020304" pitchFamily="18" charset="0"/>
                <a:cs typeface="Times New Roman" panose="02020603050405020304" pitchFamily="18" charset="0"/>
              </a:rPr>
              <a:t>behavior</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10</a:t>
            </a:r>
            <a:r>
              <a:rPr lang="en-GB" sz="1000" dirty="0">
                <a:latin typeface="Times New Roman" panose="02020603050405020304" pitchFamily="18" charset="0"/>
                <a:cs typeface="Times New Roman" panose="02020603050405020304" pitchFamily="18" charset="0"/>
              </a:rPr>
              <a:t>(1), pp.25-53.</a:t>
            </a:r>
          </a:p>
          <a:p>
            <a:pPr marL="171450" indent="-171450" algn="just">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Bbc.com, (2023). </a:t>
            </a:r>
            <a:r>
              <a:rPr lang="en-GB" sz="1000" i="1" dirty="0">
                <a:latin typeface="Times New Roman" panose="02020603050405020304" pitchFamily="18" charset="0"/>
                <a:cs typeface="Times New Roman" panose="02020603050405020304" pitchFamily="18" charset="0"/>
              </a:rPr>
              <a:t>NHS staff sickness hits record high in England. </a:t>
            </a:r>
            <a:r>
              <a:rPr lang="en-GB" sz="1000" dirty="0">
                <a:latin typeface="Times New Roman" panose="02020603050405020304" pitchFamily="18" charset="0"/>
                <a:cs typeface="Times New Roman" panose="02020603050405020304" pitchFamily="18" charset="0"/>
              </a:rPr>
              <a:t>Available at:</a:t>
            </a:r>
            <a:r>
              <a:rPr lang="en-GB" sz="1000" dirty="0">
                <a:latin typeface="Times New Roman" panose="02020603050405020304" pitchFamily="18" charset="0"/>
                <a:cs typeface="Times New Roman" panose="02020603050405020304" pitchFamily="18" charset="0"/>
                <a:hlinkClick r:id="rId3"/>
              </a:rPr>
              <a:t> https://www.bbc.com/news/health-66047270</a:t>
            </a:r>
            <a:r>
              <a:rPr lang="en-GB" sz="1000" dirty="0">
                <a:latin typeface="Times New Roman" panose="02020603050405020304" pitchFamily="18" charset="0"/>
                <a:cs typeface="Times New Roman" panose="02020603050405020304" pitchFamily="18" charset="0"/>
              </a:rPr>
              <a:t> [Accessed on: 04-04-2026]</a:t>
            </a:r>
          </a:p>
          <a:p>
            <a:pPr marL="171450" indent="-171450" algn="just">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Bbc.com, (2024). </a:t>
            </a:r>
            <a:r>
              <a:rPr lang="en-GB" sz="1000" i="1" dirty="0">
                <a:latin typeface="Times New Roman" panose="02020603050405020304" pitchFamily="18" charset="0"/>
                <a:cs typeface="Times New Roman" panose="02020603050405020304" pitchFamily="18" charset="0"/>
              </a:rPr>
              <a:t>NHS worker burnout: nearly half are looking for new jobs. </a:t>
            </a:r>
            <a:r>
              <a:rPr lang="en-GB" sz="1000" dirty="0">
                <a:latin typeface="Times New Roman" panose="02020603050405020304" pitchFamily="18" charset="0"/>
                <a:cs typeface="Times New Roman" panose="02020603050405020304" pitchFamily="18" charset="0"/>
              </a:rPr>
              <a:t>Available at:</a:t>
            </a:r>
            <a:r>
              <a:rPr lang="en-GB" sz="1000" dirty="0">
                <a:latin typeface="Times New Roman" panose="02020603050405020304" pitchFamily="18" charset="0"/>
                <a:cs typeface="Times New Roman" panose="02020603050405020304" pitchFamily="18" charset="0"/>
                <a:hlinkClick r:id="rId4"/>
              </a:rPr>
              <a:t> </a:t>
            </a:r>
            <a:r>
              <a:rPr lang="en-GB" sz="1000" i="1" dirty="0">
                <a:latin typeface="Times New Roman" panose="02020603050405020304" pitchFamily="18" charset="0"/>
                <a:cs typeface="Times New Roman" panose="02020603050405020304" pitchFamily="18" charset="0"/>
                <a:hlinkClick r:id="rId4"/>
              </a:rPr>
              <a:t>https</a:t>
            </a:r>
            <a:r>
              <a:rPr lang="en-GB" sz="1000" dirty="0">
                <a:latin typeface="Times New Roman" panose="02020603050405020304" pitchFamily="18" charset="0"/>
                <a:cs typeface="Times New Roman" panose="02020603050405020304" pitchFamily="18" charset="0"/>
                <a:hlinkClick r:id="rId4"/>
              </a:rPr>
              <a:t>://www.bbc.com/news/uk-england-bristol-68817645</a:t>
            </a:r>
            <a:r>
              <a:rPr lang="en-GB" sz="1000" dirty="0">
                <a:latin typeface="Times New Roman" panose="02020603050405020304" pitchFamily="18" charset="0"/>
                <a:cs typeface="Times New Roman" panose="02020603050405020304" pitchFamily="18" charset="0"/>
              </a:rPr>
              <a:t> [Accessed on: 04-04-2026]</a:t>
            </a:r>
          </a:p>
          <a:p>
            <a:pPr marL="171450" indent="-171450" algn="just">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Boudreau, J.W. and Ramstad, P.M., (2007). </a:t>
            </a:r>
            <a:r>
              <a:rPr lang="en-GB" sz="1000" i="1" dirty="0">
                <a:latin typeface="Times New Roman" panose="02020603050405020304" pitchFamily="18" charset="0"/>
                <a:cs typeface="Times New Roman" panose="02020603050405020304" pitchFamily="18" charset="0"/>
              </a:rPr>
              <a:t>Beyond HR: The new science of human capital</a:t>
            </a:r>
            <a:r>
              <a:rPr lang="en-GB" sz="1000" dirty="0">
                <a:latin typeface="Times New Roman" panose="02020603050405020304" pitchFamily="18" charset="0"/>
                <a:cs typeface="Times New Roman" panose="02020603050405020304" pitchFamily="18" charset="0"/>
              </a:rPr>
              <a:t>. Harvard Business Press.</a:t>
            </a:r>
          </a:p>
          <a:p>
            <a:pPr marL="171450" indent="-171450" algn="just">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Boxall, P.F., Purcell, J. and Wright, P.M. eds., (2007). </a:t>
            </a:r>
            <a:r>
              <a:rPr lang="en-GB" sz="1000" i="1" dirty="0">
                <a:latin typeface="Times New Roman" panose="02020603050405020304" pitchFamily="18" charset="0"/>
                <a:cs typeface="Times New Roman" panose="02020603050405020304" pitchFamily="18" charset="0"/>
              </a:rPr>
              <a:t>The Oxford handbook of human resource management</a:t>
            </a:r>
            <a:r>
              <a:rPr lang="en-GB" sz="1000" dirty="0">
                <a:latin typeface="Times New Roman" panose="02020603050405020304" pitchFamily="18" charset="0"/>
                <a:cs typeface="Times New Roman" panose="02020603050405020304" pitchFamily="18" charset="0"/>
              </a:rPr>
              <a:t>. Oxford Handbooks Online.</a:t>
            </a:r>
          </a:p>
          <a:p>
            <a:pPr marL="171450" indent="-171450" algn="just">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Cappelli, P. and Keller, J. (2020). </a:t>
            </a:r>
            <a:r>
              <a:rPr lang="en-GB" sz="1000" i="1" dirty="0">
                <a:latin typeface="Times New Roman" panose="02020603050405020304" pitchFamily="18" charset="0"/>
                <a:cs typeface="Times New Roman" panose="02020603050405020304" pitchFamily="18" charset="0"/>
              </a:rPr>
              <a:t>Managing the Future of Work: The New HR Imperative</a:t>
            </a:r>
            <a:r>
              <a:rPr lang="en-GB" sz="1000" dirty="0">
                <a:latin typeface="Times New Roman" panose="02020603050405020304" pitchFamily="18" charset="0"/>
                <a:cs typeface="Times New Roman" panose="02020603050405020304" pitchFamily="18" charset="0"/>
              </a:rPr>
              <a:t>. Harvard Business Review Press.</a:t>
            </a:r>
          </a:p>
          <a:p>
            <a:pPr marL="171450" indent="-171450" algn="just">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CIPD. (2023</a:t>
            </a:r>
            <a:r>
              <a:rPr lang="en-GB" sz="1000" i="1" dirty="0">
                <a:latin typeface="Times New Roman" panose="02020603050405020304" pitchFamily="18" charset="0"/>
                <a:cs typeface="Times New Roman" panose="02020603050405020304" pitchFamily="18" charset="0"/>
              </a:rPr>
              <a:t>). Managing employee relations</a:t>
            </a:r>
            <a:r>
              <a:rPr lang="en-GB" sz="1000" dirty="0">
                <a:latin typeface="Times New Roman" panose="02020603050405020304" pitchFamily="18" charset="0"/>
                <a:cs typeface="Times New Roman" panose="02020603050405020304" pitchFamily="18" charset="0"/>
              </a:rPr>
              <a:t>. [online] Available at:</a:t>
            </a:r>
            <a:r>
              <a:rPr lang="en-GB" sz="1000" dirty="0">
                <a:latin typeface="Times New Roman" panose="02020603050405020304" pitchFamily="18" charset="0"/>
                <a:cs typeface="Times New Roman" panose="02020603050405020304" pitchFamily="18" charset="0"/>
                <a:hlinkClick r:id="rId5"/>
              </a:rPr>
              <a:t> https://www.cipd.org/uk/knowledge/factsheets/employee-relations-factsheet/</a:t>
            </a:r>
            <a:r>
              <a:rPr lang="en-GB" sz="1000" dirty="0">
                <a:latin typeface="Times New Roman" panose="02020603050405020304" pitchFamily="18" charset="0"/>
                <a:cs typeface="Times New Roman" panose="02020603050405020304" pitchFamily="18" charset="0"/>
              </a:rPr>
              <a:t>  [Accessed on: 04-04-2026]</a:t>
            </a:r>
          </a:p>
          <a:p>
            <a:pPr marL="171450" indent="-171450" algn="just">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Deloitte Insights. (2023). </a:t>
            </a:r>
            <a:r>
              <a:rPr lang="en-GB" sz="1000" i="1" dirty="0">
                <a:latin typeface="Times New Roman" panose="02020603050405020304" pitchFamily="18" charset="0"/>
                <a:cs typeface="Times New Roman" panose="02020603050405020304" pitchFamily="18" charset="0"/>
              </a:rPr>
              <a:t>Global Human Capital Trends Report. Deloitte University Press</a:t>
            </a:r>
            <a:r>
              <a:rPr lang="en-GB" sz="1000" dirty="0">
                <a:latin typeface="Times New Roman" panose="02020603050405020304" pitchFamily="18" charset="0"/>
                <a:cs typeface="Times New Roman" panose="02020603050405020304" pitchFamily="18" charset="0"/>
              </a:rPr>
              <a:t>.</a:t>
            </a:r>
          </a:p>
          <a:p>
            <a:pPr marL="171450" indent="-171450" algn="just">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England.nhs.uk, (2025a).</a:t>
            </a:r>
            <a:r>
              <a:rPr lang="en-GB" sz="1000" i="1" dirty="0">
                <a:latin typeface="Times New Roman" panose="02020603050405020304" pitchFamily="18" charset="0"/>
                <a:cs typeface="Times New Roman" panose="02020603050405020304" pitchFamily="18" charset="0"/>
              </a:rPr>
              <a:t> flexible-working-toolkit-for-individuals.pdf.</a:t>
            </a:r>
            <a:r>
              <a:rPr lang="en-GB" sz="1000" dirty="0">
                <a:latin typeface="Times New Roman" panose="02020603050405020304" pitchFamily="18" charset="0"/>
                <a:cs typeface="Times New Roman" panose="02020603050405020304" pitchFamily="18" charset="0"/>
              </a:rPr>
              <a:t> Available at:</a:t>
            </a:r>
            <a:r>
              <a:rPr lang="en-GB" sz="1000" dirty="0">
                <a:latin typeface="Times New Roman" panose="02020603050405020304" pitchFamily="18" charset="0"/>
                <a:cs typeface="Times New Roman" panose="02020603050405020304" pitchFamily="18" charset="0"/>
                <a:hlinkClick r:id="rId6"/>
              </a:rPr>
              <a:t> https://www.england.nhs.uk/wp-content/uploads/2022/06/flexible-working-toolkit-for-individuals.pdf</a:t>
            </a:r>
            <a:r>
              <a:rPr lang="en-GB" sz="1000" dirty="0">
                <a:latin typeface="Times New Roman" panose="02020603050405020304" pitchFamily="18" charset="0"/>
                <a:cs typeface="Times New Roman" panose="02020603050405020304" pitchFamily="18" charset="0"/>
              </a:rPr>
              <a:t> [Accessed on: 04-04-2026]</a:t>
            </a:r>
          </a:p>
          <a:p>
            <a:pPr marL="171450" indent="-171450" algn="just">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England.nhs.uk. (2025). </a:t>
            </a:r>
            <a:r>
              <a:rPr lang="en-GB" sz="1000" i="1" dirty="0">
                <a:latin typeface="Times New Roman" panose="02020603050405020304" pitchFamily="18" charset="0"/>
                <a:cs typeface="Times New Roman" panose="02020603050405020304" pitchFamily="18" charset="0"/>
              </a:rPr>
              <a:t>2025 NHS Staff Survey (NSS) results publication.</a:t>
            </a:r>
            <a:r>
              <a:rPr lang="en-GB" sz="1000" dirty="0">
                <a:latin typeface="Times New Roman" panose="02020603050405020304" pitchFamily="18" charset="0"/>
                <a:cs typeface="Times New Roman" panose="02020603050405020304" pitchFamily="18" charset="0"/>
              </a:rPr>
              <a:t> Available at:</a:t>
            </a:r>
            <a:r>
              <a:rPr lang="en-GB" sz="1000" dirty="0">
                <a:latin typeface="Times New Roman" panose="02020603050405020304" pitchFamily="18" charset="0"/>
                <a:cs typeface="Times New Roman" panose="02020603050405020304" pitchFamily="18" charset="0"/>
                <a:hlinkClick r:id="rId7"/>
              </a:rPr>
              <a:t> https://www.england.nhs.uk/statistics/statistical-work-areas/patient-surveys/nhs-staff-survey-in-england/</a:t>
            </a:r>
            <a:r>
              <a:rPr lang="en-GB" sz="1000" dirty="0">
                <a:latin typeface="Times New Roman" panose="02020603050405020304" pitchFamily="18" charset="0"/>
                <a:cs typeface="Times New Roman" panose="02020603050405020304" pitchFamily="18" charset="0"/>
              </a:rPr>
              <a:t>  [Accessed on: 04-04-2026]</a:t>
            </a:r>
          </a:p>
          <a:p>
            <a:pPr marL="171450" indent="-171450" algn="just">
              <a:buFont typeface="Arial" panose="020B0604020202020204" pitchFamily="34" charset="0"/>
              <a:buChar char="•"/>
            </a:pPr>
            <a:r>
              <a:rPr lang="en-GB" sz="1000" dirty="0" err="1">
                <a:latin typeface="Times New Roman" panose="02020603050405020304" pitchFamily="18" charset="0"/>
                <a:cs typeface="Times New Roman" panose="02020603050405020304" pitchFamily="18" charset="0"/>
              </a:rPr>
              <a:t>Jesuthasan</a:t>
            </a:r>
            <a:r>
              <a:rPr lang="en-GB" sz="1000" dirty="0">
                <a:latin typeface="Times New Roman" panose="02020603050405020304" pitchFamily="18" charset="0"/>
                <a:cs typeface="Times New Roman" panose="02020603050405020304" pitchFamily="18" charset="0"/>
              </a:rPr>
              <a:t>, R. and Boudreau, J.W., (2023). </a:t>
            </a:r>
            <a:r>
              <a:rPr lang="en-GB" sz="1000" i="1" dirty="0">
                <a:latin typeface="Times New Roman" panose="02020603050405020304" pitchFamily="18" charset="0"/>
                <a:cs typeface="Times New Roman" panose="02020603050405020304" pitchFamily="18" charset="0"/>
              </a:rPr>
              <a:t>Work without jobs: How to reboot your organization’s work operating system</a:t>
            </a:r>
            <a:r>
              <a:rPr lang="en-GB" sz="1000" dirty="0">
                <a:latin typeface="Times New Roman" panose="02020603050405020304" pitchFamily="18" charset="0"/>
                <a:cs typeface="Times New Roman" panose="02020603050405020304" pitchFamily="18" charset="0"/>
              </a:rPr>
              <a:t>. MIT Press.</a:t>
            </a:r>
          </a:p>
          <a:p>
            <a:pPr marL="171450" indent="-171450" algn="just">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Kingsfund.org.uk, (2024). </a:t>
            </a:r>
            <a:r>
              <a:rPr lang="en-GB" sz="1000" i="1" dirty="0">
                <a:latin typeface="Times New Roman" panose="02020603050405020304" pitchFamily="18" charset="0"/>
                <a:cs typeface="Times New Roman" panose="02020603050405020304" pitchFamily="18" charset="0"/>
              </a:rPr>
              <a:t>Staff shortages.</a:t>
            </a:r>
            <a:r>
              <a:rPr lang="en-GB" sz="1000" dirty="0">
                <a:latin typeface="Times New Roman" panose="02020603050405020304" pitchFamily="18" charset="0"/>
                <a:cs typeface="Times New Roman" panose="02020603050405020304" pitchFamily="18" charset="0"/>
              </a:rPr>
              <a:t> Available at:</a:t>
            </a:r>
            <a:r>
              <a:rPr lang="en-GB" sz="1000" dirty="0">
                <a:latin typeface="Times New Roman" panose="02020603050405020304" pitchFamily="18" charset="0"/>
                <a:cs typeface="Times New Roman" panose="02020603050405020304" pitchFamily="18" charset="0"/>
                <a:hlinkClick r:id="rId8"/>
              </a:rPr>
              <a:t> https://www.kingsfund.org.uk/insight-and-analysis/data-and-charts/staff-shortages</a:t>
            </a:r>
            <a:r>
              <a:rPr lang="en-GB" sz="1000" dirty="0">
                <a:latin typeface="Times New Roman" panose="02020603050405020304" pitchFamily="18" charset="0"/>
                <a:cs typeface="Times New Roman" panose="02020603050405020304" pitchFamily="18" charset="0"/>
              </a:rPr>
              <a:t> [Accessed on: 04-04-2026]</a:t>
            </a:r>
          </a:p>
          <a:p>
            <a:pPr marL="171450" indent="-171450" algn="just">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Marchington, M. and Wilkinson, A. (2020). </a:t>
            </a:r>
            <a:r>
              <a:rPr lang="en-GB" sz="1000" i="1" dirty="0">
                <a:latin typeface="Times New Roman" panose="02020603050405020304" pitchFamily="18" charset="0"/>
                <a:cs typeface="Times New Roman" panose="02020603050405020304" pitchFamily="18" charset="0"/>
              </a:rPr>
              <a:t>Human Resource Management at Work (7th Ed.).</a:t>
            </a:r>
            <a:r>
              <a:rPr lang="en-GB" sz="1000" dirty="0">
                <a:latin typeface="Times New Roman" panose="02020603050405020304" pitchFamily="18" charset="0"/>
                <a:cs typeface="Times New Roman" panose="02020603050405020304" pitchFamily="18" charset="0"/>
              </a:rPr>
              <a:t> CIPD.</a:t>
            </a:r>
          </a:p>
          <a:p>
            <a:pPr marL="171450" indent="-171450" algn="just">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Nhsemployers.org, (2024). </a:t>
            </a:r>
            <a:r>
              <a:rPr lang="en-GB" sz="1000" i="1" dirty="0">
                <a:latin typeface="Times New Roman" panose="02020603050405020304" pitchFamily="18" charset="0"/>
                <a:cs typeface="Times New Roman" panose="02020603050405020304" pitchFamily="18" charset="0"/>
              </a:rPr>
              <a:t>Supporting our NHS people experiencing stress.</a:t>
            </a:r>
            <a:r>
              <a:rPr lang="en-GB" sz="1000" dirty="0">
                <a:latin typeface="Times New Roman" panose="02020603050405020304" pitchFamily="18" charset="0"/>
                <a:cs typeface="Times New Roman" panose="02020603050405020304" pitchFamily="18" charset="0"/>
              </a:rPr>
              <a:t> Available at:</a:t>
            </a:r>
            <a:r>
              <a:rPr lang="en-GB" sz="1000" dirty="0">
                <a:latin typeface="Times New Roman" panose="02020603050405020304" pitchFamily="18" charset="0"/>
                <a:cs typeface="Times New Roman" panose="02020603050405020304" pitchFamily="18" charset="0"/>
                <a:hlinkClick r:id="rId9"/>
              </a:rPr>
              <a:t> https://www.nhsemployers.org/articles/supporting-our-nhs-people-experiencing-stress</a:t>
            </a:r>
            <a:r>
              <a:rPr lang="en-GB" sz="1000" dirty="0">
                <a:latin typeface="Times New Roman" panose="02020603050405020304" pitchFamily="18" charset="0"/>
                <a:cs typeface="Times New Roman" panose="02020603050405020304" pitchFamily="18" charset="0"/>
              </a:rPr>
              <a:t> [Accessed on: 04-04-2026]</a:t>
            </a:r>
          </a:p>
          <a:p>
            <a:pPr marL="171450" indent="-171450" algn="just">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Nhsgoldenjubilee.co.uk, (2025).</a:t>
            </a:r>
            <a:r>
              <a:rPr lang="en-GB" sz="1000" i="1" dirty="0">
                <a:latin typeface="Times New Roman" panose="02020603050405020304" pitchFamily="18" charset="0"/>
                <a:cs typeface="Times New Roman" panose="02020603050405020304" pitchFamily="18" charset="0"/>
              </a:rPr>
              <a:t> Employee turnover.</a:t>
            </a:r>
            <a:r>
              <a:rPr lang="en-GB" sz="1000" dirty="0">
                <a:latin typeface="Times New Roman" panose="02020603050405020304" pitchFamily="18" charset="0"/>
                <a:cs typeface="Times New Roman" panose="02020603050405020304" pitchFamily="18" charset="0"/>
              </a:rPr>
              <a:t> Available at:</a:t>
            </a:r>
            <a:r>
              <a:rPr lang="en-GB" sz="1000" dirty="0">
                <a:latin typeface="Times New Roman" panose="02020603050405020304" pitchFamily="18" charset="0"/>
                <a:cs typeface="Times New Roman" panose="02020603050405020304" pitchFamily="18" charset="0"/>
                <a:hlinkClick r:id="rId10"/>
              </a:rPr>
              <a:t> https://www.nhsgoldenjubilee.co.uk/publications/reports/workforce-monitoring/workforce-monitoring-report/employee-turnover</a:t>
            </a:r>
            <a:r>
              <a:rPr lang="en-GB" sz="1000" dirty="0">
                <a:latin typeface="Times New Roman" panose="02020603050405020304" pitchFamily="18" charset="0"/>
                <a:cs typeface="Times New Roman" panose="02020603050405020304" pitchFamily="18" charset="0"/>
              </a:rPr>
              <a:t>  [Accessed on: 04-04-2026]</a:t>
            </a:r>
          </a:p>
          <a:p>
            <a:pPr marL="171450" indent="-171450" algn="just">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Noe, R. A. (2020) Employee Training and Development. McGraw-Hill.</a:t>
            </a:r>
          </a:p>
          <a:p>
            <a:pPr marL="171450" indent="-171450" algn="just">
              <a:buFont typeface="Arial" panose="020B0604020202020204" pitchFamily="34" charset="0"/>
              <a:buChar char="•"/>
            </a:pPr>
            <a:r>
              <a:rPr lang="en-GB" sz="1000" dirty="0" err="1">
                <a:latin typeface="Times New Roman" panose="02020603050405020304" pitchFamily="18" charset="0"/>
                <a:cs typeface="Times New Roman" panose="02020603050405020304" pitchFamily="18" charset="0"/>
              </a:rPr>
              <a:t>Peramatzis</a:t>
            </a:r>
            <a:r>
              <a:rPr lang="en-GB" sz="1000" dirty="0">
                <a:latin typeface="Times New Roman" panose="02020603050405020304" pitchFamily="18" charset="0"/>
                <a:cs typeface="Times New Roman" panose="02020603050405020304" pitchFamily="18" charset="0"/>
              </a:rPr>
              <a:t>, G. and Galanakis, M., (2022). Herzberg’s motivation theory in the workplace. </a:t>
            </a:r>
            <a:r>
              <a:rPr lang="en-GB" sz="1000" i="1" dirty="0">
                <a:latin typeface="Times New Roman" panose="02020603050405020304" pitchFamily="18" charset="0"/>
                <a:cs typeface="Times New Roman" panose="02020603050405020304" pitchFamily="18" charset="0"/>
              </a:rPr>
              <a:t>Psychology</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12</a:t>
            </a:r>
            <a:r>
              <a:rPr lang="en-GB" sz="1000" dirty="0">
                <a:latin typeface="Times New Roman" panose="02020603050405020304" pitchFamily="18" charset="0"/>
                <a:cs typeface="Times New Roman" panose="02020603050405020304" pitchFamily="18" charset="0"/>
              </a:rPr>
              <a:t>(12), pp.971-978.</a:t>
            </a:r>
          </a:p>
          <a:p>
            <a:pPr marL="171450" indent="-171450" algn="just">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Picker.org, (2023). </a:t>
            </a:r>
            <a:r>
              <a:rPr lang="en-GB" sz="1000" i="1" dirty="0">
                <a:latin typeface="Times New Roman" panose="02020603050405020304" pitchFamily="18" charset="0"/>
                <a:cs typeface="Times New Roman" panose="02020603050405020304" pitchFamily="18" charset="0"/>
              </a:rPr>
              <a:t>NHS Staff Survey 2023.</a:t>
            </a:r>
            <a:r>
              <a:rPr lang="en-GB" sz="1000" dirty="0">
                <a:latin typeface="Times New Roman" panose="02020603050405020304" pitchFamily="18" charset="0"/>
                <a:cs typeface="Times New Roman" panose="02020603050405020304" pitchFamily="18" charset="0"/>
              </a:rPr>
              <a:t> Available at:</a:t>
            </a:r>
            <a:r>
              <a:rPr lang="en-GB" sz="1000" dirty="0">
                <a:latin typeface="Times New Roman" panose="02020603050405020304" pitchFamily="18" charset="0"/>
                <a:cs typeface="Times New Roman" panose="02020603050405020304" pitchFamily="18" charset="0"/>
                <a:hlinkClick r:id="rId11"/>
              </a:rPr>
              <a:t> https://picker.org/wp-content/uploads/2024/03/NSS_2023_Infographic_aw.pdf</a:t>
            </a:r>
            <a:r>
              <a:rPr lang="en-GB" sz="1000" dirty="0">
                <a:latin typeface="Times New Roman" panose="02020603050405020304" pitchFamily="18" charset="0"/>
                <a:cs typeface="Times New Roman" panose="02020603050405020304" pitchFamily="18" charset="0"/>
              </a:rPr>
              <a:t> [Accessed on: 04-04-2026]</a:t>
            </a:r>
          </a:p>
          <a:p>
            <a:pPr marL="171450" indent="-171450" algn="just">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Pmc.ncbi.nlm.nih.gov, (2020). </a:t>
            </a:r>
            <a:r>
              <a:rPr lang="en-GB" sz="1000" i="1" dirty="0">
                <a:latin typeface="Times New Roman" panose="02020603050405020304" pitchFamily="18" charset="0"/>
                <a:cs typeface="Times New Roman" panose="02020603050405020304" pitchFamily="18" charset="0"/>
              </a:rPr>
              <a:t>Work Stress in NHS Employees: A Mixed-Methods Study.</a:t>
            </a:r>
            <a:r>
              <a:rPr lang="en-GB" sz="1000" dirty="0">
                <a:latin typeface="Times New Roman" panose="02020603050405020304" pitchFamily="18" charset="0"/>
                <a:cs typeface="Times New Roman" panose="02020603050405020304" pitchFamily="18" charset="0"/>
              </a:rPr>
              <a:t> Available at:</a:t>
            </a:r>
            <a:r>
              <a:rPr lang="en-GB" sz="1000" dirty="0">
                <a:latin typeface="Times New Roman" panose="02020603050405020304" pitchFamily="18" charset="0"/>
                <a:cs typeface="Times New Roman" panose="02020603050405020304" pitchFamily="18" charset="0"/>
                <a:hlinkClick r:id="rId12"/>
              </a:rPr>
              <a:t> https://pmc.ncbi.nlm.nih.gov/articles/PMC7559167/</a:t>
            </a:r>
            <a:r>
              <a:rPr lang="en-GB" sz="1000" dirty="0">
                <a:latin typeface="Times New Roman" panose="02020603050405020304" pitchFamily="18" charset="0"/>
                <a:cs typeface="Times New Roman" panose="02020603050405020304" pitchFamily="18" charset="0"/>
              </a:rPr>
              <a:t> [Accessed on: 04-04-2026]</a:t>
            </a:r>
          </a:p>
          <a:p>
            <a:pPr marL="171450" indent="-171450" algn="just">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SMITH, I.H.S., ARMIT, K., LEES, P.D. and SPURGEON, P.C., (2024). Defining the structure of undergraduate medical leadership and management teaching and assessment in the UK.</a:t>
            </a:r>
          </a:p>
          <a:p>
            <a:pPr marL="171450" indent="-171450" algn="just">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Stewart, G.L. and Brown, K.G., (2019). </a:t>
            </a:r>
            <a:r>
              <a:rPr lang="en-GB" sz="1000" i="1" dirty="0">
                <a:latin typeface="Times New Roman" panose="02020603050405020304" pitchFamily="18" charset="0"/>
                <a:cs typeface="Times New Roman" panose="02020603050405020304" pitchFamily="18" charset="0"/>
              </a:rPr>
              <a:t>Human resource management</a:t>
            </a:r>
            <a:r>
              <a:rPr lang="en-GB" sz="1000" dirty="0">
                <a:latin typeface="Times New Roman" panose="02020603050405020304" pitchFamily="18" charset="0"/>
                <a:cs typeface="Times New Roman" panose="02020603050405020304" pitchFamily="18" charset="0"/>
              </a:rPr>
              <a:t>. John Wiley &amp; Sons.</a:t>
            </a:r>
          </a:p>
          <a:p>
            <a:pPr marL="171450" indent="-171450" algn="just">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Stone, R.J., Cox, A., Gavin, M. and </a:t>
            </a:r>
            <a:r>
              <a:rPr lang="en-GB" sz="1000" dirty="0" err="1">
                <a:latin typeface="Times New Roman" panose="02020603050405020304" pitchFamily="18" charset="0"/>
                <a:cs typeface="Times New Roman" panose="02020603050405020304" pitchFamily="18" charset="0"/>
              </a:rPr>
              <a:t>Carpini</a:t>
            </a:r>
            <a:r>
              <a:rPr lang="en-GB" sz="1000" dirty="0">
                <a:latin typeface="Times New Roman" panose="02020603050405020304" pitchFamily="18" charset="0"/>
                <a:cs typeface="Times New Roman" panose="02020603050405020304" pitchFamily="18" charset="0"/>
              </a:rPr>
              <a:t>, J., (2024). </a:t>
            </a:r>
            <a:r>
              <a:rPr lang="en-GB" sz="1000" i="1" dirty="0">
                <a:latin typeface="Times New Roman" panose="02020603050405020304" pitchFamily="18" charset="0"/>
                <a:cs typeface="Times New Roman" panose="02020603050405020304" pitchFamily="18" charset="0"/>
              </a:rPr>
              <a:t>Human resource management</a:t>
            </a:r>
            <a:r>
              <a:rPr lang="en-GB" sz="1000" dirty="0">
                <a:latin typeface="Times New Roman" panose="02020603050405020304" pitchFamily="18" charset="0"/>
                <a:cs typeface="Times New Roman" panose="02020603050405020304" pitchFamily="18" charset="0"/>
              </a:rPr>
              <a:t>. John Wiley &amp; Sons.</a:t>
            </a:r>
          </a:p>
          <a:p>
            <a:pPr marL="171450" indent="-171450" algn="just">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Van Hoek, L. (2021) Performance Management. In P. Nel, and A. Werner (Eds.), Human Resource Management (11th ed., pp. 207-246). Oxford University Press.</a:t>
            </a:r>
          </a:p>
          <a:p>
            <a:pPr marL="171450" indent="-171450" algn="just">
              <a:buFont typeface="Arial" panose="020B0604020202020204" pitchFamily="34" charset="0"/>
              <a:buChar char="•"/>
            </a:pPr>
            <a:r>
              <a:rPr lang="en-GB" sz="1000" dirty="0">
                <a:latin typeface="Times New Roman" panose="02020603050405020304" pitchFamily="18" charset="0"/>
                <a:cs typeface="Times New Roman" panose="02020603050405020304" pitchFamily="18" charset="0"/>
              </a:rPr>
              <a:t>Weyman, A.K., Glendinning, R., Costa, J., O'Hara, R., Roy, D. and Nolan, P., (2023). Should I stay or should I go? NHS staff retention in the post COVID-19 world: Challenges and prospects.</a:t>
            </a:r>
          </a:p>
        </p:txBody>
      </p:sp>
    </p:spTree>
    <p:extLst>
      <p:ext uri="{BB962C8B-B14F-4D97-AF65-F5344CB8AC3E}">
        <p14:creationId xmlns:p14="http://schemas.microsoft.com/office/powerpoint/2010/main" val="11830469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9218" name="Picture 2" descr="Thank You Images – Browse 2,482,726 Stock Photos, Vectors, and Video |  Adobe Stock">
            <a:extLst>
              <a:ext uri="{FF2B5EF4-FFF2-40B4-BE49-F238E27FC236}">
                <a16:creationId xmlns:a16="http://schemas.microsoft.com/office/drawing/2014/main" id="{8E7A8798-3E1E-13AE-848F-A1DFBE8087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304800"/>
            <a:ext cx="11582400" cy="624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147900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3356</TotalTime>
  <Words>5372</Words>
  <Application>Microsoft Office PowerPoint</Application>
  <PresentationFormat>Widescreen</PresentationFormat>
  <Paragraphs>174</Paragraphs>
  <Slides>23</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Century Gothic</vt:lpstr>
      <vt:lpstr>Times New Roman</vt:lpstr>
      <vt:lpstr>Wingdings 3</vt:lpstr>
      <vt:lpstr>Wisp</vt:lpstr>
      <vt:lpstr>Job Satisfaction in the UK National Health Service (NHS): Challenges, Impacts, and HRM Strategies  Module: Human Capital Management Module code: LCMB7023 Assignment Title: Assessment component 2: Group presentation: Human Capital Challenges in the NHS: An HRM Perspective  Selected topic: Job Satisfaction Programme: Master of Business Administration </vt:lpstr>
      <vt:lpstr>Student 1: Ayush Alpeshbhai Navdiya (Group Leader)- 2530961 (Focus: Introduction + Current Challenges + Root Causes + HRM Theory)</vt:lpstr>
      <vt:lpstr>Introduction to NHS Job Satisfaction</vt:lpstr>
      <vt:lpstr>Current HCM Challenges in NHS </vt:lpstr>
      <vt:lpstr>Root Causes of Job Dissatisfaction</vt:lpstr>
      <vt:lpstr>HRM Theoretical Link</vt:lpstr>
      <vt:lpstr>Student 2: Raj Kanubhai Hirpara- 2413602 (Focus: Impact Analysis + Initial HR Recommendations)</vt:lpstr>
      <vt:lpstr>Impact on Employees</vt:lpstr>
      <vt:lpstr>Impact on Organisation (NHS)</vt:lpstr>
      <vt:lpstr>Recommendation 1 – Improve Work Environment</vt:lpstr>
      <vt:lpstr>Recommendation 2 – Employee Recognition</vt:lpstr>
      <vt:lpstr>Student 3: Ankurkumar Jayantibhai Desai- 2521739 (Focus: Advanced HR Solutions + Capability Development)</vt:lpstr>
      <vt:lpstr>Recommendation 3 – Training &amp; Development</vt:lpstr>
      <vt:lpstr>Recommendation 4 – Leadership Development</vt:lpstr>
      <vt:lpstr>Recommendation 5 – Employee Wellbeing Programs</vt:lpstr>
      <vt:lpstr>Use of HR Analytics</vt:lpstr>
      <vt:lpstr>Student 4: Kaushal Ashokbhai Prajapati- 2531730 (Focus: Strategic Integration + Innovation + Conclusion)</vt:lpstr>
      <vt:lpstr>Innovative Solutions</vt:lpstr>
      <vt:lpstr>Linking to HR Strategy</vt:lpstr>
      <vt:lpstr>Key Findings</vt:lpstr>
      <vt:lpstr>Final Conclusion (Group)</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Pitch Exemplar</dc:title>
  <dc:creator>Raj Hirpara</dc:creator>
  <cp:lastModifiedBy>raj hirpara</cp:lastModifiedBy>
  <cp:revision>100</cp:revision>
  <dcterms:created xsi:type="dcterms:W3CDTF">2024-03-23T20:24:44Z</dcterms:created>
  <dcterms:modified xsi:type="dcterms:W3CDTF">2026-04-05T11:50:50Z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LastSaved">
    <vt:filetime>2024-03-23T00:00:00Z</vt:filetime>
  </property>
  <property fmtid="{D5CDD505-2E9C-101B-9397-08002B2CF9AE}" pid="3" name="Producer">
    <vt:lpwstr>3-Heights(TM) PDF Security Shell 4.8.25.2 (http://www.pdf-tools.com)</vt:lpwstr>
  </property>
</Properties>
</file>