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1"/>
  </p:notesMasterIdLst>
  <p:sldIdLst>
    <p:sldId id="256" r:id="rId5"/>
    <p:sldId id="279" r:id="rId6"/>
    <p:sldId id="383" r:id="rId7"/>
    <p:sldId id="281" r:id="rId8"/>
    <p:sldId id="403" r:id="rId9"/>
    <p:sldId id="394" r:id="rId10"/>
    <p:sldId id="360" r:id="rId11"/>
    <p:sldId id="395" r:id="rId12"/>
    <p:sldId id="396" r:id="rId13"/>
    <p:sldId id="397" r:id="rId14"/>
    <p:sldId id="398" r:id="rId15"/>
    <p:sldId id="399" r:id="rId16"/>
    <p:sldId id="401" r:id="rId17"/>
    <p:sldId id="400" r:id="rId18"/>
    <p:sldId id="310" r:id="rId19"/>
    <p:sldId id="402" r:id="rId20"/>
    <p:sldId id="404" r:id="rId21"/>
    <p:sldId id="405" r:id="rId22"/>
    <p:sldId id="406" r:id="rId23"/>
    <p:sldId id="374" r:id="rId24"/>
    <p:sldId id="407" r:id="rId25"/>
    <p:sldId id="408" r:id="rId26"/>
    <p:sldId id="409" r:id="rId27"/>
    <p:sldId id="410" r:id="rId28"/>
    <p:sldId id="411" r:id="rId29"/>
    <p:sldId id="412" r:id="rId30"/>
    <p:sldId id="413" r:id="rId31"/>
    <p:sldId id="414" r:id="rId32"/>
    <p:sldId id="415" r:id="rId33"/>
    <p:sldId id="416" r:id="rId34"/>
    <p:sldId id="417" r:id="rId35"/>
    <p:sldId id="418" r:id="rId36"/>
    <p:sldId id="384" r:id="rId37"/>
    <p:sldId id="419" r:id="rId38"/>
    <p:sldId id="420" r:id="rId39"/>
    <p:sldId id="421" r:id="rId40"/>
    <p:sldId id="422" r:id="rId41"/>
    <p:sldId id="423" r:id="rId42"/>
    <p:sldId id="425" r:id="rId43"/>
    <p:sldId id="424" r:id="rId44"/>
    <p:sldId id="357" r:id="rId45"/>
    <p:sldId id="307" r:id="rId46"/>
    <p:sldId id="358" r:id="rId47"/>
    <p:sldId id="367" r:id="rId48"/>
    <p:sldId id="363" r:id="rId49"/>
    <p:sldId id="39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79"/>
            <p14:sldId id="383"/>
            <p14:sldId id="281"/>
            <p14:sldId id="403"/>
            <p14:sldId id="394"/>
            <p14:sldId id="360"/>
            <p14:sldId id="395"/>
            <p14:sldId id="396"/>
            <p14:sldId id="397"/>
            <p14:sldId id="398"/>
            <p14:sldId id="399"/>
            <p14:sldId id="401"/>
            <p14:sldId id="400"/>
            <p14:sldId id="310"/>
            <p14:sldId id="402"/>
            <p14:sldId id="404"/>
            <p14:sldId id="405"/>
            <p14:sldId id="406"/>
            <p14:sldId id="374"/>
            <p14:sldId id="407"/>
            <p14:sldId id="408"/>
            <p14:sldId id="409"/>
            <p14:sldId id="410"/>
            <p14:sldId id="411"/>
            <p14:sldId id="412"/>
            <p14:sldId id="413"/>
            <p14:sldId id="414"/>
            <p14:sldId id="415"/>
            <p14:sldId id="416"/>
            <p14:sldId id="417"/>
            <p14:sldId id="418"/>
            <p14:sldId id="384"/>
            <p14:sldId id="419"/>
            <p14:sldId id="420"/>
            <p14:sldId id="421"/>
            <p14:sldId id="422"/>
            <p14:sldId id="423"/>
            <p14:sldId id="425"/>
            <p14:sldId id="424"/>
            <p14:sldId id="357"/>
            <p14:sldId id="307"/>
            <p14:sldId id="358"/>
            <p14:sldId id="367"/>
            <p14:sldId id="363"/>
            <p14:sldId id="391"/>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561" autoAdjust="0"/>
  </p:normalViewPr>
  <p:slideViewPr>
    <p:cSldViewPr snapToGrid="0">
      <p:cViewPr varScale="1">
        <p:scale>
          <a:sx n="69" d="100"/>
          <a:sy n="69" d="100"/>
        </p:scale>
        <p:origin x="765" y="3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8/10/relationships/authors" Targe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S::e.bissa@uwtsd.ac.uk::81ffec9e-7d76-4710-b828-fc34ea58d3af" providerId="AD" clId="Web-{FE60D852-43A2-421A-4D01-2C3A8F33467B}"/>
    <pc:docChg chg="modSld">
      <pc:chgData name="Errietta Bissa" userId="S::e.bissa@uwtsd.ac.uk::81ffec9e-7d76-4710-b828-fc34ea58d3af" providerId="AD" clId="Web-{FE60D852-43A2-421A-4D01-2C3A8F33467B}" dt="2026-05-26T11:39:38.535" v="100"/>
      <pc:docMkLst>
        <pc:docMk/>
      </pc:docMkLst>
      <pc:sldChg chg="modNotes">
        <pc:chgData name="Errietta Bissa" userId="S::e.bissa@uwtsd.ac.uk::81ffec9e-7d76-4710-b828-fc34ea58d3af" providerId="AD" clId="Web-{FE60D852-43A2-421A-4D01-2C3A8F33467B}" dt="2026-05-26T11:39:38.535" v="100"/>
        <pc:sldMkLst>
          <pc:docMk/>
          <pc:sldMk cId="4236376214" sldId="410"/>
        </pc:sldMkLst>
      </pc:sldChg>
    </pc:docChg>
  </pc:docChgLst>
  <pc:docChgLst>
    <pc:chgData name="Errietta Bissa" userId="81ffec9e-7d76-4710-b828-fc34ea58d3af" providerId="ADAL" clId="{3D616F03-F71A-4881-BE12-DD7509C979BA}"/>
    <pc:docChg chg="undo custSel addSld delSld modSld sldOrd modSection">
      <pc:chgData name="Errietta Bissa" userId="81ffec9e-7d76-4710-b828-fc34ea58d3af" providerId="ADAL" clId="{3D616F03-F71A-4881-BE12-DD7509C979BA}" dt="2026-05-04T09:57:09.114" v="3667"/>
      <pc:docMkLst>
        <pc:docMk/>
      </pc:docMkLst>
      <pc:sldChg chg="addSp modSp mod modAnim modNotesTx">
        <pc:chgData name="Errietta Bissa" userId="81ffec9e-7d76-4710-b828-fc34ea58d3af" providerId="ADAL" clId="{3D616F03-F71A-4881-BE12-DD7509C979BA}" dt="2026-05-04T09:52:45.291" v="3639"/>
        <pc:sldMkLst>
          <pc:docMk/>
          <pc:sldMk cId="1961615010" sldId="279"/>
        </pc:sldMkLst>
      </pc:sldChg>
      <pc:sldChg chg="modSp mod modNotesTx">
        <pc:chgData name="Errietta Bissa" userId="81ffec9e-7d76-4710-b828-fc34ea58d3af" providerId="ADAL" clId="{3D616F03-F71A-4881-BE12-DD7509C979BA}" dt="2026-05-04T09:56:07.154" v="3666" actId="20577"/>
        <pc:sldMkLst>
          <pc:docMk/>
          <pc:sldMk cId="3543583210" sldId="384"/>
        </pc:sldMkLst>
      </pc:sldChg>
      <pc:sldChg chg="modAnim">
        <pc:chgData name="Errietta Bissa" userId="81ffec9e-7d76-4710-b828-fc34ea58d3af" providerId="ADAL" clId="{3D616F03-F71A-4881-BE12-DD7509C979BA}" dt="2026-05-04T09:53:52.762" v="3640"/>
        <pc:sldMkLst>
          <pc:docMk/>
          <pc:sldMk cId="2255051197" sldId="400"/>
        </pc:sldMkLst>
      </pc:sldChg>
      <pc:sldChg chg="modAnim">
        <pc:chgData name="Errietta Bissa" userId="81ffec9e-7d76-4710-b828-fc34ea58d3af" providerId="ADAL" clId="{3D616F03-F71A-4881-BE12-DD7509C979BA}" dt="2026-05-04T09:54:07.525" v="3641"/>
        <pc:sldMkLst>
          <pc:docMk/>
          <pc:sldMk cId="425931478" sldId="405"/>
        </pc:sldMkLst>
      </pc:sldChg>
      <pc:sldChg chg="modAnim">
        <pc:chgData name="Errietta Bissa" userId="81ffec9e-7d76-4710-b828-fc34ea58d3af" providerId="ADAL" clId="{3D616F03-F71A-4881-BE12-DD7509C979BA}" dt="2026-05-04T09:54:15.496" v="3642"/>
        <pc:sldMkLst>
          <pc:docMk/>
          <pc:sldMk cId="2665739557" sldId="406"/>
        </pc:sldMkLst>
      </pc:sldChg>
      <pc:sldChg chg="addSp delSp modSp new mod modClrScheme modAnim chgLayout modNotesTx">
        <pc:chgData name="Errietta Bissa" userId="81ffec9e-7d76-4710-b828-fc34ea58d3af" providerId="ADAL" clId="{3D616F03-F71A-4881-BE12-DD7509C979BA}" dt="2026-05-04T09:54:36.450" v="3643"/>
        <pc:sldMkLst>
          <pc:docMk/>
          <pc:sldMk cId="4236376214" sldId="410"/>
        </pc:sldMkLst>
      </pc:sldChg>
      <pc:sldChg chg="addSp modSp new mod modAnim modNotesTx">
        <pc:chgData name="Errietta Bissa" userId="81ffec9e-7d76-4710-b828-fc34ea58d3af" providerId="ADAL" clId="{3D616F03-F71A-4881-BE12-DD7509C979BA}" dt="2026-05-04T09:54:50.296" v="3644"/>
        <pc:sldMkLst>
          <pc:docMk/>
          <pc:sldMk cId="2971565668" sldId="413"/>
        </pc:sldMkLst>
      </pc:sldChg>
      <pc:sldChg chg="addSp delSp modSp new mod modAnim modNotesTx">
        <pc:chgData name="Errietta Bissa" userId="81ffec9e-7d76-4710-b828-fc34ea58d3af" providerId="ADAL" clId="{3D616F03-F71A-4881-BE12-DD7509C979BA}" dt="2026-05-04T09:55:25.583" v="3655" actId="20577"/>
        <pc:sldMkLst>
          <pc:docMk/>
          <pc:sldMk cId="3739349590" sldId="414"/>
        </pc:sldMkLst>
      </pc:sldChg>
      <pc:sldChg chg="addSp delSp modSp new mod modAnim modNotesTx">
        <pc:chgData name="Errietta Bissa" userId="81ffec9e-7d76-4710-b828-fc34ea58d3af" providerId="ADAL" clId="{3D616F03-F71A-4881-BE12-DD7509C979BA}" dt="2026-05-04T09:57:09.114" v="3667"/>
        <pc:sldMkLst>
          <pc:docMk/>
          <pc:sldMk cId="1175772308" sldId="42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75628A-2B6E-4AFD-8171-4C438CB6AEE3}">
      <dgm:prSet custT="1"/>
      <dgm:spPr/>
      <dgm:t>
        <a:bodyPr/>
        <a:lstStyle/>
        <a:p>
          <a:r>
            <a:rPr lang="en-GB" sz="2400"/>
            <a:t>We will learn how to save and organise sources correctly using digital tools.</a:t>
          </a:r>
        </a:p>
      </dgm:t>
    </dgm:pt>
    <dgm:pt modelId="{74976214-66B3-4C1D-AB2B-ABB1E8D1EF45}" type="parTrans" cxnId="{9C37E8F5-AEB3-4FC2-A010-FC4BAC1A93A9}">
      <dgm:prSet/>
      <dgm:spPr/>
      <dgm:t>
        <a:bodyPr/>
        <a:lstStyle/>
        <a:p>
          <a:endParaRPr lang="en-GB"/>
        </a:p>
      </dgm:t>
    </dgm:pt>
    <dgm:pt modelId="{7104772B-A415-438F-97A1-55F6F44F0D30}" type="sibTrans" cxnId="{9C37E8F5-AEB3-4FC2-A010-FC4BAC1A93A9}">
      <dgm:prSet/>
      <dgm:spPr/>
      <dgm:t>
        <a:bodyPr/>
        <a:lstStyle/>
        <a:p>
          <a:endParaRPr lang="en-GB"/>
        </a:p>
      </dgm:t>
    </dgm:pt>
    <dgm:pt modelId="{298A891C-F030-4423-BA8B-4329118BD31F}">
      <dgm:prSet custT="1"/>
      <dgm:spPr/>
      <dgm:t>
        <a:bodyPr/>
        <a:lstStyle/>
        <a:p>
          <a:r>
            <a:rPr lang="en-GB" sz="2400"/>
            <a:t>We will understand why AI tools are not sources of information.</a:t>
          </a:r>
        </a:p>
      </dgm:t>
    </dgm:pt>
    <dgm:pt modelId="{926A7E8F-5CA4-4625-9E72-B0268DFFFE3E}" type="parTrans" cxnId="{8A618A3F-BAC6-4A92-9393-239999421AEC}">
      <dgm:prSet/>
      <dgm:spPr/>
      <dgm:t>
        <a:bodyPr/>
        <a:lstStyle/>
        <a:p>
          <a:endParaRPr lang="en-GB"/>
        </a:p>
      </dgm:t>
    </dgm:pt>
    <dgm:pt modelId="{11FBD8F4-1702-4F92-94EE-B0E9A7A00945}" type="sibTrans" cxnId="{8A618A3F-BAC6-4A92-9393-239999421AEC}">
      <dgm:prSet/>
      <dgm:spPr/>
      <dgm:t>
        <a:bodyPr/>
        <a:lstStyle/>
        <a:p>
          <a:endParaRPr lang="en-GB"/>
        </a:p>
      </dgm:t>
    </dgm:pt>
    <dgm:pt modelId="{D8388B22-C20D-4167-8D87-E6EB24F2F8BB}">
      <dgm:prSet custT="1"/>
      <dgm:spPr/>
      <dgm:t>
        <a:bodyPr/>
        <a:lstStyle/>
        <a:p>
          <a:r>
            <a:rPr lang="en-GB" sz="2400"/>
            <a:t>We will learn basic copyright rules and how to reuse online content in a safe and fair way.</a:t>
          </a:r>
        </a:p>
      </dgm:t>
    </dgm:pt>
    <dgm:pt modelId="{3EB10AA5-3E7C-471C-9BFF-077023CA2F11}" type="parTrans" cxnId="{8C8D06E4-B16D-4A8E-AAFA-880F8825E1A5}">
      <dgm:prSet/>
      <dgm:spPr/>
      <dgm:t>
        <a:bodyPr/>
        <a:lstStyle/>
        <a:p>
          <a:endParaRPr lang="en-GB"/>
        </a:p>
      </dgm:t>
    </dgm:pt>
    <dgm:pt modelId="{F7C7D58B-22D2-4572-8EF9-569FBE81E903}" type="sibTrans" cxnId="{8C8D06E4-B16D-4A8E-AAFA-880F8825E1A5}">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56BAD4B-2411-4948-B3A3-3693072E3EA1}" type="pres">
      <dgm:prSet presAssocID="{0075628A-2B6E-4AFD-8171-4C438CB6AEE3}" presName="parentLin" presStyleCnt="0"/>
      <dgm:spPr/>
    </dgm:pt>
    <dgm:pt modelId="{D6EB783B-BC32-497D-BC7D-F50A1B6D6702}" type="pres">
      <dgm:prSet presAssocID="{0075628A-2B6E-4AFD-8171-4C438CB6AEE3}" presName="parentLeftMargin" presStyleLbl="node1" presStyleIdx="0" presStyleCnt="3"/>
      <dgm:spPr/>
    </dgm:pt>
    <dgm:pt modelId="{429D95D2-108F-4313-B872-6298F6E74849}" type="pres">
      <dgm:prSet presAssocID="{0075628A-2B6E-4AFD-8171-4C438CB6AEE3}" presName="parentText" presStyleLbl="node1" presStyleIdx="0" presStyleCnt="3">
        <dgm:presLayoutVars>
          <dgm:chMax val="0"/>
          <dgm:bulletEnabled val="1"/>
        </dgm:presLayoutVars>
      </dgm:prSet>
      <dgm:spPr/>
    </dgm:pt>
    <dgm:pt modelId="{2098A8FD-84E4-4E20-A81A-7C6E62610226}" type="pres">
      <dgm:prSet presAssocID="{0075628A-2B6E-4AFD-8171-4C438CB6AEE3}" presName="negativeSpace" presStyleCnt="0"/>
      <dgm:spPr/>
    </dgm:pt>
    <dgm:pt modelId="{18DA621F-7431-4D5F-AAD0-8DB9CD36B124}" type="pres">
      <dgm:prSet presAssocID="{0075628A-2B6E-4AFD-8171-4C438CB6AEE3}" presName="childText" presStyleLbl="conFgAcc1" presStyleIdx="0" presStyleCnt="3">
        <dgm:presLayoutVars>
          <dgm:bulletEnabled val="1"/>
        </dgm:presLayoutVars>
      </dgm:prSet>
      <dgm:spPr/>
    </dgm:pt>
    <dgm:pt modelId="{8BA9F2A4-821C-425E-8472-FB691DF37FD9}" type="pres">
      <dgm:prSet presAssocID="{7104772B-A415-438F-97A1-55F6F44F0D30}" presName="spaceBetweenRectangles" presStyleCnt="0"/>
      <dgm:spPr/>
    </dgm:pt>
    <dgm:pt modelId="{727E39D2-C8D0-418E-BA84-7538319C1793}" type="pres">
      <dgm:prSet presAssocID="{298A891C-F030-4423-BA8B-4329118BD31F}" presName="parentLin" presStyleCnt="0"/>
      <dgm:spPr/>
    </dgm:pt>
    <dgm:pt modelId="{59387194-53F8-48B7-B378-5782F7114CAE}" type="pres">
      <dgm:prSet presAssocID="{298A891C-F030-4423-BA8B-4329118BD31F}" presName="parentLeftMargin" presStyleLbl="node1" presStyleIdx="0" presStyleCnt="3"/>
      <dgm:spPr/>
    </dgm:pt>
    <dgm:pt modelId="{29838DDB-1ECE-4DC8-AA08-3B839BD4CC3D}" type="pres">
      <dgm:prSet presAssocID="{298A891C-F030-4423-BA8B-4329118BD31F}" presName="parentText" presStyleLbl="node1" presStyleIdx="1" presStyleCnt="3">
        <dgm:presLayoutVars>
          <dgm:chMax val="0"/>
          <dgm:bulletEnabled val="1"/>
        </dgm:presLayoutVars>
      </dgm:prSet>
      <dgm:spPr/>
    </dgm:pt>
    <dgm:pt modelId="{646F142A-A651-4B76-9283-BD9275559848}" type="pres">
      <dgm:prSet presAssocID="{298A891C-F030-4423-BA8B-4329118BD31F}" presName="negativeSpace" presStyleCnt="0"/>
      <dgm:spPr/>
    </dgm:pt>
    <dgm:pt modelId="{71195728-C4FA-4F37-A8A7-745964E53CA4}" type="pres">
      <dgm:prSet presAssocID="{298A891C-F030-4423-BA8B-4329118BD31F}" presName="childText" presStyleLbl="conFgAcc1" presStyleIdx="1" presStyleCnt="3">
        <dgm:presLayoutVars>
          <dgm:bulletEnabled val="1"/>
        </dgm:presLayoutVars>
      </dgm:prSet>
      <dgm:spPr/>
    </dgm:pt>
    <dgm:pt modelId="{1A49B45E-3E93-4FA5-8485-97B78CAC422B}" type="pres">
      <dgm:prSet presAssocID="{11FBD8F4-1702-4F92-94EE-B0E9A7A00945}" presName="spaceBetweenRectangles" presStyleCnt="0"/>
      <dgm:spPr/>
    </dgm:pt>
    <dgm:pt modelId="{A0232C38-43D9-476E-B83B-C0A174A30FD1}" type="pres">
      <dgm:prSet presAssocID="{D8388B22-C20D-4167-8D87-E6EB24F2F8BB}" presName="parentLin" presStyleCnt="0"/>
      <dgm:spPr/>
    </dgm:pt>
    <dgm:pt modelId="{A91DD0E3-A6B8-46B2-9D0B-38D1C8280AD7}" type="pres">
      <dgm:prSet presAssocID="{D8388B22-C20D-4167-8D87-E6EB24F2F8BB}" presName="parentLeftMargin" presStyleLbl="node1" presStyleIdx="1" presStyleCnt="3"/>
      <dgm:spPr/>
    </dgm:pt>
    <dgm:pt modelId="{795BABF5-431C-4B61-A175-1F95AFECBE09}" type="pres">
      <dgm:prSet presAssocID="{D8388B22-C20D-4167-8D87-E6EB24F2F8BB}" presName="parentText" presStyleLbl="node1" presStyleIdx="2" presStyleCnt="3">
        <dgm:presLayoutVars>
          <dgm:chMax val="0"/>
          <dgm:bulletEnabled val="1"/>
        </dgm:presLayoutVars>
      </dgm:prSet>
      <dgm:spPr/>
    </dgm:pt>
    <dgm:pt modelId="{BC05869B-86B4-48BC-830B-CEA7105163FA}" type="pres">
      <dgm:prSet presAssocID="{D8388B22-C20D-4167-8D87-E6EB24F2F8BB}" presName="negativeSpace" presStyleCnt="0"/>
      <dgm:spPr/>
    </dgm:pt>
    <dgm:pt modelId="{E11643F2-AF7A-4A2F-B538-36077E34B7D7}" type="pres">
      <dgm:prSet presAssocID="{D8388B22-C20D-4167-8D87-E6EB24F2F8BB}" presName="childText" presStyleLbl="conFgAcc1" presStyleIdx="2" presStyleCnt="3">
        <dgm:presLayoutVars>
          <dgm:bulletEnabled val="1"/>
        </dgm:presLayoutVars>
      </dgm:prSet>
      <dgm:spPr/>
    </dgm:pt>
  </dgm:ptLst>
  <dgm:cxnLst>
    <dgm:cxn modelId="{CD94A015-4745-42EB-B9C0-C80CF0905984}" type="presOf" srcId="{D8388B22-C20D-4167-8D87-E6EB24F2F8BB}" destId="{A91DD0E3-A6B8-46B2-9D0B-38D1C8280AD7}" srcOrd="0" destOrd="0" presId="urn:microsoft.com/office/officeart/2005/8/layout/list1"/>
    <dgm:cxn modelId="{DC9EC423-AA0C-48EE-B53A-C949A07C98FF}" type="presOf" srcId="{0075628A-2B6E-4AFD-8171-4C438CB6AEE3}" destId="{429D95D2-108F-4313-B872-6298F6E74849}" srcOrd="1" destOrd="0" presId="urn:microsoft.com/office/officeart/2005/8/layout/list1"/>
    <dgm:cxn modelId="{8A618A3F-BAC6-4A92-9393-239999421AEC}" srcId="{D8F6DCAB-BE7F-496A-9546-DFA225D8321F}" destId="{298A891C-F030-4423-BA8B-4329118BD31F}" srcOrd="1" destOrd="0" parTransId="{926A7E8F-5CA4-4625-9E72-B0268DFFFE3E}" sibTransId="{11FBD8F4-1702-4F92-94EE-B0E9A7A00945}"/>
    <dgm:cxn modelId="{95BB905C-0A54-4DB5-9B69-FFA81B1B0365}" type="presOf" srcId="{D8388B22-C20D-4167-8D87-E6EB24F2F8BB}" destId="{795BABF5-431C-4B61-A175-1F95AFECBE09}" srcOrd="1" destOrd="0" presId="urn:microsoft.com/office/officeart/2005/8/layout/list1"/>
    <dgm:cxn modelId="{16FA6F43-94ED-4813-A59B-1E061336B285}" type="presOf" srcId="{298A891C-F030-4423-BA8B-4329118BD31F}" destId="{59387194-53F8-48B7-B378-5782F7114CAE}" srcOrd="0" destOrd="0" presId="urn:microsoft.com/office/officeart/2005/8/layout/list1"/>
    <dgm:cxn modelId="{8041B151-69C3-4287-8536-DBDDEB2A4210}" type="presOf" srcId="{298A891C-F030-4423-BA8B-4329118BD31F}" destId="{29838DDB-1ECE-4DC8-AA08-3B839BD4CC3D}" srcOrd="1" destOrd="0" presId="urn:microsoft.com/office/officeart/2005/8/layout/list1"/>
    <dgm:cxn modelId="{83DE72C8-6809-4099-AA23-0965BFF0E7AB}" type="presOf" srcId="{0075628A-2B6E-4AFD-8171-4C438CB6AEE3}" destId="{D6EB783B-BC32-497D-BC7D-F50A1B6D6702}"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8C8D06E4-B16D-4A8E-AAFA-880F8825E1A5}" srcId="{D8F6DCAB-BE7F-496A-9546-DFA225D8321F}" destId="{D8388B22-C20D-4167-8D87-E6EB24F2F8BB}" srcOrd="2" destOrd="0" parTransId="{3EB10AA5-3E7C-471C-9BFF-077023CA2F11}" sibTransId="{F7C7D58B-22D2-4572-8EF9-569FBE81E903}"/>
    <dgm:cxn modelId="{9C37E8F5-AEB3-4FC2-A010-FC4BAC1A93A9}" srcId="{D8F6DCAB-BE7F-496A-9546-DFA225D8321F}" destId="{0075628A-2B6E-4AFD-8171-4C438CB6AEE3}" srcOrd="0" destOrd="0" parTransId="{74976214-66B3-4C1D-AB2B-ABB1E8D1EF45}" sibTransId="{7104772B-A415-438F-97A1-55F6F44F0D30}"/>
    <dgm:cxn modelId="{1C6A90A9-D071-4A34-BB8A-BB1ADCB5C677}" type="presParOf" srcId="{9CF64F5B-328C-49B9-AF3A-EB96BC66833D}" destId="{456BAD4B-2411-4948-B3A3-3693072E3EA1}" srcOrd="0" destOrd="0" presId="urn:microsoft.com/office/officeart/2005/8/layout/list1"/>
    <dgm:cxn modelId="{6C44E692-21AA-4560-B4C5-8A6F8B2ACD4C}" type="presParOf" srcId="{456BAD4B-2411-4948-B3A3-3693072E3EA1}" destId="{D6EB783B-BC32-497D-BC7D-F50A1B6D6702}" srcOrd="0" destOrd="0" presId="urn:microsoft.com/office/officeart/2005/8/layout/list1"/>
    <dgm:cxn modelId="{A54D2561-9D14-469B-A482-56E128269664}" type="presParOf" srcId="{456BAD4B-2411-4948-B3A3-3693072E3EA1}" destId="{429D95D2-108F-4313-B872-6298F6E74849}" srcOrd="1" destOrd="0" presId="urn:microsoft.com/office/officeart/2005/8/layout/list1"/>
    <dgm:cxn modelId="{77061223-543F-4FDF-B582-7129632C6202}" type="presParOf" srcId="{9CF64F5B-328C-49B9-AF3A-EB96BC66833D}" destId="{2098A8FD-84E4-4E20-A81A-7C6E62610226}" srcOrd="1" destOrd="0" presId="urn:microsoft.com/office/officeart/2005/8/layout/list1"/>
    <dgm:cxn modelId="{9506E783-5073-4FA9-B537-E9E64A4BE861}" type="presParOf" srcId="{9CF64F5B-328C-49B9-AF3A-EB96BC66833D}" destId="{18DA621F-7431-4D5F-AAD0-8DB9CD36B124}" srcOrd="2" destOrd="0" presId="urn:microsoft.com/office/officeart/2005/8/layout/list1"/>
    <dgm:cxn modelId="{41863BB3-8CE4-4A9E-AD56-69237D5C5A5F}" type="presParOf" srcId="{9CF64F5B-328C-49B9-AF3A-EB96BC66833D}" destId="{8BA9F2A4-821C-425E-8472-FB691DF37FD9}" srcOrd="3" destOrd="0" presId="urn:microsoft.com/office/officeart/2005/8/layout/list1"/>
    <dgm:cxn modelId="{27C9F149-A5FB-466D-9DD2-2FDEABF5DE55}" type="presParOf" srcId="{9CF64F5B-328C-49B9-AF3A-EB96BC66833D}" destId="{727E39D2-C8D0-418E-BA84-7538319C1793}" srcOrd="4" destOrd="0" presId="urn:microsoft.com/office/officeart/2005/8/layout/list1"/>
    <dgm:cxn modelId="{F217024D-96F6-42CC-A5A3-5C9D9AC4BBBC}" type="presParOf" srcId="{727E39D2-C8D0-418E-BA84-7538319C1793}" destId="{59387194-53F8-48B7-B378-5782F7114CAE}" srcOrd="0" destOrd="0" presId="urn:microsoft.com/office/officeart/2005/8/layout/list1"/>
    <dgm:cxn modelId="{3BC87634-DA8C-4524-B4C9-F0BBB6667FA1}" type="presParOf" srcId="{727E39D2-C8D0-418E-BA84-7538319C1793}" destId="{29838DDB-1ECE-4DC8-AA08-3B839BD4CC3D}" srcOrd="1" destOrd="0" presId="urn:microsoft.com/office/officeart/2005/8/layout/list1"/>
    <dgm:cxn modelId="{5C4CBC36-2CBF-416E-843C-F8FF80E449DA}" type="presParOf" srcId="{9CF64F5B-328C-49B9-AF3A-EB96BC66833D}" destId="{646F142A-A651-4B76-9283-BD9275559848}" srcOrd="5" destOrd="0" presId="urn:microsoft.com/office/officeart/2005/8/layout/list1"/>
    <dgm:cxn modelId="{7BDC4B2E-2617-4DB5-A50B-0B71626E5131}" type="presParOf" srcId="{9CF64F5B-328C-49B9-AF3A-EB96BC66833D}" destId="{71195728-C4FA-4F37-A8A7-745964E53CA4}" srcOrd="6" destOrd="0" presId="urn:microsoft.com/office/officeart/2005/8/layout/list1"/>
    <dgm:cxn modelId="{B07588D9-FB24-4B80-92B6-3DB23E05C6BA}" type="presParOf" srcId="{9CF64F5B-328C-49B9-AF3A-EB96BC66833D}" destId="{1A49B45E-3E93-4FA5-8485-97B78CAC422B}" srcOrd="7" destOrd="0" presId="urn:microsoft.com/office/officeart/2005/8/layout/list1"/>
    <dgm:cxn modelId="{D5DA8352-4F3D-4B99-A41F-DBCA1B4CB136}" type="presParOf" srcId="{9CF64F5B-328C-49B9-AF3A-EB96BC66833D}" destId="{A0232C38-43D9-476E-B83B-C0A174A30FD1}" srcOrd="8" destOrd="0" presId="urn:microsoft.com/office/officeart/2005/8/layout/list1"/>
    <dgm:cxn modelId="{BD47F99B-1E52-4681-B49F-CCC0508379BA}" type="presParOf" srcId="{A0232C38-43D9-476E-B83B-C0A174A30FD1}" destId="{A91DD0E3-A6B8-46B2-9D0B-38D1C8280AD7}" srcOrd="0" destOrd="0" presId="urn:microsoft.com/office/officeart/2005/8/layout/list1"/>
    <dgm:cxn modelId="{5D85A4D2-CA12-4C1B-8C64-87827D6BF725}" type="presParOf" srcId="{A0232C38-43D9-476E-B83B-C0A174A30FD1}" destId="{795BABF5-431C-4B61-A175-1F95AFECBE09}" srcOrd="1" destOrd="0" presId="urn:microsoft.com/office/officeart/2005/8/layout/list1"/>
    <dgm:cxn modelId="{ABAC1B06-4AF5-4287-B01B-A33744BFAD29}" type="presParOf" srcId="{9CF64F5B-328C-49B9-AF3A-EB96BC66833D}" destId="{BC05869B-86B4-48BC-830B-CEA7105163FA}" srcOrd="9" destOrd="0" presId="urn:microsoft.com/office/officeart/2005/8/layout/list1"/>
    <dgm:cxn modelId="{5A10882F-84D0-453A-9B55-E70722D22A72}" type="presParOf" srcId="{9CF64F5B-328C-49B9-AF3A-EB96BC66833D}" destId="{E11643F2-AF7A-4A2F-B538-36077E34B7D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6ED411-0ACA-4490-8CEF-5EACF2F81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D9FA613-CE70-40F3-9DDC-F5D4DBB5315D}">
      <dgm:prSet phldrT="[Text]" custT="1"/>
      <dgm:spPr/>
      <dgm:t>
        <a:bodyPr/>
        <a:lstStyle/>
        <a:p>
          <a:pPr>
            <a:buNone/>
          </a:pPr>
          <a:r>
            <a:rPr lang="en-GB" sz="2400" b="0" i="0"/>
            <a:t>Record and manage sources digitally</a:t>
          </a:r>
        </a:p>
      </dgm:t>
    </dgm:pt>
    <dgm:pt modelId="{4BDD1EC9-30AF-4B86-9648-4705B23A4F96}" type="parTrans" cxnId="{1E92F11E-9091-45F8-A668-21F214186322}">
      <dgm:prSet/>
      <dgm:spPr/>
      <dgm:t>
        <a:bodyPr/>
        <a:lstStyle/>
        <a:p>
          <a:endParaRPr lang="en-GB" sz="2800"/>
        </a:p>
      </dgm:t>
    </dgm:pt>
    <dgm:pt modelId="{3DBF4145-12C1-477A-A5FC-6ED2438B63B6}" type="sibTrans" cxnId="{1E92F11E-9091-45F8-A668-21F214186322}">
      <dgm:prSet/>
      <dgm:spPr/>
      <dgm:t>
        <a:bodyPr/>
        <a:lstStyle/>
        <a:p>
          <a:endParaRPr lang="en-GB" sz="2800"/>
        </a:p>
      </dgm:t>
    </dgm:pt>
    <dgm:pt modelId="{5250BCFA-2FC4-4407-A7D0-6E46D660AF9E}">
      <dgm:prSet phldrT="[Text]" custT="1"/>
      <dgm:spPr/>
      <dgm:t>
        <a:bodyPr/>
        <a:lstStyle/>
        <a:p>
          <a:pPr>
            <a:buNone/>
          </a:pPr>
          <a:r>
            <a:rPr lang="en-GB" sz="2400" b="0" i="0"/>
            <a:t>Understand why AI is not a source and why human judgement matters.</a:t>
          </a:r>
        </a:p>
      </dgm:t>
    </dgm:pt>
    <dgm:pt modelId="{5BBDDAF1-7E0C-4599-84AD-10EA31A74B6A}" type="parTrans" cxnId="{848DEEF0-5291-42E0-94FA-D4B072D634F0}">
      <dgm:prSet/>
      <dgm:spPr/>
      <dgm:t>
        <a:bodyPr/>
        <a:lstStyle/>
        <a:p>
          <a:endParaRPr lang="en-GB" sz="2800"/>
        </a:p>
      </dgm:t>
    </dgm:pt>
    <dgm:pt modelId="{A65C81AD-0ADC-4ECB-B129-F44C3E9BC985}" type="sibTrans" cxnId="{848DEEF0-5291-42E0-94FA-D4B072D634F0}">
      <dgm:prSet/>
      <dgm:spPr/>
      <dgm:t>
        <a:bodyPr/>
        <a:lstStyle/>
        <a:p>
          <a:endParaRPr lang="en-GB" sz="2800"/>
        </a:p>
      </dgm:t>
    </dgm:pt>
    <dgm:pt modelId="{D16E0614-AB88-4442-9550-CDDF537E5B7B}">
      <dgm:prSet phldrT="[Text]" custT="1"/>
      <dgm:spPr/>
      <dgm:t>
        <a:bodyPr/>
        <a:lstStyle/>
        <a:p>
          <a:pPr>
            <a:buNone/>
          </a:pPr>
          <a:r>
            <a:rPr lang="en-GB" sz="2400" b="0" i="0"/>
            <a:t>Use online content ethically and safely</a:t>
          </a:r>
        </a:p>
      </dgm:t>
    </dgm:pt>
    <dgm:pt modelId="{F4CACD58-0879-4C3C-A69D-8EC5312854D5}" type="parTrans" cxnId="{77F46DE6-AB0D-4E09-9E89-508C93D6F6D5}">
      <dgm:prSet/>
      <dgm:spPr/>
      <dgm:t>
        <a:bodyPr/>
        <a:lstStyle/>
        <a:p>
          <a:endParaRPr lang="en-GB" sz="2800"/>
        </a:p>
      </dgm:t>
    </dgm:pt>
    <dgm:pt modelId="{F720BD1E-4A06-4BDD-B976-F1FC82210E96}" type="sibTrans" cxnId="{77F46DE6-AB0D-4E09-9E89-508C93D6F6D5}">
      <dgm:prSet/>
      <dgm:spPr/>
      <dgm:t>
        <a:bodyPr/>
        <a:lstStyle/>
        <a:p>
          <a:endParaRPr lang="en-GB" sz="2800"/>
        </a:p>
      </dgm:t>
    </dgm:pt>
    <dgm:pt modelId="{36A901FA-9FA5-46F8-B9B2-0764C3DBDFD5}">
      <dgm:prSet phldrT="[Text]" custT="1"/>
      <dgm:spPr/>
      <dgm:t>
        <a:bodyPr/>
        <a:lstStyle/>
        <a:p>
          <a:pPr>
            <a:buNone/>
          </a:pPr>
          <a:r>
            <a:rPr lang="en-GB" sz="2400" b="0" i="0"/>
            <a:t>Stay in control when using AI under pressure</a:t>
          </a:r>
        </a:p>
      </dgm:t>
    </dgm:pt>
    <dgm:pt modelId="{D29ED1B2-C181-4202-982A-918DAA327DD5}" type="parTrans" cxnId="{2F2AE05C-1CC6-4901-A1E3-43006514616B}">
      <dgm:prSet/>
      <dgm:spPr/>
      <dgm:t>
        <a:bodyPr/>
        <a:lstStyle/>
        <a:p>
          <a:endParaRPr lang="en-GB" sz="2800"/>
        </a:p>
      </dgm:t>
    </dgm:pt>
    <dgm:pt modelId="{C54B7F3A-2356-443B-8924-58BC90777A9C}" type="sibTrans" cxnId="{2F2AE05C-1CC6-4901-A1E3-43006514616B}">
      <dgm:prSet/>
      <dgm:spPr/>
      <dgm:t>
        <a:bodyPr/>
        <a:lstStyle/>
        <a:p>
          <a:endParaRPr lang="en-GB" sz="2800"/>
        </a:p>
      </dgm:t>
    </dgm:pt>
    <dgm:pt modelId="{BB700248-2FFE-4755-BB7A-F3C8DA0699BA}" type="pres">
      <dgm:prSet presAssocID="{576ED411-0ACA-4490-8CEF-5EACF2F8171A}" presName="linear" presStyleCnt="0">
        <dgm:presLayoutVars>
          <dgm:dir/>
          <dgm:animLvl val="lvl"/>
          <dgm:resizeHandles val="exact"/>
        </dgm:presLayoutVars>
      </dgm:prSet>
      <dgm:spPr/>
    </dgm:pt>
    <dgm:pt modelId="{24D8058F-289F-48EA-A383-821DB9D17718}" type="pres">
      <dgm:prSet presAssocID="{DD9FA613-CE70-40F3-9DDC-F5D4DBB5315D}" presName="parentLin" presStyleCnt="0"/>
      <dgm:spPr/>
    </dgm:pt>
    <dgm:pt modelId="{BD3AE364-4A44-4819-AA12-70CEBADD4435}" type="pres">
      <dgm:prSet presAssocID="{DD9FA613-CE70-40F3-9DDC-F5D4DBB5315D}" presName="parentLeftMargin" presStyleLbl="node1" presStyleIdx="0" presStyleCnt="4"/>
      <dgm:spPr/>
    </dgm:pt>
    <dgm:pt modelId="{688439BB-5DAF-47F0-8738-3BF4321B32F8}" type="pres">
      <dgm:prSet presAssocID="{DD9FA613-CE70-40F3-9DDC-F5D4DBB5315D}" presName="parentText" presStyleLbl="node1" presStyleIdx="0" presStyleCnt="4">
        <dgm:presLayoutVars>
          <dgm:chMax val="0"/>
          <dgm:bulletEnabled val="1"/>
        </dgm:presLayoutVars>
      </dgm:prSet>
      <dgm:spPr/>
    </dgm:pt>
    <dgm:pt modelId="{F4FE1209-8B20-431D-9789-5F4F2CA47168}" type="pres">
      <dgm:prSet presAssocID="{DD9FA613-CE70-40F3-9DDC-F5D4DBB5315D}" presName="negativeSpace" presStyleCnt="0"/>
      <dgm:spPr/>
    </dgm:pt>
    <dgm:pt modelId="{5E0CF03D-C372-41E8-BB38-B14C10ACBEE3}" type="pres">
      <dgm:prSet presAssocID="{DD9FA613-CE70-40F3-9DDC-F5D4DBB5315D}" presName="childText" presStyleLbl="conFgAcc1" presStyleIdx="0" presStyleCnt="4">
        <dgm:presLayoutVars>
          <dgm:bulletEnabled val="1"/>
        </dgm:presLayoutVars>
      </dgm:prSet>
      <dgm:spPr/>
    </dgm:pt>
    <dgm:pt modelId="{84D9AF26-6F94-4231-AC22-D2D2949D0C91}" type="pres">
      <dgm:prSet presAssocID="{3DBF4145-12C1-477A-A5FC-6ED2438B63B6}" presName="spaceBetweenRectangles" presStyleCnt="0"/>
      <dgm:spPr/>
    </dgm:pt>
    <dgm:pt modelId="{7D9437B6-327C-40BD-8927-8DD046F5A874}" type="pres">
      <dgm:prSet presAssocID="{5250BCFA-2FC4-4407-A7D0-6E46D660AF9E}" presName="parentLin" presStyleCnt="0"/>
      <dgm:spPr/>
    </dgm:pt>
    <dgm:pt modelId="{32C590D2-51EC-4A0B-A107-BE5790C8A87E}" type="pres">
      <dgm:prSet presAssocID="{5250BCFA-2FC4-4407-A7D0-6E46D660AF9E}" presName="parentLeftMargin" presStyleLbl="node1" presStyleIdx="0" presStyleCnt="4"/>
      <dgm:spPr/>
    </dgm:pt>
    <dgm:pt modelId="{DF5A123F-4E84-4CE6-B9D8-B38A2062118B}" type="pres">
      <dgm:prSet presAssocID="{5250BCFA-2FC4-4407-A7D0-6E46D660AF9E}" presName="parentText" presStyleLbl="node1" presStyleIdx="1" presStyleCnt="4">
        <dgm:presLayoutVars>
          <dgm:chMax val="0"/>
          <dgm:bulletEnabled val="1"/>
        </dgm:presLayoutVars>
      </dgm:prSet>
      <dgm:spPr/>
    </dgm:pt>
    <dgm:pt modelId="{282D0DB5-A730-4C5B-B703-B06678BE3BD4}" type="pres">
      <dgm:prSet presAssocID="{5250BCFA-2FC4-4407-A7D0-6E46D660AF9E}" presName="negativeSpace" presStyleCnt="0"/>
      <dgm:spPr/>
    </dgm:pt>
    <dgm:pt modelId="{8EB937DD-478A-4318-B86B-972839127505}" type="pres">
      <dgm:prSet presAssocID="{5250BCFA-2FC4-4407-A7D0-6E46D660AF9E}" presName="childText" presStyleLbl="conFgAcc1" presStyleIdx="1" presStyleCnt="4">
        <dgm:presLayoutVars>
          <dgm:bulletEnabled val="1"/>
        </dgm:presLayoutVars>
      </dgm:prSet>
      <dgm:spPr/>
    </dgm:pt>
    <dgm:pt modelId="{7F518FAF-C28F-49BD-A38A-877D5669DBFC}" type="pres">
      <dgm:prSet presAssocID="{A65C81AD-0ADC-4ECB-B129-F44C3E9BC985}" presName="spaceBetweenRectangles" presStyleCnt="0"/>
      <dgm:spPr/>
    </dgm:pt>
    <dgm:pt modelId="{EC2C4983-905F-46B6-A811-940D70BBE955}" type="pres">
      <dgm:prSet presAssocID="{D16E0614-AB88-4442-9550-CDDF537E5B7B}" presName="parentLin" presStyleCnt="0"/>
      <dgm:spPr/>
    </dgm:pt>
    <dgm:pt modelId="{B6D0B471-F48F-497A-9EB1-3ACF44D17243}" type="pres">
      <dgm:prSet presAssocID="{D16E0614-AB88-4442-9550-CDDF537E5B7B}" presName="parentLeftMargin" presStyleLbl="node1" presStyleIdx="1" presStyleCnt="4"/>
      <dgm:spPr/>
    </dgm:pt>
    <dgm:pt modelId="{97E9FC53-3C11-4147-B259-FF451BEA8D35}" type="pres">
      <dgm:prSet presAssocID="{D16E0614-AB88-4442-9550-CDDF537E5B7B}" presName="parentText" presStyleLbl="node1" presStyleIdx="2" presStyleCnt="4">
        <dgm:presLayoutVars>
          <dgm:chMax val="0"/>
          <dgm:bulletEnabled val="1"/>
        </dgm:presLayoutVars>
      </dgm:prSet>
      <dgm:spPr/>
    </dgm:pt>
    <dgm:pt modelId="{37CCDFCA-A492-48D3-8A84-6505ED081ECF}" type="pres">
      <dgm:prSet presAssocID="{D16E0614-AB88-4442-9550-CDDF537E5B7B}" presName="negativeSpace" presStyleCnt="0"/>
      <dgm:spPr/>
    </dgm:pt>
    <dgm:pt modelId="{0858C097-AE82-4921-BD62-32724BE8448E}" type="pres">
      <dgm:prSet presAssocID="{D16E0614-AB88-4442-9550-CDDF537E5B7B}" presName="childText" presStyleLbl="conFgAcc1" presStyleIdx="2" presStyleCnt="4">
        <dgm:presLayoutVars>
          <dgm:bulletEnabled val="1"/>
        </dgm:presLayoutVars>
      </dgm:prSet>
      <dgm:spPr/>
    </dgm:pt>
    <dgm:pt modelId="{F242A337-1EAE-4CDC-8011-8A6121B06607}" type="pres">
      <dgm:prSet presAssocID="{F720BD1E-4A06-4BDD-B976-F1FC82210E96}" presName="spaceBetweenRectangles" presStyleCnt="0"/>
      <dgm:spPr/>
    </dgm:pt>
    <dgm:pt modelId="{08AA5B98-674E-4358-A038-D5767F7D27B9}" type="pres">
      <dgm:prSet presAssocID="{36A901FA-9FA5-46F8-B9B2-0764C3DBDFD5}" presName="parentLin" presStyleCnt="0"/>
      <dgm:spPr/>
    </dgm:pt>
    <dgm:pt modelId="{6FFC10F3-52D4-46AA-8B17-2D8A0CAE7905}" type="pres">
      <dgm:prSet presAssocID="{36A901FA-9FA5-46F8-B9B2-0764C3DBDFD5}" presName="parentLeftMargin" presStyleLbl="node1" presStyleIdx="2" presStyleCnt="4"/>
      <dgm:spPr/>
    </dgm:pt>
    <dgm:pt modelId="{45010CD6-2502-4A16-A869-D0F4423A4096}" type="pres">
      <dgm:prSet presAssocID="{36A901FA-9FA5-46F8-B9B2-0764C3DBDFD5}" presName="parentText" presStyleLbl="node1" presStyleIdx="3" presStyleCnt="4">
        <dgm:presLayoutVars>
          <dgm:chMax val="0"/>
          <dgm:bulletEnabled val="1"/>
        </dgm:presLayoutVars>
      </dgm:prSet>
      <dgm:spPr/>
    </dgm:pt>
    <dgm:pt modelId="{3E302875-057B-4CBD-9CBB-03574C657809}" type="pres">
      <dgm:prSet presAssocID="{36A901FA-9FA5-46F8-B9B2-0764C3DBDFD5}" presName="negativeSpace" presStyleCnt="0"/>
      <dgm:spPr/>
    </dgm:pt>
    <dgm:pt modelId="{65B396B3-149D-44FB-8714-9AB74BFB40CB}" type="pres">
      <dgm:prSet presAssocID="{36A901FA-9FA5-46F8-B9B2-0764C3DBDFD5}" presName="childText" presStyleLbl="conFgAcc1" presStyleIdx="3" presStyleCnt="4">
        <dgm:presLayoutVars>
          <dgm:bulletEnabled val="1"/>
        </dgm:presLayoutVars>
      </dgm:prSet>
      <dgm:spPr/>
    </dgm:pt>
  </dgm:ptLst>
  <dgm:cxnLst>
    <dgm:cxn modelId="{EE5E561A-B115-4143-8143-587FDD7DFF62}" type="presOf" srcId="{DD9FA613-CE70-40F3-9DDC-F5D4DBB5315D}" destId="{BD3AE364-4A44-4819-AA12-70CEBADD4435}" srcOrd="0" destOrd="0" presId="urn:microsoft.com/office/officeart/2005/8/layout/list1"/>
    <dgm:cxn modelId="{1E92F11E-9091-45F8-A668-21F214186322}" srcId="{576ED411-0ACA-4490-8CEF-5EACF2F8171A}" destId="{DD9FA613-CE70-40F3-9DDC-F5D4DBB5315D}" srcOrd="0" destOrd="0" parTransId="{4BDD1EC9-30AF-4B86-9648-4705B23A4F96}" sibTransId="{3DBF4145-12C1-477A-A5FC-6ED2438B63B6}"/>
    <dgm:cxn modelId="{2F2AE05C-1CC6-4901-A1E3-43006514616B}" srcId="{576ED411-0ACA-4490-8CEF-5EACF2F8171A}" destId="{36A901FA-9FA5-46F8-B9B2-0764C3DBDFD5}" srcOrd="3" destOrd="0" parTransId="{D29ED1B2-C181-4202-982A-918DAA327DD5}" sibTransId="{C54B7F3A-2356-443B-8924-58BC90777A9C}"/>
    <dgm:cxn modelId="{F49D2E5D-737C-4AE6-83C3-5F267D1122E9}" type="presOf" srcId="{576ED411-0ACA-4490-8CEF-5EACF2F8171A}" destId="{BB700248-2FFE-4755-BB7A-F3C8DA0699BA}" srcOrd="0" destOrd="0" presId="urn:microsoft.com/office/officeart/2005/8/layout/list1"/>
    <dgm:cxn modelId="{ABBCB962-081F-4DBB-95C4-9367B57361D9}" type="presOf" srcId="{5250BCFA-2FC4-4407-A7D0-6E46D660AF9E}" destId="{32C590D2-51EC-4A0B-A107-BE5790C8A87E}" srcOrd="0" destOrd="0" presId="urn:microsoft.com/office/officeart/2005/8/layout/list1"/>
    <dgm:cxn modelId="{B6C448A7-44DF-4088-98E0-E53084CB2FC2}" type="presOf" srcId="{36A901FA-9FA5-46F8-B9B2-0764C3DBDFD5}" destId="{45010CD6-2502-4A16-A869-D0F4423A4096}" srcOrd="1" destOrd="0" presId="urn:microsoft.com/office/officeart/2005/8/layout/list1"/>
    <dgm:cxn modelId="{F07875B4-7033-4310-B5C8-AB929C8EC54F}" type="presOf" srcId="{D16E0614-AB88-4442-9550-CDDF537E5B7B}" destId="{97E9FC53-3C11-4147-B259-FF451BEA8D35}" srcOrd="1" destOrd="0" presId="urn:microsoft.com/office/officeart/2005/8/layout/list1"/>
    <dgm:cxn modelId="{54F40CC1-81B6-429F-8018-F0C94B06B853}" type="presOf" srcId="{5250BCFA-2FC4-4407-A7D0-6E46D660AF9E}" destId="{DF5A123F-4E84-4CE6-B9D8-B38A2062118B}" srcOrd="1" destOrd="0" presId="urn:microsoft.com/office/officeart/2005/8/layout/list1"/>
    <dgm:cxn modelId="{2D5AC9C5-B2EA-473C-838F-641D0D051F70}" type="presOf" srcId="{DD9FA613-CE70-40F3-9DDC-F5D4DBB5315D}" destId="{688439BB-5DAF-47F0-8738-3BF4321B32F8}" srcOrd="1" destOrd="0" presId="urn:microsoft.com/office/officeart/2005/8/layout/list1"/>
    <dgm:cxn modelId="{7DB5D7DF-F3F4-4389-80D0-86F9FF93FC85}" type="presOf" srcId="{D16E0614-AB88-4442-9550-CDDF537E5B7B}" destId="{B6D0B471-F48F-497A-9EB1-3ACF44D17243}" srcOrd="0" destOrd="0" presId="urn:microsoft.com/office/officeart/2005/8/layout/list1"/>
    <dgm:cxn modelId="{77F46DE6-AB0D-4E09-9E89-508C93D6F6D5}" srcId="{576ED411-0ACA-4490-8CEF-5EACF2F8171A}" destId="{D16E0614-AB88-4442-9550-CDDF537E5B7B}" srcOrd="2" destOrd="0" parTransId="{F4CACD58-0879-4C3C-A69D-8EC5312854D5}" sibTransId="{F720BD1E-4A06-4BDD-B976-F1FC82210E96}"/>
    <dgm:cxn modelId="{795D81ED-547B-43E2-A456-6D2E8ECEA257}" type="presOf" srcId="{36A901FA-9FA5-46F8-B9B2-0764C3DBDFD5}" destId="{6FFC10F3-52D4-46AA-8B17-2D8A0CAE7905}" srcOrd="0" destOrd="0" presId="urn:microsoft.com/office/officeart/2005/8/layout/list1"/>
    <dgm:cxn modelId="{848DEEF0-5291-42E0-94FA-D4B072D634F0}" srcId="{576ED411-0ACA-4490-8CEF-5EACF2F8171A}" destId="{5250BCFA-2FC4-4407-A7D0-6E46D660AF9E}" srcOrd="1" destOrd="0" parTransId="{5BBDDAF1-7E0C-4599-84AD-10EA31A74B6A}" sibTransId="{A65C81AD-0ADC-4ECB-B129-F44C3E9BC985}"/>
    <dgm:cxn modelId="{48EC8147-4643-414E-A98F-C1AB009837A3}" type="presParOf" srcId="{BB700248-2FFE-4755-BB7A-F3C8DA0699BA}" destId="{24D8058F-289F-48EA-A383-821DB9D17718}" srcOrd="0" destOrd="0" presId="urn:microsoft.com/office/officeart/2005/8/layout/list1"/>
    <dgm:cxn modelId="{21B4FDF8-40CA-42B8-AA79-209616C251D7}" type="presParOf" srcId="{24D8058F-289F-48EA-A383-821DB9D17718}" destId="{BD3AE364-4A44-4819-AA12-70CEBADD4435}" srcOrd="0" destOrd="0" presId="urn:microsoft.com/office/officeart/2005/8/layout/list1"/>
    <dgm:cxn modelId="{4E8D8B87-F8D7-43E2-B9D6-18A9424FF2D6}" type="presParOf" srcId="{24D8058F-289F-48EA-A383-821DB9D17718}" destId="{688439BB-5DAF-47F0-8738-3BF4321B32F8}" srcOrd="1" destOrd="0" presId="urn:microsoft.com/office/officeart/2005/8/layout/list1"/>
    <dgm:cxn modelId="{DB275005-5DB4-4451-BD06-1230C3EC4EA5}" type="presParOf" srcId="{BB700248-2FFE-4755-BB7A-F3C8DA0699BA}" destId="{F4FE1209-8B20-431D-9789-5F4F2CA47168}" srcOrd="1" destOrd="0" presId="urn:microsoft.com/office/officeart/2005/8/layout/list1"/>
    <dgm:cxn modelId="{568BC54A-6BD7-4A43-A38A-5DA3A7E6AE6E}" type="presParOf" srcId="{BB700248-2FFE-4755-BB7A-F3C8DA0699BA}" destId="{5E0CF03D-C372-41E8-BB38-B14C10ACBEE3}" srcOrd="2" destOrd="0" presId="urn:microsoft.com/office/officeart/2005/8/layout/list1"/>
    <dgm:cxn modelId="{0C937F74-B06F-4DE1-B3D1-E7AC38F026C3}" type="presParOf" srcId="{BB700248-2FFE-4755-BB7A-F3C8DA0699BA}" destId="{84D9AF26-6F94-4231-AC22-D2D2949D0C91}" srcOrd="3" destOrd="0" presId="urn:microsoft.com/office/officeart/2005/8/layout/list1"/>
    <dgm:cxn modelId="{0CC485D6-BE47-4088-9C38-EF782FD2CF3D}" type="presParOf" srcId="{BB700248-2FFE-4755-BB7A-F3C8DA0699BA}" destId="{7D9437B6-327C-40BD-8927-8DD046F5A874}" srcOrd="4" destOrd="0" presId="urn:microsoft.com/office/officeart/2005/8/layout/list1"/>
    <dgm:cxn modelId="{958910C8-6F79-4808-A270-10FCBE76637E}" type="presParOf" srcId="{7D9437B6-327C-40BD-8927-8DD046F5A874}" destId="{32C590D2-51EC-4A0B-A107-BE5790C8A87E}" srcOrd="0" destOrd="0" presId="urn:microsoft.com/office/officeart/2005/8/layout/list1"/>
    <dgm:cxn modelId="{89F11429-09F1-4CA7-99C8-5141286F1CC9}" type="presParOf" srcId="{7D9437B6-327C-40BD-8927-8DD046F5A874}" destId="{DF5A123F-4E84-4CE6-B9D8-B38A2062118B}" srcOrd="1" destOrd="0" presId="urn:microsoft.com/office/officeart/2005/8/layout/list1"/>
    <dgm:cxn modelId="{2A5E7AA6-477E-48BF-97E6-781ED12849BB}" type="presParOf" srcId="{BB700248-2FFE-4755-BB7A-F3C8DA0699BA}" destId="{282D0DB5-A730-4C5B-B703-B06678BE3BD4}" srcOrd="5" destOrd="0" presId="urn:microsoft.com/office/officeart/2005/8/layout/list1"/>
    <dgm:cxn modelId="{D1F43D38-712B-4DC5-B940-4B8206C1B572}" type="presParOf" srcId="{BB700248-2FFE-4755-BB7A-F3C8DA0699BA}" destId="{8EB937DD-478A-4318-B86B-972839127505}" srcOrd="6" destOrd="0" presId="urn:microsoft.com/office/officeart/2005/8/layout/list1"/>
    <dgm:cxn modelId="{35F4065D-80AB-4E8A-A08F-C6F11AEA196D}" type="presParOf" srcId="{BB700248-2FFE-4755-BB7A-F3C8DA0699BA}" destId="{7F518FAF-C28F-49BD-A38A-877D5669DBFC}" srcOrd="7" destOrd="0" presId="urn:microsoft.com/office/officeart/2005/8/layout/list1"/>
    <dgm:cxn modelId="{950FA54E-5D24-4418-B2EC-3171A9A35056}" type="presParOf" srcId="{BB700248-2FFE-4755-BB7A-F3C8DA0699BA}" destId="{EC2C4983-905F-46B6-A811-940D70BBE955}" srcOrd="8" destOrd="0" presId="urn:microsoft.com/office/officeart/2005/8/layout/list1"/>
    <dgm:cxn modelId="{6A403798-2277-4704-89BC-033C26B10769}" type="presParOf" srcId="{EC2C4983-905F-46B6-A811-940D70BBE955}" destId="{B6D0B471-F48F-497A-9EB1-3ACF44D17243}" srcOrd="0" destOrd="0" presId="urn:microsoft.com/office/officeart/2005/8/layout/list1"/>
    <dgm:cxn modelId="{C033EAEB-05C9-4438-ACD1-A3D3F18A3AA3}" type="presParOf" srcId="{EC2C4983-905F-46B6-A811-940D70BBE955}" destId="{97E9FC53-3C11-4147-B259-FF451BEA8D35}" srcOrd="1" destOrd="0" presId="urn:microsoft.com/office/officeart/2005/8/layout/list1"/>
    <dgm:cxn modelId="{C2429CC4-E76A-4D34-BBB1-B56933EA3AB8}" type="presParOf" srcId="{BB700248-2FFE-4755-BB7A-F3C8DA0699BA}" destId="{37CCDFCA-A492-48D3-8A84-6505ED081ECF}" srcOrd="9" destOrd="0" presId="urn:microsoft.com/office/officeart/2005/8/layout/list1"/>
    <dgm:cxn modelId="{998A89FA-27B7-49C6-97D0-AE2603515531}" type="presParOf" srcId="{BB700248-2FFE-4755-BB7A-F3C8DA0699BA}" destId="{0858C097-AE82-4921-BD62-32724BE8448E}" srcOrd="10" destOrd="0" presId="urn:microsoft.com/office/officeart/2005/8/layout/list1"/>
    <dgm:cxn modelId="{747069C9-23F2-4C76-982A-F9FEB0B5508B}" type="presParOf" srcId="{BB700248-2FFE-4755-BB7A-F3C8DA0699BA}" destId="{F242A337-1EAE-4CDC-8011-8A6121B06607}" srcOrd="11" destOrd="0" presId="urn:microsoft.com/office/officeart/2005/8/layout/list1"/>
    <dgm:cxn modelId="{B36B2ABB-408A-4BCE-8C1B-65C5A77F77FB}" type="presParOf" srcId="{BB700248-2FFE-4755-BB7A-F3C8DA0699BA}" destId="{08AA5B98-674E-4358-A038-D5767F7D27B9}" srcOrd="12" destOrd="0" presId="urn:microsoft.com/office/officeart/2005/8/layout/list1"/>
    <dgm:cxn modelId="{3514986F-1647-4BD7-8472-514C638D9B26}" type="presParOf" srcId="{08AA5B98-674E-4358-A038-D5767F7D27B9}" destId="{6FFC10F3-52D4-46AA-8B17-2D8A0CAE7905}" srcOrd="0" destOrd="0" presId="urn:microsoft.com/office/officeart/2005/8/layout/list1"/>
    <dgm:cxn modelId="{1DB9F755-6A90-41FE-9BB3-3C1E05934D84}" type="presParOf" srcId="{08AA5B98-674E-4358-A038-D5767F7D27B9}" destId="{45010CD6-2502-4A16-A869-D0F4423A4096}" srcOrd="1" destOrd="0" presId="urn:microsoft.com/office/officeart/2005/8/layout/list1"/>
    <dgm:cxn modelId="{3BECCFEA-4712-4257-BD91-68610340B22B}" type="presParOf" srcId="{BB700248-2FFE-4755-BB7A-F3C8DA0699BA}" destId="{3E302875-057B-4CBD-9CBB-03574C657809}" srcOrd="13" destOrd="0" presId="urn:microsoft.com/office/officeart/2005/8/layout/list1"/>
    <dgm:cxn modelId="{B0579624-6D12-495F-9C68-368DCBD39A24}" type="presParOf" srcId="{BB700248-2FFE-4755-BB7A-F3C8DA0699BA}" destId="{65B396B3-149D-44FB-8714-9AB74BFB40C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621F-7431-4D5F-AAD0-8DB9CD36B124}">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D95D2-108F-4313-B872-6298F6E74849}">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We will learn how to save and organise sources correctly using digital tools.</a:t>
          </a:r>
        </a:p>
      </dsp:txBody>
      <dsp:txXfrm>
        <a:off x="558888" y="67003"/>
        <a:ext cx="7063562" cy="879050"/>
      </dsp:txXfrm>
    </dsp:sp>
    <dsp:sp modelId="{71195728-C4FA-4F37-A8A7-745964E53CA4}">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838DDB-1ECE-4DC8-AA08-3B839BD4CC3D}">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We will understand why AI tools are not sources of information.</a:t>
          </a:r>
        </a:p>
      </dsp:txBody>
      <dsp:txXfrm>
        <a:off x="558888" y="1563884"/>
        <a:ext cx="7063562" cy="879050"/>
      </dsp:txXfrm>
    </dsp:sp>
    <dsp:sp modelId="{E11643F2-AF7A-4A2F-B538-36077E34B7D7}">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5BABF5-431C-4B61-A175-1F95AFECBE09}">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We will learn basic copyright rules and how to reuse online content in a safe and fair way.</a:t>
          </a:r>
        </a:p>
      </dsp:txBody>
      <dsp:txXfrm>
        <a:off x="558888" y="3060764"/>
        <a:ext cx="7063562" cy="879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CF03D-C372-41E8-BB38-B14C10ACBEE3}">
      <dsp:nvSpPr>
        <dsp:cNvPr id="0" name=""/>
        <dsp:cNvSpPr/>
      </dsp:nvSpPr>
      <dsp:spPr>
        <a:xfrm>
          <a:off x="0" y="41742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8439BB-5DAF-47F0-8738-3BF4321B32F8}">
      <dsp:nvSpPr>
        <dsp:cNvPr id="0" name=""/>
        <dsp:cNvSpPr/>
      </dsp:nvSpPr>
      <dsp:spPr>
        <a:xfrm>
          <a:off x="511333" y="6318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b="0" i="0" kern="1200"/>
            <a:t>Record and manage sources digitally</a:t>
          </a:r>
        </a:p>
      </dsp:txBody>
      <dsp:txXfrm>
        <a:off x="545918" y="97774"/>
        <a:ext cx="7089502" cy="639310"/>
      </dsp:txXfrm>
    </dsp:sp>
    <dsp:sp modelId="{8EB937DD-478A-4318-B86B-972839127505}">
      <dsp:nvSpPr>
        <dsp:cNvPr id="0" name=""/>
        <dsp:cNvSpPr/>
      </dsp:nvSpPr>
      <dsp:spPr>
        <a:xfrm>
          <a:off x="0" y="150606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5A123F-4E84-4CE6-B9D8-B38A2062118B}">
      <dsp:nvSpPr>
        <dsp:cNvPr id="0" name=""/>
        <dsp:cNvSpPr/>
      </dsp:nvSpPr>
      <dsp:spPr>
        <a:xfrm>
          <a:off x="511333" y="115182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b="0" i="0" kern="1200"/>
            <a:t>Understand why AI is not a source and why human judgement matters.</a:t>
          </a:r>
        </a:p>
      </dsp:txBody>
      <dsp:txXfrm>
        <a:off x="545918" y="1186414"/>
        <a:ext cx="7089502" cy="639310"/>
      </dsp:txXfrm>
    </dsp:sp>
    <dsp:sp modelId="{0858C097-AE82-4921-BD62-32724BE8448E}">
      <dsp:nvSpPr>
        <dsp:cNvPr id="0" name=""/>
        <dsp:cNvSpPr/>
      </dsp:nvSpPr>
      <dsp:spPr>
        <a:xfrm>
          <a:off x="0" y="259470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E9FC53-3C11-4147-B259-FF451BEA8D35}">
      <dsp:nvSpPr>
        <dsp:cNvPr id="0" name=""/>
        <dsp:cNvSpPr/>
      </dsp:nvSpPr>
      <dsp:spPr>
        <a:xfrm>
          <a:off x="511333" y="224046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b="0" i="0" kern="1200"/>
            <a:t>Use online content ethically and safely</a:t>
          </a:r>
        </a:p>
      </dsp:txBody>
      <dsp:txXfrm>
        <a:off x="545918" y="2275054"/>
        <a:ext cx="7089502" cy="639310"/>
      </dsp:txXfrm>
    </dsp:sp>
    <dsp:sp modelId="{65B396B3-149D-44FB-8714-9AB74BFB40CB}">
      <dsp:nvSpPr>
        <dsp:cNvPr id="0" name=""/>
        <dsp:cNvSpPr/>
      </dsp:nvSpPr>
      <dsp:spPr>
        <a:xfrm>
          <a:off x="0" y="368334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010CD6-2502-4A16-A869-D0F4423A4096}">
      <dsp:nvSpPr>
        <dsp:cNvPr id="0" name=""/>
        <dsp:cNvSpPr/>
      </dsp:nvSpPr>
      <dsp:spPr>
        <a:xfrm>
          <a:off x="511333" y="332910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b="0" i="0" kern="1200"/>
            <a:t>Stay in control when using AI under pressure</a:t>
          </a:r>
        </a:p>
      </dsp:txBody>
      <dsp:txXfrm>
        <a:off x="545918" y="3363694"/>
        <a:ext cx="7089502"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26/05/2026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start today, let’s warm up with a short activity linked to what we did last week.</a:t>
            </a:r>
            <a:endParaRPr lang="en-US" dirty="0"/>
          </a:p>
          <a:p>
            <a:r>
              <a:rPr lang="en-GB" dirty="0"/>
              <a:t>In Week 4, we worked on messy formatting in Microsoft Word. Things like spacing, headings, and making text look clear and tidy.</a:t>
            </a:r>
          </a:p>
          <a:p>
            <a:r>
              <a:rPr lang="en-GB" dirty="0"/>
              <a:t>On your table, you have three short paragraphs.</a:t>
            </a:r>
          </a:p>
          <a:p>
            <a:r>
              <a:rPr lang="en-GB" dirty="0"/>
              <a:t>They all say similar things, but the formatting is different.</a:t>
            </a:r>
          </a:p>
          <a:p>
            <a:r>
              <a:rPr lang="en-GB" dirty="0"/>
              <a:t>Please work in pairs.</a:t>
            </a:r>
          </a:p>
          <a:p>
            <a:r>
              <a:rPr lang="en-GB" dirty="0"/>
              <a:t>First, read all three paragraphs.</a:t>
            </a:r>
          </a:p>
          <a:p>
            <a:r>
              <a:rPr lang="en-GB" dirty="0"/>
              <a:t>Then, choose the one you think is easiest to read.</a:t>
            </a:r>
          </a:p>
          <a:p>
            <a:r>
              <a:rPr lang="en-GB" dirty="0"/>
              <a:t>As you talk, think about:</a:t>
            </a:r>
          </a:p>
          <a:p>
            <a:r>
              <a:rPr lang="en-GB" dirty="0"/>
              <a:t>•    Does it look tidy?</a:t>
            </a:r>
          </a:p>
          <a:p>
            <a:r>
              <a:rPr lang="en-GB" dirty="0"/>
              <a:t>•    Is the spacing clear?</a:t>
            </a:r>
          </a:p>
          <a:p>
            <a:r>
              <a:rPr lang="en-GB" dirty="0"/>
              <a:t>•    Is it easy for your eyes to follow?</a:t>
            </a:r>
          </a:p>
          <a:p>
            <a:r>
              <a:rPr lang="en-GB" dirty="0"/>
              <a:t>There is no right or wrong answer.</a:t>
            </a:r>
          </a:p>
          <a:p>
            <a:r>
              <a:rPr lang="en-GB" dirty="0"/>
              <a:t>What matters is why you think one looks better.</a:t>
            </a:r>
          </a:p>
          <a:p>
            <a:r>
              <a:rPr lang="en-GB" dirty="0"/>
              <a:t>You have about 3 minutes to talk together.</a:t>
            </a:r>
          </a:p>
          <a:p>
            <a:endParaRPr lang="en-GB" dirty="0"/>
          </a:p>
          <a:p>
            <a:r>
              <a:rPr lang="en-GB" dirty="0"/>
              <a:t>CLICK FOR ANIMATION</a:t>
            </a:r>
          </a:p>
          <a:p>
            <a:endParaRPr lang="en-GB" dirty="0"/>
          </a:p>
          <a:p>
            <a:r>
              <a:rPr lang="en-GB" dirty="0"/>
              <a:t>Okay, let’s do a very quick check together.</a:t>
            </a:r>
          </a:p>
          <a:p>
            <a:r>
              <a:rPr lang="en-GB" dirty="0"/>
              <a:t>Please open </a:t>
            </a:r>
            <a:r>
              <a:rPr lang="en-GB" dirty="0" err="1"/>
              <a:t>Vevox</a:t>
            </a:r>
            <a:r>
              <a:rPr lang="en-GB" dirty="0"/>
              <a:t> on your phone or laptop.</a:t>
            </a:r>
          </a:p>
          <a:p>
            <a:r>
              <a:rPr lang="en-GB" dirty="0"/>
              <a:t>I’m not asking which one is ‘correct’.</a:t>
            </a:r>
          </a:p>
          <a:p>
            <a:r>
              <a:rPr lang="en-GB" dirty="0"/>
              <a:t>I just want to see which paragraph people found easiest to read</a:t>
            </a:r>
          </a:p>
          <a:p>
            <a:r>
              <a:rPr lang="en-GB" dirty="0"/>
              <a:t>VEVOX W5.1</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reminder about becoming a digital helper. </a:t>
            </a:r>
          </a:p>
          <a:p>
            <a:r>
              <a:rPr lang="en-GB"/>
              <a:t>If you finish any task early, then take the opportunity to help others. </a:t>
            </a:r>
          </a:p>
          <a:p>
            <a:r>
              <a:rPr lang="en-GB"/>
              <a:t>Come to the front, grab the digital helper badge, and go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Before we start, I want to explain what we will be doing today and why it is important.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First, we will look at how to record and organise sources using digital tools.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means saving information properly so you can find it again later and use it in your assignments.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Next, we will talk about AI tools.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focus on why AI tools are not sources of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AI can help us think or understand text, but it is not the original author.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So it cannot be used as a source in university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Finally, we will look at copyright and ethical reuse.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means learning some basic rules about using text, images, and videos from the internet.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practise how to use online content in a fair and safe way, without causing problems.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All of this links directly to your assessments and to good academic practice at university.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go step by step, and there is no need to worry if this feels new</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quick reminder that your next Digital Skills task, DS2, is due in Week 7.</a:t>
            </a:r>
          </a:p>
          <a:p>
            <a:r>
              <a:rPr lang="en-GB"/>
              <a:t>You will create one digital piece of work for a business scenario, and you will write a short log explaining what information you used and why.</a:t>
            </a:r>
          </a:p>
          <a:p>
            <a:r>
              <a:rPr lang="en-GB"/>
              <a:t>Today’s lesson is not about doing DS2.</a:t>
            </a:r>
          </a:p>
          <a:p>
            <a:r>
              <a:rPr lang="en-GB"/>
              <a:t>It is about practising the digital habits that make DS2 much easier, especially explaining your choices later.</a:t>
            </a:r>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684606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already worked on referencing in Academic Skills. You learned what referencing is, how to cite, and why integrity matters.</a:t>
            </a:r>
          </a:p>
          <a:p>
            <a:r>
              <a:rPr lang="en-GB" dirty="0"/>
              <a:t>Today, we are not repeating that.</a:t>
            </a:r>
          </a:p>
          <a:p>
            <a:r>
              <a:rPr lang="en-GB" dirty="0"/>
              <a:t>Instead, we are looking at referencing as a digital habit. Think about how you actually work on assignments.</a:t>
            </a:r>
          </a:p>
          <a:p>
            <a:r>
              <a:rPr lang="en-GB" dirty="0"/>
              <a:t>You search online. You open many tabs. You copy text into Word or OneNote. You download PDFs. You might use AI to help you understand ideas.</a:t>
            </a:r>
          </a:p>
          <a:p>
            <a:r>
              <a:rPr lang="en-GB" dirty="0"/>
              <a:t>If you do not record where information comes from when you find it, problems start quickly.</a:t>
            </a:r>
          </a:p>
          <a:p>
            <a:r>
              <a:rPr lang="en-GB" dirty="0"/>
              <a:t>You forget the website. You lose the author or the date. You cannot check the information again. So referencing is not just an academic rule.</a:t>
            </a:r>
          </a:p>
          <a:p>
            <a:r>
              <a:rPr lang="en-GB" dirty="0"/>
              <a:t>It is a way to manage digital information safely.</a:t>
            </a:r>
          </a:p>
          <a:p>
            <a:r>
              <a:rPr lang="en-GB" dirty="0"/>
              <a:t>Good digital referencing helps you work faster, avoid stress at submission time, and keep your work clear and honest.</a:t>
            </a:r>
          </a:p>
          <a:p>
            <a:r>
              <a:rPr lang="en-GB" dirty="0"/>
              <a:t>his is about building good digital habits, not making perfect references</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915276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already know what a website is, and you have heard about journal articles in Academic Skills.</a:t>
            </a:r>
          </a:p>
          <a:p>
            <a:r>
              <a:rPr lang="en-GB"/>
              <a:t>Here, we are looking at this from a digital skills point of view.</a:t>
            </a:r>
          </a:p>
          <a:p>
            <a:r>
              <a:rPr lang="en-GB"/>
              <a:t>When you open a normal website, the information can change.</a:t>
            </a:r>
          </a:p>
          <a:p>
            <a:r>
              <a:rPr lang="en-GB"/>
              <a:t>The page might be updated tomorrow.</a:t>
            </a:r>
          </a:p>
          <a:p>
            <a:r>
              <a:rPr lang="en-GB"/>
              <a:t>Numbers, advice, or wording can be edited without warning.</a:t>
            </a:r>
          </a:p>
          <a:p>
            <a:r>
              <a:rPr lang="en-GB"/>
              <a:t>A journal article is different.</a:t>
            </a:r>
          </a:p>
          <a:p>
            <a:r>
              <a:rPr lang="en-GB"/>
              <a:t>It is written by experts and published in a fixed form.</a:t>
            </a:r>
          </a:p>
          <a:p>
            <a:r>
              <a:rPr lang="en-GB"/>
              <a:t>Once it is published, the content does not usually change.</a:t>
            </a:r>
          </a:p>
          <a:p>
            <a:r>
              <a:rPr lang="en-GB"/>
              <a:t>This difference matters when you save sources digitally.</a:t>
            </a:r>
          </a:p>
          <a:p>
            <a:r>
              <a:rPr lang="en-GB"/>
              <a:t>With a website, you need to be more careful.</a:t>
            </a:r>
          </a:p>
          <a:p>
            <a:r>
              <a:rPr lang="en-GB"/>
              <a:t>You need to record where it came from and when you accessed it.</a:t>
            </a:r>
          </a:p>
          <a:p>
            <a:r>
              <a:rPr lang="en-GB"/>
              <a:t>With a journal article, the information is more stable, but you still need to capture the key details clearly.</a:t>
            </a:r>
          </a:p>
          <a:p>
            <a:r>
              <a:rPr lang="en-GB"/>
              <a:t>Knowing whether something is a website or a journal article helps you decide: how reliable it is, what details you need to save, and how much the information might change.  </a:t>
            </a:r>
          </a:p>
          <a:p>
            <a:r>
              <a:rPr lang="en-GB"/>
              <a:t>In the next slide, we will look more closely at why dates are important when information changes online</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56167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work digitally, information does not always stay the same.</a:t>
            </a:r>
          </a:p>
          <a:p>
            <a:r>
              <a:rPr lang="en-GB"/>
              <a:t>Websites can be updated, corrected, or changed.</a:t>
            </a:r>
          </a:p>
          <a:p>
            <a:r>
              <a:rPr lang="en-GB"/>
              <a:t>Sometimes this happens without us noticing.</a:t>
            </a:r>
          </a:p>
          <a:p>
            <a:r>
              <a:rPr lang="en-GB"/>
              <a:t>That is why dates matter.</a:t>
            </a:r>
          </a:p>
          <a:p>
            <a:r>
              <a:rPr lang="en-GB"/>
              <a:t>There are two dates to pay attention to.</a:t>
            </a:r>
          </a:p>
          <a:p>
            <a:r>
              <a:rPr lang="en-GB"/>
              <a:t>The date the information was published, and the date you accessed it.</a:t>
            </a:r>
          </a:p>
          <a:p>
            <a:r>
              <a:rPr lang="en-GB"/>
              <a:t>The access date is important because it shows exactly when you saw the information.</a:t>
            </a:r>
          </a:p>
          <a:p>
            <a:r>
              <a:rPr lang="en-GB"/>
              <a:t>If someone looks at the same page later and sees different content, the date helps explain that difference.</a:t>
            </a:r>
          </a:p>
          <a:p>
            <a:r>
              <a:rPr lang="en-GB"/>
              <a:t>Dates also help you decide if information is still relevant.</a:t>
            </a:r>
          </a:p>
          <a:p>
            <a:r>
              <a:rPr lang="en-GB"/>
              <a:t>Some topics change quickly, especially in business, technology, and news.</a:t>
            </a:r>
          </a:p>
          <a:p>
            <a:r>
              <a:rPr lang="en-GB"/>
              <a:t>So dates are not just part of referencing rules.</a:t>
            </a:r>
          </a:p>
          <a:p>
            <a:r>
              <a:rPr lang="en-GB"/>
              <a:t>They help you judge if information is current, useful, and reliable.</a:t>
            </a:r>
          </a:p>
          <a:p>
            <a:r>
              <a:rPr lang="en-GB"/>
              <a:t>In digital work, recording dates helps you stay organised and protects you if information changes later.</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2469275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lot of students think referencing is something you do right at the end of an assignment.</a:t>
            </a:r>
          </a:p>
          <a:p>
            <a:r>
              <a:rPr lang="en-GB"/>
              <a:t>But in digital work, good referencing starts while you are working, not at the end.</a:t>
            </a:r>
          </a:p>
          <a:p>
            <a:r>
              <a:rPr lang="en-GB"/>
              <a:t>Think about what usually happens.</a:t>
            </a:r>
          </a:p>
          <a:p>
            <a:r>
              <a:rPr lang="en-GB"/>
              <a:t>You search online.</a:t>
            </a:r>
          </a:p>
          <a:p>
            <a:r>
              <a:rPr lang="en-GB"/>
              <a:t>You open different pages.</a:t>
            </a:r>
          </a:p>
          <a:p>
            <a:r>
              <a:rPr lang="en-GB"/>
              <a:t>You copy text or save a PDF.</a:t>
            </a:r>
          </a:p>
          <a:p>
            <a:r>
              <a:rPr lang="en-GB"/>
              <a:t>You move on to the next task.</a:t>
            </a:r>
          </a:p>
          <a:p>
            <a:r>
              <a:rPr lang="en-GB"/>
              <a:t>If you do not record the source at that moment, it becomes very easy to forget:</a:t>
            </a:r>
          </a:p>
          <a:p>
            <a:endParaRPr lang="en-GB"/>
          </a:p>
          <a:p>
            <a:r>
              <a:rPr lang="en-GB"/>
              <a:t>where the information came from,</a:t>
            </a:r>
          </a:p>
          <a:p>
            <a:r>
              <a:rPr lang="en-GB"/>
              <a:t>who wrote it,</a:t>
            </a:r>
          </a:p>
          <a:p>
            <a:r>
              <a:rPr lang="en-GB"/>
              <a:t>or when you found it.</a:t>
            </a:r>
          </a:p>
          <a:p>
            <a:endParaRPr lang="en-GB"/>
          </a:p>
          <a:p>
            <a:r>
              <a:rPr lang="en-GB"/>
              <a:t>Later on, people often guess, or spend a lot of time trying to find the source again.</a:t>
            </a:r>
          </a:p>
          <a:p>
            <a:r>
              <a:rPr lang="en-GB"/>
              <a:t>So good referencing is really about good digital habits.</a:t>
            </a:r>
          </a:p>
          <a:p>
            <a:r>
              <a:rPr lang="en-GB"/>
              <a:t>When you capture details as you work, you:</a:t>
            </a:r>
          </a:p>
          <a:p>
            <a:endParaRPr lang="en-GB"/>
          </a:p>
          <a:p>
            <a:r>
              <a:rPr lang="en-GB"/>
              <a:t>save time later,</a:t>
            </a:r>
          </a:p>
          <a:p>
            <a:r>
              <a:rPr lang="en-GB"/>
              <a:t>reduce stress,</a:t>
            </a:r>
          </a:p>
          <a:p>
            <a:r>
              <a:rPr lang="en-GB"/>
              <a:t>and keep your work clear and honest.</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966613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work digitally, not all information stays the same.</a:t>
            </a:r>
          </a:p>
          <a:p>
            <a:r>
              <a:rPr lang="en-GB"/>
              <a:t>Webpages can be updated.</a:t>
            </a:r>
          </a:p>
          <a:p>
            <a:r>
              <a:rPr lang="en-GB"/>
              <a:t>They can be edited.</a:t>
            </a:r>
          </a:p>
          <a:p>
            <a:r>
              <a:rPr lang="en-GB"/>
              <a:t>Sometimes they disappear or move to a different address.</a:t>
            </a:r>
          </a:p>
          <a:p>
            <a:r>
              <a:rPr lang="en-GB"/>
              <a:t>This is why saving information safely matters.</a:t>
            </a:r>
          </a:p>
          <a:p>
            <a:r>
              <a:rPr lang="en-GB"/>
              <a:t>If you only save a link, that link might not work later.</a:t>
            </a:r>
          </a:p>
          <a:p>
            <a:r>
              <a:rPr lang="en-GB"/>
              <a:t>Or the page might look different when you open it again.</a:t>
            </a:r>
          </a:p>
          <a:p>
            <a:r>
              <a:rPr lang="en-GB"/>
              <a:t>A safer habit is to save important information as:</a:t>
            </a:r>
          </a:p>
          <a:p>
            <a:endParaRPr lang="en-GB"/>
          </a:p>
          <a:p>
            <a:pPr marL="171450" indent="-171450">
              <a:buFont typeface="Arial" panose="020B0604020202020204" pitchFamily="34" charset="0"/>
              <a:buChar char="•"/>
            </a:pPr>
            <a:r>
              <a:rPr lang="en-GB"/>
              <a:t>a PDF,</a:t>
            </a:r>
          </a:p>
          <a:p>
            <a:pPr marL="171450" indent="-171450">
              <a:buFont typeface="Arial" panose="020B0604020202020204" pitchFamily="34" charset="0"/>
              <a:buChar char="•"/>
            </a:pPr>
            <a:r>
              <a:rPr lang="en-GB"/>
              <a:t>a screenshot,</a:t>
            </a:r>
          </a:p>
          <a:p>
            <a:pPr marL="171450" indent="-171450">
              <a:buFont typeface="Arial" panose="020B0604020202020204" pitchFamily="34" charset="0"/>
              <a:buChar char="•"/>
            </a:pPr>
            <a:r>
              <a:rPr lang="en-GB"/>
              <a:t>or a downloaded article.</a:t>
            </a:r>
          </a:p>
          <a:p>
            <a:endParaRPr lang="en-GB"/>
          </a:p>
          <a:p>
            <a:r>
              <a:rPr lang="en-GB"/>
              <a:t>This way, you keep a copy of what you actually used.</a:t>
            </a:r>
          </a:p>
          <a:p>
            <a:r>
              <a:rPr lang="en-GB"/>
              <a:t>It also helps to rename files clearly, so you know what they are without opening them.</a:t>
            </a:r>
          </a:p>
          <a:p>
            <a:r>
              <a:rPr lang="en-GB"/>
              <a:t>Saving information safely helps you:</a:t>
            </a:r>
          </a:p>
          <a:p>
            <a:endParaRPr lang="en-GB"/>
          </a:p>
          <a:p>
            <a:pPr marL="171450" indent="-171450">
              <a:buFont typeface="Arial" panose="020B0604020202020204" pitchFamily="34" charset="0"/>
              <a:buChar char="•"/>
            </a:pPr>
            <a:r>
              <a:rPr lang="en-GB"/>
              <a:t>check your sources again,</a:t>
            </a:r>
          </a:p>
          <a:p>
            <a:pPr marL="171450" indent="-171450">
              <a:buFont typeface="Arial" panose="020B0604020202020204" pitchFamily="34" charset="0"/>
              <a:buChar char="•"/>
            </a:pPr>
            <a:r>
              <a:rPr lang="en-GB"/>
              <a:t>prove what information you used,</a:t>
            </a:r>
          </a:p>
          <a:p>
            <a:pPr marL="171450" indent="-171450">
              <a:buFont typeface="Arial" panose="020B0604020202020204" pitchFamily="34" charset="0"/>
              <a:buChar char="•"/>
            </a:pPr>
            <a:r>
              <a:rPr lang="en-GB"/>
              <a:t>and avoid problems if content changes later.</a:t>
            </a:r>
          </a:p>
          <a:p>
            <a:endParaRPr lang="en-GB"/>
          </a:p>
          <a:p>
            <a:r>
              <a:rPr lang="en-GB"/>
              <a:t>These are small digital habits, but they make a big difference when you start working on assessments</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12583284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8CB4B-D241-6D1B-D72F-907571930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D7C0DD-AC71-63AF-3578-36E745D3E2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28A9EC-8D76-3A94-408A-0086E81D7489}"/>
              </a:ext>
            </a:extLst>
          </p:cNvPr>
          <p:cNvSpPr>
            <a:spLocks noGrp="1"/>
          </p:cNvSpPr>
          <p:nvPr>
            <p:ph type="body" idx="1"/>
          </p:nvPr>
        </p:nvSpPr>
        <p:spPr/>
        <p:txBody>
          <a:bodyPr/>
          <a:lstStyle/>
          <a:p>
            <a:r>
              <a:rPr lang="en-GB"/>
              <a:t>We have just talked about websites, articles, dates, and change.</a:t>
            </a:r>
          </a:p>
          <a:p>
            <a:r>
              <a:rPr lang="en-GB"/>
              <a:t>Now you are going to see what this looks like in real digital work.</a:t>
            </a:r>
          </a:p>
          <a:p>
            <a:r>
              <a:rPr lang="en-GB"/>
              <a:t>First things first. Go to Moodle, in Digital Skills, and under Week 5 open the page called Find the source details exercise.</a:t>
            </a:r>
          </a:p>
        </p:txBody>
      </p:sp>
      <p:sp>
        <p:nvSpPr>
          <p:cNvPr id="4" name="Slide Number Placeholder 3">
            <a:extLst>
              <a:ext uri="{FF2B5EF4-FFF2-40B4-BE49-F238E27FC236}">
                <a16:creationId xmlns:a16="http://schemas.microsoft.com/office/drawing/2014/main" id="{0F2130BE-0839-58E1-9A12-12C3FBCFABCC}"/>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1111866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just talked about websites, articles, dates, and change.</a:t>
            </a:r>
          </a:p>
          <a:p>
            <a:r>
              <a:rPr lang="en-GB" dirty="0"/>
              <a:t>Now you are going to see what this looks like in real digital work.</a:t>
            </a:r>
          </a:p>
          <a:p>
            <a:r>
              <a:rPr lang="en-GB" dirty="0"/>
              <a:t>You will look at three versions of information: a live website, a library article, and a saved copy.</a:t>
            </a:r>
          </a:p>
          <a:p>
            <a:r>
              <a:rPr lang="en-GB" dirty="0"/>
              <a:t>The links are all on the Moodle page!</a:t>
            </a:r>
          </a:p>
          <a:p>
            <a:endParaRPr lang="en-GB" dirty="0"/>
          </a:p>
          <a:p>
            <a:r>
              <a:rPr lang="en-GB" dirty="0"/>
              <a:t>They all contain information you might use in an assignment.</a:t>
            </a:r>
          </a:p>
          <a:p>
            <a:r>
              <a:rPr lang="en-GB" dirty="0"/>
              <a:t>Your task is to find basic source details.</a:t>
            </a:r>
          </a:p>
          <a:p>
            <a:r>
              <a:rPr lang="en-GB" dirty="0"/>
              <a:t>This is not about reading.</a:t>
            </a:r>
          </a:p>
          <a:p>
            <a:r>
              <a:rPr lang="en-GB" dirty="0"/>
              <a:t>It is about what happens digitally when information moves between tools.</a:t>
            </a:r>
          </a:p>
          <a:p>
            <a:r>
              <a:rPr lang="en-GB" dirty="0"/>
              <a:t>You will probably notice that some sources make this easy and some make it harder.</a:t>
            </a:r>
          </a:p>
          <a:p>
            <a:r>
              <a:rPr lang="en-GB" dirty="0"/>
              <a:t>That is the point of the activity.</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000231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Okay, let’s pause there and come back together.</a:t>
            </a:r>
          </a:p>
          <a:p>
            <a:pPr fontAlgn="t"/>
            <a:r>
              <a:rPr lang="en-GB" sz="1200" b="0" i="0" kern="1200" dirty="0">
                <a:solidFill>
                  <a:schemeClr val="tx1"/>
                </a:solidFill>
                <a:effectLst/>
                <a:latin typeface="+mn-lt"/>
                <a:ea typeface="+mn-ea"/>
                <a:cs typeface="+mn-cs"/>
              </a:rPr>
              <a:t>This activity was not about being fast or getting everything perfect.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was about noticing what happens to information when we work digitally.</a:t>
            </a:r>
          </a:p>
          <a:p>
            <a:pPr fontAlgn="t"/>
            <a:r>
              <a:rPr lang="en-GB" sz="1200" b="0" i="0" kern="1200" dirty="0">
                <a:solidFill>
                  <a:schemeClr val="tx1"/>
                </a:solidFill>
                <a:effectLst/>
                <a:latin typeface="+mn-lt"/>
                <a:ea typeface="+mn-ea"/>
                <a:cs typeface="+mn-cs"/>
              </a:rPr>
              <a:t>Let’s talk about what you noticed</a:t>
            </a: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Which source made it easiest to find the details?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live webpage, the library article, or the saved PDF?</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NO CORRECT/INCORRECT ANSWER. IT SHOULD BE THAT THE LIBRARY ARTICLE IS THE EASIEST TO FIND THE INFO.</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4E3F6-5FA4-A7A5-BDD3-E4C9F623AA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1E10D-35C2-66A1-6764-CF50928114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C1B5A9-2A2A-DECF-5961-700EEA379C27}"/>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AFTER ANSWERS PROMPT WITH:</a:t>
            </a: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made it harder?</a:t>
            </a: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is what happens in real assignments.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Some digital sources hide information, or lose context when saved</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Looking at the live page and the saved PDF, what is different?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YOU ARE LISTENING FOR:</a:t>
            </a:r>
          </a:p>
          <a:p>
            <a:pPr fontAlgn="t"/>
            <a:r>
              <a:rPr lang="en-GB" sz="1200" b="0" i="0" kern="1200" dirty="0">
                <a:solidFill>
                  <a:schemeClr val="tx1"/>
                </a:solidFill>
                <a:effectLst/>
                <a:latin typeface="+mn-lt"/>
                <a:ea typeface="+mn-ea"/>
                <a:cs typeface="+mn-cs"/>
              </a:rPr>
              <a:t>DATES</a:t>
            </a:r>
          </a:p>
          <a:p>
            <a:pPr fontAlgn="t"/>
            <a:r>
              <a:rPr lang="en-GB" sz="1200" b="0" i="0" kern="1200" dirty="0">
                <a:solidFill>
                  <a:schemeClr val="tx1"/>
                </a:solidFill>
                <a:effectLst/>
                <a:latin typeface="+mn-lt"/>
                <a:ea typeface="+mn-ea"/>
                <a:cs typeface="+mn-cs"/>
              </a:rPr>
              <a:t>FIGURES</a:t>
            </a:r>
          </a:p>
          <a:p>
            <a:pPr fontAlgn="t"/>
            <a:r>
              <a:rPr lang="en-GB" sz="1200" b="0" i="0" kern="1200" dirty="0">
                <a:solidFill>
                  <a:schemeClr val="tx1"/>
                </a:solidFill>
                <a:effectLst/>
                <a:latin typeface="+mn-lt"/>
                <a:ea typeface="+mn-ea"/>
                <a:cs typeface="+mn-cs"/>
              </a:rPr>
              <a:t>WORDING</a:t>
            </a:r>
          </a:p>
          <a:p>
            <a:pPr fontAlgn="t"/>
            <a:r>
              <a:rPr lang="en-GB" sz="1200" b="0" i="0" kern="1200" dirty="0">
                <a:solidFill>
                  <a:schemeClr val="tx1"/>
                </a:solidFill>
                <a:effectLst/>
                <a:latin typeface="+mn-lt"/>
                <a:ea typeface="+mn-ea"/>
                <a:cs typeface="+mn-cs"/>
              </a:rPr>
              <a:t>FRESHNESS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is why we talked earlier about: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websites and articles behaving differently,</a:t>
            </a:r>
          </a:p>
          <a:p>
            <a:pPr fontAlgn="t"/>
            <a:r>
              <a:rPr lang="en-GB" sz="1200" b="0" i="0" kern="1200" dirty="0">
                <a:solidFill>
                  <a:schemeClr val="tx1"/>
                </a:solidFill>
                <a:effectLst/>
                <a:latin typeface="+mn-lt"/>
                <a:ea typeface="+mn-ea"/>
                <a:cs typeface="+mn-cs"/>
              </a:rPr>
              <a:t>dates mattering,</a:t>
            </a:r>
          </a:p>
          <a:p>
            <a:pPr fontAlgn="t"/>
            <a:r>
              <a:rPr lang="en-GB" sz="1200" b="0" i="0" kern="1200" dirty="0">
                <a:solidFill>
                  <a:schemeClr val="tx1"/>
                </a:solidFill>
                <a:effectLst/>
                <a:latin typeface="+mn-lt"/>
                <a:ea typeface="+mn-ea"/>
                <a:cs typeface="+mn-cs"/>
              </a:rPr>
              <a:t>and saving information safely.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When you work digitally: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links can change,</a:t>
            </a:r>
          </a:p>
          <a:p>
            <a:pPr fontAlgn="t"/>
            <a:r>
              <a:rPr lang="en-GB" sz="1200" b="0" i="0" kern="1200" dirty="0">
                <a:solidFill>
                  <a:schemeClr val="tx1"/>
                </a:solidFill>
                <a:effectLst/>
                <a:latin typeface="+mn-lt"/>
                <a:ea typeface="+mn-ea"/>
                <a:cs typeface="+mn-cs"/>
              </a:rPr>
              <a:t>pages can update,</a:t>
            </a:r>
          </a:p>
          <a:p>
            <a:pPr fontAlgn="t"/>
            <a:r>
              <a:rPr lang="en-GB" sz="1200" b="0" i="0" kern="1200" dirty="0">
                <a:solidFill>
                  <a:schemeClr val="tx1"/>
                </a:solidFill>
                <a:effectLst/>
                <a:latin typeface="+mn-lt"/>
                <a:ea typeface="+mn-ea"/>
                <a:cs typeface="+mn-cs"/>
              </a:rPr>
              <a:t>files can lose context.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If you capture details while you are working, you protect yourself later.</a:t>
            </a:r>
          </a:p>
          <a:p>
            <a:pPr fontAlgn="t"/>
            <a:r>
              <a:rPr lang="en-GB" sz="1200" b="0" i="0" kern="1200" dirty="0">
                <a:solidFill>
                  <a:schemeClr val="tx1"/>
                </a:solidFill>
                <a:effectLst/>
                <a:latin typeface="+mn-lt"/>
                <a:ea typeface="+mn-ea"/>
                <a:cs typeface="+mn-cs"/>
              </a:rPr>
              <a:t>This is not about perfect referencing.</a:t>
            </a:r>
          </a:p>
          <a:p>
            <a:pPr fontAlgn="t"/>
            <a:r>
              <a:rPr lang="en-GB" sz="1200" b="0" i="0" kern="1200" dirty="0">
                <a:solidFill>
                  <a:schemeClr val="tx1"/>
                </a:solidFill>
                <a:effectLst/>
                <a:latin typeface="+mn-lt"/>
                <a:ea typeface="+mn-ea"/>
                <a:cs typeface="+mn-cs"/>
              </a:rPr>
              <a:t>It is about managing information safely in digital spaces</a:t>
            </a:r>
          </a:p>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DB28994-C225-95BE-AE58-E4023F4C929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382885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 have been using the reading log in both Digital Skills and Academic Skills.</a:t>
            </a:r>
          </a:p>
          <a:p>
            <a:pPr fontAlgn="t"/>
            <a:r>
              <a:rPr lang="en-GB" sz="1200" b="0" i="0" kern="1200">
                <a:solidFill>
                  <a:schemeClr val="tx1"/>
                </a:solidFill>
                <a:effectLst/>
                <a:latin typeface="+mn-lt"/>
                <a:ea typeface="+mn-ea"/>
                <a:cs typeface="+mn-cs"/>
              </a:rPr>
              <a:t>So before we continue, let’s pause and be clear.</a:t>
            </a:r>
          </a:p>
          <a:p>
            <a:pPr fontAlgn="t"/>
            <a:r>
              <a:rPr lang="en-GB" sz="1200" b="0" i="0" kern="1200">
                <a:solidFill>
                  <a:schemeClr val="tx1"/>
                </a:solidFill>
                <a:effectLst/>
                <a:latin typeface="+mn-lt"/>
                <a:ea typeface="+mn-ea"/>
                <a:cs typeface="+mn-cs"/>
              </a:rPr>
              <a:t>The reading log has grown over time.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have not missed anything.</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Today is about understanding where it should be now</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4242946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already done the thinking part.</a:t>
            </a:r>
          </a:p>
          <a:p>
            <a:r>
              <a:rPr lang="en-GB" dirty="0"/>
              <a:t>Now we turn that thinking into a habit.</a:t>
            </a:r>
          </a:p>
          <a:p>
            <a:r>
              <a:rPr lang="en-GB" dirty="0"/>
              <a:t>Please open your Source Log from Week 1.</a:t>
            </a:r>
          </a:p>
          <a:p>
            <a:r>
              <a:rPr lang="en-GB" dirty="0"/>
              <a:t>This is not a new document.</a:t>
            </a:r>
          </a:p>
          <a:p>
            <a:r>
              <a:rPr lang="en-GB" dirty="0"/>
              <a:t>This is the same document you will keep using.</a:t>
            </a:r>
          </a:p>
          <a:p>
            <a:r>
              <a:rPr lang="en-GB" dirty="0"/>
              <a:t>Add a new column:</a:t>
            </a:r>
          </a:p>
          <a:p>
            <a:r>
              <a:rPr lang="en-GB" dirty="0"/>
              <a:t>notes for later use</a:t>
            </a:r>
          </a:p>
          <a:p>
            <a:endParaRPr lang="en-GB" dirty="0"/>
          </a:p>
          <a:p>
            <a:r>
              <a:rPr lang="en-GB" dirty="0"/>
              <a:t>Now add the sources you worked with today.</a:t>
            </a:r>
          </a:p>
          <a:p>
            <a:pPr fontAlgn="t"/>
            <a:r>
              <a:rPr lang="en-GB" sz="1200" b="0" i="0" kern="1200" dirty="0">
                <a:solidFill>
                  <a:schemeClr val="tx1"/>
                </a:solidFill>
                <a:effectLst/>
                <a:latin typeface="+mn-lt"/>
                <a:ea typeface="+mn-ea"/>
                <a:cs typeface="+mn-cs"/>
              </a:rPr>
              <a:t>Remember This source log is not just for one task.</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shows how you work digitally over time.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Later in the module, you will reflect on these habits and decisions in DS3</a:t>
            </a:r>
          </a:p>
          <a:p>
            <a:r>
              <a:rPr lang="en-GB" dirty="0"/>
              <a:t>You do not need perfect sentences.</a:t>
            </a:r>
          </a:p>
          <a:p>
            <a:r>
              <a:rPr lang="en-GB" dirty="0"/>
              <a:t>Short notes are fine.</a:t>
            </a:r>
          </a:p>
          <a:p>
            <a:r>
              <a:rPr lang="en-GB" dirty="0"/>
              <a:t>This is about recording information clearly so you can use it later.</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9298141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Please turn to the person next to you.</a:t>
            </a:r>
          </a:p>
          <a:p>
            <a:pPr fontAlgn="t"/>
            <a:r>
              <a:rPr lang="en-GB" sz="1200" b="0" i="0" kern="1200" dirty="0">
                <a:solidFill>
                  <a:schemeClr val="tx1"/>
                </a:solidFill>
                <a:effectLst/>
                <a:latin typeface="+mn-lt"/>
                <a:ea typeface="+mn-ea"/>
                <a:cs typeface="+mn-cs"/>
              </a:rPr>
              <a:t>Show them one entry in your reading log.</a:t>
            </a:r>
          </a:p>
          <a:p>
            <a:pPr fontAlgn="t"/>
            <a:r>
              <a:rPr lang="en-GB" sz="1200" b="0" i="0" kern="1200" dirty="0">
                <a:solidFill>
                  <a:schemeClr val="tx1"/>
                </a:solidFill>
                <a:effectLst/>
                <a:latin typeface="+mn-lt"/>
                <a:ea typeface="+mn-ea"/>
                <a:cs typeface="+mn-cs"/>
              </a:rPr>
              <a:t>Check together:</a:t>
            </a:r>
          </a:p>
          <a:p>
            <a:pPr fontAlgn="t"/>
            <a:r>
              <a:rPr lang="en-GB" sz="1200" b="0" i="0" kern="1200" dirty="0">
                <a:solidFill>
                  <a:schemeClr val="tx1"/>
                </a:solidFill>
                <a:effectLst/>
                <a:latin typeface="+mn-lt"/>
                <a:ea typeface="+mn-ea"/>
                <a:cs typeface="+mn-cs"/>
              </a:rPr>
              <a:t>can you see where the source came from,</a:t>
            </a:r>
          </a:p>
          <a:p>
            <a:pPr fontAlgn="t"/>
            <a:r>
              <a:rPr lang="en-GB" sz="1200" b="0" i="0" kern="1200" dirty="0">
                <a:solidFill>
                  <a:schemeClr val="tx1"/>
                </a:solidFill>
                <a:effectLst/>
                <a:latin typeface="+mn-lt"/>
                <a:ea typeface="+mn-ea"/>
                <a:cs typeface="+mn-cs"/>
              </a:rPr>
              <a:t>can you see why it was chosen,</a:t>
            </a:r>
          </a:p>
          <a:p>
            <a:pPr fontAlgn="t"/>
            <a:r>
              <a:rPr lang="en-GB" sz="1200" b="0" i="0" kern="1200" dirty="0">
                <a:solidFill>
                  <a:schemeClr val="tx1"/>
                </a:solidFill>
                <a:effectLst/>
                <a:latin typeface="+mn-lt"/>
                <a:ea typeface="+mn-ea"/>
                <a:cs typeface="+mn-cs"/>
              </a:rPr>
              <a:t>can you tell what it might be used for later.</a:t>
            </a:r>
          </a:p>
          <a:p>
            <a:pPr fontAlgn="t"/>
            <a:r>
              <a:rPr lang="en-GB" sz="1200" b="0" i="0" kern="1200" dirty="0">
                <a:solidFill>
                  <a:schemeClr val="tx1"/>
                </a:solidFill>
                <a:effectLst/>
                <a:latin typeface="+mn-lt"/>
                <a:ea typeface="+mn-ea"/>
                <a:cs typeface="+mn-cs"/>
              </a:rPr>
              <a:t>You are not submitting this log.</a:t>
            </a:r>
          </a:p>
          <a:p>
            <a:pPr fontAlgn="t"/>
            <a:r>
              <a:rPr lang="en-GB" sz="1200" b="0" i="0" kern="1200" dirty="0">
                <a:solidFill>
                  <a:schemeClr val="tx1"/>
                </a:solidFill>
                <a:effectLst/>
                <a:latin typeface="+mn-lt"/>
                <a:ea typeface="+mn-ea"/>
                <a:cs typeface="+mn-cs"/>
              </a:rPr>
              <a:t>Later in the module, you will reflect on </a:t>
            </a:r>
            <a:r>
              <a:rPr lang="en-GB" sz="1200" b="1" i="0" kern="1200" dirty="0">
                <a:solidFill>
                  <a:schemeClr val="tx1"/>
                </a:solidFill>
                <a:effectLst/>
                <a:latin typeface="+mn-lt"/>
                <a:ea typeface="+mn-ea"/>
                <a:cs typeface="+mn-cs"/>
              </a:rPr>
              <a:t>how you worked digitally</a:t>
            </a:r>
            <a:r>
              <a:rPr lang="en-GB" sz="1200" b="0" i="0" kern="1200" dirty="0">
                <a:solidFill>
                  <a:schemeClr val="tx1"/>
                </a:solidFill>
                <a:effectLst/>
                <a:latin typeface="+mn-lt"/>
                <a:ea typeface="+mn-ea"/>
                <a:cs typeface="+mn-cs"/>
              </a:rPr>
              <a:t>, not just what you produced.</a:t>
            </a:r>
          </a:p>
          <a:p>
            <a:pPr fontAlgn="t"/>
            <a:r>
              <a:rPr lang="en-GB" sz="1200" b="0" i="0" kern="1200" dirty="0">
                <a:solidFill>
                  <a:schemeClr val="tx1"/>
                </a:solidFill>
                <a:effectLst/>
                <a:latin typeface="+mn-lt"/>
                <a:ea typeface="+mn-ea"/>
                <a:cs typeface="+mn-cs"/>
              </a:rPr>
              <a:t>This reading log is evidence of that process.</a:t>
            </a:r>
          </a:p>
          <a:p>
            <a:pPr fontAlgn="t"/>
            <a:r>
              <a:rPr lang="en-GB" sz="1200" b="0" i="0" kern="1200" dirty="0">
                <a:solidFill>
                  <a:schemeClr val="tx1"/>
                </a:solidFill>
                <a:effectLst/>
                <a:latin typeface="+mn-lt"/>
                <a:ea typeface="+mn-ea"/>
                <a:cs typeface="+mn-cs"/>
              </a:rPr>
              <a:t>You are building habits now that you will talk about in DS3.</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519252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0BA9B-8AD6-CDA8-2766-BE03D8790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0BF151-D442-5BD8-AD28-ADD29A91FC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2147D7-A5B7-5C6A-6DD7-96C40310FCC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D02EE84-79E3-F711-1A5C-E4CA84A01756}"/>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4113633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You have already used AI in this module in helpful ways, like explaining ideas in simple English and summarising readings.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business, many companies use AI in a similar way. But a real example from the news shows why humans must always stay involved.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2025, a large consultancy called Deloitte used AI to help prepare a report for a government department.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problem was not that they used AI. The problem was that some of the AI output was not checked carefully by humans. After the report was published, errors and invented references were found.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Deloitte had to correct the work and refund part of the contract. This shows something important.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AI can help draft, summarise, and organise information. But it cannot check itself. It does not know what is correct or appropriate for a specific 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business, a human is always responsible for the final output. This is what we mean by human in the loop.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AI helps, but a person must review, decide, and take responsibility</a:t>
            </a: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7948025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can also make mistakes, and it is important to understand why.</a:t>
            </a:r>
          </a:p>
          <a:p>
            <a:r>
              <a:rPr lang="en-GB" dirty="0"/>
              <a:t>One reason is that AI can sound very confident, even when it is wrong. It can give an answer quickly and clearly, but confidence does not mean accuracy.</a:t>
            </a:r>
          </a:p>
          <a:p>
            <a:r>
              <a:rPr lang="en-GB" dirty="0"/>
              <a:t>A real business example helps explain this.</a:t>
            </a:r>
          </a:p>
          <a:p>
            <a:r>
              <a:rPr lang="en-GB" dirty="0"/>
              <a:t>Many companies use AI tools to help with recruitment. One large company that provides this software is called Workday. Concerns were raised because their AI recruitment tools appeared to be unfairly rejecting some job applicants, especially older candidates.</a:t>
            </a:r>
          </a:p>
          <a:p>
            <a:r>
              <a:rPr lang="en-GB" dirty="0"/>
              <a:t>The AI was not trying to discriminate. But it had learned from historical hiring data, and that data already contained human bias. Because of this, the AI repeated and increased that bias.</a:t>
            </a:r>
          </a:p>
          <a:p>
            <a:r>
              <a:rPr lang="en-GB" dirty="0"/>
              <a:t>This links to another problem with AI. AI can repeat bias from its training data. If the data used to train the system is unbalanced or unfair, the AI output can also be unbalanced or unfair.</a:t>
            </a:r>
          </a:p>
          <a:p>
            <a:r>
              <a:rPr lang="en-GB" dirty="0"/>
              <a:t>AI can also miss important details. It does not fully understand context in the way a human does. For example, it may focus on patterns and ignore something that matters for a real decision.</a:t>
            </a:r>
          </a:p>
          <a:p>
            <a:r>
              <a:rPr lang="en-GB" dirty="0"/>
              <a:t>And finally, AI cannot judge relevance for your task. It does not know your assignment, your audience, or what is most important right now. That judgement has to come from you.</a:t>
            </a:r>
          </a:p>
          <a:p>
            <a:r>
              <a:rPr lang="en-GB" dirty="0"/>
              <a:t>In the Workday case, the companies using the AI were still responsible for the decisions. They could not say the AI made the mistake. This shows why human involvement is always needed.</a:t>
            </a:r>
          </a:p>
          <a:p>
            <a:r>
              <a:rPr lang="en-GB" dirty="0"/>
              <a:t>AI can help, but it must be checked. AI can suggest, but people must decide. That is why we say AI needs a human in the loop</a:t>
            </a: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9838285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a:t>IMPORTANT – THERE ARE MANY CARDS PER GROUP. DO NOT LET THEM WORK THROUGH THEM AS A GROUP. INSTEAD ASK THEM TO WORK THROUGH IN PAIRS OR INDIVIDUALLY WITH A SMALL NUMBER OF CARDS FOR 4-5 MINUTES. THEN CHECK AS A GROUP. </a:t>
            </a:r>
            <a:endParaRPr lang="en-GB" dirty="0"/>
          </a:p>
          <a:p>
            <a:endParaRPr lang="en-GB" dirty="0"/>
          </a:p>
          <a:p>
            <a:r>
              <a:rPr lang="en-GB" sz="1200" b="0" i="0" kern="1200">
                <a:solidFill>
                  <a:schemeClr val="tx1"/>
                </a:solidFill>
                <a:effectLst/>
                <a:latin typeface="+mn-lt"/>
                <a:ea typeface="+mn-ea"/>
                <a:cs typeface="+mn-cs"/>
              </a:rPr>
              <a:t>You have already used AI in this module in helpful ways, like explaining ideas and summarising texts.</a:t>
            </a:r>
            <a:endParaRPr lang="en-GB">
              <a:ea typeface="+mn-ea"/>
              <a:cs typeface="+mn-cs"/>
            </a:endParaRPr>
          </a:p>
          <a:p>
            <a:pPr fontAlgn="t"/>
            <a:r>
              <a:rPr lang="en-GB" sz="1200" b="0" i="0" kern="1200" dirty="0">
                <a:solidFill>
                  <a:schemeClr val="tx1"/>
                </a:solidFill>
                <a:effectLst/>
                <a:latin typeface="+mn-lt"/>
                <a:ea typeface="+mn-ea"/>
                <a:cs typeface="+mn-cs"/>
              </a:rPr>
              <a:t>Now we are going to think more carefully about </a:t>
            </a:r>
            <a:r>
              <a:rPr lang="en-GB" sz="1200" b="0" i="1" kern="1200" dirty="0">
                <a:solidFill>
                  <a:schemeClr val="tx1"/>
                </a:solidFill>
                <a:effectLst/>
                <a:latin typeface="+mn-lt"/>
                <a:ea typeface="+mn-ea"/>
                <a:cs typeface="+mn-cs"/>
              </a:rPr>
              <a:t>where AI is useful</a:t>
            </a:r>
            <a:r>
              <a:rPr lang="en-GB" sz="1200" b="0" i="0" kern="1200" dirty="0">
                <a:solidFill>
                  <a:schemeClr val="tx1"/>
                </a:solidFill>
                <a:effectLst/>
                <a:latin typeface="+mn-lt"/>
                <a:ea typeface="+mn-ea"/>
                <a:cs typeface="+mn-cs"/>
              </a:rPr>
              <a:t> and </a:t>
            </a:r>
            <a:r>
              <a:rPr lang="en-GB" sz="1200" b="0" i="1" kern="1200" dirty="0">
                <a:solidFill>
                  <a:schemeClr val="tx1"/>
                </a:solidFill>
                <a:effectLst/>
                <a:latin typeface="+mn-lt"/>
                <a:ea typeface="+mn-ea"/>
                <a:cs typeface="+mn-cs"/>
              </a:rPr>
              <a:t>where human judgement is essential</a:t>
            </a:r>
            <a:r>
              <a:rPr lang="en-GB" sz="1200" b="0" i="0" kern="1200" dirty="0">
                <a:solidFill>
                  <a:schemeClr val="tx1"/>
                </a:solidFill>
                <a:effectLst/>
                <a:latin typeface="+mn-lt"/>
                <a:ea typeface="+mn-ea"/>
                <a:cs typeface="+mn-cs"/>
              </a:rPr>
              <a:t>, especially in business work.</a:t>
            </a:r>
          </a:p>
          <a:p>
            <a:pPr fontAlgn="t"/>
            <a:r>
              <a:rPr lang="en-GB" sz="1200" b="0" i="0" kern="1200" dirty="0">
                <a:solidFill>
                  <a:schemeClr val="tx1"/>
                </a:solidFill>
                <a:effectLst/>
                <a:latin typeface="+mn-lt"/>
                <a:ea typeface="+mn-ea"/>
                <a:cs typeface="+mn-cs"/>
              </a:rPr>
              <a:t>This activity is not about rules or catching anyone out.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about understanding how AI supports work and where responsibility always stays with a human</a:t>
            </a:r>
          </a:p>
          <a:p>
            <a:r>
              <a:rPr lang="en-GB" dirty="0"/>
              <a:t>You will notice the two labels you are using.</a:t>
            </a:r>
          </a:p>
          <a:p>
            <a:r>
              <a:rPr lang="en-GB" dirty="0"/>
              <a:t>They are not:  AI can do this or AI cannot do this</a:t>
            </a:r>
          </a:p>
          <a:p>
            <a:r>
              <a:rPr lang="en-GB" dirty="0"/>
              <a:t>Instead, they are: AI can support this task and This always needs human judgement</a:t>
            </a:r>
          </a:p>
          <a:p>
            <a:r>
              <a:rPr lang="en-GB" dirty="0"/>
              <a:t>AI is always a support tool. A human is always responsible.</a:t>
            </a:r>
          </a:p>
          <a:p>
            <a:r>
              <a:rPr lang="en-GB" dirty="0"/>
              <a:t>Your job is to decide where human judgement matters most.</a:t>
            </a:r>
          </a:p>
          <a:p>
            <a:pPr fontAlgn="t"/>
            <a:r>
              <a:rPr lang="en-GB" sz="1200" b="0" i="0" kern="1200" dirty="0">
                <a:solidFill>
                  <a:schemeClr val="tx1"/>
                </a:solidFill>
                <a:effectLst/>
                <a:latin typeface="+mn-lt"/>
                <a:ea typeface="+mn-ea"/>
                <a:cs typeface="+mn-cs"/>
              </a:rPr>
              <a:t>In your groups, you will receive a small set of cards. Each card describes a task that might appear in business work, often involving information or data.</a:t>
            </a:r>
          </a:p>
          <a:p>
            <a:pPr fontAlgn="t"/>
            <a:r>
              <a:rPr lang="en-GB" sz="1200" b="0" i="0" kern="1200" dirty="0">
                <a:solidFill>
                  <a:schemeClr val="tx1"/>
                </a:solidFill>
                <a:effectLst/>
                <a:latin typeface="+mn-lt"/>
                <a:ea typeface="+mn-ea"/>
                <a:cs typeface="+mn-cs"/>
              </a:rPr>
              <a:t>On your table, create two spaces: one for ‘AI can support this task’ and one for ‘This always needs human judgement’</a:t>
            </a:r>
          </a:p>
          <a:p>
            <a:pPr fontAlgn="t"/>
            <a:r>
              <a:rPr lang="en-GB" sz="1200" b="0" i="0" kern="1200" dirty="0">
                <a:solidFill>
                  <a:schemeClr val="tx1"/>
                </a:solidFill>
                <a:effectLst/>
                <a:latin typeface="+mn-lt"/>
                <a:ea typeface="+mn-ea"/>
                <a:cs typeface="+mn-cs"/>
              </a:rPr>
              <a:t>Work through the cards one at a time. Read the card out loud. Talk about it together. Then place it under one of the two labels.</a:t>
            </a:r>
          </a:p>
          <a:p>
            <a:pPr fontAlgn="t"/>
            <a:r>
              <a:rPr lang="en-GB" sz="1200" b="0" i="0" kern="1200" dirty="0">
                <a:solidFill>
                  <a:schemeClr val="tx1"/>
                </a:solidFill>
                <a:effectLst/>
                <a:latin typeface="+mn-lt"/>
                <a:ea typeface="+mn-ea"/>
                <a:cs typeface="+mn-cs"/>
              </a:rPr>
              <a:t>If you are not sure where a card belongs, that is a good sign. Talk it through.</a:t>
            </a:r>
          </a:p>
          <a:p>
            <a:pPr fontAlgn="t"/>
            <a:r>
              <a:rPr lang="en-GB" sz="1200" b="0" i="0" kern="1200" dirty="0">
                <a:solidFill>
                  <a:schemeClr val="tx1"/>
                </a:solidFill>
                <a:effectLst/>
                <a:latin typeface="+mn-lt"/>
                <a:ea typeface="+mn-ea"/>
                <a:cs typeface="+mn-cs"/>
              </a:rPr>
              <a:t>Ask each other questions like: What could go wrong here? Where would a person need to step in? Who would be responsible if there was a mistake?</a:t>
            </a:r>
          </a:p>
          <a:p>
            <a:pPr fontAlgn="t"/>
            <a:r>
              <a:rPr lang="en-GB" sz="1200" b="0" i="0" kern="1200" dirty="0">
                <a:solidFill>
                  <a:schemeClr val="tx1"/>
                </a:solidFill>
                <a:effectLst/>
                <a:latin typeface="+mn-lt"/>
                <a:ea typeface="+mn-ea"/>
                <a:cs typeface="+mn-cs"/>
              </a:rPr>
              <a:t>You do not need to agree quickly.</a:t>
            </a:r>
          </a:p>
          <a:p>
            <a:pPr fontAlgn="t"/>
            <a:r>
              <a:rPr lang="en-GB" sz="1200" b="0" i="0" kern="1200" dirty="0">
                <a:solidFill>
                  <a:schemeClr val="tx1"/>
                </a:solidFill>
                <a:effectLst/>
                <a:latin typeface="+mn-lt"/>
                <a:ea typeface="+mn-ea"/>
                <a:cs typeface="+mn-cs"/>
              </a:rPr>
              <a:t>The discussion is the learning.</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2925238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pause and come back together</a:t>
            </a:r>
          </a:p>
          <a:p>
            <a:pPr fontAlgn="t"/>
            <a:r>
              <a:rPr lang="en-GB" sz="1200" b="0" i="0" kern="1200">
                <a:solidFill>
                  <a:schemeClr val="tx1"/>
                </a:solidFill>
                <a:effectLst/>
                <a:latin typeface="+mn-lt"/>
                <a:ea typeface="+mn-ea"/>
                <a:cs typeface="+mn-cs"/>
              </a:rPr>
              <a:t>ASK THE QUESTIONS AND CHOOSE A COUPLE OF GROUPS TO SHARE THEIR FINDINGS. NO NEED FOR ALL GROUPS TO REPORT.</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What this shows us is very simple. AI is very useful for support tasks, especially with information and data.</a:t>
            </a:r>
          </a:p>
          <a:p>
            <a:pPr fontAlgn="t"/>
            <a:r>
              <a:rPr lang="en-GB" sz="1200" b="0" i="0" kern="1200">
                <a:solidFill>
                  <a:schemeClr val="tx1"/>
                </a:solidFill>
                <a:effectLst/>
                <a:latin typeface="+mn-lt"/>
                <a:ea typeface="+mn-ea"/>
                <a:cs typeface="+mn-cs"/>
              </a:rPr>
              <a:t>But AI cannot decide what matters. It cannot judge relevance. It cannot take responsibility.</a:t>
            </a:r>
          </a:p>
          <a:p>
            <a:pPr fontAlgn="t"/>
            <a:r>
              <a:rPr lang="en-GB" sz="1200" b="0" i="0" kern="1200">
                <a:solidFill>
                  <a:schemeClr val="tx1"/>
                </a:solidFill>
                <a:effectLst/>
                <a:latin typeface="+mn-lt"/>
                <a:ea typeface="+mn-ea"/>
                <a:cs typeface="+mn-cs"/>
              </a:rPr>
              <a:t>That responsibility always stays with a human.</a:t>
            </a:r>
          </a:p>
          <a:p>
            <a:pPr fontAlgn="t"/>
            <a:r>
              <a:rPr lang="en-GB" sz="1200" b="0" i="0" kern="1200">
                <a:solidFill>
                  <a:schemeClr val="tx1"/>
                </a:solidFill>
                <a:effectLst/>
                <a:latin typeface="+mn-lt"/>
                <a:ea typeface="+mn-ea"/>
                <a:cs typeface="+mn-cs"/>
              </a:rPr>
              <a:t>This is why AI is not a source. It does not create original information, and it cannot be accountable. AI can help you work.</a:t>
            </a:r>
          </a:p>
          <a:p>
            <a:pPr fontAlgn="t"/>
            <a:r>
              <a:rPr lang="en-GB" sz="1200" b="0" i="0" kern="1200">
                <a:solidFill>
                  <a:schemeClr val="tx1"/>
                </a:solidFill>
                <a:effectLst/>
                <a:latin typeface="+mn-lt"/>
                <a:ea typeface="+mn-ea"/>
                <a:cs typeface="+mn-cs"/>
              </a:rPr>
              <a:t>You decide what to trust and what to use.</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41171597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are going to do this next activity in pairs.</a:t>
            </a:r>
          </a:p>
          <a:p>
            <a:r>
              <a:rPr lang="en-GB"/>
              <a:t>In front of you, you have three pieces of text: one original paragraph from a peer‑reviewed article, and two AI summaries of that same paragraph.</a:t>
            </a:r>
          </a:p>
          <a:p>
            <a:endParaRPr lang="en-GB"/>
          </a:p>
          <a:p>
            <a:r>
              <a:rPr lang="en-GB"/>
              <a:t>Please take a moment to read all three carefully.</a:t>
            </a:r>
          </a:p>
          <a:p>
            <a:r>
              <a:rPr lang="en-GB"/>
              <a:t>This is not a speed activity. Take your time and look closely.</a:t>
            </a:r>
          </a:p>
          <a:p>
            <a:r>
              <a:rPr lang="en-GB"/>
              <a:t>When you read, I want you to think like someone working in business or professional settings, not like someone checking grammar.</a:t>
            </a:r>
          </a:p>
          <a:p>
            <a:r>
              <a:rPr lang="en-GB"/>
              <a:t>As you talk with your partner, focus on these questions.</a:t>
            </a:r>
          </a:p>
          <a:p>
            <a:r>
              <a:rPr lang="en-GB"/>
              <a:t>First, what important information from the original paragraph feels missing or reduced in the AI summaries?</a:t>
            </a:r>
          </a:p>
          <a:p>
            <a:r>
              <a:rPr lang="en-GB"/>
              <a:t>Second, do the summaries sound more confident than the original text, even though the original is careful and evidence‑based?</a:t>
            </a:r>
          </a:p>
          <a:p>
            <a:r>
              <a:rPr lang="en-GB"/>
              <a:t>Third, imagine this summary was put into a business report or presentation. What could be risky about that?</a:t>
            </a:r>
          </a:p>
          <a:p>
            <a:r>
              <a:rPr lang="en-GB"/>
              <a:t>And finally, which summary would you be more likely to trust, or would you avoid using both? Explain why.</a:t>
            </a:r>
          </a:p>
          <a:p>
            <a:r>
              <a:rPr lang="en-GB"/>
              <a:t>You do not need to decide which AI is better. That is not the point of this task.</a:t>
            </a:r>
          </a:p>
          <a:p>
            <a:r>
              <a:rPr lang="en-GB"/>
              <a:t>The focus here is on judgement.</a:t>
            </a:r>
          </a:p>
          <a:p>
            <a:r>
              <a:rPr lang="en-GB"/>
              <a:t>We are asking whether a human should trust and use the output, and what responsibility sits with the human, not the AI.</a:t>
            </a:r>
          </a:p>
          <a:p>
            <a:r>
              <a:rPr lang="en-GB"/>
              <a:t>Work through this together, and I will move around the room to listen and support</a:t>
            </a: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23564338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VEVOX W5.2-3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Let’s pause there and come back together.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Instead of sharing out loud, we are going to use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so everyone can take part comfortably.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is not a test and there are no right or wrong answers.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am not asking you to choose which AI summary is better.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 am interested in what you noticed and what felt risky or uncertain from a human judgement point of 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Please open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You will see one short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Choose the answer that fits your thinking best.</a:t>
            </a: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3556500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have talked a lot about integrity, sources, and responsibility.</a:t>
            </a:r>
          </a:p>
          <a:p>
            <a:r>
              <a:rPr lang="en-GB"/>
              <a:t>Now we are going to look at how this applies to using online content.</a:t>
            </a:r>
          </a:p>
          <a:p>
            <a:r>
              <a:rPr lang="en-GB"/>
              <a:t>You do not need to know copyright law. That is not the aim.</a:t>
            </a:r>
          </a:p>
          <a:p>
            <a:r>
              <a:rPr lang="en-GB"/>
              <a:t>What matters is learning how to pause and make a good decision.</a:t>
            </a:r>
          </a:p>
          <a:p>
            <a:r>
              <a:rPr lang="en-GB"/>
              <a:t>When you use text, images, video, or AI output, there are always three questions:</a:t>
            </a:r>
          </a:p>
          <a:p>
            <a:r>
              <a:rPr lang="en-GB"/>
              <a:t>Is it free to use?</a:t>
            </a:r>
          </a:p>
          <a:p>
            <a:r>
              <a:rPr lang="en-GB"/>
              <a:t>Do I need permission?</a:t>
            </a:r>
          </a:p>
          <a:p>
            <a:r>
              <a:rPr lang="en-GB"/>
              <a:t>Do I need to give credit?</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9116285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Before we move into the activity, let’s pause for a moment and make sure we all have the same starting point.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When we work digitally, we use lots of different types of online content. This includes text, images, videos, and AI outputs.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All of this content is created by people or organisations. That is important, because it means it usually belongs to someone.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Ethical reuse simply means respecting: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who created the content, 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how it is allowed to be 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is not about knowing the law in detail. It is about stopping and making a sensible decision.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Images are a good example, because they are easy to copy and easy to misuse.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Most images you find online fall into one of a few common licence types.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an image has all rights reserved, you cannot use it freely. You would usually need permission.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an image has a Creative Commons licence, reuse is allowed, but there are conditions. Often this means you must give credit to the creator.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an image is royalty‑free, it can be reused once you have permission or access, but it is still owned by the creator.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an image is in the public domain, it is free to use and no permission is needed.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 not need to memorise these labels.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matters is realising that images are not automatically free, and that licences tell you what you can and cannot do.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In the next activity, you will practise making these decisions using real‑life scenarios.</a:t>
            </a: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3273509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 are now going to do a short activity to practise ethical reuse of digital content.</a:t>
            </a:r>
          </a:p>
          <a:p>
            <a:pPr fontAlgn="t"/>
            <a:r>
              <a:rPr lang="en-GB" sz="1200" b="0" i="0" kern="1200">
                <a:solidFill>
                  <a:schemeClr val="tx1"/>
                </a:solidFill>
                <a:effectLst/>
                <a:latin typeface="+mn-lt"/>
                <a:ea typeface="+mn-ea"/>
                <a:cs typeface="+mn-cs"/>
              </a:rPr>
              <a:t>You will work in your groups and move around the room.</a:t>
            </a:r>
          </a:p>
          <a:p>
            <a:pPr fontAlgn="t"/>
            <a:r>
              <a:rPr lang="en-GB" sz="1200" b="0" i="0" kern="1200">
                <a:solidFill>
                  <a:schemeClr val="tx1"/>
                </a:solidFill>
                <a:effectLst/>
                <a:latin typeface="+mn-lt"/>
                <a:ea typeface="+mn-ea"/>
                <a:cs typeface="+mn-cs"/>
              </a:rPr>
              <a:t>There are four types of stations:</a:t>
            </a:r>
          </a:p>
          <a:p>
            <a:pPr fontAlgn="t"/>
            <a:r>
              <a:rPr lang="en-GB" sz="1200" b="0" i="0" kern="1200">
                <a:solidFill>
                  <a:schemeClr val="tx1"/>
                </a:solidFill>
                <a:effectLst/>
                <a:latin typeface="+mn-lt"/>
                <a:ea typeface="+mn-ea"/>
                <a:cs typeface="+mn-cs"/>
              </a:rPr>
              <a:t>images, text, video, and AI tools.</a:t>
            </a:r>
          </a:p>
          <a:p>
            <a:pPr fontAlgn="t"/>
            <a:r>
              <a:rPr lang="en-GB" sz="1200" b="0" i="0" kern="1200">
                <a:solidFill>
                  <a:schemeClr val="tx1"/>
                </a:solidFill>
                <a:effectLst/>
                <a:latin typeface="+mn-lt"/>
                <a:ea typeface="+mn-ea"/>
                <a:cs typeface="+mn-cs"/>
              </a:rPr>
              <a:t>At each station, you will see a short, realistic scenario.</a:t>
            </a:r>
          </a:p>
          <a:p>
            <a:pPr fontAlgn="t"/>
            <a:r>
              <a:rPr lang="en-GB" sz="1200" b="0" i="0" kern="1200">
                <a:solidFill>
                  <a:schemeClr val="tx1"/>
                </a:solidFill>
                <a:effectLst/>
                <a:latin typeface="+mn-lt"/>
                <a:ea typeface="+mn-ea"/>
                <a:cs typeface="+mn-cs"/>
              </a:rPr>
              <a:t>These are all situations you might face in your studies or future work.</a:t>
            </a:r>
          </a:p>
          <a:p>
            <a:pPr fontAlgn="t"/>
            <a:r>
              <a:rPr lang="en-GB" sz="1200" b="0" i="0" kern="1200">
                <a:solidFill>
                  <a:schemeClr val="tx1"/>
                </a:solidFill>
                <a:effectLst/>
                <a:latin typeface="+mn-lt"/>
                <a:ea typeface="+mn-ea"/>
                <a:cs typeface="+mn-cs"/>
              </a:rPr>
              <a:t>For each scenario, your group will decide three things: is it free to use, is permission needed, and is a reference needed.</a:t>
            </a:r>
          </a:p>
          <a:p>
            <a:pPr fontAlgn="t"/>
            <a:r>
              <a:rPr lang="en-GB" sz="1200" b="0" i="0" kern="1200">
                <a:solidFill>
                  <a:schemeClr val="tx1"/>
                </a:solidFill>
                <a:effectLst/>
                <a:latin typeface="+mn-lt"/>
                <a:ea typeface="+mn-ea"/>
                <a:cs typeface="+mn-cs"/>
              </a:rPr>
              <a:t>You will record your choices on the worksheet and write a short reason.</a:t>
            </a:r>
          </a:p>
          <a:p>
            <a:pPr fontAlgn="t"/>
            <a:r>
              <a:rPr lang="en-GB" sz="1200" b="0" i="0" kern="1200">
                <a:solidFill>
                  <a:schemeClr val="tx1"/>
                </a:solidFill>
                <a:effectLst/>
                <a:latin typeface="+mn-lt"/>
                <a:ea typeface="+mn-ea"/>
                <a:cs typeface="+mn-cs"/>
              </a:rPr>
              <a:t>This is not a test of copyright law, and I am not expecting perfect answers.</a:t>
            </a:r>
          </a:p>
          <a:p>
            <a:pPr fontAlgn="t"/>
            <a:r>
              <a:rPr lang="en-GB" sz="1200" b="0" i="0" kern="1200">
                <a:solidFill>
                  <a:schemeClr val="tx1"/>
                </a:solidFill>
                <a:effectLst/>
                <a:latin typeface="+mn-lt"/>
                <a:ea typeface="+mn-ea"/>
                <a:cs typeface="+mn-cs"/>
              </a:rPr>
              <a:t>The aim is to practise stopping and thinking before you use digital content.</a:t>
            </a:r>
          </a:p>
          <a:p>
            <a:pPr fontAlgn="t"/>
            <a:r>
              <a:rPr lang="en-GB" sz="1200" b="0" i="0" kern="1200">
                <a:solidFill>
                  <a:schemeClr val="tx1"/>
                </a:solidFill>
                <a:effectLst/>
                <a:latin typeface="+mn-lt"/>
                <a:ea typeface="+mn-ea"/>
                <a:cs typeface="+mn-cs"/>
              </a:rPr>
              <a:t>As you decide, think about: who created the </a:t>
            </a:r>
            <a:r>
              <a:rPr lang="en-GB" sz="1200" b="0" i="0" kern="1200" err="1">
                <a:solidFill>
                  <a:schemeClr val="tx1"/>
                </a:solidFill>
                <a:effectLst/>
                <a:latin typeface="+mn-lt"/>
                <a:ea typeface="+mn-ea"/>
                <a:cs typeface="+mn-cs"/>
              </a:rPr>
              <a:t>content,how</a:t>
            </a:r>
            <a:r>
              <a:rPr lang="en-GB" sz="1200" b="0" i="0" kern="1200">
                <a:solidFill>
                  <a:schemeClr val="tx1"/>
                </a:solidFill>
                <a:effectLst/>
                <a:latin typeface="+mn-lt"/>
                <a:ea typeface="+mn-ea"/>
                <a:cs typeface="+mn-cs"/>
              </a:rPr>
              <a:t> it is allowed to be used, and what is acceptable under university rules.</a:t>
            </a:r>
          </a:p>
          <a:p>
            <a:pPr fontAlgn="t"/>
            <a:r>
              <a:rPr lang="en-GB" sz="1200" b="0" i="0" kern="1200">
                <a:solidFill>
                  <a:schemeClr val="tx1"/>
                </a:solidFill>
                <a:effectLst/>
                <a:latin typeface="+mn-lt"/>
                <a:ea typeface="+mn-ea"/>
                <a:cs typeface="+mn-cs"/>
              </a:rPr>
              <a:t>If you are unsure, choose the option that is safest, most ethical, and most transparent.</a:t>
            </a:r>
          </a:p>
          <a:p>
            <a:pPr fontAlgn="t"/>
            <a:r>
              <a:rPr lang="en-GB" sz="1200" b="0" i="0" kern="1200">
                <a:solidFill>
                  <a:schemeClr val="tx1"/>
                </a:solidFill>
                <a:effectLst/>
                <a:latin typeface="+mn-lt"/>
                <a:ea typeface="+mn-ea"/>
                <a:cs typeface="+mn-cs"/>
              </a:rPr>
              <a:t>There is no rush. Talk together and explain your thinking.</a:t>
            </a:r>
          </a:p>
          <a:p>
            <a:pPr fontAlgn="t"/>
            <a:r>
              <a:rPr lang="en-GB" sz="1200" b="0" i="0" kern="1200">
                <a:solidFill>
                  <a:schemeClr val="tx1"/>
                </a:solidFill>
                <a:effectLst/>
                <a:latin typeface="+mn-lt"/>
                <a:ea typeface="+mn-ea"/>
                <a:cs typeface="+mn-cs"/>
              </a:rPr>
              <a:t>I will let you know when it is time to move to the next station</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ALLOW 5 MINS PER STATION</a:t>
            </a: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3920455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D3601-90F9-7EAA-8CCF-1633EE06C3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8C6EB5-C7E0-2FEA-D0CD-0FA0894B7F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5B4B0E-AEBE-9B03-E955-04F9FCF49CD9}"/>
              </a:ext>
            </a:extLst>
          </p:cNvPr>
          <p:cNvSpPr>
            <a:spLocks noGrp="1"/>
          </p:cNvSpPr>
          <p:nvPr>
            <p:ph type="body" idx="1"/>
          </p:nvPr>
        </p:nvSpPr>
        <p:spPr/>
        <p:txBody>
          <a:bodyPr/>
          <a:lstStyle/>
          <a:p>
            <a:pPr fontAlgn="t"/>
            <a:r>
              <a:rPr lang="en-GB" dirty="0"/>
              <a:t>Let’s pause the activity there and come back together.</a:t>
            </a:r>
          </a:p>
          <a:p>
            <a:pPr fontAlgn="t"/>
            <a:r>
              <a:rPr lang="en-GB" dirty="0"/>
              <a:t>Instead of sharing out loud, we are going to use </a:t>
            </a:r>
            <a:r>
              <a:rPr lang="en-GB" dirty="0" err="1"/>
              <a:t>Vevox</a:t>
            </a:r>
            <a:r>
              <a:rPr lang="en-GB" dirty="0"/>
              <a:t> so everyone can take part comfortably.</a:t>
            </a:r>
          </a:p>
          <a:p>
            <a:pPr fontAlgn="t"/>
            <a:r>
              <a:rPr lang="en-GB" dirty="0"/>
              <a:t>This is not a test and I am not checking your answers.</a:t>
            </a:r>
          </a:p>
          <a:p>
            <a:pPr fontAlgn="t"/>
            <a:r>
              <a:rPr lang="en-GB" dirty="0"/>
              <a:t>I am interested in what you noticed, what felt uncertain, and what this tells us about using digital content responsibly.</a:t>
            </a:r>
          </a:p>
          <a:p>
            <a:pPr fontAlgn="t"/>
            <a:r>
              <a:rPr lang="en-GB" dirty="0"/>
              <a:t>Please open </a:t>
            </a:r>
            <a:r>
              <a:rPr lang="en-GB" dirty="0" err="1"/>
              <a:t>Vevox</a:t>
            </a:r>
            <a:r>
              <a:rPr lang="en-GB" dirty="0"/>
              <a:t> now</a:t>
            </a:r>
          </a:p>
          <a:p>
            <a:pPr fontAlgn="t"/>
            <a:endParaRPr lang="en-GB" dirty="0"/>
          </a:p>
          <a:p>
            <a:pPr fontAlgn="t"/>
            <a:r>
              <a:rPr lang="en-GB" dirty="0"/>
              <a:t>VEVOX W5.4-5</a:t>
            </a:r>
          </a:p>
          <a:p>
            <a:pPr fontAlgn="t"/>
            <a:endParaRPr lang="en-GB" dirty="0"/>
          </a:p>
          <a:p>
            <a:pPr fontAlgn="t"/>
            <a:r>
              <a:rPr lang="en-GB" dirty="0"/>
              <a:t>WRAP UP:</a:t>
            </a:r>
          </a:p>
          <a:p>
            <a:pPr fontAlgn="t"/>
            <a:r>
              <a:rPr lang="en-GB" sz="1200" b="0" i="0" kern="1200" dirty="0">
                <a:solidFill>
                  <a:schemeClr val="tx1"/>
                </a:solidFill>
                <a:effectLst/>
                <a:latin typeface="+mn-lt"/>
                <a:ea typeface="+mn-ea"/>
                <a:cs typeface="+mn-cs"/>
              </a:rPr>
              <a:t>This activity shows us something important.</a:t>
            </a:r>
          </a:p>
          <a:p>
            <a:pPr fontAlgn="t"/>
            <a:r>
              <a:rPr lang="en-GB" sz="1200" b="0" i="0" kern="1200" dirty="0">
                <a:solidFill>
                  <a:schemeClr val="tx1"/>
                </a:solidFill>
                <a:effectLst/>
                <a:latin typeface="+mn-lt"/>
                <a:ea typeface="+mn-ea"/>
                <a:cs typeface="+mn-cs"/>
              </a:rPr>
              <a:t>Ethical digital work is not about memorising rules.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about stopping and making a careful decision.</a:t>
            </a:r>
          </a:p>
          <a:p>
            <a:pPr fontAlgn="t"/>
            <a:r>
              <a:rPr lang="en-GB" sz="1200" b="0" i="0" kern="1200" dirty="0">
                <a:solidFill>
                  <a:schemeClr val="tx1"/>
                </a:solidFill>
                <a:effectLst/>
                <a:latin typeface="+mn-lt"/>
                <a:ea typeface="+mn-ea"/>
                <a:cs typeface="+mn-cs"/>
              </a:rPr>
              <a:t>At university:</a:t>
            </a:r>
          </a:p>
          <a:p>
            <a:pPr fontAlgn="t"/>
            <a:r>
              <a:rPr lang="en-GB" sz="1200" b="0" i="0" kern="1200" dirty="0">
                <a:solidFill>
                  <a:schemeClr val="tx1"/>
                </a:solidFill>
                <a:effectLst/>
                <a:latin typeface="+mn-lt"/>
                <a:ea typeface="+mn-ea"/>
                <a:cs typeface="+mn-cs"/>
              </a:rPr>
              <a:t>online content is not automatically free,</a:t>
            </a:r>
          </a:p>
          <a:p>
            <a:pPr fontAlgn="t"/>
            <a:r>
              <a:rPr lang="en-GB" sz="1200" b="0" i="0" kern="1200" dirty="0">
                <a:solidFill>
                  <a:schemeClr val="tx1"/>
                </a:solidFill>
                <a:effectLst/>
                <a:latin typeface="+mn-lt"/>
                <a:ea typeface="+mn-ea"/>
                <a:cs typeface="+mn-cs"/>
              </a:rPr>
              <a:t>AI can support study but has limits,</a:t>
            </a:r>
          </a:p>
          <a:p>
            <a:pPr fontAlgn="t"/>
            <a:r>
              <a:rPr lang="en-GB" sz="1200" b="0" i="0" kern="1200" dirty="0">
                <a:solidFill>
                  <a:schemeClr val="tx1"/>
                </a:solidFill>
                <a:effectLst/>
                <a:latin typeface="+mn-lt"/>
                <a:ea typeface="+mn-ea"/>
                <a:cs typeface="+mn-cs"/>
              </a:rPr>
              <a:t>and you are always responsible for what you submit.</a:t>
            </a:r>
          </a:p>
          <a:p>
            <a:pPr fontAlgn="t"/>
            <a:r>
              <a:rPr lang="en-GB" sz="1200" b="0" i="0" kern="1200" dirty="0">
                <a:solidFill>
                  <a:schemeClr val="tx1"/>
                </a:solidFill>
                <a:effectLst/>
                <a:latin typeface="+mn-lt"/>
                <a:ea typeface="+mn-ea"/>
                <a:cs typeface="+mn-cs"/>
              </a:rPr>
              <a:t>When you are unsure, the safest option is to: check,</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give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 not use the content.</a:t>
            </a:r>
          </a:p>
          <a:p>
            <a:pPr fontAlgn="t"/>
            <a:r>
              <a:rPr lang="en-GB" sz="1200" b="0" i="0" kern="1200" dirty="0">
                <a:solidFill>
                  <a:schemeClr val="tx1"/>
                </a:solidFill>
                <a:effectLst/>
                <a:latin typeface="+mn-lt"/>
                <a:ea typeface="+mn-ea"/>
                <a:cs typeface="+mn-cs"/>
              </a:rPr>
              <a:t>These are habits you will need throughout your studies and beyond</a:t>
            </a:r>
          </a:p>
          <a:p>
            <a:pPr fontAlgn="t"/>
            <a:endParaRPr lang="en-GB" dirty="0"/>
          </a:p>
        </p:txBody>
      </p:sp>
      <p:sp>
        <p:nvSpPr>
          <p:cNvPr id="4" name="Slide Number Placeholder 3">
            <a:extLst>
              <a:ext uri="{FF2B5EF4-FFF2-40B4-BE49-F238E27FC236}">
                <a16:creationId xmlns:a16="http://schemas.microsoft.com/office/drawing/2014/main" id="{C2997F72-2B0C-A5B8-EFBE-B4D19C75D3D6}"/>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929802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3FA7-6A80-6FD2-759A-27CFB872B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17062-B609-CEA3-85E3-9021EDDCA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0AB55-99CC-D2A1-BE6A-504600C50F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021E36-03D1-1223-9AE0-F69A8FB11EB0}"/>
              </a:ext>
            </a:extLst>
          </p:cNvPr>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202983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29181496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move on, I want to gently remind you about DS2.</a:t>
            </a:r>
          </a:p>
          <a:p>
            <a:r>
              <a:rPr lang="en-GB"/>
              <a:t>DS2 is due in Week 7, so it is closer than it might feel.</a:t>
            </a:r>
          </a:p>
          <a:p>
            <a:r>
              <a:rPr lang="en-GB"/>
              <a:t>You will create one digital piece of work for a business task, and you will write a short log explaining your decisions.</a:t>
            </a:r>
          </a:p>
          <a:p>
            <a:r>
              <a:rPr lang="en-GB"/>
              <a:t>I am not talking about DS2 now so you start doing it today.</a:t>
            </a:r>
          </a:p>
          <a:p>
            <a:r>
              <a:rPr lang="en-GB"/>
              <a:t>I am mentioning it because the choices you make under time pressure often affect this task.</a:t>
            </a:r>
          </a:p>
          <a:p>
            <a:r>
              <a:rPr lang="en-GB"/>
              <a:t>What we are doing next is about helping you stay in. control when time is tight</a:t>
            </a:r>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5758478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want to be very honest about why we are doing this next activity.</a:t>
            </a:r>
          </a:p>
          <a:p>
            <a:r>
              <a:rPr lang="en-GB"/>
              <a:t>When time is tight, AI can feel like a good solution. It can make text sound more professional very quickly.</a:t>
            </a:r>
          </a:p>
          <a:p>
            <a:r>
              <a:rPr lang="en-GB"/>
              <a:t>The problem is that good‑sounding English is not the same as good understanding.</a:t>
            </a:r>
          </a:p>
          <a:p>
            <a:r>
              <a:rPr lang="en-GB"/>
              <a:t>In DS2 especially, you are marked on the decisions you make and how clearly you can explain them.</a:t>
            </a:r>
          </a:p>
          <a:p>
            <a:r>
              <a:rPr lang="en-GB"/>
              <a:t>If AI makes your work harder to explain, then it has made your work weaker, not stronger.</a:t>
            </a:r>
          </a:p>
          <a:p>
            <a:r>
              <a:rPr lang="en-GB"/>
              <a:t>This next activity is about recognising that moment and building your confidence in simple, clear explanations that you understand.</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6153002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do this activity in the same groups you are already in.</a:t>
            </a:r>
          </a:p>
          <a:p>
            <a:r>
              <a:rPr lang="en-GB" dirty="0"/>
              <a:t>What you are about to see are pairs of short texts.</a:t>
            </a:r>
          </a:p>
          <a:p>
            <a:r>
              <a:rPr lang="en-GB" dirty="0"/>
              <a:t>In each pair one version is written in simple student English, the other version is written in polished AI‑style English.</a:t>
            </a:r>
          </a:p>
          <a:p>
            <a:r>
              <a:rPr lang="en-GB" dirty="0"/>
              <a:t>I want to be very clear about the focus of this activity.</a:t>
            </a:r>
          </a:p>
          <a:p>
            <a:r>
              <a:rPr lang="en-GB" dirty="0"/>
              <a:t>This is not about grammar. It is not about which version sounds more academic. And it is not about catching anyone out.</a:t>
            </a:r>
          </a:p>
          <a:p>
            <a:r>
              <a:rPr lang="en-GB" dirty="0"/>
              <a:t>This activity is about control and understanding.</a:t>
            </a:r>
          </a:p>
          <a:p>
            <a:r>
              <a:rPr lang="en-GB" dirty="0"/>
              <a:t>When time is short, AI can make writing feel easier and less stressful. That makes it very tempting to use.</a:t>
            </a:r>
          </a:p>
          <a:p>
            <a:r>
              <a:rPr lang="en-GB" dirty="0"/>
              <a:t>But in DS2, and under university rules generally, you are expected to: submit your own work, explain your decisions, and take responsibility for your work.</a:t>
            </a:r>
          </a:p>
          <a:p>
            <a:r>
              <a:rPr lang="en-GB" dirty="0"/>
              <a:t>So for each pair of texts, talk together about these questions.</a:t>
            </a:r>
          </a:p>
          <a:p>
            <a:r>
              <a:rPr lang="en-GB" dirty="0"/>
              <a:t>Which version shows clearer understanding?</a:t>
            </a:r>
          </a:p>
          <a:p>
            <a:r>
              <a:rPr lang="en-GB" dirty="0"/>
              <a:t>Which version would be safer to submit under university rules?</a:t>
            </a:r>
          </a:p>
          <a:p>
            <a:r>
              <a:rPr lang="en-GB" dirty="0"/>
              <a:t>Where does the AI version sound good but actually say less?</a:t>
            </a:r>
          </a:p>
          <a:p>
            <a:r>
              <a:rPr lang="en-GB" dirty="0"/>
              <a:t>And if you had to explain your choice in the DS2 log, which version could you defend more easily?</a:t>
            </a:r>
          </a:p>
          <a:p>
            <a:r>
              <a:rPr lang="en-GB" dirty="0"/>
              <a:t>You are allowed to disagree with each other. That discussion is where the learning happens.</a:t>
            </a:r>
          </a:p>
          <a:p>
            <a:r>
              <a:rPr lang="en-GB" dirty="0"/>
              <a:t>Take your time. Read carefully.</a:t>
            </a:r>
          </a:p>
          <a:p>
            <a:r>
              <a:rPr lang="en-GB" dirty="0"/>
              <a:t>I will move around the room and listen, but I am not looking for right answers. We are practising noticing when AI helps, and when it quietly takes control away from you</a:t>
            </a:r>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23456350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THE END CLICK FOR ANIMATION AND REMIND: </a:t>
            </a:r>
          </a:p>
          <a:p>
            <a:endParaRPr lang="en-GB"/>
          </a:p>
          <a:p>
            <a:r>
              <a:rPr lang="en-GB"/>
              <a:t>Remember to take a photo of your worksheet. It will help you with the reflection part of DS3</a:t>
            </a:r>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34249386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would like to bring this together by hearing one key takeaway from each group.</a:t>
            </a:r>
          </a:p>
          <a:p>
            <a:r>
              <a:rPr lang="en-GB"/>
              <a:t>This is not a summary of everything you discussed.</a:t>
            </a:r>
          </a:p>
          <a:p>
            <a:r>
              <a:rPr lang="en-GB"/>
              <a:t>It is just one short sentence your group would want to remember when working on DS2 under pressure.</a:t>
            </a:r>
          </a:p>
          <a:p>
            <a:r>
              <a:rPr lang="en-GB"/>
              <a:t>You can think of it as advice to your future self.</a:t>
            </a:r>
          </a:p>
          <a:p>
            <a:r>
              <a:rPr lang="en-GB"/>
              <a:t>For example:</a:t>
            </a:r>
          </a:p>
          <a:p>
            <a:endParaRPr lang="en-GB"/>
          </a:p>
          <a:p>
            <a:r>
              <a:rPr lang="en-GB"/>
              <a:t>‘Clear and simple is safer than impressive and vague.’</a:t>
            </a:r>
          </a:p>
          <a:p>
            <a:r>
              <a:rPr lang="en-GB"/>
              <a:t>‘If I cannot explain it, I should not submit it.’</a:t>
            </a:r>
          </a:p>
          <a:p>
            <a:endParaRPr lang="en-GB"/>
          </a:p>
          <a:p>
            <a:r>
              <a:rPr lang="en-GB"/>
              <a:t>You can read your takeaway if you want.</a:t>
            </a:r>
          </a:p>
          <a:p>
            <a:r>
              <a:rPr lang="en-GB"/>
              <a:t>It does not need to sound perfect or well‑phrased.</a:t>
            </a:r>
          </a:p>
          <a:p>
            <a:r>
              <a:rPr lang="en-GB"/>
              <a:t>We are focusing on meaning, not presentation.</a:t>
            </a:r>
          </a:p>
          <a:p>
            <a:r>
              <a:rPr lang="en-GB"/>
              <a:t>I’ll go around one group at a time. One sentence is enough</a:t>
            </a:r>
          </a:p>
        </p:txBody>
      </p:sp>
      <p:sp>
        <p:nvSpPr>
          <p:cNvPr id="4" name="Slide Number Placeholder 3"/>
          <p:cNvSpPr>
            <a:spLocks noGrp="1"/>
          </p:cNvSpPr>
          <p:nvPr>
            <p:ph type="sldNum" sz="quarter" idx="5"/>
          </p:nvPr>
        </p:nvSpPr>
        <p:spPr/>
        <p:txBody>
          <a:bodyPr/>
          <a:lstStyle/>
          <a:p>
            <a:fld id="{26697777-AA71-4FEA-8726-D9F7C99D48EE}" type="slidenum">
              <a:rPr lang="en-GB" smtClean="0"/>
              <a:t>40</a:t>
            </a:fld>
            <a:endParaRPr lang="en-GB"/>
          </a:p>
        </p:txBody>
      </p:sp>
    </p:spTree>
    <p:extLst>
      <p:ext uri="{BB962C8B-B14F-4D97-AF65-F5344CB8AC3E}">
        <p14:creationId xmlns:p14="http://schemas.microsoft.com/office/powerpoint/2010/main" val="21528070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would like you to take a few minutes for a short reflection like we do at the end of every class. </a:t>
            </a:r>
          </a:p>
          <a:p>
            <a:r>
              <a:rPr lang="en-GB"/>
              <a:t>This is just for you to think about what you learned today.</a:t>
            </a:r>
          </a:p>
          <a:p>
            <a:r>
              <a:rPr lang="en-GB"/>
              <a:t>On the screen, you can see three sentence starters.</a:t>
            </a:r>
          </a:p>
          <a:p>
            <a:r>
              <a:rPr lang="en-GB"/>
              <a:t>Each one connects to a key part of today’s session:</a:t>
            </a:r>
          </a:p>
          <a:p>
            <a:r>
              <a:rPr lang="en-GB"/>
              <a:t>Please complete each sentence in one or two short sentences.</a:t>
            </a:r>
          </a:p>
          <a:p>
            <a:r>
              <a:rPr lang="en-GB"/>
              <a:t>You do not need to write a lot.</a:t>
            </a:r>
          </a:p>
          <a:p>
            <a:r>
              <a:rPr lang="en-GB"/>
              <a:t>Keep it simple and honest.</a:t>
            </a:r>
          </a:p>
          <a:p>
            <a:r>
              <a:rPr lang="en-GB"/>
              <a:t>This reflection helps you notice how your understanding is developing.</a:t>
            </a:r>
          </a:p>
          <a:p>
            <a:r>
              <a:rPr lang="en-GB"/>
              <a:t>It will also help you later when you talk about your digital habits in DS3.</a:t>
            </a:r>
          </a:p>
          <a:p>
            <a:r>
              <a:rPr lang="en-GB"/>
              <a:t>Take your time, and when you are ready, post your answers on Moodle</a:t>
            </a:r>
          </a:p>
        </p:txBody>
      </p:sp>
      <p:sp>
        <p:nvSpPr>
          <p:cNvPr id="4" name="Slide Number Placeholder 3"/>
          <p:cNvSpPr>
            <a:spLocks noGrp="1"/>
          </p:cNvSpPr>
          <p:nvPr>
            <p:ph type="sldNum" sz="quarter" idx="5"/>
          </p:nvPr>
        </p:nvSpPr>
        <p:spPr/>
        <p:txBody>
          <a:bodyPr/>
          <a:lstStyle/>
          <a:p>
            <a:fld id="{26697777-AA71-4FEA-8726-D9F7C99D48EE}" type="slidenum">
              <a:rPr lang="en-GB" smtClean="0"/>
              <a:t>41</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finish, let’s take a moment to recap what we focused on today.</a:t>
            </a:r>
          </a:p>
          <a:p>
            <a:r>
              <a:rPr lang="en-GB" dirty="0"/>
              <a:t>First, we looked at digital referencing.</a:t>
            </a:r>
          </a:p>
          <a:p>
            <a:r>
              <a:rPr lang="en-GB" dirty="0"/>
              <a:t>Not as a set of rules, but as a habit.</a:t>
            </a:r>
          </a:p>
          <a:p>
            <a:r>
              <a:rPr lang="en-GB" dirty="0"/>
              <a:t>Capturing details as you work helps you stay organised and reduces stress later.</a:t>
            </a:r>
          </a:p>
          <a:p>
            <a:r>
              <a:rPr lang="en-GB" dirty="0"/>
              <a:t>We then talked about AI.</a:t>
            </a:r>
          </a:p>
          <a:p>
            <a:r>
              <a:rPr lang="en-GB" dirty="0"/>
              <a:t>We looked at why AI is not a source and why human judgement matters.</a:t>
            </a:r>
          </a:p>
          <a:p>
            <a:r>
              <a:rPr lang="en-GB" dirty="0"/>
              <a:t>AI can support your work, but you stay responsible for checking, deciding, and explaining what you use.</a:t>
            </a:r>
          </a:p>
          <a:p>
            <a:r>
              <a:rPr lang="en-GB" dirty="0"/>
              <a:t>We also looked at copyright and ethical reuse.</a:t>
            </a:r>
          </a:p>
          <a:p>
            <a:r>
              <a:rPr lang="en-GB" dirty="0"/>
              <a:t>That means stopping and thinking before reusing online content, checking licences, and giving credit where needed.</a:t>
            </a:r>
          </a:p>
          <a:p>
            <a:r>
              <a:rPr lang="en-GB" dirty="0"/>
              <a:t>Finally, we focused on staying in control under pressure, especially for DS2.</a:t>
            </a:r>
          </a:p>
          <a:p>
            <a:r>
              <a:rPr lang="en-GB" dirty="0"/>
              <a:t>Simple, clear explanations you understand are safer than fluent language you cannot defend.</a:t>
            </a:r>
          </a:p>
          <a:p>
            <a:r>
              <a:rPr lang="en-GB" dirty="0"/>
              <a:t>All of this is about building habits that support your assessments and your confidence as a digital learner.</a:t>
            </a:r>
          </a:p>
        </p:txBody>
      </p:sp>
      <p:sp>
        <p:nvSpPr>
          <p:cNvPr id="4" name="Slide Number Placeholder 3"/>
          <p:cNvSpPr>
            <a:spLocks noGrp="1"/>
          </p:cNvSpPr>
          <p:nvPr>
            <p:ph type="sldNum" sz="quarter" idx="5"/>
          </p:nvPr>
        </p:nvSpPr>
        <p:spPr/>
        <p:txBody>
          <a:bodyPr/>
          <a:lstStyle/>
          <a:p>
            <a:fld id="{26697777-AA71-4FEA-8726-D9F7C99D48EE}" type="slidenum">
              <a:rPr lang="en-GB" smtClean="0"/>
              <a:t>43</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Introduction to AI. It will help you understand some of the concepts we covered today better and give you more time to reflect on and understand AI.</a:t>
            </a:r>
          </a:p>
          <a:p>
            <a:r>
              <a:rPr lang="en-GB"/>
              <a:t>You should also complete any of the necessary </a:t>
            </a:r>
            <a:r>
              <a:rPr lang="en-GB" err="1"/>
              <a:t>Digiskills</a:t>
            </a:r>
            <a:r>
              <a:rPr lang="en-GB"/>
              <a:t> elements for DS2. Remember what you complete depends on the scenario you have chosen and what it requires. You can find all of the information and links in the Assessments tile on Moodle.</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44</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a:t>For those of you that took a digital helper badge today, and helped others, let's give a round of applause.</a:t>
            </a:r>
          </a:p>
          <a:p>
            <a:r>
              <a:rPr lang="en-GB"/>
              <a:t>Don't forget. Take a selfie with your badge and post it in the Digital Helper forum on Moodle.</a:t>
            </a:r>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45</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remainder of the time today, you can continue your MOS journey, or you can ask me questions, show me a draft of your DS2 work, or ask any questions about tools that you need to know for DS2.</a:t>
            </a:r>
          </a:p>
        </p:txBody>
      </p:sp>
      <p:sp>
        <p:nvSpPr>
          <p:cNvPr id="4" name="Slide Number Placeholder 3"/>
          <p:cNvSpPr>
            <a:spLocks noGrp="1"/>
          </p:cNvSpPr>
          <p:nvPr>
            <p:ph type="sldNum" sz="quarter" idx="5"/>
          </p:nvPr>
        </p:nvSpPr>
        <p:spPr/>
        <p:txBody>
          <a:bodyPr/>
          <a:lstStyle/>
          <a:p>
            <a:fld id="{26697777-AA71-4FEA-8726-D9F7C99D48EE}" type="slidenum">
              <a:rPr lang="en-GB" smtClean="0"/>
              <a:t>46</a:t>
            </a:fld>
            <a:endParaRPr lang="en-GB"/>
          </a:p>
        </p:txBody>
      </p:sp>
    </p:spTree>
    <p:extLst>
      <p:ext uri="{BB962C8B-B14F-4D97-AF65-F5344CB8AC3E}">
        <p14:creationId xmlns:p14="http://schemas.microsoft.com/office/powerpoint/2010/main" val="9075353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26/05/2026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26/05/2026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26/05/2026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26/05/2026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26/05/2026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26/05/2026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26/05/2026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26/05/2026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video" Target="https://www.youtube.com/embed/yiZkk4xdANg?feature=oembed" TargetMode="Externa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hyperlink" Target="https://uwtsd.vevox.co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video" Target="https://www.youtube.com/embed/jDuygY5j0P4?feature=oembed" TargetMode="Externa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www.cfodive.com/news/deloitte-ai-debacle-seen-wake-up-call-corporate-finance/80267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forbes.com/sites/janicegassam/2025/06/23/what-the-workday-lawsuit-reveals-about-ai-bias-and-how-to-prevent-it/"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1.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video" Target="https://www.youtube.com/embed/lMVv3qz-rHs?feature=oembed" TargetMode="External"/><Relationship Id="rId4" Type="http://schemas.openxmlformats.org/officeDocument/2006/relationships/image" Target="../media/image11.jpeg"/></Relationships>
</file>

<file path=ppt/slides/_rels/slide2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video" Target="https://www.youtube.com/embed/tuVa27WISyo?feature=oembed" TargetMode="External"/><Relationship Id="rId5" Type="http://schemas.openxmlformats.org/officeDocument/2006/relationships/image" Target="../media/image21.svg"/><Relationship Id="rId4" Type="http://schemas.openxmlformats.org/officeDocument/2006/relationships/image" Target="../media/image20.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5" Type="http://schemas.openxmlformats.org/officeDocument/2006/relationships/image" Target="../media/image22.jpeg"/><Relationship Id="rId4" Type="http://schemas.openxmlformats.org/officeDocument/2006/relationships/image" Target="../media/image21.svg"/></Relationships>
</file>

<file path=ppt/slides/_rels/slide4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ea typeface="Calibri"/>
                <a:cs typeface="Calibri"/>
              </a:rPr>
              <a:t>LCLM4002 Digital Skills</a:t>
            </a:r>
          </a:p>
          <a:p>
            <a:r>
              <a:rPr lang="en-GB">
                <a:ea typeface="Calibri"/>
                <a:cs typeface="Calibri"/>
              </a:rPr>
              <a:t>Week 5</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3" name="Content Placeholder 2">
            <a:extLst>
              <a:ext uri="{FF2B5EF4-FFF2-40B4-BE49-F238E27FC236}">
                <a16:creationId xmlns:a16="http://schemas.microsoft.com/office/drawing/2014/main" id="{AC5DC29F-8EC6-0A67-581B-42A8963BB165}"/>
              </a:ext>
            </a:extLst>
          </p:cNvPr>
          <p:cNvSpPr>
            <a:spLocks noGrp="1"/>
          </p:cNvSpPr>
          <p:nvPr>
            <p:ph idx="1"/>
          </p:nvPr>
        </p:nvSpPr>
        <p:spPr/>
        <p:txBody>
          <a:bodyPr vert="horz" lIns="91440" tIns="45720" rIns="91440" bIns="45720" rtlCol="0" anchor="t">
            <a:noAutofit/>
          </a:bodyPr>
          <a:lstStyle/>
          <a:p>
            <a:pPr marL="0" indent="0">
              <a:buNone/>
            </a:pPr>
            <a:r>
              <a:rPr lang="en-GB">
                <a:ea typeface="+mn-lt"/>
                <a:cs typeface="+mn-lt"/>
              </a:rPr>
              <a:t>In pairs:</a:t>
            </a:r>
            <a:endParaRPr lang="en-GB">
              <a:cs typeface="Segoe UI"/>
            </a:endParaRPr>
          </a:p>
          <a:p>
            <a:r>
              <a:rPr lang="en-GB">
                <a:ea typeface="+mn-lt"/>
                <a:cs typeface="+mn-lt"/>
              </a:rPr>
              <a:t>Read the three short paragraphs</a:t>
            </a:r>
            <a:endParaRPr lang="en-GB"/>
          </a:p>
          <a:p>
            <a:r>
              <a:rPr lang="en-GB">
                <a:ea typeface="+mn-lt"/>
                <a:cs typeface="+mn-lt"/>
              </a:rPr>
              <a:t>Choose the best one</a:t>
            </a:r>
            <a:endParaRPr lang="en-GB"/>
          </a:p>
          <a:p>
            <a:r>
              <a:rPr lang="en-GB">
                <a:ea typeface="+mn-lt"/>
                <a:cs typeface="+mn-lt"/>
              </a:rPr>
              <a:t>Talk about why it is better</a:t>
            </a:r>
            <a:endParaRPr lang="en-GB"/>
          </a:p>
          <a:p>
            <a:r>
              <a:rPr lang="en-GB">
                <a:ea typeface="+mn-lt"/>
                <a:cs typeface="+mn-lt"/>
              </a:rPr>
              <a:t>Think about:</a:t>
            </a:r>
            <a:endParaRPr lang="en-GB"/>
          </a:p>
          <a:p>
            <a:pPr lvl="1">
              <a:buFont typeface="Courier New" panose="020B0604020202020204" pitchFamily="34" charset="0"/>
              <a:buChar char="o"/>
            </a:pPr>
            <a:r>
              <a:rPr lang="en-GB">
                <a:ea typeface="+mn-lt"/>
                <a:cs typeface="+mn-lt"/>
              </a:rPr>
              <a:t>Is the formatting clear?</a:t>
            </a:r>
            <a:endParaRPr lang="en-GB"/>
          </a:p>
          <a:p>
            <a:pPr lvl="1">
              <a:buFont typeface="Courier New" panose="020B0604020202020204" pitchFamily="34" charset="0"/>
              <a:buChar char="o"/>
            </a:pPr>
            <a:r>
              <a:rPr lang="en-GB">
                <a:ea typeface="+mn-lt"/>
                <a:cs typeface="+mn-lt"/>
              </a:rPr>
              <a:t>Are the sentences easy to read?</a:t>
            </a:r>
            <a:endParaRPr lang="en-GB"/>
          </a:p>
          <a:p>
            <a:pPr lvl="1">
              <a:buFont typeface="Courier New" panose="020B0604020202020204" pitchFamily="34" charset="0"/>
              <a:buChar char="o"/>
            </a:pPr>
            <a:r>
              <a:rPr lang="en-GB">
                <a:ea typeface="+mn-lt"/>
                <a:cs typeface="+mn-lt"/>
              </a:rPr>
              <a:t>Does it look tidy and organised?</a:t>
            </a:r>
            <a:endParaRPr lang="en-GB"/>
          </a:p>
        </p:txBody>
      </p:sp>
      <p:pic>
        <p:nvPicPr>
          <p:cNvPr id="6" name="Picture 5" descr="A black text with a white background&#10;&#10;AI-generated content may be incorrect.">
            <a:hlinkClick r:id="rId4"/>
            <a:extLst>
              <a:ext uri="{FF2B5EF4-FFF2-40B4-BE49-F238E27FC236}">
                <a16:creationId xmlns:a16="http://schemas.microsoft.com/office/drawing/2014/main" id="{1A0EB2FB-ADD3-4D5A-96ED-6A5026A016D7}"/>
              </a:ext>
            </a:extLst>
          </p:cNvPr>
          <p:cNvPicPr>
            <a:picLocks noChangeAspect="1"/>
          </p:cNvPicPr>
          <p:nvPr/>
        </p:nvPicPr>
        <p:blipFill>
          <a:blip r:embed="rId5"/>
          <a:stretch>
            <a:fillRect/>
          </a:stretch>
        </p:blipFill>
        <p:spPr>
          <a:xfrm>
            <a:off x="7339774" y="5268291"/>
            <a:ext cx="4014024" cy="808685"/>
          </a:xfrm>
          <a:prstGeom prst="rect">
            <a:avLst/>
          </a:prstGeom>
        </p:spPr>
      </p:pic>
      <p:pic>
        <p:nvPicPr>
          <p:cNvPr id="4" name="Online Media 3" title="3 Minute Timer">
            <a:hlinkClick r:id="" action="ppaction://media"/>
            <a:extLst>
              <a:ext uri="{FF2B5EF4-FFF2-40B4-BE49-F238E27FC236}">
                <a16:creationId xmlns:a16="http://schemas.microsoft.com/office/drawing/2014/main" id="{194443AD-3F44-513E-94FD-57E4138BDE2D}"/>
              </a:ext>
            </a:extLst>
          </p:cNvPr>
          <p:cNvPicPr>
            <a:picLocks noRot="1" noChangeAspect="1"/>
          </p:cNvPicPr>
          <p:nvPr>
            <a:videoFile r:link="rId1"/>
          </p:nvPr>
        </p:nvPicPr>
        <p:blipFill>
          <a:blip r:embed="rId6"/>
          <a:stretch>
            <a:fillRect/>
          </a:stretch>
        </p:blipFill>
        <p:spPr>
          <a:xfrm>
            <a:off x="7479655" y="2244436"/>
            <a:ext cx="3585221" cy="2025650"/>
          </a:xfrm>
          <a:prstGeom prst="rect">
            <a:avLst/>
          </a:prstGeom>
        </p:spPr>
      </p:pic>
    </p:spTree>
    <p:extLst>
      <p:ext uri="{BB962C8B-B14F-4D97-AF65-F5344CB8AC3E}">
        <p14:creationId xmlns:p14="http://schemas.microsoft.com/office/powerpoint/2010/main" val="196161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p:cTn id="15"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Tree>
    <p:extLst>
      <p:ext uri="{BB962C8B-B14F-4D97-AF65-F5344CB8AC3E}">
        <p14:creationId xmlns:p14="http://schemas.microsoft.com/office/powerpoint/2010/main" val="355682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485555835"/>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8FBF3-9438-9D6D-2664-A388992A61D7}"/>
              </a:ext>
            </a:extLst>
          </p:cNvPr>
          <p:cNvSpPr>
            <a:spLocks noGrp="1"/>
          </p:cNvSpPr>
          <p:nvPr>
            <p:ph type="title"/>
          </p:nvPr>
        </p:nvSpPr>
        <p:spPr/>
        <p:txBody>
          <a:bodyPr/>
          <a:lstStyle/>
          <a:p>
            <a:r>
              <a:rPr lang="en-GB"/>
              <a:t>Remember: Part 2 of your assessment Is Coming in Week 7</a:t>
            </a:r>
          </a:p>
        </p:txBody>
      </p:sp>
      <p:sp>
        <p:nvSpPr>
          <p:cNvPr id="3" name="Content Placeholder 2">
            <a:extLst>
              <a:ext uri="{FF2B5EF4-FFF2-40B4-BE49-F238E27FC236}">
                <a16:creationId xmlns:a16="http://schemas.microsoft.com/office/drawing/2014/main" id="{08453D4A-49AC-EF37-ED83-27BF2A37F364}"/>
              </a:ext>
            </a:extLst>
          </p:cNvPr>
          <p:cNvSpPr>
            <a:spLocks noGrp="1"/>
          </p:cNvSpPr>
          <p:nvPr>
            <p:ph idx="1"/>
          </p:nvPr>
        </p:nvSpPr>
        <p:spPr/>
        <p:txBody>
          <a:bodyPr vert="horz" lIns="91440" tIns="45720" rIns="91440" bIns="45720" rtlCol="0" anchor="t">
            <a:normAutofit/>
          </a:bodyPr>
          <a:lstStyle/>
          <a:p>
            <a:r>
              <a:rPr lang="en-GB"/>
              <a:t>You will create one digital piece of work for a business task</a:t>
            </a:r>
          </a:p>
          <a:p>
            <a:r>
              <a:rPr lang="en-GB"/>
              <a:t>You will explain what information you used and why you chose it</a:t>
            </a:r>
          </a:p>
          <a:p>
            <a:r>
              <a:rPr lang="en-GB"/>
              <a:t>Today’s lesson helps you practise finding and recording information clearly, which supports your DS2 log</a:t>
            </a:r>
          </a:p>
          <a:p>
            <a:endParaRPr lang="en-GB"/>
          </a:p>
        </p:txBody>
      </p:sp>
    </p:spTree>
    <p:extLst>
      <p:ext uri="{BB962C8B-B14F-4D97-AF65-F5344CB8AC3E}">
        <p14:creationId xmlns:p14="http://schemas.microsoft.com/office/powerpoint/2010/main" val="203612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04763-3D85-5BE3-2772-527116761AA9}"/>
              </a:ext>
            </a:extLst>
          </p:cNvPr>
          <p:cNvSpPr>
            <a:spLocks noGrp="1"/>
          </p:cNvSpPr>
          <p:nvPr>
            <p:ph type="ctrTitle"/>
          </p:nvPr>
        </p:nvSpPr>
        <p:spPr/>
        <p:txBody>
          <a:bodyPr/>
          <a:lstStyle/>
          <a:p>
            <a:r>
              <a:rPr lang="en-GB"/>
              <a:t>Referencing in a digital world</a:t>
            </a:r>
          </a:p>
        </p:txBody>
      </p:sp>
      <p:sp>
        <p:nvSpPr>
          <p:cNvPr id="3" name="Subtitle 2">
            <a:extLst>
              <a:ext uri="{FF2B5EF4-FFF2-40B4-BE49-F238E27FC236}">
                <a16:creationId xmlns:a16="http://schemas.microsoft.com/office/drawing/2014/main" id="{8AEB7D74-79A8-0B83-01AD-738E4D72B09D}"/>
              </a:ext>
            </a:extLst>
          </p:cNvPr>
          <p:cNvSpPr>
            <a:spLocks noGrp="1"/>
          </p:cNvSpPr>
          <p:nvPr>
            <p:ph type="subTitle" idx="1"/>
          </p:nvPr>
        </p:nvSpPr>
        <p:spPr/>
        <p:txBody>
          <a:bodyPr/>
          <a:lstStyle/>
          <a:p>
            <a:endParaRPr lang="en-GB"/>
          </a:p>
        </p:txBody>
      </p:sp>
      <p:pic>
        <p:nvPicPr>
          <p:cNvPr id="6" name="Picture Placeholder 5" descr="Closeup of a keyboard">
            <a:extLst>
              <a:ext uri="{FF2B5EF4-FFF2-40B4-BE49-F238E27FC236}">
                <a16:creationId xmlns:a16="http://schemas.microsoft.com/office/drawing/2014/main" id="{E7737B09-C649-5D09-0C95-552500EE924E}"/>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845" r="24845"/>
          <a:stretch>
            <a:fillRect/>
          </a:stretch>
        </p:blipFill>
        <p:spPr/>
      </p:pic>
    </p:spTree>
    <p:extLst>
      <p:ext uri="{BB962C8B-B14F-4D97-AF65-F5344CB8AC3E}">
        <p14:creationId xmlns:p14="http://schemas.microsoft.com/office/powerpoint/2010/main" val="3911105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39B90-5883-1BF8-B314-56B5159581B3}"/>
              </a:ext>
            </a:extLst>
          </p:cNvPr>
          <p:cNvSpPr>
            <a:spLocks noGrp="1"/>
          </p:cNvSpPr>
          <p:nvPr>
            <p:ph type="title"/>
          </p:nvPr>
        </p:nvSpPr>
        <p:spPr/>
        <p:txBody>
          <a:bodyPr/>
          <a:lstStyle/>
          <a:p>
            <a:r>
              <a:rPr lang="en-GB"/>
              <a:t>Why Referencing Matters in Digital Work</a:t>
            </a:r>
          </a:p>
        </p:txBody>
      </p:sp>
      <p:sp>
        <p:nvSpPr>
          <p:cNvPr id="3" name="Content Placeholder 2">
            <a:extLst>
              <a:ext uri="{FF2B5EF4-FFF2-40B4-BE49-F238E27FC236}">
                <a16:creationId xmlns:a16="http://schemas.microsoft.com/office/drawing/2014/main" id="{58F68982-78A8-A2E0-631A-0C02A8AF5950}"/>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b="1"/>
              <a:t>When we work digitally:</a:t>
            </a:r>
          </a:p>
          <a:p>
            <a:r>
              <a:rPr lang="en-GB"/>
              <a:t>We search for information</a:t>
            </a:r>
          </a:p>
          <a:p>
            <a:r>
              <a:rPr lang="en-GB"/>
              <a:t>We save links, files, and screenshots</a:t>
            </a:r>
          </a:p>
          <a:p>
            <a:r>
              <a:rPr lang="en-GB"/>
              <a:t>We move between tools (browser, Word, AI, library)</a:t>
            </a:r>
          </a:p>
        </p:txBody>
      </p:sp>
      <p:sp>
        <p:nvSpPr>
          <p:cNvPr id="5" name="Content Placeholder 4">
            <a:extLst>
              <a:ext uri="{FF2B5EF4-FFF2-40B4-BE49-F238E27FC236}">
                <a16:creationId xmlns:a16="http://schemas.microsoft.com/office/drawing/2014/main" id="{A1EA2266-2E04-76C5-6407-88295ED943A1}"/>
              </a:ext>
            </a:extLst>
          </p:cNvPr>
          <p:cNvSpPr>
            <a:spLocks noGrp="1"/>
          </p:cNvSpPr>
          <p:nvPr>
            <p:ph sz="half" idx="2"/>
          </p:nvPr>
        </p:nvSpPr>
        <p:spPr/>
        <p:txBody>
          <a:bodyPr>
            <a:normAutofit fontScale="85000" lnSpcReduction="10000"/>
          </a:bodyPr>
          <a:lstStyle/>
          <a:p>
            <a:pPr marL="0" indent="0">
              <a:buNone/>
            </a:pPr>
            <a:r>
              <a:rPr lang="en-GB" b="1"/>
              <a:t>Referencing matters because:</a:t>
            </a:r>
          </a:p>
          <a:p>
            <a:r>
              <a:rPr lang="en-GB"/>
              <a:t>We do not forget where information came from</a:t>
            </a:r>
          </a:p>
          <a:p>
            <a:r>
              <a:rPr lang="en-GB"/>
              <a:t>We can find sources again later</a:t>
            </a:r>
          </a:p>
          <a:p>
            <a:r>
              <a:rPr lang="en-GB"/>
              <a:t>Our work stays clear and trustworthy</a:t>
            </a:r>
          </a:p>
          <a:p>
            <a:r>
              <a:rPr lang="en-GB"/>
              <a:t>We protect ourselves from mistakes</a:t>
            </a:r>
          </a:p>
          <a:p>
            <a:r>
              <a:rPr lang="en-GB"/>
              <a:t>Other people can understand and check our work</a:t>
            </a:r>
          </a:p>
          <a:p>
            <a:endParaRPr lang="en-GB"/>
          </a:p>
        </p:txBody>
      </p:sp>
      <p:sp>
        <p:nvSpPr>
          <p:cNvPr id="7" name="Rectangle 6">
            <a:extLst>
              <a:ext uri="{FF2B5EF4-FFF2-40B4-BE49-F238E27FC236}">
                <a16:creationId xmlns:a16="http://schemas.microsoft.com/office/drawing/2014/main" id="{0CA6FB55-BB06-8199-DDCF-72B8B7E391D0}"/>
              </a:ext>
            </a:extLst>
          </p:cNvPr>
          <p:cNvSpPr/>
          <p:nvPr/>
        </p:nvSpPr>
        <p:spPr>
          <a:xfrm>
            <a:off x="1765951" y="4639117"/>
            <a:ext cx="4330049" cy="2062103"/>
          </a:xfrm>
          <a:prstGeom prst="rect">
            <a:avLst/>
          </a:prstGeom>
          <a:noFill/>
        </p:spPr>
        <p:txBody>
          <a:bodyPr wrap="square" lIns="91440" tIns="45720" rIns="91440" bIns="45720">
            <a:spAutoFit/>
          </a:bodyPr>
          <a:lstStyle/>
          <a:p>
            <a:r>
              <a:rPr lang="en-GB" sz="3200" b="1">
                <a:ln w="9525">
                  <a:solidFill>
                    <a:schemeClr val="bg1"/>
                  </a:solidFill>
                  <a:prstDash val="solid"/>
                </a:ln>
                <a:effectLst>
                  <a:outerShdw blurRad="12700" dist="38100" dir="2700000" algn="tl" rotWithShape="0">
                    <a:schemeClr val="bg1">
                      <a:lumMod val="50000"/>
                    </a:schemeClr>
                  </a:outerShdw>
                </a:effectLst>
              </a:rPr>
              <a:t>Good digital referencing starts while you work, not at the end</a:t>
            </a:r>
          </a:p>
        </p:txBody>
      </p:sp>
    </p:spTree>
    <p:extLst>
      <p:ext uri="{BB962C8B-B14F-4D97-AF65-F5344CB8AC3E}">
        <p14:creationId xmlns:p14="http://schemas.microsoft.com/office/powerpoint/2010/main" val="1435352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A0E5B-FEAA-FBFA-0955-B5F8E09F425F}"/>
              </a:ext>
            </a:extLst>
          </p:cNvPr>
          <p:cNvSpPr>
            <a:spLocks noGrp="1"/>
          </p:cNvSpPr>
          <p:nvPr>
            <p:ph type="title"/>
          </p:nvPr>
        </p:nvSpPr>
        <p:spPr/>
        <p:txBody>
          <a:bodyPr/>
          <a:lstStyle/>
          <a:p>
            <a:r>
              <a:rPr lang="en-GB"/>
              <a:t>Website or Journal Article?</a:t>
            </a:r>
          </a:p>
        </p:txBody>
      </p:sp>
      <p:sp>
        <p:nvSpPr>
          <p:cNvPr id="3" name="Content Placeholder 2">
            <a:extLst>
              <a:ext uri="{FF2B5EF4-FFF2-40B4-BE49-F238E27FC236}">
                <a16:creationId xmlns:a16="http://schemas.microsoft.com/office/drawing/2014/main" id="{AAF1EC20-DDFE-F922-1D8E-5514DF75794B}"/>
              </a:ext>
            </a:extLst>
          </p:cNvPr>
          <p:cNvSpPr>
            <a:spLocks noGrp="1"/>
          </p:cNvSpPr>
          <p:nvPr>
            <p:ph sz="half" idx="1"/>
          </p:nvPr>
        </p:nvSpPr>
        <p:spPr/>
        <p:txBody>
          <a:bodyPr/>
          <a:lstStyle/>
          <a:p>
            <a:pPr marL="0" indent="0">
              <a:buNone/>
            </a:pPr>
            <a:r>
              <a:rPr lang="en-GB" b="1"/>
              <a:t>A normal website usually:</a:t>
            </a:r>
          </a:p>
          <a:p>
            <a:r>
              <a:rPr lang="en-GB"/>
              <a:t>Is easy to access</a:t>
            </a:r>
          </a:p>
          <a:p>
            <a:r>
              <a:rPr lang="en-GB"/>
              <a:t>Can be updated or changed at any time</a:t>
            </a:r>
          </a:p>
          <a:p>
            <a:r>
              <a:rPr lang="en-GB"/>
              <a:t>Is written for the general public</a:t>
            </a:r>
          </a:p>
          <a:p>
            <a:endParaRPr lang="en-GB"/>
          </a:p>
        </p:txBody>
      </p:sp>
      <p:sp>
        <p:nvSpPr>
          <p:cNvPr id="4" name="Content Placeholder 3">
            <a:extLst>
              <a:ext uri="{FF2B5EF4-FFF2-40B4-BE49-F238E27FC236}">
                <a16:creationId xmlns:a16="http://schemas.microsoft.com/office/drawing/2014/main" id="{472D7484-DAA0-BC22-1D84-2B5899E996E4}"/>
              </a:ext>
            </a:extLst>
          </p:cNvPr>
          <p:cNvSpPr>
            <a:spLocks noGrp="1"/>
          </p:cNvSpPr>
          <p:nvPr>
            <p:ph sz="half" idx="2"/>
          </p:nvPr>
        </p:nvSpPr>
        <p:spPr/>
        <p:txBody>
          <a:bodyPr/>
          <a:lstStyle/>
          <a:p>
            <a:pPr marL="0" indent="0">
              <a:buNone/>
            </a:pPr>
            <a:r>
              <a:rPr lang="en-GB" b="1"/>
              <a:t>A journal article usually:</a:t>
            </a:r>
          </a:p>
          <a:p>
            <a:r>
              <a:rPr lang="en-GB"/>
              <a:t>Is written by experts or researchers</a:t>
            </a:r>
          </a:p>
          <a:p>
            <a:r>
              <a:rPr lang="en-GB"/>
              <a:t>Has a clear author and publication date</a:t>
            </a:r>
          </a:p>
          <a:p>
            <a:r>
              <a:rPr lang="en-GB"/>
              <a:t>Does not change once it is published</a:t>
            </a:r>
          </a:p>
          <a:p>
            <a:endParaRPr lang="en-GB"/>
          </a:p>
        </p:txBody>
      </p:sp>
    </p:spTree>
    <p:extLst>
      <p:ext uri="{BB962C8B-B14F-4D97-AF65-F5344CB8AC3E}">
        <p14:creationId xmlns:p14="http://schemas.microsoft.com/office/powerpoint/2010/main" val="2845085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3C23F-4543-83FA-F5CB-9804A3124C4B}"/>
              </a:ext>
            </a:extLst>
          </p:cNvPr>
          <p:cNvSpPr>
            <a:spLocks noGrp="1"/>
          </p:cNvSpPr>
          <p:nvPr>
            <p:ph type="title"/>
          </p:nvPr>
        </p:nvSpPr>
        <p:spPr/>
        <p:txBody>
          <a:bodyPr/>
          <a:lstStyle/>
          <a:p>
            <a:r>
              <a:rPr lang="en-GB"/>
              <a:t>Why Dates Matter</a:t>
            </a:r>
          </a:p>
        </p:txBody>
      </p:sp>
      <p:sp>
        <p:nvSpPr>
          <p:cNvPr id="3" name="Content Placeholder 2">
            <a:extLst>
              <a:ext uri="{FF2B5EF4-FFF2-40B4-BE49-F238E27FC236}">
                <a16:creationId xmlns:a16="http://schemas.microsoft.com/office/drawing/2014/main" id="{BFC9748E-AD82-4CCF-D4B6-6AB30788D000}"/>
              </a:ext>
            </a:extLst>
          </p:cNvPr>
          <p:cNvSpPr>
            <a:spLocks noGrp="1"/>
          </p:cNvSpPr>
          <p:nvPr>
            <p:ph sz="half" idx="1"/>
          </p:nvPr>
        </p:nvSpPr>
        <p:spPr/>
        <p:txBody>
          <a:bodyPr>
            <a:normAutofit fontScale="92500" lnSpcReduction="10000"/>
          </a:bodyPr>
          <a:lstStyle/>
          <a:p>
            <a:r>
              <a:rPr lang="en-GB"/>
              <a:t>When we work online, information can change.</a:t>
            </a:r>
          </a:p>
          <a:p>
            <a:r>
              <a:rPr lang="en-GB"/>
              <a:t>That is why we look at two dates:</a:t>
            </a:r>
          </a:p>
          <a:p>
            <a:pPr lvl="1"/>
            <a:r>
              <a:rPr lang="en-GB"/>
              <a:t>When the information was published</a:t>
            </a:r>
          </a:p>
          <a:p>
            <a:pPr lvl="1"/>
            <a:r>
              <a:rPr lang="en-GB"/>
              <a:t>When you accessed it</a:t>
            </a:r>
          </a:p>
          <a:p>
            <a:endParaRPr lang="en-GB"/>
          </a:p>
        </p:txBody>
      </p:sp>
      <p:sp>
        <p:nvSpPr>
          <p:cNvPr id="4" name="Content Placeholder 3">
            <a:extLst>
              <a:ext uri="{FF2B5EF4-FFF2-40B4-BE49-F238E27FC236}">
                <a16:creationId xmlns:a16="http://schemas.microsoft.com/office/drawing/2014/main" id="{60AE00DD-9139-C0AA-8D09-FE2FC1EB1C98}"/>
              </a:ext>
            </a:extLst>
          </p:cNvPr>
          <p:cNvSpPr>
            <a:spLocks noGrp="1"/>
          </p:cNvSpPr>
          <p:nvPr>
            <p:ph sz="half" idx="2"/>
          </p:nvPr>
        </p:nvSpPr>
        <p:spPr/>
        <p:txBody>
          <a:bodyPr>
            <a:normAutofit fontScale="92500" lnSpcReduction="10000"/>
          </a:bodyPr>
          <a:lstStyle/>
          <a:p>
            <a:r>
              <a:rPr lang="en-GB"/>
              <a:t>The access date is important because:</a:t>
            </a:r>
          </a:p>
          <a:p>
            <a:pPr lvl="1"/>
            <a:r>
              <a:rPr lang="en-GB"/>
              <a:t>Websites can be edited after they are published</a:t>
            </a:r>
          </a:p>
          <a:p>
            <a:pPr lvl="1"/>
            <a:r>
              <a:rPr lang="en-GB"/>
              <a:t>Numbers and advice can change</a:t>
            </a:r>
          </a:p>
          <a:p>
            <a:pPr lvl="1"/>
            <a:r>
              <a:rPr lang="en-GB"/>
              <a:t>You show exactly what version you used</a:t>
            </a:r>
          </a:p>
          <a:p>
            <a:r>
              <a:rPr lang="en-GB"/>
              <a:t>Dates help you decide if information is recent, relevant, or out of date.</a:t>
            </a:r>
          </a:p>
          <a:p>
            <a:endParaRPr lang="en-GB"/>
          </a:p>
        </p:txBody>
      </p:sp>
    </p:spTree>
    <p:extLst>
      <p:ext uri="{BB962C8B-B14F-4D97-AF65-F5344CB8AC3E}">
        <p14:creationId xmlns:p14="http://schemas.microsoft.com/office/powerpoint/2010/main" val="2163655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6493-0A0F-E82A-69D3-96828A179334}"/>
              </a:ext>
            </a:extLst>
          </p:cNvPr>
          <p:cNvSpPr>
            <a:spLocks noGrp="1"/>
          </p:cNvSpPr>
          <p:nvPr>
            <p:ph type="title"/>
          </p:nvPr>
        </p:nvSpPr>
        <p:spPr/>
        <p:txBody>
          <a:bodyPr>
            <a:normAutofit/>
          </a:bodyPr>
          <a:lstStyle/>
          <a:p>
            <a:r>
              <a:rPr lang="en-GB"/>
              <a:t>Good referencing starts while you are working, not at the end.</a:t>
            </a:r>
          </a:p>
        </p:txBody>
      </p:sp>
      <p:sp>
        <p:nvSpPr>
          <p:cNvPr id="3" name="Content Placeholder 2">
            <a:extLst>
              <a:ext uri="{FF2B5EF4-FFF2-40B4-BE49-F238E27FC236}">
                <a16:creationId xmlns:a16="http://schemas.microsoft.com/office/drawing/2014/main" id="{893386AB-54CE-7869-D11B-3DA901D8BAE7}"/>
              </a:ext>
            </a:extLst>
          </p:cNvPr>
          <p:cNvSpPr>
            <a:spLocks noGrp="1"/>
          </p:cNvSpPr>
          <p:nvPr>
            <p:ph sz="half" idx="1"/>
          </p:nvPr>
        </p:nvSpPr>
        <p:spPr/>
        <p:txBody>
          <a:bodyPr/>
          <a:lstStyle/>
          <a:p>
            <a:pPr marL="0" indent="0">
              <a:buNone/>
            </a:pPr>
            <a:r>
              <a:rPr lang="en-GB" b="1"/>
              <a:t>When you find a source, record:</a:t>
            </a:r>
          </a:p>
          <a:p>
            <a:r>
              <a:rPr lang="en-GB"/>
              <a:t>Author or organisation</a:t>
            </a:r>
          </a:p>
          <a:p>
            <a:r>
              <a:rPr lang="en-GB"/>
              <a:t>Title</a:t>
            </a:r>
          </a:p>
          <a:p>
            <a:r>
              <a:rPr lang="en-GB"/>
              <a:t>Date</a:t>
            </a:r>
          </a:p>
          <a:p>
            <a:r>
              <a:rPr lang="en-GB"/>
              <a:t>Website link or file</a:t>
            </a:r>
          </a:p>
          <a:p>
            <a:r>
              <a:rPr lang="en-GB"/>
              <a:t>Access date if it is online</a:t>
            </a:r>
          </a:p>
          <a:p>
            <a:endParaRPr lang="en-GB"/>
          </a:p>
        </p:txBody>
      </p:sp>
      <p:sp>
        <p:nvSpPr>
          <p:cNvPr id="4" name="Content Placeholder 3">
            <a:extLst>
              <a:ext uri="{FF2B5EF4-FFF2-40B4-BE49-F238E27FC236}">
                <a16:creationId xmlns:a16="http://schemas.microsoft.com/office/drawing/2014/main" id="{21D3E0A0-6BD8-011C-12F8-0912BB4CEF97}"/>
              </a:ext>
            </a:extLst>
          </p:cNvPr>
          <p:cNvSpPr>
            <a:spLocks noGrp="1"/>
          </p:cNvSpPr>
          <p:nvPr>
            <p:ph sz="half" idx="2"/>
          </p:nvPr>
        </p:nvSpPr>
        <p:spPr/>
        <p:txBody>
          <a:bodyPr/>
          <a:lstStyle/>
          <a:p>
            <a:pPr marL="0" indent="0">
              <a:buNone/>
            </a:pPr>
            <a:r>
              <a:rPr lang="en-GB" b="1"/>
              <a:t>If you wait too long:</a:t>
            </a:r>
          </a:p>
          <a:p>
            <a:r>
              <a:rPr lang="en-GB"/>
              <a:t>You may forget where the information came from</a:t>
            </a:r>
          </a:p>
          <a:p>
            <a:r>
              <a:rPr lang="en-GB"/>
              <a:t>Pages may look different later</a:t>
            </a:r>
          </a:p>
          <a:p>
            <a:r>
              <a:rPr lang="en-GB"/>
              <a:t>You may not be able to find the source again</a:t>
            </a:r>
          </a:p>
          <a:p>
            <a:endParaRPr lang="en-GB"/>
          </a:p>
        </p:txBody>
      </p:sp>
    </p:spTree>
    <p:extLst>
      <p:ext uri="{BB962C8B-B14F-4D97-AF65-F5344CB8AC3E}">
        <p14:creationId xmlns:p14="http://schemas.microsoft.com/office/powerpoint/2010/main" val="445922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DA91-7D08-2587-47D7-36DA4144A46C}"/>
              </a:ext>
            </a:extLst>
          </p:cNvPr>
          <p:cNvSpPr>
            <a:spLocks noGrp="1"/>
          </p:cNvSpPr>
          <p:nvPr>
            <p:ph type="title"/>
          </p:nvPr>
        </p:nvSpPr>
        <p:spPr/>
        <p:txBody>
          <a:bodyPr/>
          <a:lstStyle/>
          <a:p>
            <a:r>
              <a:rPr lang="en-GB"/>
              <a:t>Saving Information Safely</a:t>
            </a:r>
          </a:p>
        </p:txBody>
      </p:sp>
      <p:sp>
        <p:nvSpPr>
          <p:cNvPr id="3" name="Content Placeholder 2">
            <a:extLst>
              <a:ext uri="{FF2B5EF4-FFF2-40B4-BE49-F238E27FC236}">
                <a16:creationId xmlns:a16="http://schemas.microsoft.com/office/drawing/2014/main" id="{3B0DEAD3-C2CE-5328-8B75-0BED67CE6E07}"/>
              </a:ext>
            </a:extLst>
          </p:cNvPr>
          <p:cNvSpPr>
            <a:spLocks noGrp="1"/>
          </p:cNvSpPr>
          <p:nvPr>
            <p:ph sz="half" idx="1"/>
          </p:nvPr>
        </p:nvSpPr>
        <p:spPr/>
        <p:txBody>
          <a:bodyPr>
            <a:normAutofit lnSpcReduction="10000"/>
          </a:bodyPr>
          <a:lstStyle/>
          <a:p>
            <a:r>
              <a:rPr lang="en-GB"/>
              <a:t>Not all digital information stays the same.</a:t>
            </a:r>
          </a:p>
          <a:p>
            <a:r>
              <a:rPr lang="en-GB"/>
              <a:t>Webpages can:</a:t>
            </a:r>
          </a:p>
          <a:p>
            <a:pPr lvl="1"/>
            <a:r>
              <a:rPr lang="en-GB"/>
              <a:t>Be updated</a:t>
            </a:r>
          </a:p>
          <a:p>
            <a:pPr lvl="1"/>
            <a:r>
              <a:rPr lang="en-GB"/>
              <a:t>Be removed</a:t>
            </a:r>
          </a:p>
          <a:p>
            <a:pPr lvl="1"/>
            <a:r>
              <a:rPr lang="en-GB"/>
              <a:t>Move to a different address</a:t>
            </a:r>
          </a:p>
          <a:p>
            <a:endParaRPr lang="en-GB"/>
          </a:p>
        </p:txBody>
      </p:sp>
      <p:sp>
        <p:nvSpPr>
          <p:cNvPr id="4" name="Content Placeholder 3">
            <a:extLst>
              <a:ext uri="{FF2B5EF4-FFF2-40B4-BE49-F238E27FC236}">
                <a16:creationId xmlns:a16="http://schemas.microsoft.com/office/drawing/2014/main" id="{31A969D6-4193-458C-32E1-5E7A585F15A4}"/>
              </a:ext>
            </a:extLst>
          </p:cNvPr>
          <p:cNvSpPr>
            <a:spLocks noGrp="1"/>
          </p:cNvSpPr>
          <p:nvPr>
            <p:ph sz="half" idx="2"/>
          </p:nvPr>
        </p:nvSpPr>
        <p:spPr/>
        <p:txBody>
          <a:bodyPr>
            <a:normAutofit lnSpcReduction="10000"/>
          </a:bodyPr>
          <a:lstStyle/>
          <a:p>
            <a:pPr marL="0" indent="0">
              <a:buNone/>
            </a:pPr>
            <a:r>
              <a:rPr lang="en-GB" b="1"/>
              <a:t>To protect yourself:</a:t>
            </a:r>
          </a:p>
          <a:p>
            <a:r>
              <a:rPr lang="en-GB"/>
              <a:t>Save important pages as PDFs or screenshots</a:t>
            </a:r>
          </a:p>
          <a:p>
            <a:r>
              <a:rPr lang="en-GB"/>
              <a:t>Download articles when possible</a:t>
            </a:r>
          </a:p>
          <a:p>
            <a:r>
              <a:rPr lang="en-GB"/>
              <a:t>Keep links and notes together</a:t>
            </a:r>
          </a:p>
          <a:p>
            <a:r>
              <a:rPr lang="en-GB"/>
              <a:t>Rename files so you know what they are</a:t>
            </a:r>
          </a:p>
          <a:p>
            <a:endParaRPr lang="en-GB"/>
          </a:p>
        </p:txBody>
      </p:sp>
    </p:spTree>
    <p:extLst>
      <p:ext uri="{BB962C8B-B14F-4D97-AF65-F5344CB8AC3E}">
        <p14:creationId xmlns:p14="http://schemas.microsoft.com/office/powerpoint/2010/main" val="3360680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5647-0543-DAB0-C0BC-308635325E1B}"/>
              </a:ext>
            </a:extLst>
          </p:cNvPr>
          <p:cNvSpPr>
            <a:spLocks noGrp="1"/>
          </p:cNvSpPr>
          <p:nvPr>
            <p:ph type="ctrTitle"/>
          </p:nvPr>
        </p:nvSpPr>
        <p:spPr/>
        <p:txBody>
          <a:bodyPr/>
          <a:lstStyle/>
          <a:p>
            <a:r>
              <a:rPr lang="en-GB"/>
              <a:t>Finding source details </a:t>
            </a:r>
          </a:p>
        </p:txBody>
      </p:sp>
      <p:sp>
        <p:nvSpPr>
          <p:cNvPr id="3" name="Subtitle 2">
            <a:extLst>
              <a:ext uri="{FF2B5EF4-FFF2-40B4-BE49-F238E27FC236}">
                <a16:creationId xmlns:a16="http://schemas.microsoft.com/office/drawing/2014/main" id="{E3F9BDBC-4375-04C9-9EDF-31612215B43E}"/>
              </a:ext>
            </a:extLst>
          </p:cNvPr>
          <p:cNvSpPr>
            <a:spLocks noGrp="1"/>
          </p:cNvSpPr>
          <p:nvPr>
            <p:ph type="subTitle" idx="1"/>
          </p:nvPr>
        </p:nvSpPr>
        <p:spPr/>
        <p:txBody>
          <a:bodyPr/>
          <a:lstStyle/>
          <a:p>
            <a:endParaRPr lang="en-GB"/>
          </a:p>
        </p:txBody>
      </p:sp>
      <p:pic>
        <p:nvPicPr>
          <p:cNvPr id="6" name="Picture Placeholder 5" descr="Magnifier placed on a white background">
            <a:extLst>
              <a:ext uri="{FF2B5EF4-FFF2-40B4-BE49-F238E27FC236}">
                <a16:creationId xmlns:a16="http://schemas.microsoft.com/office/drawing/2014/main" id="{A2BEBC26-27D5-4B13-01F4-5499E3E81E6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p:blipFill>
        <p:spPr/>
      </p:pic>
    </p:spTree>
    <p:extLst>
      <p:ext uri="{BB962C8B-B14F-4D97-AF65-F5344CB8AC3E}">
        <p14:creationId xmlns:p14="http://schemas.microsoft.com/office/powerpoint/2010/main" val="2846116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DC7C8-EFF9-955C-E94C-0204C6C9C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B72486-6950-A2C0-D697-B31B316CC708}"/>
              </a:ext>
            </a:extLst>
          </p:cNvPr>
          <p:cNvSpPr>
            <a:spLocks noGrp="1"/>
          </p:cNvSpPr>
          <p:nvPr>
            <p:ph type="title"/>
          </p:nvPr>
        </p:nvSpPr>
        <p:spPr/>
        <p:txBody>
          <a:bodyPr/>
          <a:lstStyle/>
          <a:p>
            <a:r>
              <a:rPr lang="en-GB"/>
              <a:t>Find the Source Details before you lose them</a:t>
            </a:r>
          </a:p>
        </p:txBody>
      </p:sp>
      <p:sp>
        <p:nvSpPr>
          <p:cNvPr id="3" name="Content Placeholder 2">
            <a:extLst>
              <a:ext uri="{FF2B5EF4-FFF2-40B4-BE49-F238E27FC236}">
                <a16:creationId xmlns:a16="http://schemas.microsoft.com/office/drawing/2014/main" id="{7AF7CC14-7AC3-A362-9206-1C81554DEAA3}"/>
              </a:ext>
            </a:extLst>
          </p:cNvPr>
          <p:cNvSpPr>
            <a:spLocks noGrp="1"/>
          </p:cNvSpPr>
          <p:nvPr>
            <p:ph sz="half" idx="1"/>
          </p:nvPr>
        </p:nvSpPr>
        <p:spPr/>
        <p:txBody>
          <a:bodyPr>
            <a:normAutofit/>
          </a:bodyPr>
          <a:lstStyle/>
          <a:p>
            <a:r>
              <a:rPr lang="en-GB"/>
              <a:t>Go to Moodle</a:t>
            </a:r>
          </a:p>
          <a:p>
            <a:r>
              <a:rPr lang="en-GB"/>
              <a:t>To the Digital Skills module</a:t>
            </a:r>
          </a:p>
          <a:p>
            <a:r>
              <a:rPr lang="en-GB"/>
              <a:t>Under Week 5</a:t>
            </a:r>
          </a:p>
          <a:p>
            <a:r>
              <a:rPr lang="en-GB"/>
              <a:t>Open the page: </a:t>
            </a:r>
          </a:p>
          <a:p>
            <a:r>
              <a:rPr lang="en-GB"/>
              <a:t>Find the source details exercise</a:t>
            </a:r>
          </a:p>
        </p:txBody>
      </p:sp>
      <p:pic>
        <p:nvPicPr>
          <p:cNvPr id="6" name="Content Placeholder 5">
            <a:hlinkClick r:id="rId3"/>
            <a:extLst>
              <a:ext uri="{FF2B5EF4-FFF2-40B4-BE49-F238E27FC236}">
                <a16:creationId xmlns:a16="http://schemas.microsoft.com/office/drawing/2014/main" id="{2F8A4529-7C5D-0136-1307-A7F93B76437B}"/>
              </a:ext>
            </a:extLst>
          </p:cNvPr>
          <p:cNvPicPr>
            <a:picLocks noGrp="1" noChangeAspect="1"/>
          </p:cNvPicPr>
          <p:nvPr>
            <p:ph sz="half" idx="2"/>
          </p:nvPr>
        </p:nvPicPr>
        <p:blipFill>
          <a:blip r:embed="rId4"/>
          <a:stretch>
            <a:fillRect/>
          </a:stretch>
        </p:blipFill>
        <p:spPr>
          <a:xfrm>
            <a:off x="6238875" y="2217706"/>
            <a:ext cx="5114925" cy="3754501"/>
          </a:xfrm>
          <a:prstGeom prst="rect">
            <a:avLst/>
          </a:prstGeom>
        </p:spPr>
      </p:pic>
    </p:spTree>
    <p:extLst>
      <p:ext uri="{BB962C8B-B14F-4D97-AF65-F5344CB8AC3E}">
        <p14:creationId xmlns:p14="http://schemas.microsoft.com/office/powerpoint/2010/main" val="1039563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E7AED-7A54-C8CF-524C-2620D694C205}"/>
              </a:ext>
            </a:extLst>
          </p:cNvPr>
          <p:cNvSpPr>
            <a:spLocks noGrp="1"/>
          </p:cNvSpPr>
          <p:nvPr>
            <p:ph type="title"/>
          </p:nvPr>
        </p:nvSpPr>
        <p:spPr/>
        <p:txBody>
          <a:bodyPr/>
          <a:lstStyle/>
          <a:p>
            <a:r>
              <a:rPr lang="en-GB"/>
              <a:t>Find the Source Details before you lose them</a:t>
            </a:r>
          </a:p>
        </p:txBody>
      </p:sp>
      <p:sp>
        <p:nvSpPr>
          <p:cNvPr id="3" name="Content Placeholder 2">
            <a:extLst>
              <a:ext uri="{FF2B5EF4-FFF2-40B4-BE49-F238E27FC236}">
                <a16:creationId xmlns:a16="http://schemas.microsoft.com/office/drawing/2014/main" id="{BAB7980E-CA8D-713A-0482-2C8166B23A3F}"/>
              </a:ext>
            </a:extLst>
          </p:cNvPr>
          <p:cNvSpPr>
            <a:spLocks noGrp="1"/>
          </p:cNvSpPr>
          <p:nvPr>
            <p:ph sz="half" idx="1"/>
          </p:nvPr>
        </p:nvSpPr>
        <p:spPr/>
        <p:txBody>
          <a:bodyPr>
            <a:normAutofit lnSpcReduction="10000"/>
          </a:bodyPr>
          <a:lstStyle/>
          <a:p>
            <a:r>
              <a:rPr lang="en-GB"/>
              <a:t>You will work in pairs.</a:t>
            </a:r>
          </a:p>
          <a:p>
            <a:r>
              <a:rPr lang="en-GB"/>
              <a:t>You will look at three versions of information:</a:t>
            </a:r>
          </a:p>
          <a:p>
            <a:pPr lvl="1"/>
            <a:r>
              <a:rPr lang="en-GB"/>
              <a:t>A live website</a:t>
            </a:r>
          </a:p>
          <a:p>
            <a:pPr lvl="1"/>
            <a:r>
              <a:rPr lang="en-GB"/>
              <a:t>A library article</a:t>
            </a:r>
          </a:p>
          <a:p>
            <a:pPr lvl="1"/>
            <a:r>
              <a:rPr lang="en-GB"/>
              <a:t>A saved copy of information</a:t>
            </a:r>
          </a:p>
          <a:p>
            <a:endParaRPr lang="en-GB"/>
          </a:p>
        </p:txBody>
      </p:sp>
      <p:sp>
        <p:nvSpPr>
          <p:cNvPr id="4" name="Content Placeholder 3">
            <a:extLst>
              <a:ext uri="{FF2B5EF4-FFF2-40B4-BE49-F238E27FC236}">
                <a16:creationId xmlns:a16="http://schemas.microsoft.com/office/drawing/2014/main" id="{AF8335A0-21E9-6FF2-6595-12A5940D3D0F}"/>
              </a:ext>
            </a:extLst>
          </p:cNvPr>
          <p:cNvSpPr>
            <a:spLocks noGrp="1"/>
          </p:cNvSpPr>
          <p:nvPr>
            <p:ph sz="half" idx="2"/>
          </p:nvPr>
        </p:nvSpPr>
        <p:spPr/>
        <p:txBody>
          <a:bodyPr>
            <a:normAutofit lnSpcReduction="10000"/>
          </a:bodyPr>
          <a:lstStyle/>
          <a:p>
            <a:r>
              <a:rPr lang="en-GB"/>
              <a:t>For each one, find:</a:t>
            </a:r>
          </a:p>
          <a:p>
            <a:pPr lvl="1"/>
            <a:r>
              <a:rPr lang="en-GB"/>
              <a:t>Who created it</a:t>
            </a:r>
          </a:p>
          <a:p>
            <a:pPr lvl="1"/>
            <a:r>
              <a:rPr lang="en-GB"/>
              <a:t>When it was published</a:t>
            </a:r>
          </a:p>
          <a:p>
            <a:pPr lvl="1"/>
            <a:r>
              <a:rPr lang="en-GB"/>
              <a:t>What it is called</a:t>
            </a:r>
          </a:p>
          <a:p>
            <a:pPr lvl="1"/>
            <a:r>
              <a:rPr lang="en-GB"/>
              <a:t>Where it came from</a:t>
            </a:r>
          </a:p>
          <a:p>
            <a:endParaRPr lang="en-GB"/>
          </a:p>
          <a:p>
            <a:r>
              <a:rPr lang="en-GB"/>
              <a:t>Notice which details are easy to find and which are harder.</a:t>
            </a:r>
          </a:p>
          <a:p>
            <a:endParaRPr lang="en-GB"/>
          </a:p>
        </p:txBody>
      </p:sp>
      <p:pic>
        <p:nvPicPr>
          <p:cNvPr id="5" name="Online Media 4" title="10 Minute Timer">
            <a:hlinkClick r:id="" action="ppaction://media"/>
            <a:extLst>
              <a:ext uri="{FF2B5EF4-FFF2-40B4-BE49-F238E27FC236}">
                <a16:creationId xmlns:a16="http://schemas.microsoft.com/office/drawing/2014/main" id="{F3B6747E-E2E8-6DF6-C671-42D0AEACA061}"/>
              </a:ext>
            </a:extLst>
          </p:cNvPr>
          <p:cNvPicPr>
            <a:picLocks noRot="1" noChangeAspect="1"/>
          </p:cNvPicPr>
          <p:nvPr>
            <a:videoFile r:link="rId1"/>
          </p:nvPr>
        </p:nvPicPr>
        <p:blipFill>
          <a:blip r:embed="rId4"/>
          <a:stretch>
            <a:fillRect/>
          </a:stretch>
        </p:blipFill>
        <p:spPr>
          <a:xfrm>
            <a:off x="2096654" y="4955840"/>
            <a:ext cx="3366655" cy="1902160"/>
          </a:xfrm>
          <a:prstGeom prst="rect">
            <a:avLst/>
          </a:prstGeom>
        </p:spPr>
      </p:pic>
    </p:spTree>
    <p:extLst>
      <p:ext uri="{BB962C8B-B14F-4D97-AF65-F5344CB8AC3E}">
        <p14:creationId xmlns:p14="http://schemas.microsoft.com/office/powerpoint/2010/main" val="22550511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6981E-75D1-0A15-0A3B-EE73EAFDCFF9}"/>
              </a:ext>
            </a:extLst>
          </p:cNvPr>
          <p:cNvSpPr>
            <a:spLocks noGrp="1"/>
          </p:cNvSpPr>
          <p:nvPr>
            <p:ph type="title"/>
          </p:nvPr>
        </p:nvSpPr>
        <p:spPr/>
        <p:txBody>
          <a:bodyPr/>
          <a:lstStyle/>
          <a:p>
            <a:r>
              <a:rPr lang="en-GB"/>
              <a:t>Which source made it easiest to find the details?</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2533361" y="2039937"/>
            <a:ext cx="6518275" cy="4351338"/>
          </a:xfrm>
        </p:spPr>
      </p:pic>
    </p:spTree>
    <p:extLst>
      <p:ext uri="{BB962C8B-B14F-4D97-AF65-F5344CB8AC3E}">
        <p14:creationId xmlns:p14="http://schemas.microsoft.com/office/powerpoint/2010/main" val="2410941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CE9B5-3DEC-1F29-0EC3-2A2811EE0C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D50767-DA47-9C5F-16E6-2D539944C2FF}"/>
              </a:ext>
            </a:extLst>
          </p:cNvPr>
          <p:cNvSpPr>
            <a:spLocks noGrp="1"/>
          </p:cNvSpPr>
          <p:nvPr>
            <p:ph type="title"/>
          </p:nvPr>
        </p:nvSpPr>
        <p:spPr/>
        <p:txBody>
          <a:bodyPr/>
          <a:lstStyle/>
          <a:p>
            <a:r>
              <a:rPr lang="en-GB"/>
              <a:t>Which source felt harder or more risky to work with?</a:t>
            </a:r>
          </a:p>
        </p:txBody>
      </p:sp>
      <p:pic>
        <p:nvPicPr>
          <p:cNvPr id="5" name="Content Placeholder 4" descr="Several hands raised and ready to answer a question">
            <a:extLst>
              <a:ext uri="{FF2B5EF4-FFF2-40B4-BE49-F238E27FC236}">
                <a16:creationId xmlns:a16="http://schemas.microsoft.com/office/drawing/2014/main" id="{C6F87CCB-E623-BF68-5256-E15437AAFE4D}"/>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2533361" y="2039937"/>
            <a:ext cx="6518275" cy="4351338"/>
          </a:xfrm>
        </p:spPr>
      </p:pic>
    </p:spTree>
    <p:extLst>
      <p:ext uri="{BB962C8B-B14F-4D97-AF65-F5344CB8AC3E}">
        <p14:creationId xmlns:p14="http://schemas.microsoft.com/office/powerpoint/2010/main" val="3371345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AF6F4-94CA-20CF-3913-A8D611CB0372}"/>
              </a:ext>
            </a:extLst>
          </p:cNvPr>
          <p:cNvSpPr>
            <a:spLocks noGrp="1"/>
          </p:cNvSpPr>
          <p:nvPr>
            <p:ph type="ctrTitle"/>
          </p:nvPr>
        </p:nvSpPr>
        <p:spPr/>
        <p:txBody>
          <a:bodyPr/>
          <a:lstStyle/>
          <a:p>
            <a:r>
              <a:rPr lang="en-GB"/>
              <a:t>Capturing and recording sources for later use </a:t>
            </a:r>
          </a:p>
        </p:txBody>
      </p:sp>
      <p:sp>
        <p:nvSpPr>
          <p:cNvPr id="3" name="Subtitle 2">
            <a:extLst>
              <a:ext uri="{FF2B5EF4-FFF2-40B4-BE49-F238E27FC236}">
                <a16:creationId xmlns:a16="http://schemas.microsoft.com/office/drawing/2014/main" id="{F923A6E3-47C7-6D76-52D7-BA65D53C740D}"/>
              </a:ext>
            </a:extLst>
          </p:cNvPr>
          <p:cNvSpPr>
            <a:spLocks noGrp="1"/>
          </p:cNvSpPr>
          <p:nvPr>
            <p:ph type="subTitle" idx="1"/>
          </p:nvPr>
        </p:nvSpPr>
        <p:spPr/>
        <p:txBody>
          <a:bodyPr/>
          <a:lstStyle/>
          <a:p>
            <a:endParaRPr lang="en-GB"/>
          </a:p>
        </p:txBody>
      </p:sp>
      <p:pic>
        <p:nvPicPr>
          <p:cNvPr id="6" name="Picture Placeholder 5" descr="Child stacking rocks on a beach">
            <a:extLst>
              <a:ext uri="{FF2B5EF4-FFF2-40B4-BE49-F238E27FC236}">
                <a16:creationId xmlns:a16="http://schemas.microsoft.com/office/drawing/2014/main" id="{3182E560-ED5C-7F3E-A623-738A4BCC2715}"/>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8998" r="28998"/>
          <a:stretch>
            <a:fillRect/>
          </a:stretch>
        </p:blipFill>
        <p:spPr/>
      </p:pic>
    </p:spTree>
    <p:extLst>
      <p:ext uri="{BB962C8B-B14F-4D97-AF65-F5344CB8AC3E}">
        <p14:creationId xmlns:p14="http://schemas.microsoft.com/office/powerpoint/2010/main" val="1889802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D230-6913-8AAA-6B36-98FCF325F18F}"/>
              </a:ext>
            </a:extLst>
          </p:cNvPr>
          <p:cNvSpPr>
            <a:spLocks noGrp="1"/>
          </p:cNvSpPr>
          <p:nvPr>
            <p:ph type="title"/>
          </p:nvPr>
        </p:nvSpPr>
        <p:spPr/>
        <p:txBody>
          <a:bodyPr/>
          <a:lstStyle/>
          <a:p>
            <a:r>
              <a:rPr lang="en-GB"/>
              <a:t>Record Your Sources for Later Use</a:t>
            </a:r>
          </a:p>
        </p:txBody>
      </p:sp>
      <p:sp>
        <p:nvSpPr>
          <p:cNvPr id="3" name="Content Placeholder 2">
            <a:extLst>
              <a:ext uri="{FF2B5EF4-FFF2-40B4-BE49-F238E27FC236}">
                <a16:creationId xmlns:a16="http://schemas.microsoft.com/office/drawing/2014/main" id="{B93A6760-B0B6-B92F-BA54-0D7E1211FDA4}"/>
              </a:ext>
            </a:extLst>
          </p:cNvPr>
          <p:cNvSpPr>
            <a:spLocks noGrp="1"/>
          </p:cNvSpPr>
          <p:nvPr>
            <p:ph sz="half" idx="1"/>
          </p:nvPr>
        </p:nvSpPr>
        <p:spPr/>
        <p:txBody>
          <a:bodyPr>
            <a:normAutofit fontScale="70000" lnSpcReduction="20000"/>
          </a:bodyPr>
          <a:lstStyle/>
          <a:p>
            <a:r>
              <a:rPr lang="en-GB"/>
              <a:t>Open your Reading Log .</a:t>
            </a:r>
          </a:p>
          <a:p>
            <a:r>
              <a:rPr lang="en-GB"/>
              <a:t>Update it so that you can add two new columns/areas of information:</a:t>
            </a:r>
          </a:p>
          <a:p>
            <a:pPr lvl="1"/>
            <a:r>
              <a:rPr lang="en-GB"/>
              <a:t>Why I chose this source</a:t>
            </a:r>
          </a:p>
          <a:p>
            <a:pPr lvl="1"/>
            <a:r>
              <a:rPr lang="en-GB"/>
              <a:t>Notes for later use</a:t>
            </a:r>
          </a:p>
          <a:p>
            <a:r>
              <a:rPr lang="en-GB"/>
              <a:t>Now add today’s sources:</a:t>
            </a:r>
          </a:p>
          <a:p>
            <a:pPr lvl="1"/>
            <a:r>
              <a:rPr lang="en-GB"/>
              <a:t>live webpage</a:t>
            </a:r>
          </a:p>
          <a:p>
            <a:pPr lvl="1"/>
            <a:r>
              <a:rPr lang="en-GB"/>
              <a:t>saved PDF</a:t>
            </a:r>
          </a:p>
          <a:p>
            <a:pPr lvl="1"/>
            <a:r>
              <a:rPr lang="en-GB"/>
              <a:t>Article</a:t>
            </a:r>
          </a:p>
          <a:p>
            <a:r>
              <a:rPr lang="en-GB"/>
              <a:t>Work quietly and carefully.</a:t>
            </a:r>
          </a:p>
          <a:p>
            <a:endParaRPr lang="en-GB"/>
          </a:p>
        </p:txBody>
      </p:sp>
      <p:sp>
        <p:nvSpPr>
          <p:cNvPr id="4" name="Content Placeholder 3">
            <a:extLst>
              <a:ext uri="{FF2B5EF4-FFF2-40B4-BE49-F238E27FC236}">
                <a16:creationId xmlns:a16="http://schemas.microsoft.com/office/drawing/2014/main" id="{B07B642C-801E-3BE6-F3B0-D4FFA3A45271}"/>
              </a:ext>
            </a:extLst>
          </p:cNvPr>
          <p:cNvSpPr>
            <a:spLocks noGrp="1"/>
          </p:cNvSpPr>
          <p:nvPr>
            <p:ph sz="half" idx="2"/>
          </p:nvPr>
        </p:nvSpPr>
        <p:spPr/>
        <p:txBody>
          <a:bodyPr>
            <a:normAutofit fontScale="70000" lnSpcReduction="20000"/>
          </a:bodyPr>
          <a:lstStyle/>
          <a:p>
            <a:pPr marL="0" indent="0">
              <a:buNone/>
            </a:pPr>
            <a:r>
              <a:rPr lang="en-GB" b="1"/>
              <a:t>What your Reading Log should include by now:</a:t>
            </a:r>
          </a:p>
          <a:p>
            <a:r>
              <a:rPr lang="en-GB"/>
              <a:t>Week</a:t>
            </a:r>
          </a:p>
          <a:p>
            <a:r>
              <a:rPr lang="en-GB"/>
              <a:t>Source title</a:t>
            </a:r>
          </a:p>
          <a:p>
            <a:r>
              <a:rPr lang="en-GB"/>
              <a:t>Author or organisation</a:t>
            </a:r>
          </a:p>
          <a:p>
            <a:r>
              <a:rPr lang="en-GB"/>
              <a:t>Date published</a:t>
            </a:r>
          </a:p>
          <a:p>
            <a:r>
              <a:rPr lang="en-GB"/>
              <a:t>Link or file name</a:t>
            </a:r>
          </a:p>
          <a:p>
            <a:r>
              <a:rPr lang="en-GB"/>
              <a:t>Full reference</a:t>
            </a:r>
          </a:p>
          <a:p>
            <a:pPr lvl="1"/>
            <a:r>
              <a:rPr lang="en-GB"/>
              <a:t>(Harvard style, working version)</a:t>
            </a:r>
          </a:p>
          <a:p>
            <a:r>
              <a:rPr lang="en-GB"/>
              <a:t>Why I chose this source</a:t>
            </a:r>
          </a:p>
          <a:p>
            <a:pPr lvl="1"/>
            <a:r>
              <a:rPr lang="en-GB"/>
              <a:t>(this is where CRAAP thinking lives)</a:t>
            </a:r>
          </a:p>
          <a:p>
            <a:r>
              <a:rPr lang="en-GB"/>
              <a:t>Notes for later use</a:t>
            </a:r>
          </a:p>
        </p:txBody>
      </p:sp>
      <p:pic>
        <p:nvPicPr>
          <p:cNvPr id="5" name="Online Media 4" title="10 Minute Timer">
            <a:hlinkClick r:id="" action="ppaction://media"/>
            <a:extLst>
              <a:ext uri="{FF2B5EF4-FFF2-40B4-BE49-F238E27FC236}">
                <a16:creationId xmlns:a16="http://schemas.microsoft.com/office/drawing/2014/main" id="{C4F99B90-6724-9EC1-7BB1-B1C41A860EEC}"/>
              </a:ext>
            </a:extLst>
          </p:cNvPr>
          <p:cNvPicPr>
            <a:picLocks noRot="1" noChangeAspect="1"/>
          </p:cNvPicPr>
          <p:nvPr>
            <a:videoFile r:link="rId1"/>
          </p:nvPr>
        </p:nvPicPr>
        <p:blipFill>
          <a:blip r:embed="rId4"/>
          <a:stretch>
            <a:fillRect/>
          </a:stretch>
        </p:blipFill>
        <p:spPr>
          <a:xfrm>
            <a:off x="1693628" y="5106452"/>
            <a:ext cx="2720109" cy="1536862"/>
          </a:xfrm>
          <a:prstGeom prst="rect">
            <a:avLst/>
          </a:prstGeom>
        </p:spPr>
      </p:pic>
    </p:spTree>
    <p:extLst>
      <p:ext uri="{BB962C8B-B14F-4D97-AF65-F5344CB8AC3E}">
        <p14:creationId xmlns:p14="http://schemas.microsoft.com/office/powerpoint/2010/main" val="4259314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1770D-9D05-9ED8-2798-EBC11C496DBB}"/>
              </a:ext>
            </a:extLst>
          </p:cNvPr>
          <p:cNvSpPr>
            <a:spLocks noGrp="1"/>
          </p:cNvSpPr>
          <p:nvPr>
            <p:ph type="title"/>
          </p:nvPr>
        </p:nvSpPr>
        <p:spPr/>
        <p:txBody>
          <a:bodyPr/>
          <a:lstStyle/>
          <a:p>
            <a:r>
              <a:rPr lang="en-GB"/>
              <a:t>Let’s check together</a:t>
            </a:r>
          </a:p>
        </p:txBody>
      </p:sp>
      <p:sp>
        <p:nvSpPr>
          <p:cNvPr id="3" name="Content Placeholder 2">
            <a:extLst>
              <a:ext uri="{FF2B5EF4-FFF2-40B4-BE49-F238E27FC236}">
                <a16:creationId xmlns:a16="http://schemas.microsoft.com/office/drawing/2014/main" id="{B1FAAAA0-B22F-912F-418B-DC739D1D8E23}"/>
              </a:ext>
            </a:extLst>
          </p:cNvPr>
          <p:cNvSpPr>
            <a:spLocks noGrp="1"/>
          </p:cNvSpPr>
          <p:nvPr>
            <p:ph idx="1"/>
          </p:nvPr>
        </p:nvSpPr>
        <p:spPr/>
        <p:txBody>
          <a:bodyPr/>
          <a:lstStyle/>
          <a:p>
            <a:r>
              <a:rPr lang="en-GB"/>
              <a:t>Please turn to the person next to you.</a:t>
            </a:r>
          </a:p>
          <a:p>
            <a:r>
              <a:rPr lang="en-GB"/>
              <a:t>Show them one entry in your reading log.</a:t>
            </a:r>
          </a:p>
          <a:p>
            <a:r>
              <a:rPr lang="en-GB"/>
              <a:t>Check together:</a:t>
            </a:r>
          </a:p>
          <a:p>
            <a:pPr lvl="1"/>
            <a:r>
              <a:rPr lang="en-GB"/>
              <a:t>can you see where the source came from,</a:t>
            </a:r>
          </a:p>
          <a:p>
            <a:pPr lvl="1"/>
            <a:r>
              <a:rPr lang="en-GB"/>
              <a:t>can you see why it was chosen,</a:t>
            </a:r>
          </a:p>
          <a:p>
            <a:pPr lvl="1"/>
            <a:r>
              <a:rPr lang="en-GB"/>
              <a:t>can you tell what it might be used for later.</a:t>
            </a:r>
          </a:p>
        </p:txBody>
      </p:sp>
      <p:pic>
        <p:nvPicPr>
          <p:cNvPr id="6" name="Online Media 5" title="4 Minute Timer">
            <a:hlinkClick r:id="" action="ppaction://media"/>
            <a:extLst>
              <a:ext uri="{FF2B5EF4-FFF2-40B4-BE49-F238E27FC236}">
                <a16:creationId xmlns:a16="http://schemas.microsoft.com/office/drawing/2014/main" id="{13FB443E-565F-0EA7-E43D-C93A3C228984}"/>
              </a:ext>
            </a:extLst>
          </p:cNvPr>
          <p:cNvPicPr>
            <a:picLocks noRot="1" noChangeAspect="1"/>
          </p:cNvPicPr>
          <p:nvPr>
            <a:videoFile r:link="rId1"/>
          </p:nvPr>
        </p:nvPicPr>
        <p:blipFill>
          <a:blip r:embed="rId4"/>
          <a:stretch>
            <a:fillRect/>
          </a:stretch>
        </p:blipFill>
        <p:spPr>
          <a:xfrm>
            <a:off x="8506723" y="4651513"/>
            <a:ext cx="3546129" cy="2003563"/>
          </a:xfrm>
          <a:prstGeom prst="rect">
            <a:avLst/>
          </a:prstGeom>
        </p:spPr>
      </p:pic>
    </p:spTree>
    <p:extLst>
      <p:ext uri="{BB962C8B-B14F-4D97-AF65-F5344CB8AC3E}">
        <p14:creationId xmlns:p14="http://schemas.microsoft.com/office/powerpoint/2010/main" val="26657395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6A764-C4EA-A1DA-E235-20E1353035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0C2BCF-FF2A-C09C-D062-4394B56B7F90}"/>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DF3214C9-2670-3FC7-1980-FB72D754A1D1}"/>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2592527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D11D3-91DD-EA3B-AA35-766E53B033BF}"/>
              </a:ext>
            </a:extLst>
          </p:cNvPr>
          <p:cNvSpPr>
            <a:spLocks noGrp="1"/>
          </p:cNvSpPr>
          <p:nvPr>
            <p:ph type="ctrTitle"/>
          </p:nvPr>
        </p:nvSpPr>
        <p:spPr>
          <a:xfrm>
            <a:off x="552451" y="2027237"/>
            <a:ext cx="6000750" cy="2306637"/>
          </a:xfrm>
        </p:spPr>
        <p:txBody>
          <a:bodyPr anchor="b">
            <a:normAutofit/>
          </a:bodyPr>
          <a:lstStyle/>
          <a:p>
            <a:r>
              <a:rPr lang="en-GB"/>
              <a:t>AI and Human in the Loop</a:t>
            </a:r>
          </a:p>
        </p:txBody>
      </p:sp>
      <p:sp>
        <p:nvSpPr>
          <p:cNvPr id="11" name="Subtitle 2">
            <a:extLst>
              <a:ext uri="{FF2B5EF4-FFF2-40B4-BE49-F238E27FC236}">
                <a16:creationId xmlns:a16="http://schemas.microsoft.com/office/drawing/2014/main" id="{C4A4EEC3-96BA-7C1B-33B9-74C8CE78C963}"/>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3D face graphic">
            <a:extLst>
              <a:ext uri="{FF2B5EF4-FFF2-40B4-BE49-F238E27FC236}">
                <a16:creationId xmlns:a16="http://schemas.microsoft.com/office/drawing/2014/main" id="{265E97B6-2E4A-D190-3C64-A6DA2B61C49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5191" r="12937" b="-1"/>
          <a:stretch>
            <a:fillRect/>
          </a:stretch>
        </p:blipFill>
        <p:spPr>
          <a:xfrm>
            <a:off x="6862713" y="10"/>
            <a:ext cx="5329287" cy="6857990"/>
          </a:xfrm>
          <a:noFill/>
        </p:spPr>
      </p:pic>
    </p:spTree>
    <p:extLst>
      <p:ext uri="{BB962C8B-B14F-4D97-AF65-F5344CB8AC3E}">
        <p14:creationId xmlns:p14="http://schemas.microsoft.com/office/powerpoint/2010/main" val="8509463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1137-3F45-5586-86C6-A016E380C28B}"/>
              </a:ext>
            </a:extLst>
          </p:cNvPr>
          <p:cNvSpPr>
            <a:spLocks noGrp="1"/>
          </p:cNvSpPr>
          <p:nvPr>
            <p:ph type="title"/>
          </p:nvPr>
        </p:nvSpPr>
        <p:spPr/>
        <p:txBody>
          <a:bodyPr/>
          <a:lstStyle/>
          <a:p>
            <a:r>
              <a:rPr lang="en-GB"/>
              <a:t>How AI Helps and Where It Needs You</a:t>
            </a:r>
          </a:p>
        </p:txBody>
      </p:sp>
      <p:sp>
        <p:nvSpPr>
          <p:cNvPr id="3" name="Content Placeholder 2">
            <a:extLst>
              <a:ext uri="{FF2B5EF4-FFF2-40B4-BE49-F238E27FC236}">
                <a16:creationId xmlns:a16="http://schemas.microsoft.com/office/drawing/2014/main" id="{209BC2F5-63E6-5CEA-D18B-6B065893283D}"/>
              </a:ext>
            </a:extLst>
          </p:cNvPr>
          <p:cNvSpPr>
            <a:spLocks noGrp="1"/>
          </p:cNvSpPr>
          <p:nvPr>
            <p:ph sz="half" idx="1"/>
          </p:nvPr>
        </p:nvSpPr>
        <p:spPr/>
        <p:txBody>
          <a:bodyPr/>
          <a:lstStyle/>
          <a:p>
            <a:r>
              <a:rPr lang="en-GB"/>
              <a:t>AI looks for patterns in data</a:t>
            </a:r>
          </a:p>
          <a:p>
            <a:r>
              <a:rPr lang="en-GB"/>
              <a:t>AI does not understand like a human</a:t>
            </a:r>
          </a:p>
          <a:p>
            <a:r>
              <a:rPr lang="en-GB"/>
              <a:t>AI does not check facts on its own</a:t>
            </a:r>
          </a:p>
          <a:p>
            <a:r>
              <a:rPr lang="en-GB"/>
              <a:t>AI works best with human checking</a:t>
            </a:r>
          </a:p>
          <a:p>
            <a:endParaRPr lang="en-GB"/>
          </a:p>
        </p:txBody>
      </p:sp>
      <p:pic>
        <p:nvPicPr>
          <p:cNvPr id="8" name="Content Placeholder 7">
            <a:extLst>
              <a:ext uri="{FF2B5EF4-FFF2-40B4-BE49-F238E27FC236}">
                <a16:creationId xmlns:a16="http://schemas.microsoft.com/office/drawing/2014/main" id="{228B432C-94A1-DFBF-96BF-C15078991657}"/>
              </a:ext>
            </a:extLst>
          </p:cNvPr>
          <p:cNvPicPr>
            <a:picLocks noGrp="1" noChangeAspect="1"/>
          </p:cNvPicPr>
          <p:nvPr>
            <p:ph sz="half" idx="2"/>
          </p:nvPr>
        </p:nvPicPr>
        <p:blipFill>
          <a:blip r:embed="rId3"/>
          <a:stretch>
            <a:fillRect/>
          </a:stretch>
        </p:blipFill>
        <p:spPr>
          <a:xfrm>
            <a:off x="6699950" y="1330176"/>
            <a:ext cx="4710840" cy="4846787"/>
          </a:xfrm>
          <a:prstGeom prst="rect">
            <a:avLst/>
          </a:prstGeom>
        </p:spPr>
      </p:pic>
      <p:sp>
        <p:nvSpPr>
          <p:cNvPr id="6" name="Rectangle 5">
            <a:extLst>
              <a:ext uri="{FF2B5EF4-FFF2-40B4-BE49-F238E27FC236}">
                <a16:creationId xmlns:a16="http://schemas.microsoft.com/office/drawing/2014/main" id="{FD6408C0-6BE0-5A6C-7C0B-7DCF3D3C948F}"/>
              </a:ext>
            </a:extLst>
          </p:cNvPr>
          <p:cNvSpPr/>
          <p:nvPr/>
        </p:nvSpPr>
        <p:spPr>
          <a:xfrm>
            <a:off x="864093" y="5776853"/>
            <a:ext cx="5621231" cy="954107"/>
          </a:xfrm>
          <a:prstGeom prst="rect">
            <a:avLst/>
          </a:prstGeom>
          <a:noFill/>
        </p:spPr>
        <p:txBody>
          <a:bodyPr wrap="square" lIns="91440" tIns="45720" rIns="91440" bIns="45720">
            <a:spAutoFit/>
          </a:bodyPr>
          <a:lstStyle/>
          <a:p>
            <a:pPr algn="ctr"/>
            <a:r>
              <a:rPr lang="en-GB" sz="2800" b="1"/>
              <a:t>This is called “human in the loop”.</a:t>
            </a:r>
          </a:p>
        </p:txBody>
      </p:sp>
      <p:sp>
        <p:nvSpPr>
          <p:cNvPr id="11" name="TextBox 10">
            <a:extLst>
              <a:ext uri="{FF2B5EF4-FFF2-40B4-BE49-F238E27FC236}">
                <a16:creationId xmlns:a16="http://schemas.microsoft.com/office/drawing/2014/main" id="{85AB5428-CB6F-F6BE-0FDF-FDF460D918F7}"/>
              </a:ext>
            </a:extLst>
          </p:cNvPr>
          <p:cNvSpPr txBox="1"/>
          <p:nvPr/>
        </p:nvSpPr>
        <p:spPr>
          <a:xfrm>
            <a:off x="6554481" y="6270171"/>
            <a:ext cx="5109882" cy="577081"/>
          </a:xfrm>
          <a:prstGeom prst="rect">
            <a:avLst/>
          </a:prstGeom>
          <a:noFill/>
        </p:spPr>
        <p:txBody>
          <a:bodyPr wrap="square" rtlCol="0">
            <a:spAutoFit/>
          </a:bodyPr>
          <a:lstStyle/>
          <a:p>
            <a:r>
              <a:rPr lang="en-GB" sz="1050"/>
              <a:t>Alexis, A. (2025) Deloitte AI debacle seen as wake‑up call for corporate finance, CFO Dive, 14 October. Available at: </a:t>
            </a:r>
            <a:r>
              <a:rPr lang="en-GB" sz="1050">
                <a:hlinkClick r:id="rId4"/>
              </a:rPr>
              <a:t>https://www.cfodive.com/news/deloitte-ai-debacle-seen-wake-up-call-corporate-finance/802674/</a:t>
            </a:r>
            <a:r>
              <a:rPr lang="en-GB" sz="1050"/>
              <a:t>  (Accessed: 27 February 2026)</a:t>
            </a:r>
          </a:p>
        </p:txBody>
      </p:sp>
    </p:spTree>
    <p:extLst>
      <p:ext uri="{BB962C8B-B14F-4D97-AF65-F5344CB8AC3E}">
        <p14:creationId xmlns:p14="http://schemas.microsoft.com/office/powerpoint/2010/main" val="42161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44E77-70EB-38C9-E9DD-ADEBE275DE83}"/>
              </a:ext>
            </a:extLst>
          </p:cNvPr>
          <p:cNvSpPr>
            <a:spLocks noGrp="1"/>
          </p:cNvSpPr>
          <p:nvPr>
            <p:ph type="title"/>
          </p:nvPr>
        </p:nvSpPr>
        <p:spPr/>
        <p:txBody>
          <a:bodyPr/>
          <a:lstStyle/>
          <a:p>
            <a:r>
              <a:rPr lang="en-GB"/>
              <a:t>AI blind spots and bias</a:t>
            </a:r>
          </a:p>
        </p:txBody>
      </p:sp>
      <p:sp>
        <p:nvSpPr>
          <p:cNvPr id="3" name="Content Placeholder 2">
            <a:extLst>
              <a:ext uri="{FF2B5EF4-FFF2-40B4-BE49-F238E27FC236}">
                <a16:creationId xmlns:a16="http://schemas.microsoft.com/office/drawing/2014/main" id="{71FEBFBB-F720-F310-855B-AE0EE2179B25}"/>
              </a:ext>
            </a:extLst>
          </p:cNvPr>
          <p:cNvSpPr>
            <a:spLocks noGrp="1"/>
          </p:cNvSpPr>
          <p:nvPr>
            <p:ph sz="half" idx="1"/>
          </p:nvPr>
        </p:nvSpPr>
        <p:spPr/>
        <p:txBody>
          <a:bodyPr>
            <a:normAutofit fontScale="92500" lnSpcReduction="10000"/>
          </a:bodyPr>
          <a:lstStyle/>
          <a:p>
            <a:pPr marL="0" indent="0">
              <a:buNone/>
            </a:pPr>
            <a:r>
              <a:rPr lang="en-GB" b="1"/>
              <a:t>AI can make mistakes because:</a:t>
            </a:r>
          </a:p>
          <a:p>
            <a:r>
              <a:rPr lang="en-GB"/>
              <a:t>It can sound confident but be wrong</a:t>
            </a:r>
          </a:p>
          <a:p>
            <a:r>
              <a:rPr lang="en-GB"/>
              <a:t>It can miss important details</a:t>
            </a:r>
          </a:p>
          <a:p>
            <a:r>
              <a:rPr lang="en-GB"/>
              <a:t>It can repeat bias from its training data</a:t>
            </a:r>
          </a:p>
          <a:p>
            <a:r>
              <a:rPr lang="en-GB"/>
              <a:t>It cannot judge relevance for your task</a:t>
            </a:r>
          </a:p>
        </p:txBody>
      </p:sp>
      <p:pic>
        <p:nvPicPr>
          <p:cNvPr id="6" name="Content Placeholder 5">
            <a:extLst>
              <a:ext uri="{FF2B5EF4-FFF2-40B4-BE49-F238E27FC236}">
                <a16:creationId xmlns:a16="http://schemas.microsoft.com/office/drawing/2014/main" id="{4B1419A7-05A1-2E72-9B2C-6B34AE55FCAD}"/>
              </a:ext>
            </a:extLst>
          </p:cNvPr>
          <p:cNvPicPr>
            <a:picLocks noGrp="1" noChangeAspect="1"/>
          </p:cNvPicPr>
          <p:nvPr>
            <p:ph sz="half" idx="2"/>
          </p:nvPr>
        </p:nvPicPr>
        <p:blipFill>
          <a:blip r:embed="rId3"/>
          <a:stretch>
            <a:fillRect/>
          </a:stretch>
        </p:blipFill>
        <p:spPr>
          <a:xfrm>
            <a:off x="6275388" y="2069345"/>
            <a:ext cx="5078412" cy="3863897"/>
          </a:xfrm>
          <a:prstGeom prst="rect">
            <a:avLst/>
          </a:prstGeom>
        </p:spPr>
      </p:pic>
      <p:sp>
        <p:nvSpPr>
          <p:cNvPr id="7" name="TextBox 6">
            <a:extLst>
              <a:ext uri="{FF2B5EF4-FFF2-40B4-BE49-F238E27FC236}">
                <a16:creationId xmlns:a16="http://schemas.microsoft.com/office/drawing/2014/main" id="{B94FE630-8B80-43E4-AE29-524299EB5373}"/>
              </a:ext>
            </a:extLst>
          </p:cNvPr>
          <p:cNvSpPr txBox="1"/>
          <p:nvPr/>
        </p:nvSpPr>
        <p:spPr>
          <a:xfrm>
            <a:off x="6240462" y="6119336"/>
            <a:ext cx="5257799" cy="738664"/>
          </a:xfrm>
          <a:prstGeom prst="rect">
            <a:avLst/>
          </a:prstGeom>
          <a:noFill/>
        </p:spPr>
        <p:txBody>
          <a:bodyPr wrap="square" rtlCol="0">
            <a:spAutoFit/>
          </a:bodyPr>
          <a:lstStyle/>
          <a:p>
            <a:r>
              <a:rPr lang="en-GB" sz="1050" err="1"/>
              <a:t>Gassam</a:t>
            </a:r>
            <a:r>
              <a:rPr lang="en-GB" sz="1050"/>
              <a:t> Asare, J. (2025) What the Workday lawsuit reveals about AI bias and how to prevent it, Forbes, 23 June. Available at: </a:t>
            </a:r>
            <a:r>
              <a:rPr lang="en-GB" sz="1050">
                <a:hlinkClick r:id="rId4"/>
              </a:rPr>
              <a:t>https://www.forbes.com/sites/janicegassam/2025/06/23/what-the-workday-lawsuit-reveals-about-ai-bias-and-how-to-prevent-it/</a:t>
            </a:r>
            <a:r>
              <a:rPr lang="en-GB" sz="1050"/>
              <a:t>  (Accessed: 27 February 2026)</a:t>
            </a:r>
          </a:p>
        </p:txBody>
      </p:sp>
    </p:spTree>
    <p:extLst>
      <p:ext uri="{BB962C8B-B14F-4D97-AF65-F5344CB8AC3E}">
        <p14:creationId xmlns:p14="http://schemas.microsoft.com/office/powerpoint/2010/main" val="964330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4A64-F213-DA5B-D4CD-CCB35D0C1DB6}"/>
              </a:ext>
            </a:extLst>
          </p:cNvPr>
          <p:cNvSpPr>
            <a:spLocks noGrp="1"/>
          </p:cNvSpPr>
          <p:nvPr>
            <p:ph type="title"/>
          </p:nvPr>
        </p:nvSpPr>
        <p:spPr/>
        <p:txBody>
          <a:bodyPr/>
          <a:lstStyle/>
          <a:p>
            <a:r>
              <a:rPr lang="en-GB"/>
              <a:t>What AI Can Help With and What It Cannot Replace</a:t>
            </a:r>
          </a:p>
        </p:txBody>
      </p:sp>
      <p:sp>
        <p:nvSpPr>
          <p:cNvPr id="3" name="Content Placeholder 2">
            <a:extLst>
              <a:ext uri="{FF2B5EF4-FFF2-40B4-BE49-F238E27FC236}">
                <a16:creationId xmlns:a16="http://schemas.microsoft.com/office/drawing/2014/main" id="{E6C2F872-2973-1CFB-1970-1B83C82F7159}"/>
              </a:ext>
            </a:extLst>
          </p:cNvPr>
          <p:cNvSpPr>
            <a:spLocks noGrp="1"/>
          </p:cNvSpPr>
          <p:nvPr>
            <p:ph sz="half" idx="1"/>
          </p:nvPr>
        </p:nvSpPr>
        <p:spPr/>
        <p:txBody>
          <a:bodyPr>
            <a:normAutofit fontScale="92500" lnSpcReduction="20000"/>
          </a:bodyPr>
          <a:lstStyle/>
          <a:p>
            <a:r>
              <a:rPr lang="en-GB"/>
              <a:t>You will work in small groups of 4-5.</a:t>
            </a:r>
          </a:p>
          <a:p>
            <a:r>
              <a:rPr lang="en-GB"/>
              <a:t>You will receive a set of AI task cards.</a:t>
            </a:r>
          </a:p>
          <a:p>
            <a:r>
              <a:rPr lang="en-GB"/>
              <a:t>For each card, decide:</a:t>
            </a:r>
          </a:p>
          <a:p>
            <a:pPr lvl="1"/>
            <a:r>
              <a:rPr lang="en-GB"/>
              <a:t>AI can support this task</a:t>
            </a:r>
          </a:p>
          <a:p>
            <a:pPr lvl="1"/>
            <a:r>
              <a:rPr lang="en-GB"/>
              <a:t>This always needs human judgement</a:t>
            </a:r>
          </a:p>
          <a:p>
            <a:endParaRPr lang="en-GB"/>
          </a:p>
          <a:p>
            <a:endParaRPr lang="en-GB"/>
          </a:p>
        </p:txBody>
      </p:sp>
      <p:sp>
        <p:nvSpPr>
          <p:cNvPr id="5" name="Content Placeholder 4">
            <a:extLst>
              <a:ext uri="{FF2B5EF4-FFF2-40B4-BE49-F238E27FC236}">
                <a16:creationId xmlns:a16="http://schemas.microsoft.com/office/drawing/2014/main" id="{E0051CCA-D53B-FF7A-B316-738807B1B45B}"/>
              </a:ext>
            </a:extLst>
          </p:cNvPr>
          <p:cNvSpPr>
            <a:spLocks noGrp="1"/>
          </p:cNvSpPr>
          <p:nvPr>
            <p:ph sz="half" idx="2"/>
          </p:nvPr>
        </p:nvSpPr>
        <p:spPr/>
        <p:txBody>
          <a:bodyPr>
            <a:normAutofit fontScale="92500" lnSpcReduction="20000"/>
          </a:bodyPr>
          <a:lstStyle/>
          <a:p>
            <a:pPr marL="0" indent="0">
              <a:buNone/>
            </a:pPr>
            <a:r>
              <a:rPr lang="en-GB"/>
              <a:t>As you decide, think about:</a:t>
            </a:r>
          </a:p>
          <a:p>
            <a:pPr lvl="1"/>
            <a:r>
              <a:rPr lang="en-GB"/>
              <a:t>accuracy</a:t>
            </a:r>
          </a:p>
          <a:p>
            <a:pPr lvl="1"/>
            <a:r>
              <a:rPr lang="en-GB"/>
              <a:t>bias</a:t>
            </a:r>
          </a:p>
          <a:p>
            <a:pPr lvl="1"/>
            <a:r>
              <a:rPr lang="en-GB"/>
              <a:t>missing details</a:t>
            </a:r>
          </a:p>
          <a:p>
            <a:pPr lvl="1"/>
            <a:r>
              <a:rPr lang="en-GB"/>
              <a:t>and human responsibility</a:t>
            </a:r>
          </a:p>
          <a:p>
            <a:r>
              <a:rPr lang="en-GB"/>
              <a:t>There are no trick answers.</a:t>
            </a:r>
          </a:p>
          <a:p>
            <a:r>
              <a:rPr lang="en-GB"/>
              <a:t>Talk together and explain your thinking.</a:t>
            </a:r>
          </a:p>
          <a:p>
            <a:r>
              <a:rPr lang="en-GB"/>
              <a:t>Be ready to share one example your group found interesting.</a:t>
            </a:r>
          </a:p>
        </p:txBody>
      </p:sp>
      <p:pic>
        <p:nvPicPr>
          <p:cNvPr id="4" name="Online Media 3" title="10 Minute Timer">
            <a:hlinkClick r:id="" action="ppaction://media"/>
            <a:extLst>
              <a:ext uri="{FF2B5EF4-FFF2-40B4-BE49-F238E27FC236}">
                <a16:creationId xmlns:a16="http://schemas.microsoft.com/office/drawing/2014/main" id="{7453063B-9C42-7C04-DB33-9DDB870E4515}"/>
              </a:ext>
            </a:extLst>
          </p:cNvPr>
          <p:cNvPicPr>
            <a:picLocks noRot="1" noChangeAspect="1"/>
          </p:cNvPicPr>
          <p:nvPr>
            <a:videoFile r:link="rId1"/>
          </p:nvPr>
        </p:nvPicPr>
        <p:blipFill>
          <a:blip r:embed="rId4"/>
          <a:stretch>
            <a:fillRect/>
          </a:stretch>
        </p:blipFill>
        <p:spPr>
          <a:xfrm>
            <a:off x="2598948" y="4948518"/>
            <a:ext cx="3242198" cy="1831842"/>
          </a:xfrm>
          <a:prstGeom prst="rect">
            <a:avLst/>
          </a:prstGeom>
        </p:spPr>
      </p:pic>
    </p:spTree>
    <p:extLst>
      <p:ext uri="{BB962C8B-B14F-4D97-AF65-F5344CB8AC3E}">
        <p14:creationId xmlns:p14="http://schemas.microsoft.com/office/powerpoint/2010/main" val="42363762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4A64-F213-DA5B-D4CD-CCB35D0C1DB6}"/>
              </a:ext>
            </a:extLst>
          </p:cNvPr>
          <p:cNvSpPr>
            <a:spLocks noGrp="1"/>
          </p:cNvSpPr>
          <p:nvPr>
            <p:ph type="title"/>
          </p:nvPr>
        </p:nvSpPr>
        <p:spPr/>
        <p:txBody>
          <a:bodyPr/>
          <a:lstStyle/>
          <a:p>
            <a:r>
              <a:rPr lang="en-GB"/>
              <a:t>What AI Can Help With and What It Cannot Replace: Let’s share!</a:t>
            </a:r>
          </a:p>
        </p:txBody>
      </p:sp>
      <p:sp>
        <p:nvSpPr>
          <p:cNvPr id="3" name="Content Placeholder 2">
            <a:extLst>
              <a:ext uri="{FF2B5EF4-FFF2-40B4-BE49-F238E27FC236}">
                <a16:creationId xmlns:a16="http://schemas.microsoft.com/office/drawing/2014/main" id="{E6C2F872-2973-1CFB-1970-1B83C82F7159}"/>
              </a:ext>
            </a:extLst>
          </p:cNvPr>
          <p:cNvSpPr>
            <a:spLocks noGrp="1"/>
          </p:cNvSpPr>
          <p:nvPr>
            <p:ph idx="1"/>
          </p:nvPr>
        </p:nvSpPr>
        <p:spPr/>
        <p:txBody>
          <a:bodyPr>
            <a:normAutofit/>
          </a:bodyPr>
          <a:lstStyle/>
          <a:p>
            <a:r>
              <a:rPr lang="en-GB"/>
              <a:t>Which card did your group find hardest to place, and why?</a:t>
            </a:r>
          </a:p>
          <a:p>
            <a:r>
              <a:rPr lang="en-GB"/>
              <a:t>What do we notice about the cards that always need human judgement?</a:t>
            </a:r>
          </a:p>
          <a:p>
            <a:endParaRPr lang="en-GB"/>
          </a:p>
        </p:txBody>
      </p:sp>
    </p:spTree>
    <p:extLst>
      <p:ext uri="{BB962C8B-B14F-4D97-AF65-F5344CB8AC3E}">
        <p14:creationId xmlns:p14="http://schemas.microsoft.com/office/powerpoint/2010/main" val="3872497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83388-5864-D060-E0CE-C7F29D630BE1}"/>
              </a:ext>
            </a:extLst>
          </p:cNvPr>
          <p:cNvSpPr>
            <a:spLocks noGrp="1"/>
          </p:cNvSpPr>
          <p:nvPr>
            <p:ph type="ctrTitle"/>
          </p:nvPr>
        </p:nvSpPr>
        <p:spPr>
          <a:xfrm>
            <a:off x="552451" y="2027237"/>
            <a:ext cx="6000750" cy="2306637"/>
          </a:xfrm>
        </p:spPr>
        <p:txBody>
          <a:bodyPr anchor="b">
            <a:normAutofit/>
          </a:bodyPr>
          <a:lstStyle/>
          <a:p>
            <a:r>
              <a:rPr lang="en-GB"/>
              <a:t>Trust vs. Judgement</a:t>
            </a:r>
          </a:p>
        </p:txBody>
      </p:sp>
      <p:sp>
        <p:nvSpPr>
          <p:cNvPr id="11" name="Subtitle 2">
            <a:extLst>
              <a:ext uri="{FF2B5EF4-FFF2-40B4-BE49-F238E27FC236}">
                <a16:creationId xmlns:a16="http://schemas.microsoft.com/office/drawing/2014/main" id="{F51C7213-E3F8-1755-D3E4-50F1304C89C5}"/>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3D face graphic">
            <a:extLst>
              <a:ext uri="{FF2B5EF4-FFF2-40B4-BE49-F238E27FC236}">
                <a16:creationId xmlns:a16="http://schemas.microsoft.com/office/drawing/2014/main" id="{8CA2AF25-A430-4502-73CA-D000B333CA4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101" r="24101"/>
          <a:stretch/>
        </p:blipFill>
        <p:spPr>
          <a:xfrm>
            <a:off x="6862713" y="10"/>
            <a:ext cx="5329287" cy="6857990"/>
          </a:xfrm>
          <a:noFill/>
        </p:spPr>
      </p:pic>
    </p:spTree>
    <p:extLst>
      <p:ext uri="{BB962C8B-B14F-4D97-AF65-F5344CB8AC3E}">
        <p14:creationId xmlns:p14="http://schemas.microsoft.com/office/powerpoint/2010/main" val="7784445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6B11D-0778-9827-2B9A-2CBAC670C3FB}"/>
              </a:ext>
            </a:extLst>
          </p:cNvPr>
          <p:cNvSpPr>
            <a:spLocks noGrp="1"/>
          </p:cNvSpPr>
          <p:nvPr>
            <p:ph type="title"/>
          </p:nvPr>
        </p:nvSpPr>
        <p:spPr/>
        <p:txBody>
          <a:bodyPr/>
          <a:lstStyle/>
          <a:p>
            <a:r>
              <a:rPr lang="en-GB"/>
              <a:t>Would You Use This AI Summary?</a:t>
            </a:r>
          </a:p>
        </p:txBody>
      </p:sp>
      <p:sp>
        <p:nvSpPr>
          <p:cNvPr id="3" name="Content Placeholder 2">
            <a:extLst>
              <a:ext uri="{FF2B5EF4-FFF2-40B4-BE49-F238E27FC236}">
                <a16:creationId xmlns:a16="http://schemas.microsoft.com/office/drawing/2014/main" id="{A6786E81-DD7C-BCC7-3776-5FAD8510D24C}"/>
              </a:ext>
            </a:extLst>
          </p:cNvPr>
          <p:cNvSpPr>
            <a:spLocks noGrp="1"/>
          </p:cNvSpPr>
          <p:nvPr>
            <p:ph idx="1"/>
          </p:nvPr>
        </p:nvSpPr>
        <p:spPr>
          <a:xfrm>
            <a:off x="1127124" y="2012231"/>
            <a:ext cx="6656802" cy="4164732"/>
          </a:xfrm>
        </p:spPr>
        <p:txBody>
          <a:bodyPr>
            <a:normAutofit fontScale="55000" lnSpcReduction="20000"/>
          </a:bodyPr>
          <a:lstStyle/>
          <a:p>
            <a:r>
              <a:rPr lang="en-GB"/>
              <a:t>You will work in pairs.</a:t>
            </a:r>
          </a:p>
          <a:p>
            <a:r>
              <a:rPr lang="en-GB"/>
              <a:t>You have:</a:t>
            </a:r>
          </a:p>
          <a:p>
            <a:pPr lvl="1"/>
            <a:r>
              <a:rPr lang="en-GB"/>
              <a:t>one original paragraph from a peer‑reviewed article</a:t>
            </a:r>
          </a:p>
          <a:p>
            <a:pPr lvl="1"/>
            <a:r>
              <a:rPr lang="en-GB"/>
              <a:t>two AI summaries of the same paragraph</a:t>
            </a:r>
          </a:p>
          <a:p>
            <a:r>
              <a:rPr lang="en-GB"/>
              <a:t>Read all three carefully.</a:t>
            </a:r>
          </a:p>
          <a:p>
            <a:r>
              <a:rPr lang="en-GB"/>
              <a:t>Discuss the questions below:</a:t>
            </a:r>
          </a:p>
          <a:p>
            <a:pPr lvl="1"/>
            <a:r>
              <a:rPr lang="en-GB"/>
              <a:t>What important information from the original paragraph is missing or reduced in the AI summaries?</a:t>
            </a:r>
          </a:p>
          <a:p>
            <a:pPr lvl="1"/>
            <a:r>
              <a:rPr lang="en-GB"/>
              <a:t>Do the summaries sound more confident than the original text?</a:t>
            </a:r>
          </a:p>
          <a:p>
            <a:pPr lvl="1"/>
            <a:r>
              <a:rPr lang="en-GB"/>
              <a:t>If this summary was used in a business report or presentation, what could be risky?</a:t>
            </a:r>
          </a:p>
          <a:p>
            <a:pPr lvl="1"/>
            <a:r>
              <a:rPr lang="en-GB"/>
              <a:t>Which summary would you be more likely to trust, or would you avoid using both? Why?</a:t>
            </a:r>
          </a:p>
          <a:p>
            <a:r>
              <a:rPr lang="en-GB"/>
              <a:t>You do not need to decide which AI is “better”.</a:t>
            </a:r>
          </a:p>
          <a:p>
            <a:r>
              <a:rPr lang="en-GB"/>
              <a:t>Focus on whether a human should trust and use the output.</a:t>
            </a:r>
          </a:p>
        </p:txBody>
      </p:sp>
      <p:pic>
        <p:nvPicPr>
          <p:cNvPr id="5" name="Online Media 3" title="10 Minute Timer">
            <a:hlinkClick r:id="" action="ppaction://media"/>
            <a:extLst>
              <a:ext uri="{FF2B5EF4-FFF2-40B4-BE49-F238E27FC236}">
                <a16:creationId xmlns:a16="http://schemas.microsoft.com/office/drawing/2014/main" id="{B8E1B3B5-2E72-2F8E-5AA6-AAC9D4A5E97B}"/>
              </a:ext>
            </a:extLst>
          </p:cNvPr>
          <p:cNvPicPr>
            <a:picLocks noRot="1" noChangeAspect="1"/>
          </p:cNvPicPr>
          <p:nvPr>
            <a:videoFile r:link="rId1"/>
          </p:nvPr>
        </p:nvPicPr>
        <p:blipFill>
          <a:blip r:embed="rId4"/>
          <a:stretch>
            <a:fillRect/>
          </a:stretch>
        </p:blipFill>
        <p:spPr>
          <a:xfrm>
            <a:off x="7893247" y="2262755"/>
            <a:ext cx="4182359" cy="2363033"/>
          </a:xfrm>
          <a:prstGeom prst="rect">
            <a:avLst/>
          </a:prstGeom>
        </p:spPr>
      </p:pic>
    </p:spTree>
    <p:extLst>
      <p:ext uri="{BB962C8B-B14F-4D97-AF65-F5344CB8AC3E}">
        <p14:creationId xmlns:p14="http://schemas.microsoft.com/office/powerpoint/2010/main" val="29715656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26C2-B70A-C3B0-B399-71A915E55518}"/>
              </a:ext>
            </a:extLst>
          </p:cNvPr>
          <p:cNvSpPr>
            <a:spLocks noGrp="1"/>
          </p:cNvSpPr>
          <p:nvPr>
            <p:ph type="title"/>
          </p:nvPr>
        </p:nvSpPr>
        <p:spPr/>
        <p:txBody>
          <a:bodyPr/>
          <a:lstStyle/>
          <a:p>
            <a:r>
              <a:rPr lang="en-GB"/>
              <a:t>AI Summaries: Let’s consider together</a:t>
            </a:r>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3F4170D5-6B19-444F-9F42-C3D137E73CF9}"/>
              </a:ext>
            </a:extLst>
          </p:cNvPr>
          <p:cNvPicPr>
            <a:picLocks noGrp="1" noChangeAspect="1"/>
          </p:cNvPicPr>
          <p:nvPr>
            <p:ph idx="1"/>
          </p:nvPr>
        </p:nvPicPr>
        <p:blipFill>
          <a:blip r:embed="rId4"/>
          <a:stretch>
            <a:fillRect/>
          </a:stretch>
        </p:blipFill>
        <p:spPr>
          <a:xfrm>
            <a:off x="2251968" y="3285966"/>
            <a:ext cx="7334456" cy="1485819"/>
          </a:xfrm>
          <a:prstGeom prst="rect">
            <a:avLst/>
          </a:prstGeom>
        </p:spPr>
      </p:pic>
    </p:spTree>
    <p:extLst>
      <p:ext uri="{BB962C8B-B14F-4D97-AF65-F5344CB8AC3E}">
        <p14:creationId xmlns:p14="http://schemas.microsoft.com/office/powerpoint/2010/main" val="373934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84A32-293A-F891-CA8E-93399A703179}"/>
              </a:ext>
            </a:extLst>
          </p:cNvPr>
          <p:cNvSpPr>
            <a:spLocks noGrp="1"/>
          </p:cNvSpPr>
          <p:nvPr>
            <p:ph type="ctrTitle"/>
          </p:nvPr>
        </p:nvSpPr>
        <p:spPr/>
        <p:txBody>
          <a:bodyPr/>
          <a:lstStyle/>
          <a:p>
            <a:r>
              <a:rPr lang="en-GB"/>
              <a:t>Copyright &amp; ethical reuse </a:t>
            </a:r>
          </a:p>
        </p:txBody>
      </p:sp>
      <p:sp>
        <p:nvSpPr>
          <p:cNvPr id="3" name="Subtitle 2">
            <a:extLst>
              <a:ext uri="{FF2B5EF4-FFF2-40B4-BE49-F238E27FC236}">
                <a16:creationId xmlns:a16="http://schemas.microsoft.com/office/drawing/2014/main" id="{39C5E7E7-DF2E-F08F-FAEC-9FC95FD20539}"/>
              </a:ext>
            </a:extLst>
          </p:cNvPr>
          <p:cNvSpPr>
            <a:spLocks noGrp="1"/>
          </p:cNvSpPr>
          <p:nvPr>
            <p:ph type="subTitle" idx="1"/>
          </p:nvPr>
        </p:nvSpPr>
        <p:spPr/>
        <p:txBody>
          <a:bodyPr/>
          <a:lstStyle/>
          <a:p>
            <a:endParaRPr lang="en-GB"/>
          </a:p>
        </p:txBody>
      </p:sp>
      <p:pic>
        <p:nvPicPr>
          <p:cNvPr id="5" name="Picture Placeholder 4">
            <a:extLst>
              <a:ext uri="{FF2B5EF4-FFF2-40B4-BE49-F238E27FC236}">
                <a16:creationId xmlns:a16="http://schemas.microsoft.com/office/drawing/2014/main" id="{6EB600BC-3B9F-03D2-D9FD-669FCA94016B}"/>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1318" r="11318"/>
          <a:stretch/>
        </p:blipFill>
        <p:spPr>
          <a:prstGeom prst="rect">
            <a:avLst/>
          </a:prstGeom>
        </p:spPr>
      </p:pic>
    </p:spTree>
    <p:extLst>
      <p:ext uri="{BB962C8B-B14F-4D97-AF65-F5344CB8AC3E}">
        <p14:creationId xmlns:p14="http://schemas.microsoft.com/office/powerpoint/2010/main" val="2590929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FD5A-93B0-7047-1488-C5748DC297F7}"/>
              </a:ext>
            </a:extLst>
          </p:cNvPr>
          <p:cNvSpPr>
            <a:spLocks noGrp="1"/>
          </p:cNvSpPr>
          <p:nvPr>
            <p:ph type="title"/>
          </p:nvPr>
        </p:nvSpPr>
        <p:spPr/>
        <p:txBody>
          <a:bodyPr/>
          <a:lstStyle/>
          <a:p>
            <a:r>
              <a:rPr lang="en-GB"/>
              <a:t>Using Online Content Fairly</a:t>
            </a:r>
          </a:p>
        </p:txBody>
      </p:sp>
      <p:sp>
        <p:nvSpPr>
          <p:cNvPr id="3" name="Content Placeholder 2">
            <a:extLst>
              <a:ext uri="{FF2B5EF4-FFF2-40B4-BE49-F238E27FC236}">
                <a16:creationId xmlns:a16="http://schemas.microsoft.com/office/drawing/2014/main" id="{056DBFCA-47C8-3045-FAA6-94ABF33AFA47}"/>
              </a:ext>
            </a:extLst>
          </p:cNvPr>
          <p:cNvSpPr>
            <a:spLocks noGrp="1"/>
          </p:cNvSpPr>
          <p:nvPr>
            <p:ph idx="1"/>
          </p:nvPr>
        </p:nvSpPr>
        <p:spPr/>
        <p:txBody>
          <a:bodyPr vert="horz" lIns="91440" tIns="45720" rIns="91440" bIns="45720" rtlCol="0" anchor="t">
            <a:normAutofit lnSpcReduction="10000"/>
          </a:bodyPr>
          <a:lstStyle/>
          <a:p>
            <a:pPr marL="0" indent="0">
              <a:buNone/>
            </a:pPr>
            <a:r>
              <a:rPr lang="en-GB"/>
              <a:t>When you use content online, always ask three questions:</a:t>
            </a:r>
          </a:p>
          <a:p>
            <a:r>
              <a:rPr lang="en-GB"/>
              <a:t>Is it free to use?</a:t>
            </a:r>
          </a:p>
          <a:p>
            <a:pPr lvl="1"/>
            <a:r>
              <a:rPr lang="en-GB"/>
              <a:t>Some content is free, some is not.</a:t>
            </a:r>
          </a:p>
          <a:p>
            <a:r>
              <a:rPr lang="en-GB"/>
              <a:t>Do I need permission?</a:t>
            </a:r>
          </a:p>
          <a:p>
            <a:pPr lvl="1"/>
            <a:r>
              <a:rPr lang="en-GB"/>
              <a:t>Some content belongs to someone else and needs approval.</a:t>
            </a:r>
          </a:p>
          <a:p>
            <a:r>
              <a:rPr lang="en-GB"/>
              <a:t>Do I need to reference it?</a:t>
            </a:r>
          </a:p>
          <a:p>
            <a:pPr lvl="1"/>
            <a:r>
              <a:rPr lang="en-GB"/>
              <a:t>Giving credit is required, even if use is allowed.</a:t>
            </a:r>
          </a:p>
          <a:p>
            <a:r>
              <a:rPr lang="en-GB"/>
              <a:t>If you are not sure, stop and check.</a:t>
            </a:r>
          </a:p>
          <a:p>
            <a:endParaRPr lang="en-GB"/>
          </a:p>
        </p:txBody>
      </p:sp>
    </p:spTree>
    <p:extLst>
      <p:ext uri="{BB962C8B-B14F-4D97-AF65-F5344CB8AC3E}">
        <p14:creationId xmlns:p14="http://schemas.microsoft.com/office/powerpoint/2010/main" val="37905730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36E07-07D2-FAE2-9C17-D679F5220248}"/>
              </a:ext>
            </a:extLst>
          </p:cNvPr>
          <p:cNvSpPr>
            <a:spLocks noGrp="1"/>
          </p:cNvSpPr>
          <p:nvPr>
            <p:ph type="title"/>
          </p:nvPr>
        </p:nvSpPr>
        <p:spPr/>
        <p:txBody>
          <a:bodyPr/>
          <a:lstStyle/>
          <a:p>
            <a:r>
              <a:rPr lang="en-GB"/>
              <a:t>What Are We Protecting?</a:t>
            </a:r>
          </a:p>
        </p:txBody>
      </p:sp>
      <p:sp>
        <p:nvSpPr>
          <p:cNvPr id="3" name="Content Placeholder 2">
            <a:extLst>
              <a:ext uri="{FF2B5EF4-FFF2-40B4-BE49-F238E27FC236}">
                <a16:creationId xmlns:a16="http://schemas.microsoft.com/office/drawing/2014/main" id="{39D20870-3826-BD7E-0B22-1CFA073557F1}"/>
              </a:ext>
            </a:extLst>
          </p:cNvPr>
          <p:cNvSpPr>
            <a:spLocks noGrp="1"/>
          </p:cNvSpPr>
          <p:nvPr>
            <p:ph sz="half" idx="1"/>
          </p:nvPr>
        </p:nvSpPr>
        <p:spPr/>
        <p:txBody>
          <a:bodyPr>
            <a:normAutofit fontScale="92500" lnSpcReduction="20000"/>
          </a:bodyPr>
          <a:lstStyle/>
          <a:p>
            <a:r>
              <a:rPr lang="en-GB"/>
              <a:t>Online content includes:</a:t>
            </a:r>
          </a:p>
          <a:p>
            <a:pPr lvl="1"/>
            <a:r>
              <a:rPr lang="en-GB"/>
              <a:t>text,</a:t>
            </a:r>
          </a:p>
          <a:p>
            <a:pPr lvl="1"/>
            <a:r>
              <a:rPr lang="en-GB"/>
              <a:t>images,</a:t>
            </a:r>
          </a:p>
          <a:p>
            <a:pPr lvl="1"/>
            <a:r>
              <a:rPr lang="en-GB"/>
              <a:t>videos,</a:t>
            </a:r>
          </a:p>
          <a:p>
            <a:pPr lvl="1"/>
            <a:r>
              <a:rPr lang="en-GB"/>
              <a:t>AI outputs.</a:t>
            </a:r>
          </a:p>
          <a:p>
            <a:r>
              <a:rPr lang="en-GB"/>
              <a:t>These are created by people or organisations.</a:t>
            </a:r>
          </a:p>
          <a:p>
            <a:r>
              <a:rPr lang="en-GB"/>
              <a:t>Ethical reuse means respecting who created the content and how it can be used.</a:t>
            </a:r>
          </a:p>
          <a:p>
            <a:endParaRPr lang="en-GB"/>
          </a:p>
          <a:p>
            <a:endParaRPr lang="en-GB"/>
          </a:p>
        </p:txBody>
      </p:sp>
      <p:sp>
        <p:nvSpPr>
          <p:cNvPr id="4" name="Content Placeholder 3">
            <a:extLst>
              <a:ext uri="{FF2B5EF4-FFF2-40B4-BE49-F238E27FC236}">
                <a16:creationId xmlns:a16="http://schemas.microsoft.com/office/drawing/2014/main" id="{E7C0DCA5-625E-BB69-D5C7-8C6E10545AC5}"/>
              </a:ext>
            </a:extLst>
          </p:cNvPr>
          <p:cNvSpPr>
            <a:spLocks noGrp="1"/>
          </p:cNvSpPr>
          <p:nvPr>
            <p:ph sz="half" idx="2"/>
          </p:nvPr>
        </p:nvSpPr>
        <p:spPr/>
        <p:txBody>
          <a:bodyPr>
            <a:normAutofit fontScale="92500" lnSpcReduction="20000"/>
          </a:bodyPr>
          <a:lstStyle/>
          <a:p>
            <a:pPr marL="0" indent="0">
              <a:buNone/>
            </a:pPr>
            <a:r>
              <a:rPr lang="en-GB" b="1"/>
              <a:t>Using Images: Common Licence Types</a:t>
            </a:r>
          </a:p>
          <a:p>
            <a:r>
              <a:rPr lang="en-GB"/>
              <a:t>All rights reserved: You cannot use it freely</a:t>
            </a:r>
          </a:p>
          <a:p>
            <a:r>
              <a:rPr lang="en-GB"/>
              <a:t>Creative Commons: Reuse allowed with conditions</a:t>
            </a:r>
          </a:p>
          <a:p>
            <a:r>
              <a:rPr lang="en-GB"/>
              <a:t>Royalty‑free: You need permission</a:t>
            </a:r>
          </a:p>
          <a:p>
            <a:r>
              <a:rPr lang="en-GB"/>
              <a:t>Public domain: Free to use, no permission needed</a:t>
            </a:r>
          </a:p>
        </p:txBody>
      </p:sp>
    </p:spTree>
    <p:extLst>
      <p:ext uri="{BB962C8B-B14F-4D97-AF65-F5344CB8AC3E}">
        <p14:creationId xmlns:p14="http://schemas.microsoft.com/office/powerpoint/2010/main" val="3069629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9802E59-CA64-D216-9B74-2BA9659C180F}"/>
              </a:ext>
            </a:extLst>
          </p:cNvPr>
          <p:cNvSpPr>
            <a:spLocks noGrp="1"/>
          </p:cNvSpPr>
          <p:nvPr>
            <p:ph type="title"/>
          </p:nvPr>
        </p:nvSpPr>
        <p:spPr/>
        <p:txBody>
          <a:bodyPr/>
          <a:lstStyle/>
          <a:p>
            <a:r>
              <a:rPr lang="en-GB"/>
              <a:t>Ethical Reuse of Digital Content</a:t>
            </a:r>
          </a:p>
        </p:txBody>
      </p:sp>
      <p:sp>
        <p:nvSpPr>
          <p:cNvPr id="6" name="Content Placeholder 5">
            <a:extLst>
              <a:ext uri="{FF2B5EF4-FFF2-40B4-BE49-F238E27FC236}">
                <a16:creationId xmlns:a16="http://schemas.microsoft.com/office/drawing/2014/main" id="{8606CE69-D162-D4CF-4B84-CD4764114914}"/>
              </a:ext>
            </a:extLst>
          </p:cNvPr>
          <p:cNvSpPr>
            <a:spLocks noGrp="1"/>
          </p:cNvSpPr>
          <p:nvPr>
            <p:ph sz="half" idx="1"/>
          </p:nvPr>
        </p:nvSpPr>
        <p:spPr/>
        <p:txBody>
          <a:bodyPr>
            <a:normAutofit fontScale="77500" lnSpcReduction="20000"/>
          </a:bodyPr>
          <a:lstStyle/>
          <a:p>
            <a:pPr fontAlgn="t"/>
            <a:r>
              <a:rPr lang="en-GB"/>
              <a:t>You will work in groups of 4-5.</a:t>
            </a:r>
          </a:p>
          <a:p>
            <a:pPr fontAlgn="t"/>
            <a:r>
              <a:rPr lang="en-GB"/>
              <a:t>Around the room are four types of stations:</a:t>
            </a:r>
          </a:p>
          <a:p>
            <a:pPr lvl="1" fontAlgn="t"/>
            <a:r>
              <a:rPr lang="en-GB"/>
              <a:t>Images</a:t>
            </a:r>
          </a:p>
          <a:p>
            <a:pPr lvl="1" fontAlgn="t"/>
            <a:r>
              <a:rPr lang="en-GB"/>
              <a:t>Text</a:t>
            </a:r>
          </a:p>
          <a:p>
            <a:pPr lvl="1" fontAlgn="t"/>
            <a:r>
              <a:rPr lang="en-GB"/>
              <a:t>Video</a:t>
            </a:r>
          </a:p>
          <a:p>
            <a:pPr lvl="1" fontAlgn="t"/>
            <a:r>
              <a:rPr lang="en-GB"/>
              <a:t>AI tools</a:t>
            </a:r>
          </a:p>
          <a:p>
            <a:r>
              <a:rPr lang="en-GB"/>
              <a:t>At each station, you will read a short real‑life scenario and have to make a decision</a:t>
            </a:r>
          </a:p>
        </p:txBody>
      </p:sp>
      <p:sp>
        <p:nvSpPr>
          <p:cNvPr id="7" name="Content Placeholder 6">
            <a:extLst>
              <a:ext uri="{FF2B5EF4-FFF2-40B4-BE49-F238E27FC236}">
                <a16:creationId xmlns:a16="http://schemas.microsoft.com/office/drawing/2014/main" id="{C77E165F-F7ED-784A-C7A9-2BFDDA423263}"/>
              </a:ext>
            </a:extLst>
          </p:cNvPr>
          <p:cNvSpPr>
            <a:spLocks noGrp="1"/>
          </p:cNvSpPr>
          <p:nvPr>
            <p:ph sz="half" idx="2"/>
          </p:nvPr>
        </p:nvSpPr>
        <p:spPr/>
        <p:txBody>
          <a:bodyPr>
            <a:normAutofit fontScale="77500" lnSpcReduction="20000"/>
          </a:bodyPr>
          <a:lstStyle/>
          <a:p>
            <a:pPr fontAlgn="t"/>
            <a:r>
              <a:rPr lang="en-GB"/>
              <a:t>Use the worksheet to record your choices and a short reason.</a:t>
            </a:r>
          </a:p>
          <a:p>
            <a:pPr fontAlgn="t"/>
            <a:r>
              <a:rPr lang="en-GB"/>
              <a:t>This is not a test of copyright law.</a:t>
            </a:r>
          </a:p>
          <a:p>
            <a:pPr fontAlgn="t"/>
            <a:r>
              <a:rPr lang="en-GB"/>
              <a:t>You are practising how to make safe, ethical decisions.</a:t>
            </a:r>
          </a:p>
          <a:p>
            <a:pPr fontAlgn="t"/>
            <a:r>
              <a:rPr lang="en-GB"/>
              <a:t>Base your decisions on:</a:t>
            </a:r>
          </a:p>
          <a:p>
            <a:pPr lvl="1" fontAlgn="t"/>
            <a:r>
              <a:rPr lang="en-GB"/>
              <a:t>who created the content</a:t>
            </a:r>
          </a:p>
          <a:p>
            <a:pPr lvl="1" fontAlgn="t"/>
            <a:r>
              <a:rPr lang="en-GB"/>
              <a:t>how it can be used</a:t>
            </a:r>
          </a:p>
          <a:p>
            <a:pPr lvl="1" fontAlgn="t"/>
            <a:r>
              <a:rPr lang="en-GB"/>
              <a:t>and what is allowed under university rules</a:t>
            </a:r>
          </a:p>
          <a:p>
            <a:pPr fontAlgn="t"/>
            <a:r>
              <a:rPr lang="en-GB"/>
              <a:t>If you are unsure, choose the safest and most ethical option.</a:t>
            </a:r>
          </a:p>
          <a:p>
            <a:endParaRPr lang="en-GB"/>
          </a:p>
        </p:txBody>
      </p:sp>
    </p:spTree>
    <p:extLst>
      <p:ext uri="{BB962C8B-B14F-4D97-AF65-F5344CB8AC3E}">
        <p14:creationId xmlns:p14="http://schemas.microsoft.com/office/powerpoint/2010/main" val="37542672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28681-439C-99AC-051C-68DCC82E6D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A11EE-28AB-92C1-8E32-FCD5C985CBC5}"/>
              </a:ext>
            </a:extLst>
          </p:cNvPr>
          <p:cNvSpPr>
            <a:spLocks noGrp="1"/>
          </p:cNvSpPr>
          <p:nvPr>
            <p:ph type="title"/>
          </p:nvPr>
        </p:nvSpPr>
        <p:spPr/>
        <p:txBody>
          <a:bodyPr/>
          <a:lstStyle/>
          <a:p>
            <a:pPr fontAlgn="t"/>
            <a:r>
              <a:rPr lang="en-GB"/>
              <a:t>What Did We Notice?</a:t>
            </a:r>
          </a:p>
        </p:txBody>
      </p:sp>
      <p:sp>
        <p:nvSpPr>
          <p:cNvPr id="3" name="Content Placeholder 2">
            <a:extLst>
              <a:ext uri="{FF2B5EF4-FFF2-40B4-BE49-F238E27FC236}">
                <a16:creationId xmlns:a16="http://schemas.microsoft.com/office/drawing/2014/main" id="{1A24DD20-AA88-76CA-7819-7202B24433F9}"/>
              </a:ext>
            </a:extLst>
          </p:cNvPr>
          <p:cNvSpPr>
            <a:spLocks noGrp="1"/>
          </p:cNvSpPr>
          <p:nvPr>
            <p:ph idx="1"/>
          </p:nvPr>
        </p:nvSpPr>
        <p:spPr/>
        <p:txBody>
          <a:bodyPr>
            <a:normAutofit/>
          </a:bodyPr>
          <a:lstStyle/>
          <a:p>
            <a:pPr fontAlgn="t"/>
            <a:r>
              <a:rPr lang="en-GB"/>
              <a:t>Let’s reflect together using </a:t>
            </a:r>
            <a:r>
              <a:rPr lang="en-GB" err="1"/>
              <a:t>Vevox</a:t>
            </a:r>
            <a:r>
              <a:rPr lang="en-GB"/>
              <a:t>.</a:t>
            </a:r>
          </a:p>
          <a:p>
            <a:pPr fontAlgn="t"/>
            <a:r>
              <a:rPr lang="en-GB"/>
              <a:t>This is not a test.</a:t>
            </a:r>
          </a:p>
          <a:p>
            <a:pPr fontAlgn="t"/>
            <a:r>
              <a:rPr lang="en-GB"/>
              <a:t>There are no right or wrong answers.</a:t>
            </a:r>
          </a:p>
          <a:p>
            <a:pPr fontAlgn="t"/>
            <a:r>
              <a:rPr lang="en-GB"/>
              <a:t>We are focusing on:</a:t>
            </a:r>
          </a:p>
          <a:p>
            <a:pPr lvl="1" fontAlgn="t"/>
            <a:r>
              <a:rPr lang="en-GB"/>
              <a:t>judgement</a:t>
            </a:r>
          </a:p>
          <a:p>
            <a:pPr lvl="1" fontAlgn="t"/>
            <a:r>
              <a:rPr lang="en-GB"/>
              <a:t>responsibility</a:t>
            </a:r>
          </a:p>
          <a:p>
            <a:pPr lvl="1" fontAlgn="t"/>
            <a:r>
              <a:rPr lang="en-GB"/>
              <a:t>and what is allowed under university rules</a:t>
            </a:r>
          </a:p>
        </p:txBody>
      </p:sp>
      <p:pic>
        <p:nvPicPr>
          <p:cNvPr id="4" name="Picture 3">
            <a:hlinkClick r:id="rId3"/>
            <a:extLst>
              <a:ext uri="{FF2B5EF4-FFF2-40B4-BE49-F238E27FC236}">
                <a16:creationId xmlns:a16="http://schemas.microsoft.com/office/drawing/2014/main" id="{B93BF419-E0E5-BCF9-16D1-43594E5CF1C1}"/>
              </a:ext>
            </a:extLst>
          </p:cNvPr>
          <p:cNvPicPr>
            <a:picLocks noChangeAspect="1"/>
          </p:cNvPicPr>
          <p:nvPr/>
        </p:nvPicPr>
        <p:blipFill>
          <a:blip r:embed="rId4"/>
          <a:stretch>
            <a:fillRect/>
          </a:stretch>
        </p:blipFill>
        <p:spPr>
          <a:xfrm>
            <a:off x="6502164" y="3802604"/>
            <a:ext cx="5142821" cy="1041836"/>
          </a:xfrm>
          <a:prstGeom prst="rect">
            <a:avLst/>
          </a:prstGeom>
        </p:spPr>
      </p:pic>
    </p:spTree>
    <p:extLst>
      <p:ext uri="{BB962C8B-B14F-4D97-AF65-F5344CB8AC3E}">
        <p14:creationId xmlns:p14="http://schemas.microsoft.com/office/powerpoint/2010/main" val="35435832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81BF-1A72-94E0-1C3C-CB995449C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F26EF-DAAF-8CF1-2819-08513B7088F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D90B351-92EE-3702-7C61-EC55E2246F4D}"/>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2979646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A80A-E3CE-4C8A-7C6E-99C0A3FDCE85}"/>
              </a:ext>
            </a:extLst>
          </p:cNvPr>
          <p:cNvSpPr>
            <a:spLocks noGrp="1"/>
          </p:cNvSpPr>
          <p:nvPr>
            <p:ph type="ctrTitle"/>
          </p:nvPr>
        </p:nvSpPr>
        <p:spPr/>
        <p:txBody>
          <a:bodyPr/>
          <a:lstStyle/>
          <a:p>
            <a:r>
              <a:rPr lang="en-GB"/>
              <a:t>DS2 Reality Check</a:t>
            </a:r>
          </a:p>
        </p:txBody>
      </p:sp>
      <p:sp>
        <p:nvSpPr>
          <p:cNvPr id="3" name="Subtitle 2">
            <a:extLst>
              <a:ext uri="{FF2B5EF4-FFF2-40B4-BE49-F238E27FC236}">
                <a16:creationId xmlns:a16="http://schemas.microsoft.com/office/drawing/2014/main" id="{1D268220-6859-A0A4-6BDC-F55F7A51A425}"/>
              </a:ext>
            </a:extLst>
          </p:cNvPr>
          <p:cNvSpPr>
            <a:spLocks noGrp="1"/>
          </p:cNvSpPr>
          <p:nvPr>
            <p:ph type="subTitle" idx="1"/>
          </p:nvPr>
        </p:nvSpPr>
        <p:spPr/>
        <p:txBody>
          <a:bodyPr/>
          <a:lstStyle/>
          <a:p>
            <a:endParaRPr lang="en-GB"/>
          </a:p>
        </p:txBody>
      </p:sp>
      <p:pic>
        <p:nvPicPr>
          <p:cNvPr id="6" name="Picture Placeholder 5" descr="Abstract background of 3D colorful bars">
            <a:extLst>
              <a:ext uri="{FF2B5EF4-FFF2-40B4-BE49-F238E27FC236}">
                <a16:creationId xmlns:a16="http://schemas.microsoft.com/office/drawing/2014/main" id="{06B764BD-7130-59CB-9A3B-148002A0E90D}"/>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104" r="24104"/>
          <a:stretch>
            <a:fillRect/>
          </a:stretch>
        </p:blipFill>
        <p:spPr/>
      </p:pic>
    </p:spTree>
    <p:extLst>
      <p:ext uri="{BB962C8B-B14F-4D97-AF65-F5344CB8AC3E}">
        <p14:creationId xmlns:p14="http://schemas.microsoft.com/office/powerpoint/2010/main" val="1384580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1118C-B09D-2BD8-E794-49B0F0A20EA1}"/>
              </a:ext>
            </a:extLst>
          </p:cNvPr>
          <p:cNvSpPr>
            <a:spLocks noGrp="1"/>
          </p:cNvSpPr>
          <p:nvPr>
            <p:ph type="title"/>
          </p:nvPr>
        </p:nvSpPr>
        <p:spPr/>
        <p:txBody>
          <a:bodyPr/>
          <a:lstStyle/>
          <a:p>
            <a:r>
              <a:rPr lang="en-GB"/>
              <a:t>DS2: Business Digital Task</a:t>
            </a:r>
            <a:br>
              <a:rPr lang="en-GB"/>
            </a:br>
            <a:endParaRPr lang="en-GB"/>
          </a:p>
        </p:txBody>
      </p:sp>
      <p:sp>
        <p:nvSpPr>
          <p:cNvPr id="3" name="Content Placeholder 2">
            <a:extLst>
              <a:ext uri="{FF2B5EF4-FFF2-40B4-BE49-F238E27FC236}">
                <a16:creationId xmlns:a16="http://schemas.microsoft.com/office/drawing/2014/main" id="{39D2AD77-E2DF-B98F-3BBF-59AE902E08D0}"/>
              </a:ext>
            </a:extLst>
          </p:cNvPr>
          <p:cNvSpPr>
            <a:spLocks noGrp="1"/>
          </p:cNvSpPr>
          <p:nvPr>
            <p:ph idx="1"/>
          </p:nvPr>
        </p:nvSpPr>
        <p:spPr/>
        <p:txBody>
          <a:bodyPr>
            <a:normAutofit fontScale="92500" lnSpcReduction="10000"/>
          </a:bodyPr>
          <a:lstStyle/>
          <a:p>
            <a:r>
              <a:rPr lang="en-GB"/>
              <a:t>Due: Week 7</a:t>
            </a:r>
          </a:p>
          <a:p>
            <a:r>
              <a:rPr lang="en-GB"/>
              <a:t>You will create one digital artefact for a business task based on one of the scenarios on Moodle</a:t>
            </a:r>
          </a:p>
          <a:p>
            <a:r>
              <a:rPr lang="en-GB"/>
              <a:t>You will write a short log explaining:</a:t>
            </a:r>
          </a:p>
          <a:p>
            <a:pPr lvl="1"/>
            <a:r>
              <a:rPr lang="en-GB"/>
              <a:t>why you chose the tool</a:t>
            </a:r>
          </a:p>
          <a:p>
            <a:pPr lvl="1"/>
            <a:r>
              <a:rPr lang="en-GB"/>
              <a:t>what information you used</a:t>
            </a:r>
          </a:p>
          <a:p>
            <a:pPr lvl="1"/>
            <a:r>
              <a:rPr lang="en-GB"/>
              <a:t>what changes you made</a:t>
            </a:r>
          </a:p>
          <a:p>
            <a:pPr lvl="1"/>
            <a:r>
              <a:rPr lang="en-GB"/>
              <a:t>how you improved your work</a:t>
            </a:r>
          </a:p>
          <a:p>
            <a:r>
              <a:rPr lang="en-GB"/>
              <a:t>Today’s session will help you avoid common problems with DS2.</a:t>
            </a:r>
          </a:p>
          <a:p>
            <a:endParaRPr lang="en-GB"/>
          </a:p>
        </p:txBody>
      </p:sp>
    </p:spTree>
    <p:extLst>
      <p:ext uri="{BB962C8B-B14F-4D97-AF65-F5344CB8AC3E}">
        <p14:creationId xmlns:p14="http://schemas.microsoft.com/office/powerpoint/2010/main" val="9241254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55B1A-F47B-D947-6963-A2DC0FCD8580}"/>
              </a:ext>
            </a:extLst>
          </p:cNvPr>
          <p:cNvSpPr>
            <a:spLocks noGrp="1"/>
          </p:cNvSpPr>
          <p:nvPr>
            <p:ph type="title"/>
          </p:nvPr>
        </p:nvSpPr>
        <p:spPr/>
        <p:txBody>
          <a:bodyPr/>
          <a:lstStyle/>
          <a:p>
            <a:r>
              <a:rPr lang="en-GB"/>
              <a:t>Using AI Under Pressure</a:t>
            </a:r>
          </a:p>
        </p:txBody>
      </p:sp>
      <p:sp>
        <p:nvSpPr>
          <p:cNvPr id="3" name="Content Placeholder 2">
            <a:extLst>
              <a:ext uri="{FF2B5EF4-FFF2-40B4-BE49-F238E27FC236}">
                <a16:creationId xmlns:a16="http://schemas.microsoft.com/office/drawing/2014/main" id="{7A4B565F-8040-045C-703C-3DFB60554293}"/>
              </a:ext>
            </a:extLst>
          </p:cNvPr>
          <p:cNvSpPr>
            <a:spLocks noGrp="1"/>
          </p:cNvSpPr>
          <p:nvPr>
            <p:ph sz="half" idx="1"/>
          </p:nvPr>
        </p:nvSpPr>
        <p:spPr/>
        <p:txBody>
          <a:bodyPr vert="horz" lIns="91440" tIns="45720" rIns="91440" bIns="45720" rtlCol="0" anchor="t">
            <a:normAutofit fontScale="92500" lnSpcReduction="20000"/>
          </a:bodyPr>
          <a:lstStyle/>
          <a:p>
            <a:r>
              <a:rPr lang="en-GB"/>
              <a:t>When time is short, AI can feel helpful.</a:t>
            </a:r>
          </a:p>
          <a:p>
            <a:r>
              <a:rPr lang="en-GB"/>
              <a:t>It feels like it can:</a:t>
            </a:r>
          </a:p>
          <a:p>
            <a:pPr lvl="1"/>
            <a:r>
              <a:rPr lang="en-GB"/>
              <a:t>improve how your work sounds</a:t>
            </a:r>
          </a:p>
          <a:p>
            <a:pPr lvl="1"/>
            <a:r>
              <a:rPr lang="en-GB"/>
              <a:t>reduce stress</a:t>
            </a:r>
          </a:p>
          <a:p>
            <a:pPr lvl="1"/>
            <a:r>
              <a:rPr lang="en-GB"/>
              <a:t>make writing feel easier</a:t>
            </a:r>
          </a:p>
          <a:p>
            <a:r>
              <a:rPr lang="en-GB"/>
              <a:t>But is it actually true?</a:t>
            </a:r>
          </a:p>
          <a:p>
            <a:endParaRPr lang="en-GB"/>
          </a:p>
        </p:txBody>
      </p:sp>
      <p:sp>
        <p:nvSpPr>
          <p:cNvPr id="4" name="Content Placeholder 3">
            <a:extLst>
              <a:ext uri="{FF2B5EF4-FFF2-40B4-BE49-F238E27FC236}">
                <a16:creationId xmlns:a16="http://schemas.microsoft.com/office/drawing/2014/main" id="{6BAEBF19-A7B6-B7BB-99CA-CABF22091DC9}"/>
              </a:ext>
            </a:extLst>
          </p:cNvPr>
          <p:cNvSpPr>
            <a:spLocks noGrp="1"/>
          </p:cNvSpPr>
          <p:nvPr>
            <p:ph sz="half" idx="2"/>
          </p:nvPr>
        </p:nvSpPr>
        <p:spPr/>
        <p:txBody>
          <a:bodyPr>
            <a:normAutofit fontScale="92500" lnSpcReduction="20000"/>
          </a:bodyPr>
          <a:lstStyle/>
          <a:p>
            <a:r>
              <a:rPr lang="en-GB"/>
              <a:t>In this activity, we will:</a:t>
            </a:r>
          </a:p>
          <a:p>
            <a:pPr lvl="1"/>
            <a:r>
              <a:rPr lang="en-GB"/>
              <a:t>compare fluency with real understanding</a:t>
            </a:r>
          </a:p>
          <a:p>
            <a:pPr lvl="1"/>
            <a:r>
              <a:rPr lang="en-GB"/>
              <a:t>see how AI‑polished language can weaken DS2 logs</a:t>
            </a:r>
          </a:p>
          <a:p>
            <a:pPr lvl="1"/>
            <a:r>
              <a:rPr lang="en-GB"/>
              <a:t>rebuild confidence in clear, simple explanations that you can defend</a:t>
            </a:r>
          </a:p>
          <a:p>
            <a:r>
              <a:rPr lang="en-GB"/>
              <a:t>This is not about banning AI.</a:t>
            </a:r>
          </a:p>
          <a:p>
            <a:r>
              <a:rPr lang="en-GB"/>
              <a:t>It is about staying in control of your work.</a:t>
            </a:r>
          </a:p>
        </p:txBody>
      </p:sp>
    </p:spTree>
    <p:extLst>
      <p:ext uri="{BB962C8B-B14F-4D97-AF65-F5344CB8AC3E}">
        <p14:creationId xmlns:p14="http://schemas.microsoft.com/office/powerpoint/2010/main" val="142722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EC07-5D41-B612-D6E3-00D79137EC11}"/>
              </a:ext>
            </a:extLst>
          </p:cNvPr>
          <p:cNvSpPr>
            <a:spLocks noGrp="1"/>
          </p:cNvSpPr>
          <p:nvPr>
            <p:ph type="title"/>
          </p:nvPr>
        </p:nvSpPr>
        <p:spPr/>
        <p:txBody>
          <a:bodyPr/>
          <a:lstStyle/>
          <a:p>
            <a:r>
              <a:rPr lang="en-GB"/>
              <a:t>Sounds Good, But Is It Any Good?</a:t>
            </a:r>
          </a:p>
        </p:txBody>
      </p:sp>
      <p:sp>
        <p:nvSpPr>
          <p:cNvPr id="4" name="Content Placeholder 3">
            <a:extLst>
              <a:ext uri="{FF2B5EF4-FFF2-40B4-BE49-F238E27FC236}">
                <a16:creationId xmlns:a16="http://schemas.microsoft.com/office/drawing/2014/main" id="{023A8467-8EDC-6FB0-758B-0B8C75D3BFBA}"/>
              </a:ext>
            </a:extLst>
          </p:cNvPr>
          <p:cNvSpPr>
            <a:spLocks noGrp="1"/>
          </p:cNvSpPr>
          <p:nvPr>
            <p:ph sz="half" idx="1"/>
          </p:nvPr>
        </p:nvSpPr>
        <p:spPr/>
        <p:txBody>
          <a:bodyPr>
            <a:normAutofit fontScale="92500" lnSpcReduction="20000"/>
          </a:bodyPr>
          <a:lstStyle/>
          <a:p>
            <a:r>
              <a:rPr lang="en-GB"/>
              <a:t>You will work in your groups.</a:t>
            </a:r>
          </a:p>
          <a:p>
            <a:r>
              <a:rPr lang="en-GB"/>
              <a:t>You will see pairs of short texts.</a:t>
            </a:r>
          </a:p>
          <a:p>
            <a:r>
              <a:rPr lang="en-GB"/>
              <a:t>In each pair:</a:t>
            </a:r>
          </a:p>
          <a:p>
            <a:pPr lvl="1"/>
            <a:r>
              <a:rPr lang="en-GB"/>
              <a:t>One version is written in simple student English</a:t>
            </a:r>
          </a:p>
          <a:p>
            <a:pPr lvl="1"/>
            <a:r>
              <a:rPr lang="en-GB"/>
              <a:t>One version is written in polished AI‑style English</a:t>
            </a:r>
          </a:p>
          <a:p>
            <a:endParaRPr lang="en-GB"/>
          </a:p>
        </p:txBody>
      </p:sp>
      <p:sp>
        <p:nvSpPr>
          <p:cNvPr id="5" name="Content Placeholder 4">
            <a:extLst>
              <a:ext uri="{FF2B5EF4-FFF2-40B4-BE49-F238E27FC236}">
                <a16:creationId xmlns:a16="http://schemas.microsoft.com/office/drawing/2014/main" id="{961EAA97-76A5-78AD-3730-D1615B5D4802}"/>
              </a:ext>
            </a:extLst>
          </p:cNvPr>
          <p:cNvSpPr>
            <a:spLocks noGrp="1"/>
          </p:cNvSpPr>
          <p:nvPr>
            <p:ph sz="half" idx="2"/>
          </p:nvPr>
        </p:nvSpPr>
        <p:spPr/>
        <p:txBody>
          <a:bodyPr vert="horz" lIns="91440" tIns="45720" rIns="91440" bIns="45720" rtlCol="0" anchor="t">
            <a:normAutofit fontScale="92500" lnSpcReduction="20000"/>
          </a:bodyPr>
          <a:lstStyle/>
          <a:p>
            <a:r>
              <a:rPr lang="en-GB"/>
              <a:t>For each pair, discuss together:</a:t>
            </a:r>
          </a:p>
          <a:p>
            <a:pPr lvl="1"/>
            <a:r>
              <a:rPr lang="en-GB"/>
              <a:t>Which version can you understand best?</a:t>
            </a:r>
          </a:p>
          <a:p>
            <a:pPr lvl="1"/>
            <a:r>
              <a:rPr lang="en-GB"/>
              <a:t>Which version would be safer to submit under university rules?</a:t>
            </a:r>
          </a:p>
          <a:p>
            <a:pPr lvl="1"/>
            <a:r>
              <a:rPr lang="en-GB"/>
              <a:t>Where might the AI version sound good but say less?</a:t>
            </a:r>
          </a:p>
          <a:p>
            <a:pPr lvl="1"/>
            <a:r>
              <a:rPr lang="en-GB"/>
              <a:t>If asked to explain your choice in a DS2 log, which version could you defend more easily?</a:t>
            </a:r>
          </a:p>
          <a:p>
            <a:endParaRPr lang="en-GB"/>
          </a:p>
        </p:txBody>
      </p:sp>
      <p:sp>
        <p:nvSpPr>
          <p:cNvPr id="6" name="TextBox 5">
            <a:extLst>
              <a:ext uri="{FF2B5EF4-FFF2-40B4-BE49-F238E27FC236}">
                <a16:creationId xmlns:a16="http://schemas.microsoft.com/office/drawing/2014/main" id="{A26A7178-5C7D-7FB6-E22F-610E1BA60F92}"/>
              </a:ext>
            </a:extLst>
          </p:cNvPr>
          <p:cNvSpPr txBox="1"/>
          <p:nvPr/>
        </p:nvSpPr>
        <p:spPr>
          <a:xfrm>
            <a:off x="294555" y="5125251"/>
            <a:ext cx="5801446" cy="2246769"/>
          </a:xfrm>
          <a:prstGeom prst="rect">
            <a:avLst/>
          </a:prstGeom>
          <a:noFill/>
        </p:spPr>
        <p:txBody>
          <a:bodyPr wrap="square" rtlCol="0">
            <a:spAutoFit/>
          </a:bodyPr>
          <a:lstStyle/>
          <a:p>
            <a:r>
              <a:rPr lang="en-GB" sz="2800" b="1"/>
              <a:t>Remember! Clear, simple explanations you understand are safer than fluent text you cannot explain.</a:t>
            </a:r>
          </a:p>
          <a:p>
            <a:endParaRPr lang="en-GB" sz="2800" b="1"/>
          </a:p>
        </p:txBody>
      </p:sp>
    </p:spTree>
    <p:extLst>
      <p:ext uri="{BB962C8B-B14F-4D97-AF65-F5344CB8AC3E}">
        <p14:creationId xmlns:p14="http://schemas.microsoft.com/office/powerpoint/2010/main" val="11447728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B6E3-9156-2669-9873-19B006E05C3B}"/>
              </a:ext>
            </a:extLst>
          </p:cNvPr>
          <p:cNvSpPr>
            <a:spLocks noGrp="1"/>
          </p:cNvSpPr>
          <p:nvPr>
            <p:ph type="title"/>
          </p:nvPr>
        </p:nvSpPr>
        <p:spPr/>
        <p:txBody>
          <a:bodyPr/>
          <a:lstStyle/>
          <a:p>
            <a:r>
              <a:rPr lang="en-GB"/>
              <a:t>Start now!</a:t>
            </a:r>
          </a:p>
        </p:txBody>
      </p:sp>
      <p:pic>
        <p:nvPicPr>
          <p:cNvPr id="4" name="Online Media 3" title="15 Minute Timer">
            <a:hlinkClick r:id="" action="ppaction://media"/>
            <a:extLst>
              <a:ext uri="{FF2B5EF4-FFF2-40B4-BE49-F238E27FC236}">
                <a16:creationId xmlns:a16="http://schemas.microsoft.com/office/drawing/2014/main" id="{425A8505-25C2-60A1-C76C-A7C63F4F3259}"/>
              </a:ext>
            </a:extLst>
          </p:cNvPr>
          <p:cNvPicPr>
            <a:picLocks noGrp="1" noRot="1" noChangeAspect="1"/>
          </p:cNvPicPr>
          <p:nvPr>
            <p:ph idx="1"/>
            <a:videoFile r:link="rId1"/>
          </p:nvPr>
        </p:nvPicPr>
        <p:blipFill>
          <a:blip r:embed="rId4"/>
          <a:stretch>
            <a:fillRect/>
          </a:stretch>
        </p:blipFill>
        <p:spPr>
          <a:xfrm>
            <a:off x="2196166" y="2112843"/>
            <a:ext cx="7369175" cy="4164013"/>
          </a:xfrm>
          <a:prstGeom prst="rect">
            <a:avLst/>
          </a:prstGeom>
        </p:spPr>
      </p:pic>
      <p:pic>
        <p:nvPicPr>
          <p:cNvPr id="6" name="Graphic 5" descr="Angel face outline with solid fill">
            <a:extLst>
              <a:ext uri="{FF2B5EF4-FFF2-40B4-BE49-F238E27FC236}">
                <a16:creationId xmlns:a16="http://schemas.microsoft.com/office/drawing/2014/main" id="{F9B17D65-1A78-1928-5DB3-B51A00DE6C1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95834" y="4662474"/>
            <a:ext cx="2013030" cy="2013030"/>
          </a:xfrm>
          <a:prstGeom prst="rect">
            <a:avLst/>
          </a:prstGeom>
        </p:spPr>
      </p:pic>
    </p:spTree>
    <p:extLst>
      <p:ext uri="{BB962C8B-B14F-4D97-AF65-F5344CB8AC3E}">
        <p14:creationId xmlns:p14="http://schemas.microsoft.com/office/powerpoint/2010/main" val="1175772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p:cTn id="15" fill="hold" display="0">
                  <p:stCondLst>
                    <p:cond delay="indefinite"/>
                  </p:stCondLst>
                </p:cTn>
                <p:tgtEl>
                  <p:spTgt spid="4"/>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535CE-AA60-F278-DB28-815224F01863}"/>
              </a:ext>
            </a:extLst>
          </p:cNvPr>
          <p:cNvSpPr>
            <a:spLocks noGrp="1"/>
          </p:cNvSpPr>
          <p:nvPr>
            <p:ph type="title"/>
          </p:nvPr>
        </p:nvSpPr>
        <p:spPr/>
        <p:txBody>
          <a:bodyPr/>
          <a:lstStyle/>
          <a:p>
            <a:r>
              <a:rPr lang="en-GB"/>
              <a:t>Key Takeaways</a:t>
            </a:r>
          </a:p>
        </p:txBody>
      </p:sp>
      <p:sp>
        <p:nvSpPr>
          <p:cNvPr id="3" name="Content Placeholder 2">
            <a:extLst>
              <a:ext uri="{FF2B5EF4-FFF2-40B4-BE49-F238E27FC236}">
                <a16:creationId xmlns:a16="http://schemas.microsoft.com/office/drawing/2014/main" id="{9557403C-2BCC-F4BB-286F-5BC504AADF11}"/>
              </a:ext>
            </a:extLst>
          </p:cNvPr>
          <p:cNvSpPr>
            <a:spLocks noGrp="1"/>
          </p:cNvSpPr>
          <p:nvPr>
            <p:ph idx="1"/>
          </p:nvPr>
        </p:nvSpPr>
        <p:spPr/>
        <p:txBody>
          <a:bodyPr>
            <a:normAutofit fontScale="92500" lnSpcReduction="10000"/>
          </a:bodyPr>
          <a:lstStyle/>
          <a:p>
            <a:r>
              <a:rPr lang="en-GB"/>
              <a:t>As a group, share one short takeaway from this activity.</a:t>
            </a:r>
          </a:p>
          <a:p>
            <a:pPr lvl="1"/>
            <a:r>
              <a:rPr lang="en-GB"/>
              <a:t>One sentence is enough</a:t>
            </a:r>
          </a:p>
          <a:p>
            <a:pPr lvl="1"/>
            <a:r>
              <a:rPr lang="en-GB"/>
              <a:t>You can read it rather than say it from memory</a:t>
            </a:r>
          </a:p>
          <a:p>
            <a:pPr lvl="1"/>
            <a:r>
              <a:rPr lang="en-GB"/>
              <a:t>It does not need to sound perfect</a:t>
            </a:r>
          </a:p>
          <a:p>
            <a:endParaRPr lang="en-GB"/>
          </a:p>
          <a:p>
            <a:r>
              <a:rPr lang="en-GB"/>
              <a:t>Think about:</a:t>
            </a:r>
          </a:p>
          <a:p>
            <a:pPr lvl="1"/>
            <a:r>
              <a:rPr lang="en-GB"/>
              <a:t>What will you remember when working on DS2 under pressure?</a:t>
            </a:r>
          </a:p>
          <a:p>
            <a:pPr lvl="1"/>
            <a:r>
              <a:rPr lang="en-GB"/>
              <a:t>What will help you stay in control of your work?</a:t>
            </a:r>
          </a:p>
          <a:p>
            <a:pPr lvl="1"/>
            <a:r>
              <a:rPr lang="en-GB"/>
              <a:t>What will help you avoid relying on AI simply because it sounds better?</a:t>
            </a:r>
          </a:p>
        </p:txBody>
      </p:sp>
    </p:spTree>
    <p:extLst>
      <p:ext uri="{BB962C8B-B14F-4D97-AF65-F5344CB8AC3E}">
        <p14:creationId xmlns:p14="http://schemas.microsoft.com/office/powerpoint/2010/main" val="4015423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85000" lnSpcReduction="20000"/>
          </a:bodyPr>
          <a:lstStyle/>
          <a:p>
            <a:pPr marL="0" indent="0">
              <a:buNone/>
            </a:pPr>
            <a:r>
              <a:rPr lang="en-GB"/>
              <a:t>Please write a short post including:</a:t>
            </a:r>
          </a:p>
          <a:p>
            <a:endParaRPr lang="en-GB"/>
          </a:p>
          <a:p>
            <a:r>
              <a:rPr lang="en-GB"/>
              <a:t> One thing I learned today about digital referencing</a:t>
            </a:r>
          </a:p>
          <a:p>
            <a:r>
              <a:rPr lang="en-GB"/>
              <a:t>One thing I learned about “human in the loop” when using AI </a:t>
            </a:r>
          </a:p>
          <a:p>
            <a:r>
              <a:rPr lang="en-GB"/>
              <a:t>One thing I now understand better about copyright and ethical reuse </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a:normAutofit fontScale="85000" lnSpcReduction="2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p:txBody>
      </p:sp>
      <p:pic>
        <p:nvPicPr>
          <p:cNvPr id="3" name="Content Placeholder 4" descr="Angel face outline with solid fill">
            <a:extLst>
              <a:ext uri="{FF2B5EF4-FFF2-40B4-BE49-F238E27FC236}">
                <a16:creationId xmlns:a16="http://schemas.microsoft.com/office/drawing/2014/main" id="{9318FD18-AD7E-24BB-5D77-6B30DE7E3D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447122" y="5559209"/>
            <a:ext cx="1235508" cy="1235508"/>
          </a:xfrm>
          <a:prstGeom prst="rect">
            <a:avLst/>
          </a:prstGeom>
        </p:spPr>
      </p:pic>
      <p:pic>
        <p:nvPicPr>
          <p:cNvPr id="6" name="Online Media 5" title="5 Minute Timer">
            <a:hlinkClick r:id="" action="ppaction://media"/>
            <a:extLst>
              <a:ext uri="{FF2B5EF4-FFF2-40B4-BE49-F238E27FC236}">
                <a16:creationId xmlns:a16="http://schemas.microsoft.com/office/drawing/2014/main" id="{CACF6B5A-D620-9D60-C9E1-EFA030B47BD6}"/>
              </a:ext>
            </a:extLst>
          </p:cNvPr>
          <p:cNvPicPr>
            <a:picLocks noRot="1" noChangeAspect="1"/>
          </p:cNvPicPr>
          <p:nvPr>
            <a:videoFile r:link="rId1"/>
          </p:nvPr>
        </p:nvPicPr>
        <p:blipFill>
          <a:blip r:embed="rId5"/>
          <a:stretch>
            <a:fillRect/>
          </a:stretch>
        </p:blipFill>
        <p:spPr>
          <a:xfrm>
            <a:off x="6595326" y="4994622"/>
            <a:ext cx="3010996" cy="1701213"/>
          </a:xfrm>
          <a:prstGeom prst="rect">
            <a:avLst/>
          </a:prstGeom>
        </p:spPr>
      </p:pic>
    </p:spTree>
    <p:extLst>
      <p:ext uri="{BB962C8B-B14F-4D97-AF65-F5344CB8AC3E}">
        <p14:creationId xmlns:p14="http://schemas.microsoft.com/office/powerpoint/2010/main" val="66910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graphicFrame>
        <p:nvGraphicFramePr>
          <p:cNvPr id="4" name="Content Placeholder 3">
            <a:extLst>
              <a:ext uri="{FF2B5EF4-FFF2-40B4-BE49-F238E27FC236}">
                <a16:creationId xmlns:a16="http://schemas.microsoft.com/office/drawing/2014/main" id="{42FE238F-BEF7-03DC-124F-8574886C6231}"/>
              </a:ext>
            </a:extLst>
          </p:cNvPr>
          <p:cNvGraphicFramePr>
            <a:graphicFrameLocks noGrp="1"/>
          </p:cNvGraphicFramePr>
          <p:nvPr>
            <p:ph idx="1"/>
            <p:extLst>
              <p:ext uri="{D42A27DB-BD31-4B8C-83A1-F6EECF244321}">
                <p14:modId xmlns:p14="http://schemas.microsoft.com/office/powerpoint/2010/main" val="482821979"/>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19792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6</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pPr marL="514350" indent="-514350">
              <a:buAutoNum type="arabicPeriod"/>
            </a:pPr>
            <a:r>
              <a:rPr lang="en-GB"/>
              <a:t>Complete the </a:t>
            </a:r>
            <a:r>
              <a:rPr lang="en-GB" err="1"/>
              <a:t>Infoskills</a:t>
            </a:r>
            <a:r>
              <a:rPr lang="en-GB"/>
              <a:t>: Introduction to AI</a:t>
            </a:r>
          </a:p>
          <a:p>
            <a:pPr marL="514350" indent="-514350">
              <a:buAutoNum type="arabicPeriod"/>
            </a:pPr>
            <a:r>
              <a:rPr lang="en-GB"/>
              <a:t>Complete any of the necessary </a:t>
            </a:r>
            <a:r>
              <a:rPr lang="en-GB" err="1"/>
              <a:t>DigiSkills</a:t>
            </a:r>
            <a:r>
              <a:rPr lang="en-GB"/>
              <a:t> elements for DS2 (word, </a:t>
            </a:r>
            <a:r>
              <a:rPr lang="en-GB" err="1"/>
              <a:t>powerpoint</a:t>
            </a:r>
            <a:r>
              <a:rPr lang="en-GB"/>
              <a:t>, excel, adobe)</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(Digital Skills)</a:t>
            </a:r>
          </a:p>
          <a:p>
            <a:r>
              <a:rPr lang="en-GB"/>
              <a:t>Click on Week 5</a:t>
            </a:r>
          </a:p>
          <a:p>
            <a:r>
              <a:rPr lang="en-GB"/>
              <a:t>Click on the Introduction to AI link and complete the work.</a:t>
            </a:r>
          </a:p>
          <a:p>
            <a:pPr marL="0" indent="0">
              <a:buNone/>
            </a:pPr>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t="20671" r="249" b="14985"/>
          <a:stretch>
            <a:fillRect/>
          </a:stretch>
        </p:blipFill>
        <p:spPr>
          <a:xfrm>
            <a:off x="9311015" y="191557"/>
            <a:ext cx="2608203" cy="1372850"/>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Tree>
    <p:extLst>
      <p:ext uri="{BB962C8B-B14F-4D97-AF65-F5344CB8AC3E}">
        <p14:creationId xmlns:p14="http://schemas.microsoft.com/office/powerpoint/2010/main" val="2811131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BA9D-803E-4BDB-22F0-69D02436EF2C}"/>
              </a:ext>
            </a:extLst>
          </p:cNvPr>
          <p:cNvSpPr>
            <a:spLocks noGrp="1"/>
          </p:cNvSpPr>
          <p:nvPr>
            <p:ph type="title"/>
          </p:nvPr>
        </p:nvSpPr>
        <p:spPr/>
        <p:txBody>
          <a:bodyPr>
            <a:normAutofit/>
          </a:bodyPr>
          <a:lstStyle/>
          <a:p>
            <a:r>
              <a:rPr lang="en-GB"/>
              <a:t>Continue Your Microsoft Specialist Journey</a:t>
            </a:r>
          </a:p>
        </p:txBody>
      </p:sp>
      <p:sp>
        <p:nvSpPr>
          <p:cNvPr id="3" name="Content Placeholder 2">
            <a:extLst>
              <a:ext uri="{FF2B5EF4-FFF2-40B4-BE49-F238E27FC236}">
                <a16:creationId xmlns:a16="http://schemas.microsoft.com/office/drawing/2014/main" id="{99A3FC37-9EA7-D6BE-B78D-479EAD5651B0}"/>
              </a:ext>
            </a:extLst>
          </p:cNvPr>
          <p:cNvSpPr>
            <a:spLocks noGrp="1"/>
          </p:cNvSpPr>
          <p:nvPr>
            <p:ph idx="1"/>
          </p:nvPr>
        </p:nvSpPr>
        <p:spPr>
          <a:xfrm>
            <a:off x="1127124" y="2012231"/>
            <a:ext cx="6760570" cy="4164732"/>
          </a:xfrm>
        </p:spPr>
        <p:txBody>
          <a:bodyPr>
            <a:normAutofit fontScale="92500" lnSpcReduction="20000"/>
          </a:bodyPr>
          <a:lstStyle/>
          <a:p>
            <a:r>
              <a:rPr lang="en-GB"/>
              <a:t>If you want to keep building your skills, continue what you started with MOS last week</a:t>
            </a:r>
          </a:p>
          <a:p>
            <a:endParaRPr lang="en-GB"/>
          </a:p>
          <a:p>
            <a:r>
              <a:rPr lang="en-GB"/>
              <a:t>Remember:</a:t>
            </a:r>
          </a:p>
          <a:p>
            <a:r>
              <a:rPr lang="en-GB"/>
              <a:t>As a UWTSD student, the MOS courses and exams are free</a:t>
            </a:r>
          </a:p>
          <a:p>
            <a:r>
              <a:rPr lang="en-GB"/>
              <a:t>This is an extra opportunity to grow your digital skills</a:t>
            </a:r>
          </a:p>
          <a:p>
            <a:r>
              <a:rPr lang="en-GB"/>
              <a:t>You can study at your own pace</a:t>
            </a:r>
          </a:p>
          <a:p>
            <a:endParaRPr lang="en-GB"/>
          </a:p>
        </p:txBody>
      </p:sp>
      <p:pic>
        <p:nvPicPr>
          <p:cNvPr id="5" name="Picture 4">
            <a:extLst>
              <a:ext uri="{FF2B5EF4-FFF2-40B4-BE49-F238E27FC236}">
                <a16:creationId xmlns:a16="http://schemas.microsoft.com/office/drawing/2014/main" id="{55E76DE7-BBB3-8A03-A167-D472F49DED1D}"/>
              </a:ext>
            </a:extLst>
          </p:cNvPr>
          <p:cNvPicPr>
            <a:picLocks noChangeAspect="1"/>
          </p:cNvPicPr>
          <p:nvPr/>
        </p:nvPicPr>
        <p:blipFill>
          <a:blip r:embed="rId3"/>
          <a:stretch>
            <a:fillRect/>
          </a:stretch>
        </p:blipFill>
        <p:spPr>
          <a:xfrm>
            <a:off x="8934448" y="2518741"/>
            <a:ext cx="2419350" cy="2933700"/>
          </a:xfrm>
          <a:prstGeom prst="rect">
            <a:avLst/>
          </a:prstGeom>
        </p:spPr>
      </p:pic>
    </p:spTree>
    <p:extLst>
      <p:ext uri="{BB962C8B-B14F-4D97-AF65-F5344CB8AC3E}">
        <p14:creationId xmlns:p14="http://schemas.microsoft.com/office/powerpoint/2010/main" val="4080359362"/>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09BC4D6-635D-497F-A5C0-C4159952C8B4}">
  <ds:schemaRefs>
    <ds:schemaRef ds:uri="http://purl.org/dc/terms/"/>
    <ds:schemaRef ds:uri="http://schemas.microsoft.com/office/2006/metadata/properties"/>
    <ds:schemaRef ds:uri="20412d98-6c36-457e-a543-06e3d82144c9"/>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826e5e0b-69f2-41be-b336-f8a1ad71dd1e"/>
    <ds:schemaRef ds:uri="http://www.w3.org/XML/1998/namespace"/>
    <ds:schemaRef ds:uri="http://purl.org/dc/elements/1.1/"/>
  </ds:schemaRefs>
</ds:datastoreItem>
</file>

<file path=customXml/itemProps3.xml><?xml version="1.0" encoding="utf-8"?>
<ds:datastoreItem xmlns:ds="http://schemas.openxmlformats.org/officeDocument/2006/customXml" ds:itemID="{7209D74D-F7DC-422E-B0B7-BDA2F7C8D7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7416</Words>
  <Application>Microsoft Office PowerPoint</Application>
  <PresentationFormat>Widescreen</PresentationFormat>
  <Paragraphs>740</Paragraphs>
  <Slides>46</Slides>
  <Notes>40</Notes>
  <HiddenSlides>0</HiddenSlides>
  <MMClips>8</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Welcome to Digital Skills</vt:lpstr>
      <vt:lpstr>Let’s remember last week!</vt:lpstr>
      <vt:lpstr>Finished? Help others</vt:lpstr>
      <vt:lpstr>What today is about</vt:lpstr>
      <vt:lpstr>Remember: Part 2 of your assessment Is Coming in Week 7</vt:lpstr>
      <vt:lpstr>Referencing in a digital world</vt:lpstr>
      <vt:lpstr>Why Referencing Matters in Digital Work</vt:lpstr>
      <vt:lpstr>Website or Journal Article?</vt:lpstr>
      <vt:lpstr>Why Dates Matter</vt:lpstr>
      <vt:lpstr>Good referencing starts while you are working, not at the end.</vt:lpstr>
      <vt:lpstr>Saving Information Safely</vt:lpstr>
      <vt:lpstr>Finding source details </vt:lpstr>
      <vt:lpstr>Find the Source Details before you lose them</vt:lpstr>
      <vt:lpstr>Find the Source Details before you lose them</vt:lpstr>
      <vt:lpstr>Which source made it easiest to find the details?</vt:lpstr>
      <vt:lpstr>Which source felt harder or more risky to work with?</vt:lpstr>
      <vt:lpstr>Capturing and recording sources for later use </vt:lpstr>
      <vt:lpstr>Record Your Sources for Later Use</vt:lpstr>
      <vt:lpstr>Let’s check together</vt:lpstr>
      <vt:lpstr>Break time!</vt:lpstr>
      <vt:lpstr>AI and Human in the Loop</vt:lpstr>
      <vt:lpstr>How AI Helps and Where It Needs You</vt:lpstr>
      <vt:lpstr>AI blind spots and bias</vt:lpstr>
      <vt:lpstr>What AI Can Help With and What It Cannot Replace</vt:lpstr>
      <vt:lpstr>What AI Can Help With and What It Cannot Replace: Let’s share!</vt:lpstr>
      <vt:lpstr>Trust vs. Judgement</vt:lpstr>
      <vt:lpstr>Would You Use This AI Summary?</vt:lpstr>
      <vt:lpstr>AI Summaries: Let’s consider together</vt:lpstr>
      <vt:lpstr>Copyright &amp; ethical reuse </vt:lpstr>
      <vt:lpstr>Using Online Content Fairly</vt:lpstr>
      <vt:lpstr>What Are We Protecting?</vt:lpstr>
      <vt:lpstr>Ethical Reuse of Digital Content</vt:lpstr>
      <vt:lpstr>What Did We Notice?</vt:lpstr>
      <vt:lpstr>Break time!</vt:lpstr>
      <vt:lpstr>DS2 Reality Check</vt:lpstr>
      <vt:lpstr>DS2: Business Digital Task </vt:lpstr>
      <vt:lpstr>Using AI Under Pressure</vt:lpstr>
      <vt:lpstr>Sounds Good, But Is It Any Good?</vt:lpstr>
      <vt:lpstr>Start now!</vt:lpstr>
      <vt:lpstr>Key Takeaways</vt:lpstr>
      <vt:lpstr>Reflection Time!</vt:lpstr>
      <vt:lpstr>Recap</vt:lpstr>
      <vt:lpstr>Today we learned how to:</vt:lpstr>
      <vt:lpstr>Homework for Week 6</vt:lpstr>
      <vt:lpstr>Did you help others today?</vt:lpstr>
      <vt:lpstr>Continue Your Microsoft Specialist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18</cp:revision>
  <dcterms:created xsi:type="dcterms:W3CDTF">2026-02-06T13:25:12Z</dcterms:created>
  <dcterms:modified xsi:type="dcterms:W3CDTF">2026-05-26T11:39:48Z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