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9"/>
  </p:notesMasterIdLst>
  <p:sldIdLst>
    <p:sldId id="256" r:id="rId2"/>
    <p:sldId id="257" r:id="rId3"/>
    <p:sldId id="261" r:id="rId4"/>
    <p:sldId id="271" r:id="rId5"/>
    <p:sldId id="272" r:id="rId6"/>
    <p:sldId id="262" r:id="rId7"/>
    <p:sldId id="264" r:id="rId8"/>
    <p:sldId id="265" r:id="rId9"/>
    <p:sldId id="266" r:id="rId10"/>
    <p:sldId id="267" r:id="rId11"/>
    <p:sldId id="263" r:id="rId12"/>
    <p:sldId id="259" r:id="rId13"/>
    <p:sldId id="258" r:id="rId14"/>
    <p:sldId id="260" r:id="rId15"/>
    <p:sldId id="269" r:id="rId16"/>
    <p:sldId id="270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82991" autoAdjust="0"/>
  </p:normalViewPr>
  <p:slideViewPr>
    <p:cSldViewPr snapToGrid="0">
      <p:cViewPr>
        <p:scale>
          <a:sx n="67" d="100"/>
          <a:sy n="67" d="100"/>
        </p:scale>
        <p:origin x="-846" y="1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BF8AE-17C0-4B01-94C9-E84FDED80AEB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083A42-87ED-46D9-B94D-62182595249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35494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417863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540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08971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25384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18777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868874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87128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72502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2335C-7381-495E-9313-0C278FCD341E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618465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2335C-7381-495E-9313-0C278FCD341E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97510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083A42-87ED-46D9-B94D-621825952491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70820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862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3168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44491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0867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6202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40772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0586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4082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07517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1407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F0607CB-DF35-4298-8E29-3B80BB6327E4}" type="datetimeFigureOut">
              <a:rPr lang="en-IN" smtClean="0"/>
              <a:t>26-04-2023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6B8952D-EAD8-4DB8-A048-FCF47F83C235}" type="slidenum">
              <a:rPr lang="en-IN" smtClean="0"/>
              <a:t>‹#›</a:t>
            </a:fld>
            <a:endParaRPr lang="en-IN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6548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u="sng" dirty="0"/>
              <a:t>Topic: Fund raising for start-ups – challenges and opportunities</a:t>
            </a:r>
            <a:endParaRPr lang="en-IN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09867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800" b="1" dirty="0"/>
              <a:t>Presentation by </a:t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 err="1"/>
              <a:t>Divya</a:t>
            </a:r>
            <a:r>
              <a:rPr lang="en-GB" sz="1800" b="1" dirty="0"/>
              <a:t>  </a:t>
            </a:r>
            <a:r>
              <a:rPr lang="en-GB" sz="1800" b="1" dirty="0" err="1"/>
              <a:t>Prafulbhai</a:t>
            </a:r>
            <a:r>
              <a:rPr lang="en-GB" sz="1800" b="1" dirty="0"/>
              <a:t> </a:t>
            </a:r>
            <a:r>
              <a:rPr lang="en-GB" sz="1800" b="1" dirty="0" err="1"/>
              <a:t>Malani</a:t>
            </a:r>
            <a:r>
              <a:rPr lang="en-GB" sz="1800" b="1" dirty="0"/>
              <a:t> - 2213484</a:t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 err="1"/>
              <a:t>Nihith</a:t>
            </a:r>
            <a:r>
              <a:rPr lang="en-GB" sz="1800" b="1" dirty="0"/>
              <a:t> Kishore </a:t>
            </a:r>
            <a:r>
              <a:rPr lang="en-GB" sz="1800" b="1" dirty="0" err="1"/>
              <a:t>Meduri</a:t>
            </a:r>
            <a:r>
              <a:rPr lang="en-GB" sz="1800" b="1" dirty="0"/>
              <a:t> - 2212393</a:t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 err="1"/>
              <a:t>Poojith</a:t>
            </a:r>
            <a:r>
              <a:rPr lang="en-GB" sz="1800" b="1" dirty="0"/>
              <a:t> </a:t>
            </a:r>
            <a:r>
              <a:rPr lang="en-GB" sz="1800" b="1" dirty="0" err="1"/>
              <a:t>Vemula</a:t>
            </a:r>
            <a:r>
              <a:rPr lang="en-GB" sz="1800" b="1" dirty="0"/>
              <a:t> - 2212578</a:t>
            </a:r>
            <a:br>
              <a:rPr lang="en-GB" sz="1800" b="1" dirty="0"/>
            </a:b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 err="1"/>
              <a:t>Arun</a:t>
            </a:r>
            <a:r>
              <a:rPr lang="en-GB" sz="1800" b="1" dirty="0"/>
              <a:t> </a:t>
            </a:r>
            <a:r>
              <a:rPr lang="en-GB" sz="1800" b="1" dirty="0" err="1"/>
              <a:t>Teja</a:t>
            </a:r>
            <a:r>
              <a:rPr lang="en-GB" sz="1800" b="1" dirty="0"/>
              <a:t> </a:t>
            </a:r>
            <a:r>
              <a:rPr lang="en-GB" sz="1800" b="1" dirty="0" err="1"/>
              <a:t>Goud</a:t>
            </a:r>
            <a:r>
              <a:rPr lang="en-GB" sz="1800" b="1" dirty="0"/>
              <a:t> </a:t>
            </a:r>
            <a:r>
              <a:rPr lang="en-GB" sz="1800" b="1" dirty="0" err="1"/>
              <a:t>Ranga</a:t>
            </a:r>
            <a:r>
              <a:rPr lang="en-GB" sz="1800" b="1" dirty="0"/>
              <a:t>  - 2212572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1800" dirty="0"/>
              <a:t/>
            </a:r>
            <a:br>
              <a:rPr lang="en-GB" sz="1800" dirty="0"/>
            </a:br>
            <a:r>
              <a:rPr lang="en-GB" sz="3600" b="1" dirty="0"/>
              <a:t>Entrepreneurship</a:t>
            </a:r>
            <a:br>
              <a:rPr lang="en-GB" sz="3600" b="1" dirty="0"/>
            </a:br>
            <a:r>
              <a:rPr lang="en-GB" sz="3600" b="1" dirty="0"/>
              <a:t>LCMB7004 Asses2- Feb’23</a:t>
            </a:r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4071493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56092"/>
            <a:ext cx="6031738" cy="3713002"/>
          </a:xfrm>
        </p:spPr>
        <p:txBody>
          <a:bodyPr/>
          <a:lstStyle/>
          <a:p>
            <a:pPr lvl="0" algn="just"/>
            <a:r>
              <a:rPr lang="en-GB" dirty="0"/>
              <a:t>Fund raising is an important part of managing a start-up business and entrepreneurship. </a:t>
            </a:r>
            <a:endParaRPr lang="en-IN" dirty="0"/>
          </a:p>
          <a:p>
            <a:pPr lvl="0" algn="just"/>
            <a:r>
              <a:rPr lang="en-GB" dirty="0"/>
              <a:t>Different sources can be found for fund raising but positive and negative impact for them can be found easily. </a:t>
            </a:r>
            <a:endParaRPr lang="en-IN" dirty="0"/>
          </a:p>
          <a:p>
            <a:pPr lvl="0" algn="just"/>
            <a:r>
              <a:rPr lang="en-GB" dirty="0"/>
              <a:t>Fund raising can help the start-up business as by providing capital support to run the business. </a:t>
            </a:r>
            <a:endParaRPr lang="en-IN" dirty="0"/>
          </a:p>
          <a:p>
            <a:pPr lvl="0" algn="just"/>
            <a:r>
              <a:rPr lang="en-GB" dirty="0"/>
              <a:t>The discussion on challenges and opportunities for start-up businesses on fund raising has been discussed in the presentation. </a:t>
            </a:r>
            <a:endParaRPr lang="en-IN" dirty="0"/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17191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start-up and entrepreneurship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7600" y="2184400"/>
            <a:ext cx="6228080" cy="3684694"/>
          </a:xfrm>
        </p:spPr>
        <p:txBody>
          <a:bodyPr/>
          <a:lstStyle/>
          <a:p>
            <a:pPr lvl="0" algn="just"/>
            <a:r>
              <a:rPr lang="en-GB" dirty="0"/>
              <a:t>Setting up a new business can be considered as a form of entrepreneurship. </a:t>
            </a:r>
            <a:endParaRPr lang="en-IN" dirty="0"/>
          </a:p>
          <a:p>
            <a:pPr lvl="0" algn="just"/>
            <a:r>
              <a:rPr lang="en-GB" dirty="0"/>
              <a:t>Along with marketing management, operation strategies, et cetera the consideration of financial requirement of the business is also one of the most important part to continue the business (</a:t>
            </a:r>
            <a:r>
              <a:rPr lang="en-GB" dirty="0" err="1"/>
              <a:t>Saroy</a:t>
            </a:r>
            <a:r>
              <a:rPr lang="en-GB" i="1" dirty="0"/>
              <a:t> et al</a:t>
            </a:r>
            <a:r>
              <a:rPr lang="en-GB" dirty="0"/>
              <a:t>., 2023). </a:t>
            </a:r>
            <a:endParaRPr lang="en-IN" dirty="0"/>
          </a:p>
          <a:p>
            <a:pPr lvl="0" algn="just"/>
            <a:r>
              <a:rPr lang="en-GB" dirty="0"/>
              <a:t>Raising the capital for new business can be challenging. </a:t>
            </a:r>
            <a:endParaRPr lang="en-IN" dirty="0"/>
          </a:p>
          <a:p>
            <a:pPr lvl="0" algn="just"/>
            <a:r>
              <a:rPr lang="en-GB" dirty="0"/>
              <a:t>It can also provide more opportunities for the business to improve their potential capability and continue the growth and development (</a:t>
            </a:r>
            <a:r>
              <a:rPr lang="en-GB" dirty="0" err="1"/>
              <a:t>Saroy</a:t>
            </a:r>
            <a:r>
              <a:rPr lang="en-GB" i="1" dirty="0"/>
              <a:t> et al</a:t>
            </a:r>
            <a:r>
              <a:rPr lang="en-GB" dirty="0"/>
              <a:t>., 2023</a:t>
            </a:r>
            <a:r>
              <a:rPr lang="en-GB" dirty="0" smtClean="0"/>
              <a:t>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31490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UK organisations who have failed due to fund-raising issue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/>
              <a:t>Patisserie Valerie- </a:t>
            </a:r>
            <a:r>
              <a:rPr lang="en-US" dirty="0"/>
              <a:t>A chain of cafes and bakeries </a:t>
            </a: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US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Ealey</a:t>
            </a:r>
            <a:r>
              <a:rPr lang="en-US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</a:t>
            </a:r>
            <a:r>
              <a:rPr lang="en-GB" dirty="0">
                <a:solidFill>
                  <a:schemeClr val="tx1"/>
                </a:solidFill>
              </a:rPr>
              <a:t>)</a:t>
            </a:r>
            <a:endParaRPr lang="en-US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/>
              <a:t>Carillion-</a:t>
            </a:r>
            <a:r>
              <a:rPr lang="en-US" dirty="0"/>
              <a:t> A construction and facilities management company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/>
              <a:t>Monarch Airlines- </a:t>
            </a:r>
            <a:r>
              <a:rPr lang="en-US" dirty="0"/>
              <a:t>A UK-based airline company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/>
              <a:t>Conviviality-</a:t>
            </a:r>
            <a:r>
              <a:rPr lang="en-US" dirty="0"/>
              <a:t> A drinks wholesaler and retailer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/>
              <a:t>Kids Company- </a:t>
            </a:r>
            <a:r>
              <a:rPr lang="en-US" dirty="0"/>
              <a:t>A charity for vulnerable children and youths (</a:t>
            </a:r>
            <a:r>
              <a:rPr lang="en-US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Meierhans</a:t>
            </a:r>
            <a:r>
              <a:rPr lang="en-US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</a:t>
            </a:r>
            <a:r>
              <a:rPr lang="en-US" dirty="0"/>
              <a:t>)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/>
              <a:t>Dementia UK- </a:t>
            </a:r>
            <a:r>
              <a:rPr lang="en-US" dirty="0"/>
              <a:t>A charity for supporting dementia patients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90809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Business Model Canvas On Monarch Airlines</a:t>
            </a:r>
            <a:br>
              <a:rPr lang="en-US" dirty="0"/>
            </a:br>
            <a:endParaRPr lang="en-IN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8" y="1357313"/>
            <a:ext cx="10887075" cy="471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4072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fund raising for business start-ups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362200"/>
            <a:ext cx="5519420" cy="3506894"/>
          </a:xfrm>
        </p:spPr>
        <p:txBody>
          <a:bodyPr/>
          <a:lstStyle/>
          <a:p>
            <a:pPr lvl="0" algn="just"/>
            <a:r>
              <a:rPr lang="en-GB" dirty="0"/>
              <a:t>To fund the requirement of asset and working capital of the new company. </a:t>
            </a:r>
            <a:endParaRPr lang="en-IN" dirty="0"/>
          </a:p>
          <a:p>
            <a:pPr lvl="0" algn="just"/>
            <a:r>
              <a:rPr lang="en-GB" dirty="0"/>
              <a:t>To fulfil the requirement of initial cash flow in the business (</a:t>
            </a:r>
            <a:r>
              <a:rPr lang="en-GB" dirty="0" err="1"/>
              <a:t>Dhochak</a:t>
            </a:r>
            <a:r>
              <a:rPr lang="en-GB" dirty="0"/>
              <a:t> and </a:t>
            </a:r>
            <a:r>
              <a:rPr lang="en-GB" dirty="0" err="1"/>
              <a:t>Doliya</a:t>
            </a:r>
            <a:r>
              <a:rPr lang="en-GB" dirty="0"/>
              <a:t>, 2020). </a:t>
            </a:r>
            <a:endParaRPr lang="en-IN" dirty="0"/>
          </a:p>
          <a:p>
            <a:pPr lvl="0" algn="just"/>
            <a:r>
              <a:rPr lang="en-GB" dirty="0"/>
              <a:t>To support the growth and development of the business. </a:t>
            </a:r>
            <a:endParaRPr lang="en-IN" dirty="0"/>
          </a:p>
          <a:p>
            <a:pPr lvl="0" algn="just"/>
            <a:r>
              <a:rPr lang="en-GB" dirty="0"/>
              <a:t>To support the need of working capital in the business (</a:t>
            </a:r>
            <a:r>
              <a:rPr lang="en-GB" dirty="0" err="1"/>
              <a:t>Dhochak</a:t>
            </a:r>
            <a:r>
              <a:rPr lang="en-GB" dirty="0"/>
              <a:t> and </a:t>
            </a:r>
            <a:r>
              <a:rPr lang="en-GB" dirty="0" err="1"/>
              <a:t>Doliya</a:t>
            </a:r>
            <a:r>
              <a:rPr lang="en-GB" dirty="0"/>
              <a:t>, 2020).</a:t>
            </a:r>
            <a:endParaRPr lang="en-IN" dirty="0"/>
          </a:p>
          <a:p>
            <a:pPr algn="just"/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9304" y="2362200"/>
            <a:ext cx="4306376" cy="287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167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that can come forth for business start-ups through fund raising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55800"/>
            <a:ext cx="6167120" cy="4318000"/>
          </a:xfrm>
        </p:spPr>
        <p:txBody>
          <a:bodyPr>
            <a:normAutofit/>
          </a:bodyPr>
          <a:lstStyle/>
          <a:p>
            <a:pPr lvl="0" algn="just"/>
            <a:r>
              <a:rPr lang="en-GB" dirty="0"/>
              <a:t>It will help the business as to provide the basic financial requirement which can help in improving the planning for the company. </a:t>
            </a:r>
            <a:endParaRPr lang="en-IN" dirty="0"/>
          </a:p>
          <a:p>
            <a:pPr lvl="0" algn="just"/>
            <a:r>
              <a:rPr lang="en-GB" dirty="0"/>
              <a:t>The business will not suffer from the lack of finance the productivity of the business organisation with the better planning and financial support (Al </a:t>
            </a:r>
            <a:r>
              <a:rPr lang="en-GB" dirty="0" err="1"/>
              <a:t>Sahaf</a:t>
            </a:r>
            <a:r>
              <a:rPr lang="en-GB" dirty="0"/>
              <a:t> and Al </a:t>
            </a:r>
            <a:r>
              <a:rPr lang="en-GB" dirty="0" err="1"/>
              <a:t>Tahoo</a:t>
            </a:r>
            <a:r>
              <a:rPr lang="en-GB" dirty="0"/>
              <a:t>, 2021). </a:t>
            </a:r>
            <a:endParaRPr lang="en-IN" dirty="0"/>
          </a:p>
          <a:p>
            <a:pPr lvl="0" algn="just"/>
            <a:r>
              <a:rPr lang="en-GB" dirty="0"/>
              <a:t>It will help in increasing the competitiveness of the business in the competitive market. </a:t>
            </a:r>
            <a:endParaRPr lang="en-IN" dirty="0"/>
          </a:p>
          <a:p>
            <a:pPr lvl="0" algn="just"/>
            <a:r>
              <a:rPr lang="en-GB" dirty="0"/>
              <a:t>The scope of the business will increase (Al </a:t>
            </a:r>
            <a:r>
              <a:rPr lang="en-GB" dirty="0" err="1"/>
              <a:t>Sahaf</a:t>
            </a:r>
            <a:r>
              <a:rPr lang="en-GB" dirty="0"/>
              <a:t> and Al </a:t>
            </a:r>
            <a:r>
              <a:rPr lang="en-GB" dirty="0" err="1"/>
              <a:t>Tahoo</a:t>
            </a:r>
            <a:r>
              <a:rPr lang="en-GB" dirty="0"/>
              <a:t>, 2021). </a:t>
            </a:r>
            <a:endParaRPr lang="en-IN" dirty="0"/>
          </a:p>
          <a:p>
            <a:pPr lvl="0" algn="just"/>
            <a:r>
              <a:rPr lang="en-GB" dirty="0"/>
              <a:t>It will attract more investment in the business</a:t>
            </a:r>
            <a:r>
              <a:rPr lang="en-GB" dirty="0" smtClean="0"/>
              <a:t>.</a:t>
            </a:r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7661" y="2860675"/>
            <a:ext cx="3718019" cy="244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318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of fund raising for business start-ups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2201959"/>
          </a:xfrm>
        </p:spPr>
        <p:txBody>
          <a:bodyPr/>
          <a:lstStyle/>
          <a:p>
            <a:pPr lvl="0" algn="just"/>
            <a:r>
              <a:rPr lang="en-GB" dirty="0"/>
              <a:t>Hastily made business plan can reduce the opportunity for the business in fund raising (</a:t>
            </a:r>
            <a:r>
              <a:rPr lang="en-GB" dirty="0" err="1"/>
              <a:t>Thanapongporn</a:t>
            </a:r>
            <a:r>
              <a:rPr lang="en-GB" i="1" dirty="0"/>
              <a:t> et al</a:t>
            </a:r>
            <a:r>
              <a:rPr lang="en-GB" dirty="0"/>
              <a:t>., 2021). </a:t>
            </a:r>
            <a:endParaRPr lang="en-IN" dirty="0"/>
          </a:p>
          <a:p>
            <a:pPr lvl="0" algn="just"/>
            <a:r>
              <a:rPr lang="en-GB" dirty="0"/>
              <a:t>Lack of clear and practical vision. </a:t>
            </a:r>
            <a:endParaRPr lang="en-IN" dirty="0"/>
          </a:p>
          <a:p>
            <a:pPr lvl="0" algn="just"/>
            <a:r>
              <a:rPr lang="en-GB" dirty="0"/>
              <a:t>The inability of matching the criteria of the fund lenders. </a:t>
            </a:r>
            <a:endParaRPr lang="en-IN" dirty="0"/>
          </a:p>
          <a:p>
            <a:pPr lvl="0" algn="just"/>
            <a:r>
              <a:rPr lang="en-GB" dirty="0"/>
              <a:t>Lack of progressive planning for the future of the business </a:t>
            </a:r>
            <a:r>
              <a:rPr lang="en-GB" dirty="0"/>
              <a:t>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358053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influence fund raising process for business start-ups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20900"/>
            <a:ext cx="5824220" cy="3748194"/>
          </a:xfrm>
        </p:spPr>
        <p:txBody>
          <a:bodyPr/>
          <a:lstStyle/>
          <a:p>
            <a:pPr lvl="0" algn="just"/>
            <a:r>
              <a:rPr lang="en-GB" dirty="0"/>
              <a:t>Business model. </a:t>
            </a:r>
            <a:endParaRPr lang="en-IN" dirty="0"/>
          </a:p>
          <a:p>
            <a:pPr lvl="0" algn="just"/>
            <a:r>
              <a:rPr lang="en-GB" dirty="0"/>
              <a:t>Start-up team and management. </a:t>
            </a:r>
            <a:endParaRPr lang="en-IN" dirty="0"/>
          </a:p>
          <a:p>
            <a:pPr lvl="0" algn="just"/>
            <a:r>
              <a:rPr lang="en-GB" dirty="0"/>
              <a:t>Vision, mission and objectives of the company (</a:t>
            </a:r>
            <a:r>
              <a:rPr lang="en-GB" dirty="0" err="1"/>
              <a:t>Gastaud</a:t>
            </a:r>
            <a:r>
              <a:rPr lang="en-GB" i="1" dirty="0"/>
              <a:t> et al</a:t>
            </a:r>
            <a:r>
              <a:rPr lang="en-GB" dirty="0"/>
              <a:t>., 2019). </a:t>
            </a:r>
            <a:endParaRPr lang="en-IN" dirty="0"/>
          </a:p>
          <a:p>
            <a:pPr lvl="0" algn="just"/>
            <a:r>
              <a:rPr lang="en-GB" dirty="0"/>
              <a:t>The market opportunity and industry. </a:t>
            </a:r>
            <a:endParaRPr lang="en-IN" dirty="0"/>
          </a:p>
          <a:p>
            <a:pPr lvl="0" algn="just"/>
            <a:r>
              <a:rPr lang="en-GB" dirty="0"/>
              <a:t>Competitive environment of the company. </a:t>
            </a:r>
            <a:endParaRPr lang="en-IN" dirty="0"/>
          </a:p>
          <a:p>
            <a:pPr lvl="0" algn="just"/>
            <a:r>
              <a:rPr lang="en-GB" dirty="0"/>
              <a:t>The stage of development of the business (</a:t>
            </a:r>
            <a:r>
              <a:rPr lang="en-GB" dirty="0" err="1"/>
              <a:t>Gastaud</a:t>
            </a:r>
            <a:r>
              <a:rPr lang="en-GB" i="1" dirty="0"/>
              <a:t> et al</a:t>
            </a:r>
            <a:r>
              <a:rPr lang="en-GB" dirty="0"/>
              <a:t>., 2019).</a:t>
            </a:r>
            <a:endParaRPr lang="en-IN" dirty="0"/>
          </a:p>
          <a:p>
            <a:pPr marL="0" indent="0" algn="just">
              <a:buNone/>
            </a:pPr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600" y="2120900"/>
            <a:ext cx="4069080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649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sources available for fund raising to business start-ups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GB" dirty="0"/>
              <a:t>Financing of any start up organisation by the personal finances of the founder (Pal </a:t>
            </a:r>
            <a:r>
              <a:rPr lang="en-GB" i="1" dirty="0"/>
              <a:t>et al</a:t>
            </a:r>
            <a:r>
              <a:rPr lang="en-GB" dirty="0"/>
              <a:t>., 2020)</a:t>
            </a:r>
            <a:endParaRPr lang="en-IN" dirty="0"/>
          </a:p>
          <a:p>
            <a:pPr lvl="0" fontAlgn="base"/>
            <a:r>
              <a:rPr lang="en-GB" dirty="0"/>
              <a:t>Requirement of business advice and lack of investment support are the other challenges of it (</a:t>
            </a:r>
            <a:r>
              <a:rPr lang="en-GB" dirty="0" err="1"/>
              <a:t>Lohachab</a:t>
            </a:r>
            <a:r>
              <a:rPr lang="en-GB" dirty="0"/>
              <a:t>, 2022)</a:t>
            </a:r>
            <a:endParaRPr lang="en-IN" dirty="0"/>
          </a:p>
          <a:p>
            <a:pPr lvl="0" fontAlgn="base"/>
            <a:r>
              <a:rPr lang="en-GB" dirty="0"/>
              <a:t>A high level of credibility is one of the main opportunities that the start-up companies can derive in fundraising from angel investors (Chit, 2023)</a:t>
            </a:r>
            <a:endParaRPr lang="en-IN" dirty="0"/>
          </a:p>
          <a:p>
            <a:pPr lvl="0" fontAlgn="base"/>
            <a:r>
              <a:rPr lang="en-GB" dirty="0"/>
              <a:t>Lack of control of the owners is a challenge faced by start-up companies in fundraising from angel investors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50845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sources available for fund raising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GB" dirty="0"/>
              <a:t>Lower interest rate  is one of the opportunities of fundraising from government loans</a:t>
            </a:r>
            <a:endParaRPr lang="en-IN" dirty="0"/>
          </a:p>
          <a:p>
            <a:pPr lvl="0" fontAlgn="base"/>
            <a:r>
              <a:rPr lang="en-GB" dirty="0"/>
              <a:t>Personal assets of owners can be at risk by fundraising from government loans (</a:t>
            </a:r>
            <a:r>
              <a:rPr lang="en-GB" dirty="0" err="1"/>
              <a:t>Nedayvoda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., 2021)</a:t>
            </a:r>
            <a:endParaRPr lang="en-IN" dirty="0"/>
          </a:p>
          <a:p>
            <a:pPr lvl="0" fontAlgn="base"/>
            <a:r>
              <a:rPr lang="en-GB" dirty="0"/>
              <a:t>Crowdfunding can be considered as one of the low risk methods for start-up companies (Wang </a:t>
            </a:r>
            <a:r>
              <a:rPr lang="en-GB" i="1" dirty="0"/>
              <a:t>et al</a:t>
            </a:r>
            <a:r>
              <a:rPr lang="en-GB" dirty="0"/>
              <a:t>., 2020)</a:t>
            </a:r>
            <a:endParaRPr lang="en-IN" dirty="0"/>
          </a:p>
          <a:p>
            <a:pPr lvl="0" fontAlgn="base"/>
            <a:r>
              <a:rPr lang="en-GB" dirty="0"/>
              <a:t>Promotion of campaigns needs time which can be problematic for the start-up companies in crowdfunding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83429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45DD70-E02D-7146-6051-C55DE74FB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1" y="334684"/>
            <a:ext cx="9944100" cy="1379952"/>
          </a:xfrm>
        </p:spPr>
        <p:txBody>
          <a:bodyPr>
            <a:noAutofit/>
          </a:bodyPr>
          <a:lstStyle/>
          <a:p>
            <a:r>
              <a:rPr lang="en-GB" dirty="0"/>
              <a:t>Different sources available for fund raising to business start-ups (continued)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4551099-C6EC-4586-F141-3B274ABEE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1920875"/>
            <a:ext cx="8636552" cy="43910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b="1" i="1" dirty="0"/>
              <a:t>Incubators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1800" dirty="0" smtClean="0"/>
              <a:t>Incubators </a:t>
            </a:r>
            <a:r>
              <a:rPr lang="en-GB" sz="1800" dirty="0"/>
              <a:t>are a key source for start-ups to get both funding and guidance help during initial stages. </a:t>
            </a:r>
            <a:endParaRPr lang="en-IN" sz="1800" dirty="0"/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1800" dirty="0" smtClean="0"/>
              <a:t> Opportunities</a:t>
            </a:r>
            <a:r>
              <a:rPr lang="en-IN" sz="1800" dirty="0"/>
              <a:t>- </a:t>
            </a:r>
            <a:r>
              <a:rPr lang="en-GB" sz="1800" dirty="0"/>
              <a:t>Funding for resources, Tackle business- setup challenges, become efficient leaders.</a:t>
            </a:r>
            <a:endParaRPr lang="en-IN" sz="1800" dirty="0"/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1800" dirty="0" smtClean="0"/>
              <a:t> Challenges</a:t>
            </a:r>
            <a:r>
              <a:rPr lang="en-IN" sz="1800" dirty="0"/>
              <a:t>- </a:t>
            </a:r>
            <a:r>
              <a:rPr lang="en-GB" sz="1800" dirty="0"/>
              <a:t>Incubators are selective, challenge of paying off the huge investment (</a:t>
            </a:r>
            <a:r>
              <a:rPr lang="en-GB" sz="1800" dirty="0" err="1"/>
              <a:t>Deyanova</a:t>
            </a:r>
            <a:r>
              <a:rPr lang="en-GB" sz="1800" dirty="0"/>
              <a:t> </a:t>
            </a:r>
            <a:r>
              <a:rPr lang="en-GB" sz="1800" i="1" dirty="0"/>
              <a:t>et al</a:t>
            </a:r>
            <a:r>
              <a:rPr lang="en-GB" sz="1800" dirty="0"/>
              <a:t>., 2022).</a:t>
            </a:r>
          </a:p>
          <a:p>
            <a:pPr marL="0" lvl="0" indent="0" algn="just">
              <a:buNone/>
            </a:pPr>
            <a:r>
              <a:rPr lang="en-GB" b="1" i="1" dirty="0"/>
              <a:t>Venture Capital funds (VCs)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1800" dirty="0" smtClean="0"/>
              <a:t>Venture </a:t>
            </a:r>
            <a:r>
              <a:rPr lang="en-GB" sz="1800" dirty="0"/>
              <a:t>capital funds or VCs are private equity for getting funding help for long term growth.</a:t>
            </a:r>
            <a:endParaRPr lang="en-IN" sz="1800" dirty="0"/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1800" dirty="0" smtClean="0"/>
              <a:t> Opportunities- </a:t>
            </a:r>
            <a:r>
              <a:rPr lang="en-GB" sz="1800" dirty="0"/>
              <a:t>Mentorship for enhanced growth, favourable financial options. </a:t>
            </a:r>
            <a:endParaRPr lang="en-IN" sz="1800" dirty="0"/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1800" dirty="0" smtClean="0"/>
              <a:t> Challenges</a:t>
            </a:r>
            <a:r>
              <a:rPr lang="en-IN" sz="1800" dirty="0"/>
              <a:t>- </a:t>
            </a:r>
            <a:r>
              <a:rPr lang="en-GB" sz="1800" dirty="0"/>
              <a:t>Loss of ownership stake, funding is scarce (Cavallo </a:t>
            </a:r>
            <a:r>
              <a:rPr lang="en-GB" sz="1800" i="1" dirty="0"/>
              <a:t>et al</a:t>
            </a:r>
            <a:r>
              <a:rPr lang="en-GB" sz="1800" dirty="0"/>
              <a:t>., 2019). </a:t>
            </a:r>
            <a:endParaRPr lang="en-IN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61D5C15-214B-D448-8EA6-A1F342347C3D}"/>
              </a:ext>
            </a:extLst>
          </p:cNvPr>
          <p:cNvSpPr txBox="1"/>
          <p:nvPr/>
        </p:nvSpPr>
        <p:spPr>
          <a:xfrm>
            <a:off x="6380921" y="1920875"/>
            <a:ext cx="5446643" cy="786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IN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Startup Funding: 10 Best Sources and How to Get it!">
            <a:extLst>
              <a:ext uri="{FF2B5EF4-FFF2-40B4-BE49-F238E27FC236}">
                <a16:creationId xmlns:a16="http://schemas.microsoft.com/office/drawing/2014/main" xmlns="" id="{133A9DCA-9ACC-E409-374B-7B64BDC2F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400" y="3002768"/>
            <a:ext cx="2549940" cy="217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530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50DA0B1-041D-450C-B979-278D644AF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sources available for fund raising to business start-ups (continued)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5BE863B-6150-515C-22FC-E7A71373A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594" y="2064164"/>
            <a:ext cx="9004851" cy="435133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b="1" i="1" dirty="0"/>
              <a:t>Venture debt funds</a:t>
            </a:r>
            <a:endParaRPr lang="en-IN" b="1" i="1" dirty="0"/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1800" dirty="0"/>
              <a:t>Venture debt funds are complementary methods to equity financing.</a:t>
            </a:r>
            <a:endParaRPr lang="en-IN" sz="1800" dirty="0"/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1800" dirty="0"/>
              <a:t>Opportunities</a:t>
            </a:r>
            <a:r>
              <a:rPr lang="en-IN" sz="1800" dirty="0"/>
              <a:t>- </a:t>
            </a:r>
            <a:r>
              <a:rPr lang="en-GB" sz="1800" dirty="0"/>
              <a:t>Complement to equity financing. </a:t>
            </a:r>
            <a:endParaRPr lang="en-IN" sz="1800" dirty="0"/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1800" dirty="0"/>
              <a:t>Challenges</a:t>
            </a:r>
            <a:r>
              <a:rPr lang="en-IN" sz="1800" dirty="0"/>
              <a:t>- </a:t>
            </a:r>
            <a:r>
              <a:rPr lang="en-GB" sz="1800" dirty="0"/>
              <a:t>Challenges of managing debt, managing high risk of default for further repayment (Krause </a:t>
            </a:r>
            <a:r>
              <a:rPr lang="en-GB" sz="1800" i="1" dirty="0"/>
              <a:t>et al</a:t>
            </a:r>
            <a:r>
              <a:rPr lang="en-GB" sz="1800" dirty="0"/>
              <a:t>., 2021). </a:t>
            </a:r>
            <a:endParaRPr lang="en-IN" sz="18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GB" b="1" i="1" dirty="0"/>
              <a:t>IPO or Initial Public Offerings </a:t>
            </a:r>
            <a:endParaRPr lang="en-IN" b="1" i="1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IPO or Initial Public Offerings refers to selling of shares to the public.</a:t>
            </a:r>
            <a:endParaRPr lang="en-IN" sz="1800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Opportunities- Increased exposure, diversify holdings and raise public profile (Jones, 2018). </a:t>
            </a:r>
            <a:endParaRPr lang="en-IN" sz="1800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Challenges- Regulatory challenges, Challenge of managing high transaction costs (Megginson </a:t>
            </a:r>
            <a:r>
              <a:rPr lang="en-GB" sz="1800" i="1" dirty="0"/>
              <a:t>et al</a:t>
            </a:r>
            <a:r>
              <a:rPr lang="en-GB" sz="1800" dirty="0"/>
              <a:t>., 2019). </a:t>
            </a:r>
            <a:endParaRPr lang="en-IN" sz="1800" dirty="0"/>
          </a:p>
          <a:p>
            <a:pPr marL="0" indent="0" algn="just">
              <a:lnSpc>
                <a:spcPct val="150000"/>
              </a:lnSpc>
              <a:buNone/>
            </a:pPr>
            <a:endParaRPr lang="en-IN" sz="1400" dirty="0"/>
          </a:p>
        </p:txBody>
      </p:sp>
      <p:pic>
        <p:nvPicPr>
          <p:cNvPr id="2050" name="Picture 2" descr="Venture Debt - Overview, Breakdown, and How It Works">
            <a:extLst>
              <a:ext uri="{FF2B5EF4-FFF2-40B4-BE49-F238E27FC236}">
                <a16:creationId xmlns:a16="http://schemas.microsoft.com/office/drawing/2014/main" xmlns="" id="{A48F10CD-6327-2BD7-C986-E9C4B1D108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8102" y="2064164"/>
            <a:ext cx="3464856" cy="125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PO OR INITIAL PUBLIC OFFERING">
            <a:extLst>
              <a:ext uri="{FF2B5EF4-FFF2-40B4-BE49-F238E27FC236}">
                <a16:creationId xmlns:a16="http://schemas.microsoft.com/office/drawing/2014/main" xmlns="" id="{99FECA80-864C-843C-B33C-BA30007F92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08"/>
          <a:stretch/>
        </p:blipFill>
        <p:spPr bwMode="auto">
          <a:xfrm>
            <a:off x="9220200" y="4056614"/>
            <a:ext cx="2412758" cy="13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338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Fund raising for the small scale business organisations can be challenging. </a:t>
            </a:r>
            <a:endParaRPr lang="en-IN" dirty="0"/>
          </a:p>
          <a:p>
            <a:pPr lvl="0"/>
            <a:r>
              <a:rPr lang="en-GB" dirty="0"/>
              <a:t>Different opportunities can be found form different sources of funding. </a:t>
            </a:r>
            <a:endParaRPr lang="en-IN" dirty="0"/>
          </a:p>
          <a:p>
            <a:pPr lvl="0"/>
            <a:r>
              <a:rPr lang="en-GB" dirty="0"/>
              <a:t>Without the use of fund raising the business organisation will not be able to support the need of capital to run the business. </a:t>
            </a:r>
            <a:endParaRPr lang="en-IN" dirty="0"/>
          </a:p>
          <a:p>
            <a:pPr lvl="0"/>
            <a:r>
              <a:rPr lang="en-GB" dirty="0"/>
              <a:t>Considering both of the positive and negative factor involved in the process of fund raising sources is important before decision making.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49505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r>
              <a:rPr lang="en-GB" dirty="0" smtClean="0"/>
              <a:t>list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Al </a:t>
            </a:r>
            <a:r>
              <a:rPr lang="en-GB" dirty="0" err="1"/>
              <a:t>Sahaf</a:t>
            </a:r>
            <a:r>
              <a:rPr lang="en-GB" dirty="0"/>
              <a:t>, M. and Al </a:t>
            </a:r>
            <a:r>
              <a:rPr lang="en-GB" dirty="0" err="1"/>
              <a:t>Tahoo</a:t>
            </a:r>
            <a:r>
              <a:rPr lang="en-GB" dirty="0"/>
              <a:t>, L., (2021). Examining the key success factors for </a:t>
            </a:r>
            <a:r>
              <a:rPr lang="en-GB" dirty="0" err="1"/>
              <a:t>startups</a:t>
            </a:r>
            <a:r>
              <a:rPr lang="en-GB" dirty="0"/>
              <a:t> in the Kingdom of Bahrain. </a:t>
            </a:r>
            <a:r>
              <a:rPr lang="en-IN" i="1" dirty="0"/>
              <a:t>International Journal of Business Ethics and Governance</a:t>
            </a:r>
            <a:r>
              <a:rPr lang="en-IN" dirty="0"/>
              <a:t>, </a:t>
            </a:r>
            <a:r>
              <a:rPr lang="en-IN" i="1" dirty="0"/>
              <a:t>4</a:t>
            </a:r>
            <a:r>
              <a:rPr lang="en-IN" dirty="0"/>
              <a:t>(2</a:t>
            </a:r>
            <a:r>
              <a:rPr lang="en-IN" dirty="0" smtClean="0"/>
              <a:t>),</a:t>
            </a:r>
          </a:p>
          <a:p>
            <a:r>
              <a:rPr lang="en-GB" dirty="0" err="1"/>
              <a:t>Easterby</a:t>
            </a:r>
            <a:r>
              <a:rPr lang="en-GB" dirty="0"/>
              <a:t>-Smith, M., </a:t>
            </a:r>
            <a:r>
              <a:rPr lang="en-GB" dirty="0" err="1"/>
              <a:t>Jaspersen</a:t>
            </a:r>
            <a:r>
              <a:rPr lang="en-GB" dirty="0"/>
              <a:t>, L.J., Thorpe, R. and </a:t>
            </a:r>
            <a:r>
              <a:rPr lang="en-GB" dirty="0" err="1"/>
              <a:t>Valizade</a:t>
            </a:r>
            <a:r>
              <a:rPr lang="en-GB" dirty="0"/>
              <a:t>, D., (2021). Management and business research. California: Sage.</a:t>
            </a:r>
            <a:endParaRPr lang="en-IN" dirty="0"/>
          </a:p>
          <a:p>
            <a:r>
              <a:rPr lang="en-IN" dirty="0" smtClean="0"/>
              <a:t> </a:t>
            </a:r>
            <a:r>
              <a:rPr lang="en-IN" dirty="0"/>
              <a:t>pp.9-49.</a:t>
            </a:r>
          </a:p>
          <a:p>
            <a:r>
              <a:rPr lang="en-GB" dirty="0" err="1"/>
              <a:t>Cavallo</a:t>
            </a:r>
            <a:r>
              <a:rPr lang="en-GB" dirty="0"/>
              <a:t>, A., </a:t>
            </a:r>
            <a:r>
              <a:rPr lang="en-GB" dirty="0" err="1"/>
              <a:t>Ghezzi</a:t>
            </a:r>
            <a:r>
              <a:rPr lang="en-GB" dirty="0"/>
              <a:t>, A., </a:t>
            </a:r>
            <a:r>
              <a:rPr lang="en-GB" dirty="0" err="1"/>
              <a:t>Dell'Era</a:t>
            </a:r>
            <a:r>
              <a:rPr lang="en-GB" dirty="0"/>
              <a:t>, C. and </a:t>
            </a:r>
            <a:r>
              <a:rPr lang="en-GB" dirty="0" err="1"/>
              <a:t>Pellizzoni</a:t>
            </a:r>
            <a:r>
              <a:rPr lang="en-GB" dirty="0"/>
              <a:t>, E., (2019). Fostering digital entrepreneurship from </a:t>
            </a:r>
            <a:r>
              <a:rPr lang="en-GB" dirty="0" err="1"/>
              <a:t>startup</a:t>
            </a:r>
            <a:r>
              <a:rPr lang="en-GB" dirty="0"/>
              <a:t> to </a:t>
            </a:r>
            <a:r>
              <a:rPr lang="en-GB" dirty="0" err="1"/>
              <a:t>scaleup</a:t>
            </a:r>
            <a:r>
              <a:rPr lang="en-GB" dirty="0"/>
              <a:t>: The role of venture capital funds and angel groups. </a:t>
            </a:r>
            <a:r>
              <a:rPr lang="en-GB" i="1" dirty="0"/>
              <a:t>Technological Forecasting and Social Change</a:t>
            </a:r>
            <a:r>
              <a:rPr lang="en-GB" dirty="0"/>
              <a:t>, </a:t>
            </a:r>
            <a:r>
              <a:rPr lang="en-GB" i="1" dirty="0"/>
              <a:t>145</a:t>
            </a:r>
            <a:r>
              <a:rPr lang="en-GB" dirty="0"/>
              <a:t>, pp.24-35.</a:t>
            </a:r>
            <a:endParaRPr lang="en-IN" dirty="0"/>
          </a:p>
          <a:p>
            <a:r>
              <a:rPr lang="en-GB" dirty="0"/>
              <a:t>Chit, I., (2023). </a:t>
            </a:r>
            <a:r>
              <a:rPr lang="en-GB" dirty="0" err="1"/>
              <a:t>Analyzing</a:t>
            </a:r>
            <a:r>
              <a:rPr lang="en-GB" dirty="0"/>
              <a:t> the market for fundraising of start-ups based on technology.</a:t>
            </a:r>
            <a:endParaRPr lang="en-IN" dirty="0"/>
          </a:p>
          <a:p>
            <a:r>
              <a:rPr lang="en-GB" dirty="0" err="1"/>
              <a:t>Deyanova</a:t>
            </a:r>
            <a:r>
              <a:rPr lang="en-GB" dirty="0"/>
              <a:t>, K., </a:t>
            </a:r>
            <a:r>
              <a:rPr lang="en-GB" dirty="0" err="1"/>
              <a:t>Brehmer</a:t>
            </a:r>
            <a:r>
              <a:rPr lang="en-GB" dirty="0"/>
              <a:t>, N., </a:t>
            </a:r>
            <a:r>
              <a:rPr lang="en-GB" dirty="0" err="1"/>
              <a:t>Lapidus</a:t>
            </a:r>
            <a:r>
              <a:rPr lang="en-GB" dirty="0"/>
              <a:t>, A., Tiberius, V. and Walsh, S., (2022). Hatching start-ups for sustainable growth: A bibliometric review on business incubators. </a:t>
            </a:r>
            <a:r>
              <a:rPr lang="en-GB" i="1" dirty="0"/>
              <a:t>Review of Managerial Science</a:t>
            </a:r>
            <a:r>
              <a:rPr lang="en-GB" dirty="0"/>
              <a:t>, </a:t>
            </a:r>
            <a:r>
              <a:rPr lang="en-GB" i="1" dirty="0"/>
              <a:t>16</a:t>
            </a:r>
            <a:r>
              <a:rPr lang="en-GB" dirty="0"/>
              <a:t>(7), pp.2083-2109.</a:t>
            </a:r>
            <a:endParaRPr lang="en-IN" dirty="0"/>
          </a:p>
          <a:p>
            <a:r>
              <a:rPr lang="en-GB" dirty="0" err="1"/>
              <a:t>Dhochak</a:t>
            </a:r>
            <a:r>
              <a:rPr lang="en-GB" dirty="0"/>
              <a:t>, M. and </a:t>
            </a:r>
            <a:r>
              <a:rPr lang="en-GB" dirty="0" err="1"/>
              <a:t>Doliya</a:t>
            </a:r>
            <a:r>
              <a:rPr lang="en-GB" dirty="0"/>
              <a:t>, P., (2020). Valuation of a </a:t>
            </a:r>
            <a:r>
              <a:rPr lang="en-GB" dirty="0" err="1"/>
              <a:t>startup</a:t>
            </a:r>
            <a:r>
              <a:rPr lang="en-GB" dirty="0"/>
              <a:t>: Moving towards strategic approaches. </a:t>
            </a:r>
            <a:r>
              <a:rPr lang="en-IN" i="1" dirty="0"/>
              <a:t>Journal of Multi</a:t>
            </a:r>
            <a:r>
              <a:rPr lang="en-GB" i="1" dirty="0"/>
              <a:t>‐Criteria Decision Analysis</a:t>
            </a:r>
            <a:r>
              <a:rPr lang="en-GB" dirty="0"/>
              <a:t>, </a:t>
            </a:r>
            <a:r>
              <a:rPr lang="en-GB" i="1" dirty="0"/>
              <a:t>27</a:t>
            </a:r>
            <a:r>
              <a:rPr lang="en-GB" dirty="0"/>
              <a:t>(1-2), pp.39-49.</a:t>
            </a:r>
            <a:endParaRPr lang="en-IN" dirty="0"/>
          </a:p>
          <a:p>
            <a:r>
              <a:rPr lang="en-GB" dirty="0" err="1"/>
              <a:t>Gastaud</a:t>
            </a:r>
            <a:r>
              <a:rPr lang="en-GB" dirty="0"/>
              <a:t>, C., </a:t>
            </a:r>
            <a:r>
              <a:rPr lang="en-GB" dirty="0" err="1"/>
              <a:t>Carniel</a:t>
            </a:r>
            <a:r>
              <a:rPr lang="en-GB" dirty="0"/>
              <a:t>, T. and </a:t>
            </a:r>
            <a:r>
              <a:rPr lang="en-GB" dirty="0" err="1"/>
              <a:t>Dalle</a:t>
            </a:r>
            <a:r>
              <a:rPr lang="en-GB" dirty="0"/>
              <a:t>, J.M., (2019). The varying importance of extrinsic factors in the success of </a:t>
            </a:r>
            <a:r>
              <a:rPr lang="en-GB" dirty="0" err="1"/>
              <a:t>startup</a:t>
            </a:r>
            <a:r>
              <a:rPr lang="en-GB" dirty="0"/>
              <a:t> fundraising: competition at early-stage and networks at growth-stage. </a:t>
            </a:r>
            <a:r>
              <a:rPr lang="en-IN" i="1" dirty="0" err="1"/>
              <a:t>arXiv</a:t>
            </a:r>
            <a:r>
              <a:rPr lang="en-IN" i="1" dirty="0"/>
              <a:t> preprint arXiv:1906.03210</a:t>
            </a:r>
            <a:r>
              <a:rPr lang="en-IN" dirty="0"/>
              <a:t>.</a:t>
            </a:r>
          </a:p>
          <a:p>
            <a:r>
              <a:rPr lang="en-GB" dirty="0"/>
              <a:t>Hyun, S. and Lee, H.S., (2022). Positive effects of portfolio financing strategy for </a:t>
            </a:r>
            <a:r>
              <a:rPr lang="en-GB" dirty="0" err="1"/>
              <a:t>startups</a:t>
            </a:r>
            <a:r>
              <a:rPr lang="en-GB" dirty="0"/>
              <a:t>. </a:t>
            </a:r>
            <a:r>
              <a:rPr lang="en-GB" i="1" dirty="0"/>
              <a:t>Economic Analysis and Policy</a:t>
            </a:r>
            <a:r>
              <a:rPr lang="en-GB" dirty="0"/>
              <a:t>, </a:t>
            </a:r>
            <a:r>
              <a:rPr lang="en-GB" i="1" dirty="0"/>
              <a:t>74</a:t>
            </a:r>
            <a:r>
              <a:rPr lang="en-GB" dirty="0"/>
              <a:t>, pp.623-633.</a:t>
            </a:r>
            <a:endParaRPr lang="en-IN" dirty="0"/>
          </a:p>
          <a:p>
            <a:r>
              <a:rPr lang="en-GB" dirty="0" err="1"/>
              <a:t>Jalalabadi</a:t>
            </a:r>
            <a:r>
              <a:rPr lang="en-GB" dirty="0"/>
              <a:t>, F., </a:t>
            </a:r>
            <a:r>
              <a:rPr lang="en-GB" dirty="0" err="1"/>
              <a:t>Grome</a:t>
            </a:r>
            <a:r>
              <a:rPr lang="en-GB" dirty="0"/>
              <a:t>, L., </a:t>
            </a:r>
            <a:r>
              <a:rPr lang="en-GB" dirty="0" err="1"/>
              <a:t>Shahrestani</a:t>
            </a:r>
            <a:r>
              <a:rPr lang="en-GB" dirty="0"/>
              <a:t>, N., </a:t>
            </a:r>
            <a:r>
              <a:rPr lang="en-GB" dirty="0" err="1"/>
              <a:t>Izaddoost</a:t>
            </a:r>
            <a:r>
              <a:rPr lang="en-GB" dirty="0"/>
              <a:t>, S.A. and Reece, E.M., (2018), November. Entrepreneurial strategies to seek venture capital funding. In </a:t>
            </a:r>
            <a:r>
              <a:rPr lang="en-GB" i="1" dirty="0"/>
              <a:t>Seminars in Plastic Surgery</a:t>
            </a:r>
            <a:r>
              <a:rPr lang="en-GB" dirty="0"/>
              <a:t> (Vol. 32, No. 04, pp. 179-181). </a:t>
            </a:r>
            <a:r>
              <a:rPr lang="en-GB" dirty="0" err="1"/>
              <a:t>Thieme</a:t>
            </a:r>
            <a:r>
              <a:rPr lang="en-GB" dirty="0"/>
              <a:t> Medical Publishers.</a:t>
            </a:r>
            <a:endParaRPr lang="en-IN" dirty="0"/>
          </a:p>
          <a:p>
            <a:r>
              <a:rPr lang="en-GB" dirty="0"/>
              <a:t>Jones, A., (2018). Illustrating the Contrasts of Initial Coin Offerings and Initial Public Offerings.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87666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364566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Megginson</a:t>
            </a:r>
            <a:r>
              <a:rPr lang="en-GB" dirty="0"/>
              <a:t>, W.L., </a:t>
            </a:r>
            <a:r>
              <a:rPr lang="en-GB" dirty="0" err="1"/>
              <a:t>Meles</a:t>
            </a:r>
            <a:r>
              <a:rPr lang="en-GB" dirty="0"/>
              <a:t>, A., </a:t>
            </a:r>
            <a:r>
              <a:rPr lang="en-GB" dirty="0" err="1"/>
              <a:t>Sampagnaro</a:t>
            </a:r>
            <a:r>
              <a:rPr lang="en-GB" dirty="0"/>
              <a:t>, G. and </a:t>
            </a:r>
            <a:r>
              <a:rPr lang="en-GB" dirty="0" err="1"/>
              <a:t>Verdoliva</a:t>
            </a:r>
            <a:r>
              <a:rPr lang="en-GB" dirty="0"/>
              <a:t>, V., (2019). Financial distress risk in initial public offerings: how much do venture capitalists matter?. </a:t>
            </a:r>
            <a:r>
              <a:rPr lang="en-GB" i="1" dirty="0"/>
              <a:t>Journal of Corporate Finance</a:t>
            </a:r>
            <a:r>
              <a:rPr lang="en-GB" dirty="0"/>
              <a:t>, </a:t>
            </a:r>
            <a:r>
              <a:rPr lang="en-GB" i="1" dirty="0"/>
              <a:t>59</a:t>
            </a:r>
            <a:r>
              <a:rPr lang="en-GB" dirty="0"/>
              <a:t>, pp.10-30.</a:t>
            </a:r>
            <a:endParaRPr lang="en-IN" dirty="0"/>
          </a:p>
          <a:p>
            <a:r>
              <a:rPr lang="en-GB" dirty="0" err="1"/>
              <a:t>Nedayvoda</a:t>
            </a:r>
            <a:r>
              <a:rPr lang="en-GB" dirty="0"/>
              <a:t>, A., </a:t>
            </a:r>
            <a:r>
              <a:rPr lang="en-GB" dirty="0" err="1"/>
              <a:t>Delavelle</a:t>
            </a:r>
            <a:r>
              <a:rPr lang="en-GB" dirty="0"/>
              <a:t>, F., So, H.Y., Graf, L. and </a:t>
            </a:r>
            <a:r>
              <a:rPr lang="en-GB" dirty="0" err="1"/>
              <a:t>Taupin</a:t>
            </a:r>
            <a:r>
              <a:rPr lang="en-GB" dirty="0"/>
              <a:t>, L., (2021). Financing Deep Tech.</a:t>
            </a:r>
            <a:endParaRPr lang="en-IN" dirty="0"/>
          </a:p>
          <a:p>
            <a:r>
              <a:rPr lang="en-GB" dirty="0"/>
              <a:t>Pal, M.U., </a:t>
            </a:r>
            <a:r>
              <a:rPr lang="en-GB" dirty="0" err="1"/>
              <a:t>Sethi</a:t>
            </a:r>
            <a:r>
              <a:rPr lang="en-GB" dirty="0"/>
              <a:t>, M.M.K., Jena, M.P.K. and Pal, M.S., (2020). Bootstrapping: An innovative technique of business finance. </a:t>
            </a:r>
            <a:r>
              <a:rPr lang="en-GB" i="1" dirty="0"/>
              <a:t>EPRA International Journal of Multidisciplinary Research (IJMR)</a:t>
            </a:r>
            <a:r>
              <a:rPr lang="en-GB" dirty="0"/>
              <a:t>, </a:t>
            </a:r>
            <a:r>
              <a:rPr lang="en-GB" i="1" dirty="0"/>
              <a:t>6</a:t>
            </a:r>
            <a:r>
              <a:rPr lang="en-GB" dirty="0"/>
              <a:t>(3), pp.210-214</a:t>
            </a:r>
            <a:r>
              <a:rPr lang="en-GB" dirty="0" smtClean="0"/>
              <a:t>.</a:t>
            </a:r>
          </a:p>
          <a:p>
            <a:r>
              <a:rPr lang="en-US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Ivanova</a:t>
            </a:r>
            <a:r>
              <a:rPr lang="en-US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(2017). </a:t>
            </a:r>
            <a:r>
              <a:rPr lang="en-US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Monarch's demise brings more headaches for holidaymakers, </a:t>
            </a:r>
            <a:r>
              <a:rPr lang="en-US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Reuters. Thomson Reuters. Available at: https://www.reuters.com/article/us-monarch-airlines-licence-customers-idUSKCN1C71QZ (Accessed: April 25, 2023). </a:t>
            </a:r>
          </a:p>
          <a:p>
            <a:endParaRPr lang="en-IN" dirty="0"/>
          </a:p>
          <a:p>
            <a:r>
              <a:rPr lang="en-GB" dirty="0" err="1"/>
              <a:t>Pallathadka</a:t>
            </a:r>
            <a:r>
              <a:rPr lang="en-GB" dirty="0"/>
              <a:t>, H., </a:t>
            </a:r>
            <a:r>
              <a:rPr lang="en-GB" dirty="0" err="1"/>
              <a:t>Pallathadka</a:t>
            </a:r>
            <a:r>
              <a:rPr lang="en-GB" dirty="0"/>
              <a:t>, L.K. and Devi, T.B., (2021). Role of Crowdfunding in Supporting Social Entrepreneurship: An Empirical Study. </a:t>
            </a:r>
            <a:r>
              <a:rPr lang="en-GB" i="1" dirty="0"/>
              <a:t>Journal of Contemporary Issues in Business and Government Vol</a:t>
            </a:r>
            <a:r>
              <a:rPr lang="en-GB" dirty="0"/>
              <a:t>, </a:t>
            </a:r>
            <a:r>
              <a:rPr lang="en-GB" i="1" dirty="0"/>
              <a:t>27</a:t>
            </a:r>
            <a:r>
              <a:rPr lang="en-GB" dirty="0"/>
              <a:t>(6).</a:t>
            </a:r>
            <a:endParaRPr lang="en-IN" dirty="0"/>
          </a:p>
          <a:p>
            <a:r>
              <a:rPr lang="en-GB" dirty="0" err="1"/>
              <a:t>Pallathadka</a:t>
            </a:r>
            <a:r>
              <a:rPr lang="en-GB" dirty="0"/>
              <a:t>, H., </a:t>
            </a:r>
            <a:r>
              <a:rPr lang="en-GB" dirty="0" err="1"/>
              <a:t>Pallathadka</a:t>
            </a:r>
            <a:r>
              <a:rPr lang="en-GB" dirty="0"/>
              <a:t>, L.K. and Devi, T.B., (2021). Role of Crowdfunding in Supporting Social Entrepreneurship: An Empirical Study. </a:t>
            </a:r>
            <a:r>
              <a:rPr lang="en-GB" i="1" dirty="0"/>
              <a:t>Journal of Contemporary Issues in Business and Government Vol</a:t>
            </a:r>
            <a:r>
              <a:rPr lang="en-GB" dirty="0"/>
              <a:t>, </a:t>
            </a:r>
            <a:r>
              <a:rPr lang="en-GB" i="1" dirty="0"/>
              <a:t>27</a:t>
            </a:r>
            <a:r>
              <a:rPr lang="en-GB" dirty="0"/>
              <a:t>(6).</a:t>
            </a:r>
            <a:endParaRPr lang="en-IN" dirty="0"/>
          </a:p>
          <a:p>
            <a:r>
              <a:rPr lang="en-GB" dirty="0" err="1"/>
              <a:t>Paoloni</a:t>
            </a:r>
            <a:r>
              <a:rPr lang="en-GB" dirty="0"/>
              <a:t>, P. and </a:t>
            </a:r>
            <a:r>
              <a:rPr lang="en-GB" dirty="0" err="1"/>
              <a:t>Modaffari</a:t>
            </a:r>
            <a:r>
              <a:rPr lang="en-GB" dirty="0"/>
              <a:t>, G., (2022). Business incubators vs start-ups: a sustainable way of sharing knowledge. </a:t>
            </a:r>
            <a:r>
              <a:rPr lang="en-GB" i="1" dirty="0"/>
              <a:t>Journal of Knowledge Management</a:t>
            </a:r>
            <a:r>
              <a:rPr lang="en-GB" dirty="0"/>
              <a:t>, </a:t>
            </a:r>
            <a:r>
              <a:rPr lang="en-GB" i="1" dirty="0"/>
              <a:t>26</a:t>
            </a:r>
            <a:r>
              <a:rPr lang="en-GB" dirty="0"/>
              <a:t>(5), pp.1235-1261.</a:t>
            </a:r>
            <a:endParaRPr lang="en-IN" dirty="0"/>
          </a:p>
          <a:p>
            <a:r>
              <a:rPr lang="en-GB" dirty="0" err="1"/>
              <a:t>Saroy</a:t>
            </a:r>
            <a:r>
              <a:rPr lang="en-GB" dirty="0"/>
              <a:t>, R., </a:t>
            </a:r>
            <a:r>
              <a:rPr lang="en-GB" dirty="0" err="1"/>
              <a:t>Khobragade</a:t>
            </a:r>
            <a:r>
              <a:rPr lang="en-GB" dirty="0"/>
              <a:t>, A., </a:t>
            </a:r>
            <a:r>
              <a:rPr lang="en-GB" dirty="0" err="1"/>
              <a:t>Misra</a:t>
            </a:r>
            <a:r>
              <a:rPr lang="en-GB" dirty="0"/>
              <a:t>, R., </a:t>
            </a:r>
            <a:r>
              <a:rPr lang="en-GB" dirty="0" err="1"/>
              <a:t>Awasthy</a:t>
            </a:r>
            <a:r>
              <a:rPr lang="en-GB" dirty="0"/>
              <a:t>, S. and Dhal, S., (2023). What Drives </a:t>
            </a:r>
            <a:r>
              <a:rPr lang="en-GB" dirty="0" err="1"/>
              <a:t>Startup</a:t>
            </a:r>
            <a:r>
              <a:rPr lang="en-GB" dirty="0"/>
              <a:t> Fundraising in India?. </a:t>
            </a:r>
            <a:r>
              <a:rPr lang="en-IN" i="1" dirty="0"/>
              <a:t>RBI Bulletin</a:t>
            </a:r>
            <a:r>
              <a:rPr lang="en-IN" dirty="0"/>
              <a:t>.</a:t>
            </a:r>
          </a:p>
          <a:p>
            <a:r>
              <a:rPr lang="en-GB" dirty="0" err="1"/>
              <a:t>Thanapongporn</a:t>
            </a:r>
            <a:r>
              <a:rPr lang="en-GB" dirty="0"/>
              <a:t>, A., </a:t>
            </a:r>
            <a:r>
              <a:rPr lang="en-GB" dirty="0" err="1"/>
              <a:t>Ratananopdonsakul</a:t>
            </a:r>
            <a:r>
              <a:rPr lang="en-GB" dirty="0"/>
              <a:t>, R. and </a:t>
            </a:r>
            <a:r>
              <a:rPr lang="en-GB" dirty="0" err="1"/>
              <a:t>Chanpord</a:t>
            </a:r>
            <a:r>
              <a:rPr lang="en-GB" dirty="0"/>
              <a:t>, W., (2021). Key success factors and framework of fundraising for early-stage </a:t>
            </a:r>
            <a:r>
              <a:rPr lang="en-GB" dirty="0" err="1"/>
              <a:t>startups</a:t>
            </a:r>
            <a:r>
              <a:rPr lang="en-GB" dirty="0"/>
              <a:t> in Thailand. </a:t>
            </a:r>
            <a:r>
              <a:rPr lang="en-IN" i="1" dirty="0"/>
              <a:t>Academy of Strategic Management Journal</a:t>
            </a:r>
            <a:r>
              <a:rPr lang="en-IN" dirty="0"/>
              <a:t>, </a:t>
            </a:r>
            <a:r>
              <a:rPr lang="en-IN" i="1" dirty="0"/>
              <a:t>20</a:t>
            </a:r>
            <a:r>
              <a:rPr lang="en-IN" dirty="0"/>
              <a:t>, pp.1-16.</a:t>
            </a:r>
          </a:p>
          <a:p>
            <a:r>
              <a:rPr lang="en-GB" dirty="0"/>
              <a:t>Wang, W., Zheng, H. and Wu, Y.J., (2020). Prediction of fundraising outcomes for crowdfunding projects based on deep learning: a </a:t>
            </a:r>
            <a:r>
              <a:rPr lang="en-GB" dirty="0" err="1"/>
              <a:t>multimodel</a:t>
            </a:r>
            <a:r>
              <a:rPr lang="en-GB" dirty="0"/>
              <a:t> comparative study. </a:t>
            </a:r>
            <a:r>
              <a:rPr lang="en-GB" i="1" dirty="0"/>
              <a:t>Soft Computing</a:t>
            </a:r>
            <a:r>
              <a:rPr lang="en-GB" dirty="0"/>
              <a:t>, </a:t>
            </a:r>
            <a:r>
              <a:rPr lang="en-GB" i="1" dirty="0"/>
              <a:t>24</a:t>
            </a:r>
            <a:r>
              <a:rPr lang="en-GB" dirty="0"/>
              <a:t>(11), pp.8323-8341.</a:t>
            </a:r>
            <a:endParaRPr lang="en-IN" dirty="0"/>
          </a:p>
          <a:p>
            <a:r>
              <a:rPr lang="en-GB" dirty="0" err="1"/>
              <a:t>Zanabazar</a:t>
            </a:r>
            <a:r>
              <a:rPr lang="en-GB" dirty="0"/>
              <a:t>, A. and </a:t>
            </a:r>
            <a:r>
              <a:rPr lang="en-GB" dirty="0" err="1"/>
              <a:t>Jigjiddorj</a:t>
            </a:r>
            <a:r>
              <a:rPr lang="en-GB" dirty="0"/>
              <a:t>, S., (2023). Start-Up Business Investment: The Case of Mongolia</a:t>
            </a:r>
            <a:r>
              <a:rPr lang="en-GB" dirty="0" smtClean="0"/>
              <a:t>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811168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857500" y="2247900"/>
            <a:ext cx="5943600" cy="281940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en-US" sz="9600" b="1" cap="none" spc="0" dirty="0" smtClean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60000" dist="29997" dir="5400000" sy="-100000" algn="bl" rotWithShape="0"/>
                </a:effectLst>
              </a:rPr>
              <a:t>THANK YOU</a:t>
            </a:r>
            <a:endParaRPr lang="en-US" sz="9600" b="1" cap="none" spc="0" dirty="0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258423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529</TotalTime>
  <Words>1077</Words>
  <PresentationFormat>Custom</PresentationFormat>
  <Paragraphs>113</Paragraphs>
  <Slides>17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Retrospect</vt:lpstr>
      <vt:lpstr>Presentation by   Divya  Prafulbhai Malani - 2213484  Nihith Kishore Meduri - 2212393  Poojith Vemula - 2212578  Arun Teja Goud Ranga  - 2212572  Entrepreneurship LCMB7004 Asses2- Feb’23</vt:lpstr>
      <vt:lpstr>Introduction </vt:lpstr>
      <vt:lpstr>Business start-up and entrepreneurship </vt:lpstr>
      <vt:lpstr>Examples of UK organisations who have failed due to fund-raising issue</vt:lpstr>
      <vt:lpstr>Business Model Canvas On Monarch Airlines </vt:lpstr>
      <vt:lpstr>Importance of fund raising for business start-ups </vt:lpstr>
      <vt:lpstr>Opportunities that can come forth for business start-ups through fund raising </vt:lpstr>
      <vt:lpstr>Challenges of fund raising for business start-ups </vt:lpstr>
      <vt:lpstr>Factors influence fund raising process for business start-ups </vt:lpstr>
      <vt:lpstr>Different sources available for fund raising to business start-ups</vt:lpstr>
      <vt:lpstr>Different sources available for fund raising </vt:lpstr>
      <vt:lpstr>Different sources available for fund raising to business start-ups (continued)</vt:lpstr>
      <vt:lpstr>Different sources available for fund raising to business start-ups (continued)</vt:lpstr>
      <vt:lpstr>Conclusion </vt:lpstr>
      <vt:lpstr>Reference list </vt:lpstr>
      <vt:lpstr>Reference list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2023-04-17T07:04:50Z</dcterms:created>
  <dcterms:modified xsi:type="dcterms:W3CDTF">2023-04-26T12:56:35Z</dcterms:modified>
</cp:coreProperties>
</file>