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1"/>
  </p:notesMasterIdLst>
  <p:handoutMasterIdLst>
    <p:handoutMasterId r:id="rId52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77" d="100"/>
          <a:sy n="77" d="100"/>
        </p:scale>
        <p:origin x="161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/>
      <dgm:spPr/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</dgm:pt>
  </dgm:ptLst>
  <dgm:cxnLst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able to minimise</a:t>
            </a:r>
            <a:r>
              <a:rPr lang="en-GB" baseline="0" dirty="0"/>
              <a:t> data redundancy in your database design: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Updates to the data stored in the database are achieved with a minimal number of operations thus reducing the opportunities for data inconsistencies.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Reduction in the file storage space required by the base relations thus minimizing costs.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779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29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925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76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39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1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Normalisation Refresher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Normalisation and Why it is Needed</a:t>
            </a:r>
          </a:p>
          <a:p>
            <a:r>
              <a:rPr lang="en-GB" dirty="0"/>
              <a:t>Functional Dependencies</a:t>
            </a:r>
          </a:p>
          <a:p>
            <a:r>
              <a:rPr lang="en-GB" dirty="0"/>
              <a:t>The Normalisation Process</a:t>
            </a:r>
          </a:p>
        </p:txBody>
      </p:sp>
    </p:spTree>
    <p:extLst>
      <p:ext uri="{BB962C8B-B14F-4D97-AF65-F5344CB8AC3E}">
        <p14:creationId xmlns:p14="http://schemas.microsoft.com/office/powerpoint/2010/main" val="2296010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Normalisation</a:t>
            </a:r>
            <a:r>
              <a:rPr lang="en-GB" dirty="0"/>
              <a:t> is a technique 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r>
              <a:rPr lang="en-GB" dirty="0"/>
              <a:t>Characteristics of a suitable set of relations include: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minimal</a:t>
            </a:r>
            <a:r>
              <a:rPr lang="en-GB" dirty="0"/>
              <a:t> number of attributes necessary to support the data requirements of the enterprise;</a:t>
            </a:r>
          </a:p>
          <a:p>
            <a:pPr lvl="1"/>
            <a:r>
              <a:rPr lang="en-GB" dirty="0"/>
              <a:t>attributes with a close logical relationship (described as functional dependency) are found in the same relation; </a:t>
            </a:r>
          </a:p>
          <a:p>
            <a:pPr lvl="1"/>
            <a:r>
              <a:rPr lang="en-GB" b="1" i="1" dirty="0"/>
              <a:t>minimal</a:t>
            </a:r>
            <a:r>
              <a:rPr lang="en-GB" dirty="0"/>
              <a:t> redundancy with each attribute represented only once with the important exception of attributes that form all or part of foreign keys.</a:t>
            </a:r>
          </a:p>
        </p:txBody>
      </p:sp>
    </p:spTree>
    <p:extLst>
      <p:ext uri="{BB962C8B-B14F-4D97-AF65-F5344CB8AC3E}">
        <p14:creationId xmlns:p14="http://schemas.microsoft.com/office/powerpoint/2010/main" val="930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redundancy</a:t>
            </a:r>
            <a:r>
              <a:rPr lang="en-GB" dirty="0"/>
              <a:t>, and Normalisation, helps to achieve this.</a:t>
            </a:r>
          </a:p>
          <a:p>
            <a:r>
              <a:rPr lang="en-GB" dirty="0"/>
              <a:t>The benefits 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for insertions, deletions and updates (modifications).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Redundancy and Update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853136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/>
              <a:t>What are the potential problems of capturing campus staff information using the following table design?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What will be the primary key of this table?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9294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6414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</p:spTree>
    <p:extLst>
      <p:ext uri="{BB962C8B-B14F-4D97-AF65-F5344CB8AC3E}">
        <p14:creationId xmlns:p14="http://schemas.microsoft.com/office/powerpoint/2010/main" val="4175693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dirty="0" err="1"/>
              <a:t>CampusStaff</a:t>
            </a:r>
            <a:r>
              <a:rPr lang="en-GB" dirty="0"/>
              <a:t> table has redundant data.</a:t>
            </a:r>
          </a:p>
          <a:p>
            <a:r>
              <a:rPr lang="en-GB" dirty="0"/>
              <a:t>The details of each campus are 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Staff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85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r>
              <a:rPr lang="en-GB" dirty="0"/>
              <a:t>To add details of new members of staff, we must include the details of the campus the staff is located at.</a:t>
            </a:r>
          </a:p>
          <a:p>
            <a:pPr lvl="1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r>
              <a:rPr lang="en-GB" dirty="0"/>
              <a:t>To add a new campus that currently has no staff assigned (there is no separate campus table), it is necessary to fill the staff related columns with NULL values.</a:t>
            </a:r>
          </a:p>
          <a:p>
            <a:pPr lvl="1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7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Suppose a campus is relocated to another address, we need to update the campus address details. </a:t>
            </a:r>
          </a:p>
          <a:p>
            <a:r>
              <a:rPr lang="en-GB" dirty="0"/>
              <a:t>In this table design, we must also remember to update the rows of all the staff located at this campus.</a:t>
            </a:r>
          </a:p>
          <a:p>
            <a:pPr lvl="1"/>
            <a:r>
              <a:rPr lang="en-GB" dirty="0"/>
              <a:t>If this update is not carried out for any one of the staff at the campus , the database will become inconsistent.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1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/>
              <a:t>CampusStaff</a:t>
            </a:r>
            <a:r>
              <a:rPr lang="en-GB" sz="2800" dirty="0"/>
              <a:t> table representing the last member of staff at the campus, the details about that campus are lost.</a:t>
            </a:r>
          </a:p>
          <a:p>
            <a:r>
              <a:rPr lang="en-GB" sz="2800" dirty="0"/>
              <a:t>For example, deleting the record for Mary Howe means the details for the campus C003 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12649" y="41218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11560" y="38338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8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Staff 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Campus(</a:t>
            </a:r>
            <a:r>
              <a:rPr lang="en-GB" u="sng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Staff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)</a:t>
            </a:r>
          </a:p>
          <a:p>
            <a:r>
              <a:rPr lang="en-GB" i="1" dirty="0"/>
              <a:t>The primary keys for each table are underlined.</a:t>
            </a:r>
          </a:p>
        </p:txBody>
      </p:sp>
    </p:spTree>
    <p:extLst>
      <p:ext uri="{BB962C8B-B14F-4D97-AF65-F5344CB8AC3E}">
        <p14:creationId xmlns:p14="http://schemas.microsoft.com/office/powerpoint/2010/main" val="138831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relations.</a:t>
            </a:r>
          </a:p>
        </p:txBody>
      </p:sp>
    </p:spTree>
    <p:extLst>
      <p:ext uri="{BB962C8B-B14F-4D97-AF65-F5344CB8AC3E}">
        <p14:creationId xmlns:p14="http://schemas.microsoft.com/office/powerpoint/2010/main" val="223105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relationships between attributes (columns) in a relation (table)</a:t>
            </a:r>
            <a:r>
              <a:rPr lang="en-GB" dirty="0"/>
              <a:t>.</a:t>
            </a:r>
          </a:p>
          <a:p>
            <a:r>
              <a:rPr lang="en-GB" dirty="0"/>
              <a:t>For example, 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b="1" i="1" dirty="0">
                <a:sym typeface="Wingdings" panose="05000000000000000000" pitchFamily="2" charset="2"/>
              </a:rPr>
              <a:t>A is a candidate key (unique)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>
                <a:sym typeface="Wingdings" panose="05000000000000000000" pitchFamily="2" charset="2"/>
              </a:rPr>
              <a:t>Note, A 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08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attribute(s) on the left-side functionally determine the values of the attribute(s) on the right-side.</a:t>
            </a:r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412984" y="4293096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454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252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Staff Number SW106			Dean, Humanities</a:t>
            </a:r>
          </a:p>
          <a:p>
            <a:r>
              <a:rPr lang="en-GB" dirty="0"/>
              <a:t>However,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 					Staff Number, SW101</a:t>
            </a:r>
          </a:p>
          <a:p>
            <a:pPr marL="365760" lvl="1" indent="0">
              <a:buNone/>
            </a:pPr>
            <a:r>
              <a:rPr lang="en-GB" dirty="0"/>
              <a:t>    Position, Lecturer</a:t>
            </a:r>
          </a:p>
          <a:p>
            <a:pPr marL="365760" lvl="1" indent="0">
              <a:buNone/>
            </a:pPr>
            <a:r>
              <a:rPr lang="en-GB" dirty="0"/>
              <a:t> 					Staff Number, </a:t>
            </a:r>
            <a:r>
              <a:rPr lang="en-GB" sz="2800" dirty="0"/>
              <a:t>SW103</a:t>
            </a:r>
            <a:r>
              <a:rPr lang="en-GB" dirty="0"/>
              <a:t>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763688" y="2132856"/>
            <a:ext cx="6552728" cy="584775"/>
            <a:chOff x="1835696" y="2204864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140968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/>
          <p:cNvGrpSpPr/>
          <p:nvPr/>
        </p:nvGrpSpPr>
        <p:grpSpPr>
          <a:xfrm>
            <a:off x="1763688" y="4005064"/>
            <a:ext cx="6552728" cy="654001"/>
            <a:chOff x="1763688" y="4177725"/>
            <a:chExt cx="6552728" cy="654001"/>
          </a:xfrm>
        </p:grpSpPr>
        <p:grpSp>
          <p:nvGrpSpPr>
            <p:cNvPr id="11" name="Group 10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4" name="Straight Arrow Connector 13"/>
              <p:cNvCxnSpPr>
                <a:stCxn id="12" idx="6"/>
                <a:endCxn id="13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>
                <a:off x="3707904" y="2204864"/>
                <a:ext cx="278223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does not 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07904" y="5301208"/>
            <a:ext cx="1584176" cy="792088"/>
            <a:chOff x="3707904" y="5301208"/>
            <a:chExt cx="1584176" cy="792088"/>
          </a:xfrm>
        </p:grpSpPr>
        <p:cxnSp>
          <p:nvCxnSpPr>
            <p:cNvPr id="20" name="Straight Arrow Connector 19"/>
            <p:cNvCxnSpPr/>
            <p:nvPr/>
          </p:nvCxnSpPr>
          <p:spPr>
            <a:xfrm flipV="1">
              <a:off x="3707904" y="5301208"/>
              <a:ext cx="1584176" cy="432048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3707904" y="5733256"/>
              <a:ext cx="1584176" cy="36004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752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we consider the current data in the Staff 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endParaRPr lang="en-GB" dirty="0"/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</p:txBody>
      </p:sp>
    </p:spTree>
    <p:extLst>
      <p:ext uri="{BB962C8B-B14F-4D97-AF65-F5344CB8AC3E}">
        <p14:creationId xmlns:p14="http://schemas.microsoft.com/office/powerpoint/2010/main" val="205809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designing tables, we 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r>
              <a:rPr lang="en-GB" dirty="0"/>
              <a:t>As these represent the types of integrity constraints we need to identify.</a:t>
            </a:r>
          </a:p>
          <a:p>
            <a:r>
              <a:rPr lang="en-GB" dirty="0"/>
              <a:t>Thus, determinants 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91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4849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campus value.</a:t>
            </a:r>
          </a:p>
          <a:p>
            <a:r>
              <a:rPr lang="en-GB" dirty="0"/>
              <a:t>However, it is not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campusID</a:t>
            </a:r>
            <a:r>
              <a:rPr lang="en-GB" dirty="0"/>
              <a:t>, 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>
                <a:sym typeface="Wingdings" panose="05000000000000000000" pitchFamily="2" charset="2"/>
              </a:rPr>
              <a:t>You can determine the </a:t>
            </a:r>
            <a:r>
              <a:rPr lang="en-GB" i="1" dirty="0" err="1">
                <a:sym typeface="Wingdings" panose="05000000000000000000" pitchFamily="2" charset="2"/>
              </a:rPr>
              <a:t>campusID</a:t>
            </a:r>
            <a:r>
              <a:rPr lang="en-GB" i="1" dirty="0">
                <a:sym typeface="Wingdings" panose="05000000000000000000" pitchFamily="2" charset="2"/>
              </a:rPr>
              <a:t> from just the </a:t>
            </a:r>
            <a:r>
              <a:rPr lang="en-GB" i="1" dirty="0" err="1">
                <a:sym typeface="Wingdings" panose="05000000000000000000" pitchFamily="2" charset="2"/>
              </a:rPr>
              <a:t>staffNo</a:t>
            </a:r>
            <a:r>
              <a:rPr lang="en-GB" i="1" dirty="0">
                <a:sym typeface="Wingdings" panose="05000000000000000000" pitchFamily="2" charset="2"/>
              </a:rPr>
              <a:t> alone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5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278788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r>
              <a:rPr lang="en-GB" dirty="0"/>
              <a:t>We can identify the following functional dependencies within this </a:t>
            </a:r>
            <a:r>
              <a:rPr lang="en-GB" i="1" dirty="0"/>
              <a:t>original relation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r>
              <a:rPr lang="en-GB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 err="1"/>
              <a:t>campusAddress</a:t>
            </a:r>
            <a:r>
              <a:rPr lang="en-GB" dirty="0"/>
              <a:t> 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/>
              <a:t>campusID</a:t>
            </a:r>
            <a:r>
              <a:rPr lang="en-GB" dirty="0"/>
              <a:t> as: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9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all this Functional Dependency Talk?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</p:txBody>
      </p:sp>
    </p:spTree>
    <p:extLst>
      <p:ext uri="{BB962C8B-B14F-4D97-AF65-F5344CB8AC3E}">
        <p14:creationId xmlns:p14="http://schemas.microsoft.com/office/powerpoint/2010/main" val="120421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Dependencies in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characteristics of functional dependencies used in normalisation are:</a:t>
            </a:r>
          </a:p>
          <a:p>
            <a:r>
              <a:rPr lang="en-GB" dirty="0"/>
              <a:t>There is a </a:t>
            </a:r>
            <a:r>
              <a:rPr lang="en-GB" b="1" i="1" dirty="0"/>
              <a:t>one-to-one</a:t>
            </a:r>
            <a:r>
              <a:rPr lang="en-GB" dirty="0"/>
              <a:t> relationship between the left-hand-side attributes (determinant) and those on the right-hand-side.</a:t>
            </a:r>
          </a:p>
          <a:p>
            <a:pPr lvl="1"/>
            <a:r>
              <a:rPr lang="en-GB" dirty="0"/>
              <a:t>The reverse right-hand-side can have both a one-to-one and one-to-many relationships with the determinant.</a:t>
            </a:r>
          </a:p>
          <a:p>
            <a:r>
              <a:rPr lang="en-GB" dirty="0"/>
              <a:t>They hold for </a:t>
            </a:r>
            <a:r>
              <a:rPr lang="en-GB" b="1" i="1" dirty="0"/>
              <a:t>all time</a:t>
            </a:r>
            <a:r>
              <a:rPr lang="en-GB" dirty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40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2615392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54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6381328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1713771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71795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Data: Student Module 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/>
              <a:t>Assume each module has two assessments and the marks are stored in mark1 and mark2.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352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value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1740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/>
              <a:t>unnormalise</a:t>
            </a:r>
            <a:r>
              <a:rPr lang="en-GB" dirty="0"/>
              <a:t>:</a:t>
            </a:r>
          </a:p>
          <a:p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37163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42399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1NF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Key:</a:t>
            </a:r>
          </a:p>
          <a:p>
            <a:r>
              <a:rPr lang="en-GB" dirty="0"/>
              <a:t>What are the repeating groups?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9159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 1: </a:t>
            </a:r>
            <a:br>
              <a:rPr lang="en-GB" dirty="0"/>
            </a:br>
            <a:r>
              <a:rPr lang="en-GB" dirty="0"/>
              <a:t>Flattening the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Fill 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3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Method1: </a:t>
            </a:r>
            <a:br>
              <a:rPr lang="en-GB" dirty="0"/>
            </a:br>
            <a:r>
              <a:rPr lang="en-GB" dirty="0"/>
              <a:t>Creating Separate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/>
                <a:t>studentID</a:t>
              </a:r>
              <a:endParaRPr lang="en-GB" b="1" dirty="0"/>
            </a:p>
          </p:txBody>
        </p:sp>
      </p:grpSp>
      <p:graphicFrame>
        <p:nvGraphicFramePr>
          <p:cNvPr id="12" name="Content Placeholder 3"/>
          <p:cNvGraphicFramePr>
            <a:graphicFrameLocks/>
          </p:cNvGraphicFramePr>
          <p:nvPr>
            <p:extLst/>
          </p:nvPr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606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Tables (from Method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Student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55734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456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each 1NF 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358340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Student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studentNo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6821833" y="1556792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81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90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StudentModule</a:t>
            </a:r>
            <a:r>
              <a:rPr lang="en-GB" dirty="0"/>
              <a:t> 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mark1, mark2,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/>
              <a:t>Nothing is functionally dependent on </a:t>
            </a:r>
            <a:r>
              <a:rPr lang="en-GB" dirty="0" err="1"/>
              <a:t>studentID</a:t>
            </a:r>
            <a:r>
              <a:rPr lang="en-GB" dirty="0"/>
              <a:t> alone (you need both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moduleCode</a:t>
            </a:r>
            <a:r>
              <a:rPr lang="en-GB" dirty="0"/>
              <a:t> to determine other values).</a:t>
            </a:r>
          </a:p>
          <a:p>
            <a:pPr lvl="1"/>
            <a:r>
              <a:rPr lang="en-GB" dirty="0"/>
              <a:t>But what about </a:t>
            </a:r>
            <a:r>
              <a:rPr lang="en-GB" dirty="0" err="1"/>
              <a:t>moduleCode</a:t>
            </a:r>
            <a:r>
              <a:rPr lang="en-GB" dirty="0"/>
              <a:t>?</a:t>
            </a:r>
          </a:p>
          <a:p>
            <a:pPr marL="685800" lvl="2" indent="0">
              <a:buNone/>
            </a:pPr>
            <a:r>
              <a:rPr lang="en-GB" dirty="0" err="1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table, leaving the remaining fields for functional dependency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we get the two tables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64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ModuleLecturer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66201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Tables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ModuleLecturer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1784412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84441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determinant.</a:t>
            </a:r>
          </a:p>
          <a:p>
            <a:r>
              <a:rPr lang="en-GB" dirty="0"/>
              <a:t>Note:</a:t>
            </a:r>
          </a:p>
          <a:p>
            <a:pPr lvl="1"/>
            <a:r>
              <a:rPr lang="en-GB" dirty="0"/>
              <a:t>All the non-primary keys in the Student and </a:t>
            </a:r>
            <a:r>
              <a:rPr lang="en-GB" dirty="0" err="1"/>
              <a:t>StudentModuleGrade</a:t>
            </a:r>
            <a:r>
              <a:rPr lang="en-GB" dirty="0"/>
              <a:t> tables are functionally dependent on only their primary keys.</a:t>
            </a:r>
          </a:p>
          <a:p>
            <a:pPr lvl="1"/>
            <a:r>
              <a:rPr lang="en-GB" dirty="0"/>
              <a:t>They do not have any transitive dependencies.</a:t>
            </a:r>
          </a:p>
        </p:txBody>
      </p:sp>
    </p:spTree>
    <p:extLst>
      <p:ext uri="{BB962C8B-B14F-4D97-AF65-F5344CB8AC3E}">
        <p14:creationId xmlns:p14="http://schemas.microsoft.com/office/powerpoint/2010/main" val="20401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3NF: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2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3NF: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Lecturer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Module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671535" y="2100456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2671534" y="4177888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2773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3850088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9776</TotalTime>
  <Words>3476</Words>
  <Application>Microsoft Office PowerPoint</Application>
  <PresentationFormat>On-screen Show (4:3)</PresentationFormat>
  <Paragraphs>969</Paragraphs>
  <Slides>47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Arial</vt:lpstr>
      <vt:lpstr>Calibri</vt:lpstr>
      <vt:lpstr>Cambria</vt:lpstr>
      <vt:lpstr>Wingdings</vt:lpstr>
      <vt:lpstr>Wingdings 2</vt:lpstr>
      <vt:lpstr>Median</vt:lpstr>
      <vt:lpstr>Normalisation Refresher</vt:lpstr>
      <vt:lpstr>Today’s Lecture</vt:lpstr>
      <vt:lpstr>Normalisation</vt:lpstr>
      <vt:lpstr>The Purpose of Normalisation</vt:lpstr>
      <vt:lpstr>Data Redundancy and Update Anomalies</vt:lpstr>
      <vt:lpstr>Redundancy</vt:lpstr>
      <vt:lpstr>Insertion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Dependencies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all this Functional Dependency Talk?</vt:lpstr>
      <vt:lpstr>Functional Dependencies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UNF to 1NF: Step 1</vt:lpstr>
      <vt:lpstr>UNF to 1NF: Step 2</vt:lpstr>
      <vt:lpstr>UNF to 1NF</vt:lpstr>
      <vt:lpstr>UNF to 1NF Method 1:  Flattening the Table</vt:lpstr>
      <vt:lpstr>UNF to 1NF Method1: 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3NF: ModuleLecturer Table</vt:lpstr>
      <vt:lpstr>2NF to 3NF: ModuleLecturer Table</vt:lpstr>
      <vt:lpstr>The Normalised 3NF Relations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1288</cp:revision>
  <cp:lastPrinted>2014-09-29T16:21:25Z</cp:lastPrinted>
  <dcterms:created xsi:type="dcterms:W3CDTF">2013-09-18T07:00:31Z</dcterms:created>
  <dcterms:modified xsi:type="dcterms:W3CDTF">2018-10-07T11:51:09Z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