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2"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57" d="100"/>
          <a:sy n="57" d="100"/>
        </p:scale>
        <p:origin x="1260" y="2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8B0A3-0932-48FC-BA2A-FC0483BC3C1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32300C-170A-4F52-9A98-3B68A9DE7B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5BDB3B-D05B-44D6-B3FE-5665BB11CD2E}"/>
              </a:ext>
            </a:extLst>
          </p:cNvPr>
          <p:cNvSpPr>
            <a:spLocks noGrp="1"/>
          </p:cNvSpPr>
          <p:nvPr>
            <p:ph type="dt" sz="half" idx="10"/>
          </p:nvPr>
        </p:nvSpPr>
        <p:spPr/>
        <p:txBody>
          <a:bodyPr/>
          <a:lstStyle/>
          <a:p>
            <a:fld id="{4001BF16-0D0C-41B1-B6E6-1AE41B6627B5}" type="datetimeFigureOut">
              <a:rPr lang="en-GB" smtClean="0"/>
              <a:t>28/04/2022</a:t>
            </a:fld>
            <a:endParaRPr lang="en-GB"/>
          </a:p>
        </p:txBody>
      </p:sp>
      <p:sp>
        <p:nvSpPr>
          <p:cNvPr id="5" name="Footer Placeholder 4">
            <a:extLst>
              <a:ext uri="{FF2B5EF4-FFF2-40B4-BE49-F238E27FC236}">
                <a16:creationId xmlns:a16="http://schemas.microsoft.com/office/drawing/2014/main" id="{D496CFE4-9FD0-49C5-BE11-F8B155A412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46E7EA-0A85-4637-B15E-C09D421E4A61}"/>
              </a:ext>
            </a:extLst>
          </p:cNvPr>
          <p:cNvSpPr>
            <a:spLocks noGrp="1"/>
          </p:cNvSpPr>
          <p:nvPr>
            <p:ph type="sldNum" sz="quarter" idx="12"/>
          </p:nvPr>
        </p:nvSpPr>
        <p:spPr/>
        <p:txBody>
          <a:bodyPr/>
          <a:lstStyle/>
          <a:p>
            <a:fld id="{F966BBBA-2F7A-43C2-871D-A94A7D530F0A}" type="slidenum">
              <a:rPr lang="en-GB" smtClean="0"/>
              <a:t>‹#›</a:t>
            </a:fld>
            <a:endParaRPr lang="en-GB"/>
          </a:p>
        </p:txBody>
      </p:sp>
    </p:spTree>
    <p:extLst>
      <p:ext uri="{BB962C8B-B14F-4D97-AF65-F5344CB8AC3E}">
        <p14:creationId xmlns:p14="http://schemas.microsoft.com/office/powerpoint/2010/main" val="12352806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5CF9A-2F00-4C7C-A8CE-79399AA9447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EE238A7-DD75-4D4C-B010-DBB5FB70941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7BF6C8-56F3-47E4-B507-A2A78DA5DE67}"/>
              </a:ext>
            </a:extLst>
          </p:cNvPr>
          <p:cNvSpPr>
            <a:spLocks noGrp="1"/>
          </p:cNvSpPr>
          <p:nvPr>
            <p:ph type="dt" sz="half" idx="10"/>
          </p:nvPr>
        </p:nvSpPr>
        <p:spPr/>
        <p:txBody>
          <a:bodyPr/>
          <a:lstStyle/>
          <a:p>
            <a:fld id="{4001BF16-0D0C-41B1-B6E6-1AE41B6627B5}" type="datetimeFigureOut">
              <a:rPr lang="en-GB" smtClean="0"/>
              <a:t>28/04/2022</a:t>
            </a:fld>
            <a:endParaRPr lang="en-GB"/>
          </a:p>
        </p:txBody>
      </p:sp>
      <p:sp>
        <p:nvSpPr>
          <p:cNvPr id="5" name="Footer Placeholder 4">
            <a:extLst>
              <a:ext uri="{FF2B5EF4-FFF2-40B4-BE49-F238E27FC236}">
                <a16:creationId xmlns:a16="http://schemas.microsoft.com/office/drawing/2014/main" id="{2FCD498B-803C-4806-969F-32865743F7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4E9B58-1D07-459D-85E4-F6B8AA41B98C}"/>
              </a:ext>
            </a:extLst>
          </p:cNvPr>
          <p:cNvSpPr>
            <a:spLocks noGrp="1"/>
          </p:cNvSpPr>
          <p:nvPr>
            <p:ph type="sldNum" sz="quarter" idx="12"/>
          </p:nvPr>
        </p:nvSpPr>
        <p:spPr/>
        <p:txBody>
          <a:bodyPr/>
          <a:lstStyle/>
          <a:p>
            <a:fld id="{F966BBBA-2F7A-43C2-871D-A94A7D530F0A}" type="slidenum">
              <a:rPr lang="en-GB" smtClean="0"/>
              <a:t>‹#›</a:t>
            </a:fld>
            <a:endParaRPr lang="en-GB"/>
          </a:p>
        </p:txBody>
      </p:sp>
    </p:spTree>
    <p:extLst>
      <p:ext uri="{BB962C8B-B14F-4D97-AF65-F5344CB8AC3E}">
        <p14:creationId xmlns:p14="http://schemas.microsoft.com/office/powerpoint/2010/main" val="24505054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A79CA-AE9B-4E38-96AF-6B07F523518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FD82B16-B7A0-4D6B-9575-482A46316FF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216ED72-CED0-49AA-A22A-82224194D807}"/>
              </a:ext>
            </a:extLst>
          </p:cNvPr>
          <p:cNvSpPr>
            <a:spLocks noGrp="1"/>
          </p:cNvSpPr>
          <p:nvPr>
            <p:ph type="dt" sz="half" idx="10"/>
          </p:nvPr>
        </p:nvSpPr>
        <p:spPr/>
        <p:txBody>
          <a:bodyPr/>
          <a:lstStyle/>
          <a:p>
            <a:fld id="{4001BF16-0D0C-41B1-B6E6-1AE41B6627B5}" type="datetimeFigureOut">
              <a:rPr lang="en-GB" smtClean="0"/>
              <a:t>28/04/2022</a:t>
            </a:fld>
            <a:endParaRPr lang="en-GB"/>
          </a:p>
        </p:txBody>
      </p:sp>
      <p:sp>
        <p:nvSpPr>
          <p:cNvPr id="5" name="Footer Placeholder 4">
            <a:extLst>
              <a:ext uri="{FF2B5EF4-FFF2-40B4-BE49-F238E27FC236}">
                <a16:creationId xmlns:a16="http://schemas.microsoft.com/office/drawing/2014/main" id="{E3157514-1F2B-4884-9382-06F8CB0E4D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EF86A3-B0B7-4B39-A38E-701D46CCA51F}"/>
              </a:ext>
            </a:extLst>
          </p:cNvPr>
          <p:cNvSpPr>
            <a:spLocks noGrp="1"/>
          </p:cNvSpPr>
          <p:nvPr>
            <p:ph type="sldNum" sz="quarter" idx="12"/>
          </p:nvPr>
        </p:nvSpPr>
        <p:spPr/>
        <p:txBody>
          <a:bodyPr/>
          <a:lstStyle/>
          <a:p>
            <a:fld id="{F966BBBA-2F7A-43C2-871D-A94A7D530F0A}" type="slidenum">
              <a:rPr lang="en-GB" smtClean="0"/>
              <a:t>‹#›</a:t>
            </a:fld>
            <a:endParaRPr lang="en-GB"/>
          </a:p>
        </p:txBody>
      </p:sp>
    </p:spTree>
    <p:extLst>
      <p:ext uri="{BB962C8B-B14F-4D97-AF65-F5344CB8AC3E}">
        <p14:creationId xmlns:p14="http://schemas.microsoft.com/office/powerpoint/2010/main" val="42031774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EEEB5-79E9-4EB2-913F-AF50DD50FC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A09E02F-6110-4DD7-8EBB-634AF0E9D44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FD0F01-59DD-441F-B85A-12EF9B8FC6F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D792334-7714-445D-9AFD-067ACEB0B01D}"/>
              </a:ext>
            </a:extLst>
          </p:cNvPr>
          <p:cNvSpPr>
            <a:spLocks noGrp="1"/>
          </p:cNvSpPr>
          <p:nvPr>
            <p:ph type="dt" sz="half" idx="10"/>
          </p:nvPr>
        </p:nvSpPr>
        <p:spPr/>
        <p:txBody>
          <a:bodyPr/>
          <a:lstStyle/>
          <a:p>
            <a:fld id="{4001BF16-0D0C-41B1-B6E6-1AE41B6627B5}" type="datetimeFigureOut">
              <a:rPr lang="en-GB" smtClean="0"/>
              <a:t>28/04/2022</a:t>
            </a:fld>
            <a:endParaRPr lang="en-GB"/>
          </a:p>
        </p:txBody>
      </p:sp>
      <p:sp>
        <p:nvSpPr>
          <p:cNvPr id="6" name="Footer Placeholder 5">
            <a:extLst>
              <a:ext uri="{FF2B5EF4-FFF2-40B4-BE49-F238E27FC236}">
                <a16:creationId xmlns:a16="http://schemas.microsoft.com/office/drawing/2014/main" id="{D6BF79F7-59D6-4EFE-998E-27FB34D741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1A2F82-894E-4804-A87B-32FB5BB0012E}"/>
              </a:ext>
            </a:extLst>
          </p:cNvPr>
          <p:cNvSpPr>
            <a:spLocks noGrp="1"/>
          </p:cNvSpPr>
          <p:nvPr>
            <p:ph type="sldNum" sz="quarter" idx="12"/>
          </p:nvPr>
        </p:nvSpPr>
        <p:spPr/>
        <p:txBody>
          <a:bodyPr/>
          <a:lstStyle/>
          <a:p>
            <a:fld id="{F966BBBA-2F7A-43C2-871D-A94A7D530F0A}" type="slidenum">
              <a:rPr lang="en-GB" smtClean="0"/>
              <a:t>‹#›</a:t>
            </a:fld>
            <a:endParaRPr lang="en-GB"/>
          </a:p>
        </p:txBody>
      </p:sp>
    </p:spTree>
    <p:extLst>
      <p:ext uri="{BB962C8B-B14F-4D97-AF65-F5344CB8AC3E}">
        <p14:creationId xmlns:p14="http://schemas.microsoft.com/office/powerpoint/2010/main" val="17333301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76431-FC0F-48C9-94CF-BC4634ACA0D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F95DB6-373E-4EDE-A0CA-276AB8005AF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2C9F204-2C4E-4041-8ACD-74C8C225230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11F58F2-7C1F-41BE-8DE9-F084A707AB8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AD11E4-5CA0-40B2-97E6-D99E07DBED2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84DFE91-80D1-46A3-8C36-9254AC7EFDF3}"/>
              </a:ext>
            </a:extLst>
          </p:cNvPr>
          <p:cNvSpPr>
            <a:spLocks noGrp="1"/>
          </p:cNvSpPr>
          <p:nvPr>
            <p:ph type="dt" sz="half" idx="10"/>
          </p:nvPr>
        </p:nvSpPr>
        <p:spPr/>
        <p:txBody>
          <a:bodyPr/>
          <a:lstStyle/>
          <a:p>
            <a:fld id="{4001BF16-0D0C-41B1-B6E6-1AE41B6627B5}" type="datetimeFigureOut">
              <a:rPr lang="en-GB" smtClean="0"/>
              <a:t>28/04/2022</a:t>
            </a:fld>
            <a:endParaRPr lang="en-GB"/>
          </a:p>
        </p:txBody>
      </p:sp>
      <p:sp>
        <p:nvSpPr>
          <p:cNvPr id="8" name="Footer Placeholder 7">
            <a:extLst>
              <a:ext uri="{FF2B5EF4-FFF2-40B4-BE49-F238E27FC236}">
                <a16:creationId xmlns:a16="http://schemas.microsoft.com/office/drawing/2014/main" id="{79667725-A0D5-4936-9A88-2B807DFAD57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824567E-9B46-4298-BB73-F598D72C2F07}"/>
              </a:ext>
            </a:extLst>
          </p:cNvPr>
          <p:cNvSpPr>
            <a:spLocks noGrp="1"/>
          </p:cNvSpPr>
          <p:nvPr>
            <p:ph type="sldNum" sz="quarter" idx="12"/>
          </p:nvPr>
        </p:nvSpPr>
        <p:spPr/>
        <p:txBody>
          <a:bodyPr/>
          <a:lstStyle/>
          <a:p>
            <a:fld id="{F966BBBA-2F7A-43C2-871D-A94A7D530F0A}" type="slidenum">
              <a:rPr lang="en-GB" smtClean="0"/>
              <a:t>‹#›</a:t>
            </a:fld>
            <a:endParaRPr lang="en-GB"/>
          </a:p>
        </p:txBody>
      </p:sp>
    </p:spTree>
    <p:extLst>
      <p:ext uri="{BB962C8B-B14F-4D97-AF65-F5344CB8AC3E}">
        <p14:creationId xmlns:p14="http://schemas.microsoft.com/office/powerpoint/2010/main" val="2919209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83BFA-8210-456E-80EA-42B3AE136BC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507BDC1-1EB8-423A-AB7B-7C65368C3950}"/>
              </a:ext>
            </a:extLst>
          </p:cNvPr>
          <p:cNvSpPr>
            <a:spLocks noGrp="1"/>
          </p:cNvSpPr>
          <p:nvPr>
            <p:ph type="dt" sz="half" idx="10"/>
          </p:nvPr>
        </p:nvSpPr>
        <p:spPr/>
        <p:txBody>
          <a:bodyPr/>
          <a:lstStyle/>
          <a:p>
            <a:fld id="{4001BF16-0D0C-41B1-B6E6-1AE41B6627B5}" type="datetimeFigureOut">
              <a:rPr lang="en-GB" smtClean="0"/>
              <a:t>28/04/2022</a:t>
            </a:fld>
            <a:endParaRPr lang="en-GB"/>
          </a:p>
        </p:txBody>
      </p:sp>
      <p:sp>
        <p:nvSpPr>
          <p:cNvPr id="4" name="Footer Placeholder 3">
            <a:extLst>
              <a:ext uri="{FF2B5EF4-FFF2-40B4-BE49-F238E27FC236}">
                <a16:creationId xmlns:a16="http://schemas.microsoft.com/office/drawing/2014/main" id="{1F2C898D-D091-42F2-8C48-2126D88BD71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F85A28F-C82C-4BC9-A779-EA2CFBC8FF2D}"/>
              </a:ext>
            </a:extLst>
          </p:cNvPr>
          <p:cNvSpPr>
            <a:spLocks noGrp="1"/>
          </p:cNvSpPr>
          <p:nvPr>
            <p:ph type="sldNum" sz="quarter" idx="12"/>
          </p:nvPr>
        </p:nvSpPr>
        <p:spPr/>
        <p:txBody>
          <a:bodyPr/>
          <a:lstStyle/>
          <a:p>
            <a:fld id="{F966BBBA-2F7A-43C2-871D-A94A7D530F0A}" type="slidenum">
              <a:rPr lang="en-GB" smtClean="0"/>
              <a:t>‹#›</a:t>
            </a:fld>
            <a:endParaRPr lang="en-GB"/>
          </a:p>
        </p:txBody>
      </p:sp>
    </p:spTree>
    <p:extLst>
      <p:ext uri="{BB962C8B-B14F-4D97-AF65-F5344CB8AC3E}">
        <p14:creationId xmlns:p14="http://schemas.microsoft.com/office/powerpoint/2010/main" val="29795955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E3B5D34-A35A-4881-8A03-A5409301A2B5}"/>
              </a:ext>
            </a:extLst>
          </p:cNvPr>
          <p:cNvSpPr>
            <a:spLocks noGrp="1"/>
          </p:cNvSpPr>
          <p:nvPr>
            <p:ph type="dt" sz="half" idx="10"/>
          </p:nvPr>
        </p:nvSpPr>
        <p:spPr/>
        <p:txBody>
          <a:bodyPr/>
          <a:lstStyle/>
          <a:p>
            <a:fld id="{4001BF16-0D0C-41B1-B6E6-1AE41B6627B5}" type="datetimeFigureOut">
              <a:rPr lang="en-GB" smtClean="0"/>
              <a:t>28/04/2022</a:t>
            </a:fld>
            <a:endParaRPr lang="en-GB"/>
          </a:p>
        </p:txBody>
      </p:sp>
      <p:sp>
        <p:nvSpPr>
          <p:cNvPr id="3" name="Footer Placeholder 2">
            <a:extLst>
              <a:ext uri="{FF2B5EF4-FFF2-40B4-BE49-F238E27FC236}">
                <a16:creationId xmlns:a16="http://schemas.microsoft.com/office/drawing/2014/main" id="{6BF491EA-3212-4972-B5C1-6B1F8DD05FA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F84458D-FABE-4DE2-86BE-F8B63DC7A385}"/>
              </a:ext>
            </a:extLst>
          </p:cNvPr>
          <p:cNvSpPr>
            <a:spLocks noGrp="1"/>
          </p:cNvSpPr>
          <p:nvPr>
            <p:ph type="sldNum" sz="quarter" idx="12"/>
          </p:nvPr>
        </p:nvSpPr>
        <p:spPr/>
        <p:txBody>
          <a:bodyPr/>
          <a:lstStyle/>
          <a:p>
            <a:fld id="{F966BBBA-2F7A-43C2-871D-A94A7D530F0A}" type="slidenum">
              <a:rPr lang="en-GB" smtClean="0"/>
              <a:t>‹#›</a:t>
            </a:fld>
            <a:endParaRPr lang="en-GB"/>
          </a:p>
        </p:txBody>
      </p:sp>
    </p:spTree>
    <p:extLst>
      <p:ext uri="{BB962C8B-B14F-4D97-AF65-F5344CB8AC3E}">
        <p14:creationId xmlns:p14="http://schemas.microsoft.com/office/powerpoint/2010/main" val="38027930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249E9-E582-4C4E-BBAC-7EA149A0B5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C267527-6782-4C48-80DD-36ECE8C24E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C74EB98-9BCC-4E5A-AF58-9280656E57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613FC9-86FD-4A53-BD4D-E6DE17F6C21E}"/>
              </a:ext>
            </a:extLst>
          </p:cNvPr>
          <p:cNvSpPr>
            <a:spLocks noGrp="1"/>
          </p:cNvSpPr>
          <p:nvPr>
            <p:ph type="dt" sz="half" idx="10"/>
          </p:nvPr>
        </p:nvSpPr>
        <p:spPr/>
        <p:txBody>
          <a:bodyPr/>
          <a:lstStyle/>
          <a:p>
            <a:fld id="{4001BF16-0D0C-41B1-B6E6-1AE41B6627B5}" type="datetimeFigureOut">
              <a:rPr lang="en-GB" smtClean="0"/>
              <a:t>28/04/2022</a:t>
            </a:fld>
            <a:endParaRPr lang="en-GB"/>
          </a:p>
        </p:txBody>
      </p:sp>
      <p:sp>
        <p:nvSpPr>
          <p:cNvPr id="6" name="Footer Placeholder 5">
            <a:extLst>
              <a:ext uri="{FF2B5EF4-FFF2-40B4-BE49-F238E27FC236}">
                <a16:creationId xmlns:a16="http://schemas.microsoft.com/office/drawing/2014/main" id="{49EA72EC-D5E7-485A-95B7-B6AA79754A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06B88E-9152-4B63-AF41-83113B21DCC9}"/>
              </a:ext>
            </a:extLst>
          </p:cNvPr>
          <p:cNvSpPr>
            <a:spLocks noGrp="1"/>
          </p:cNvSpPr>
          <p:nvPr>
            <p:ph type="sldNum" sz="quarter" idx="12"/>
          </p:nvPr>
        </p:nvSpPr>
        <p:spPr/>
        <p:txBody>
          <a:bodyPr/>
          <a:lstStyle/>
          <a:p>
            <a:fld id="{F966BBBA-2F7A-43C2-871D-A94A7D530F0A}" type="slidenum">
              <a:rPr lang="en-GB" smtClean="0"/>
              <a:t>‹#›</a:t>
            </a:fld>
            <a:endParaRPr lang="en-GB"/>
          </a:p>
        </p:txBody>
      </p:sp>
    </p:spTree>
    <p:extLst>
      <p:ext uri="{BB962C8B-B14F-4D97-AF65-F5344CB8AC3E}">
        <p14:creationId xmlns:p14="http://schemas.microsoft.com/office/powerpoint/2010/main" val="17816815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87E4A-705C-45B5-8FBA-55D1FC157BB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97C4B39-94F6-4B9A-99BA-B176BDE322B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B4F97C0-1284-4243-973A-B6039B193B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E90158-98CD-4816-AF6F-8D41D0B6648B}"/>
              </a:ext>
            </a:extLst>
          </p:cNvPr>
          <p:cNvSpPr>
            <a:spLocks noGrp="1"/>
          </p:cNvSpPr>
          <p:nvPr>
            <p:ph type="dt" sz="half" idx="10"/>
          </p:nvPr>
        </p:nvSpPr>
        <p:spPr/>
        <p:txBody>
          <a:bodyPr/>
          <a:lstStyle/>
          <a:p>
            <a:fld id="{4001BF16-0D0C-41B1-B6E6-1AE41B6627B5}" type="datetimeFigureOut">
              <a:rPr lang="en-GB" smtClean="0"/>
              <a:t>28/04/2022</a:t>
            </a:fld>
            <a:endParaRPr lang="en-GB"/>
          </a:p>
        </p:txBody>
      </p:sp>
      <p:sp>
        <p:nvSpPr>
          <p:cNvPr id="6" name="Footer Placeholder 5">
            <a:extLst>
              <a:ext uri="{FF2B5EF4-FFF2-40B4-BE49-F238E27FC236}">
                <a16:creationId xmlns:a16="http://schemas.microsoft.com/office/drawing/2014/main" id="{FD9C9997-9741-47D4-965F-CB6B1EAAF3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01FD7D-64DA-4B61-B141-E82C2B4B1672}"/>
              </a:ext>
            </a:extLst>
          </p:cNvPr>
          <p:cNvSpPr>
            <a:spLocks noGrp="1"/>
          </p:cNvSpPr>
          <p:nvPr>
            <p:ph type="sldNum" sz="quarter" idx="12"/>
          </p:nvPr>
        </p:nvSpPr>
        <p:spPr/>
        <p:txBody>
          <a:bodyPr/>
          <a:lstStyle/>
          <a:p>
            <a:fld id="{F966BBBA-2F7A-43C2-871D-A94A7D530F0A}" type="slidenum">
              <a:rPr lang="en-GB" smtClean="0"/>
              <a:t>‹#›</a:t>
            </a:fld>
            <a:endParaRPr lang="en-GB"/>
          </a:p>
        </p:txBody>
      </p:sp>
    </p:spTree>
    <p:extLst>
      <p:ext uri="{BB962C8B-B14F-4D97-AF65-F5344CB8AC3E}">
        <p14:creationId xmlns:p14="http://schemas.microsoft.com/office/powerpoint/2010/main" val="42698993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33E96-2EA0-4BEF-AE50-64A82787984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51B77B7-D326-4863-BC17-F6BAFB8CBAC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909EB0-B23B-4B7F-A8C1-6A40158238CD}"/>
              </a:ext>
            </a:extLst>
          </p:cNvPr>
          <p:cNvSpPr>
            <a:spLocks noGrp="1"/>
          </p:cNvSpPr>
          <p:nvPr>
            <p:ph type="dt" sz="half" idx="10"/>
          </p:nvPr>
        </p:nvSpPr>
        <p:spPr/>
        <p:txBody>
          <a:bodyPr/>
          <a:lstStyle/>
          <a:p>
            <a:fld id="{4001BF16-0D0C-41B1-B6E6-1AE41B6627B5}" type="datetimeFigureOut">
              <a:rPr lang="en-GB" smtClean="0"/>
              <a:t>28/04/2022</a:t>
            </a:fld>
            <a:endParaRPr lang="en-GB"/>
          </a:p>
        </p:txBody>
      </p:sp>
      <p:sp>
        <p:nvSpPr>
          <p:cNvPr id="5" name="Footer Placeholder 4">
            <a:extLst>
              <a:ext uri="{FF2B5EF4-FFF2-40B4-BE49-F238E27FC236}">
                <a16:creationId xmlns:a16="http://schemas.microsoft.com/office/drawing/2014/main" id="{CEE3C305-CCAD-4E98-91DE-DD0E6AF421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631F79-1470-4E3F-BF59-0798C333545C}"/>
              </a:ext>
            </a:extLst>
          </p:cNvPr>
          <p:cNvSpPr>
            <a:spLocks noGrp="1"/>
          </p:cNvSpPr>
          <p:nvPr>
            <p:ph type="sldNum" sz="quarter" idx="12"/>
          </p:nvPr>
        </p:nvSpPr>
        <p:spPr/>
        <p:txBody>
          <a:bodyPr/>
          <a:lstStyle/>
          <a:p>
            <a:fld id="{F966BBBA-2F7A-43C2-871D-A94A7D530F0A}" type="slidenum">
              <a:rPr lang="en-GB" smtClean="0"/>
              <a:t>‹#›</a:t>
            </a:fld>
            <a:endParaRPr lang="en-GB"/>
          </a:p>
        </p:txBody>
      </p:sp>
    </p:spTree>
    <p:extLst>
      <p:ext uri="{BB962C8B-B14F-4D97-AF65-F5344CB8AC3E}">
        <p14:creationId xmlns:p14="http://schemas.microsoft.com/office/powerpoint/2010/main" val="32095400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15D30F8-6A11-40C2-945F-BD6F0250CCA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43934B-9280-4305-98AF-1C832985230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9FFFAC-E9DB-440C-AA86-F336FCF0823A}"/>
              </a:ext>
            </a:extLst>
          </p:cNvPr>
          <p:cNvSpPr>
            <a:spLocks noGrp="1"/>
          </p:cNvSpPr>
          <p:nvPr>
            <p:ph type="dt" sz="half" idx="10"/>
          </p:nvPr>
        </p:nvSpPr>
        <p:spPr/>
        <p:txBody>
          <a:bodyPr/>
          <a:lstStyle/>
          <a:p>
            <a:fld id="{4001BF16-0D0C-41B1-B6E6-1AE41B6627B5}" type="datetimeFigureOut">
              <a:rPr lang="en-GB" smtClean="0"/>
              <a:t>28/04/2022</a:t>
            </a:fld>
            <a:endParaRPr lang="en-GB"/>
          </a:p>
        </p:txBody>
      </p:sp>
      <p:sp>
        <p:nvSpPr>
          <p:cNvPr id="5" name="Footer Placeholder 4">
            <a:extLst>
              <a:ext uri="{FF2B5EF4-FFF2-40B4-BE49-F238E27FC236}">
                <a16:creationId xmlns:a16="http://schemas.microsoft.com/office/drawing/2014/main" id="{96AEBA81-3BF4-4B25-90B2-C005107F87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F76171-FF3B-4D70-8A18-0B06EFD35E9E}"/>
              </a:ext>
            </a:extLst>
          </p:cNvPr>
          <p:cNvSpPr>
            <a:spLocks noGrp="1"/>
          </p:cNvSpPr>
          <p:nvPr>
            <p:ph type="sldNum" sz="quarter" idx="12"/>
          </p:nvPr>
        </p:nvSpPr>
        <p:spPr/>
        <p:txBody>
          <a:bodyPr/>
          <a:lstStyle/>
          <a:p>
            <a:fld id="{F966BBBA-2F7A-43C2-871D-A94A7D530F0A}" type="slidenum">
              <a:rPr lang="en-GB" smtClean="0"/>
              <a:t>‹#›</a:t>
            </a:fld>
            <a:endParaRPr lang="en-GB"/>
          </a:p>
        </p:txBody>
      </p:sp>
    </p:spTree>
    <p:extLst>
      <p:ext uri="{BB962C8B-B14F-4D97-AF65-F5344CB8AC3E}">
        <p14:creationId xmlns:p14="http://schemas.microsoft.com/office/powerpoint/2010/main" val="30523729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FAADD0-DEFD-4EBA-ABFD-AE471BC816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7621D4-55DF-458F-8179-6D51FB253D8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E320FF-30B9-450A-A80E-94FFE9EF3A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01BF16-0D0C-41B1-B6E6-1AE41B6627B5}" type="datetimeFigureOut">
              <a:rPr lang="en-GB" smtClean="0"/>
              <a:t>28/04/2022</a:t>
            </a:fld>
            <a:endParaRPr lang="en-GB"/>
          </a:p>
        </p:txBody>
      </p:sp>
      <p:sp>
        <p:nvSpPr>
          <p:cNvPr id="5" name="Footer Placeholder 4">
            <a:extLst>
              <a:ext uri="{FF2B5EF4-FFF2-40B4-BE49-F238E27FC236}">
                <a16:creationId xmlns:a16="http://schemas.microsoft.com/office/drawing/2014/main" id="{D542CEFD-5985-4814-8294-7C569D3825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B10984F-796F-44BB-997C-F4AB214175C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66BBBA-2F7A-43C2-871D-A94A7D530F0A}" type="slidenum">
              <a:rPr lang="en-GB" smtClean="0"/>
              <a:t>‹#›</a:t>
            </a:fld>
            <a:endParaRPr lang="en-GB"/>
          </a:p>
        </p:txBody>
      </p:sp>
    </p:spTree>
    <p:extLst>
      <p:ext uri="{BB962C8B-B14F-4D97-AF65-F5344CB8AC3E}">
        <p14:creationId xmlns:p14="http://schemas.microsoft.com/office/powerpoint/2010/main" val="13175964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rbht.nhs.uk/our-services/aortic-stenosis" TargetMode="External"/><Relationship Id="rId7" Type="http://schemas.openxmlformats.org/officeDocument/2006/relationships/hyperlink" Target="https://www.betterhealth.vic.gov.au/health/conditionsandtreatments/aortic-stenosis" TargetMode="External"/><Relationship Id="rId2" Type="http://schemas.openxmlformats.org/officeDocument/2006/relationships/hyperlink" Target="https://www.hopkinsmedicine.org/health/conditions-and-diseases/aortic-stenosis-in-children" TargetMode="External"/><Relationship Id="rId1" Type="http://schemas.openxmlformats.org/officeDocument/2006/relationships/slideLayout" Target="../slideLayouts/slideLayout2.xml"/><Relationship Id="rId6" Type="http://schemas.openxmlformats.org/officeDocument/2006/relationships/hyperlink" Target="https://www.mayoclinic.org/tests-procedures/transcatheter-aortic-valve-replacement/about/pac-20384698" TargetMode="External"/><Relationship Id="rId5" Type="http://schemas.openxmlformats.org/officeDocument/2006/relationships/hyperlink" Target="https://www.webmd.com/heart-disease/aortic-valve-stenosis" TargetMode="External"/><Relationship Id="rId4" Type="http://schemas.openxmlformats.org/officeDocument/2006/relationships/hyperlink" Target="https://www.heart.org/en/health-topics/heart-valve-problems-and-disease/heart-valve-problems-and-causes/problem-aortic-valve-stenos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FCA2D4-C7C2-4C01-8FFB-888016CE905B}"/>
              </a:ext>
            </a:extLst>
          </p:cNvPr>
          <p:cNvSpPr>
            <a:spLocks noGrp="1"/>
          </p:cNvSpPr>
          <p:nvPr>
            <p:ph type="ctrTitle"/>
          </p:nvPr>
        </p:nvSpPr>
        <p:spPr>
          <a:xfrm>
            <a:off x="6194716" y="739978"/>
            <a:ext cx="5334930" cy="3004145"/>
          </a:xfrm>
        </p:spPr>
        <p:txBody>
          <a:bodyPr>
            <a:normAutofit/>
          </a:bodyPr>
          <a:lstStyle/>
          <a:p>
            <a:r>
              <a:rPr lang="en-GB" dirty="0"/>
              <a:t>Aortic value stenosis </a:t>
            </a:r>
          </a:p>
        </p:txBody>
      </p:sp>
      <p:sp>
        <p:nvSpPr>
          <p:cNvPr id="3" name="Subtitle 2">
            <a:extLst>
              <a:ext uri="{FF2B5EF4-FFF2-40B4-BE49-F238E27FC236}">
                <a16:creationId xmlns:a16="http://schemas.microsoft.com/office/drawing/2014/main" id="{60E471ED-B609-4F0D-9162-47DD7B849787}"/>
              </a:ext>
            </a:extLst>
          </p:cNvPr>
          <p:cNvSpPr>
            <a:spLocks noGrp="1"/>
          </p:cNvSpPr>
          <p:nvPr>
            <p:ph type="subTitle" idx="1"/>
          </p:nvPr>
        </p:nvSpPr>
        <p:spPr>
          <a:xfrm>
            <a:off x="6194715" y="3836197"/>
            <a:ext cx="5334931" cy="2189214"/>
          </a:xfrm>
        </p:spPr>
        <p:txBody>
          <a:bodyPr>
            <a:normAutofit/>
          </a:bodyPr>
          <a:lstStyle/>
          <a:p>
            <a:r>
              <a:rPr lang="en-GB" dirty="0"/>
              <a:t>What is aortic value stenosis?</a:t>
            </a:r>
          </a:p>
        </p:txBody>
      </p:sp>
      <p:sp>
        <p:nvSpPr>
          <p:cNvPr id="11" name="Freeform: Shape 10">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4" name="Picture 3" descr="Image result for aoric stenosis">
            <a:extLst>
              <a:ext uri="{FF2B5EF4-FFF2-40B4-BE49-F238E27FC236}">
                <a16:creationId xmlns:a16="http://schemas.microsoft.com/office/drawing/2014/main" id="{56C2606A-39C4-4A61-A3AC-018827E39E33}"/>
              </a:ext>
            </a:extLst>
          </p:cNvPr>
          <p:cNvPicPr>
            <a:picLocks noChangeAspect="1"/>
          </p:cNvPicPr>
          <p:nvPr/>
        </p:nvPicPr>
        <p:blipFill rotWithShape="1">
          <a:blip r:embed="rId2">
            <a:extLst>
              <a:ext uri="{28A0092B-C50C-407E-A947-70E740481C1C}">
                <a14:useLocalDpi xmlns:a14="http://schemas.microsoft.com/office/drawing/2010/main" val="0"/>
              </a:ext>
            </a:extLst>
          </a:blip>
          <a:srcRect l="1093"/>
          <a:stretch/>
        </p:blipFill>
        <p:spPr bwMode="auto">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a:noFill/>
        </p:spPr>
      </p:pic>
      <p:sp>
        <p:nvSpPr>
          <p:cNvPr id="21" name="Freeform: Shape 20">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772423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66841-A13F-4E56-8AF2-2C65E052E46B}"/>
              </a:ext>
            </a:extLst>
          </p:cNvPr>
          <p:cNvSpPr>
            <a:spLocks noGrp="1"/>
          </p:cNvSpPr>
          <p:nvPr>
            <p:ph type="title"/>
          </p:nvPr>
        </p:nvSpPr>
        <p:spPr/>
        <p:txBody>
          <a:bodyPr/>
          <a:lstStyle/>
          <a:p>
            <a:r>
              <a:rPr lang="en-GB" dirty="0"/>
              <a:t>Aortic value stenosis</a:t>
            </a:r>
          </a:p>
        </p:txBody>
      </p:sp>
      <p:sp>
        <p:nvSpPr>
          <p:cNvPr id="3" name="Content Placeholder 2">
            <a:extLst>
              <a:ext uri="{FF2B5EF4-FFF2-40B4-BE49-F238E27FC236}">
                <a16:creationId xmlns:a16="http://schemas.microsoft.com/office/drawing/2014/main" id="{4E4BCD96-2D3D-482E-991B-6136F824BB89}"/>
              </a:ext>
            </a:extLst>
          </p:cNvPr>
          <p:cNvSpPr>
            <a:spLocks noGrp="1"/>
          </p:cNvSpPr>
          <p:nvPr>
            <p:ph idx="1"/>
          </p:nvPr>
        </p:nvSpPr>
        <p:spPr/>
        <p:txBody>
          <a:bodyPr>
            <a:normAutofit/>
          </a:bodyPr>
          <a:lstStyle/>
          <a:p>
            <a:r>
              <a:rPr lang="en-GB" sz="2400" dirty="0">
                <a:effectLst/>
                <a:latin typeface="Calibri Light" panose="020F0302020204030204" pitchFamily="34" charset="0"/>
                <a:ea typeface="Calibri" panose="020F0502020204030204" pitchFamily="34" charset="0"/>
              </a:rPr>
              <a:t>Aortic valve stenosis is when one of the four valve of  a person heart becomes restricted so blood flow to the body is weakened causing less oxygen in the body. This only happens when the valve of the heart thickens or in some causes the valves completely fuse together so it cannot open fully and this is caused a stenotic value.(</a:t>
            </a:r>
            <a:r>
              <a:rPr lang="en-GB" sz="2400" dirty="0" err="1">
                <a:effectLst/>
                <a:latin typeface="Calibri Light" panose="020F0302020204030204" pitchFamily="34" charset="0"/>
                <a:ea typeface="Calibri" panose="020F0502020204030204" pitchFamily="34" charset="0"/>
              </a:rPr>
              <a:t>nhs</a:t>
            </a:r>
            <a:r>
              <a:rPr lang="en-GB" sz="2400" dirty="0">
                <a:effectLst/>
                <a:latin typeface="Calibri Light" panose="020F0302020204030204" pitchFamily="34" charset="0"/>
                <a:ea typeface="Calibri" panose="020F0502020204030204" pitchFamily="34" charset="0"/>
              </a:rPr>
              <a:t> 2021)</a:t>
            </a:r>
          </a:p>
          <a:p>
            <a:r>
              <a:rPr lang="en-GB" sz="2400" dirty="0">
                <a:effectLst/>
                <a:latin typeface="Calibri Light" panose="020F0302020204030204" pitchFamily="34" charset="0"/>
                <a:ea typeface="Calibri" panose="020F0502020204030204" pitchFamily="34" charset="0"/>
                <a:cs typeface="Times New Roman" panose="02020603050405020304" pitchFamily="18" charset="0"/>
              </a:rPr>
              <a:t>Babies are also born with AS and some children will show symptoms later in life but some children are born with severe AS so the babies are ill this can make the babies have trouble eating and gain weight. The health visitor will pick up on these signs so it be found a lot easier then when older. ( johns </a:t>
            </a:r>
            <a:r>
              <a:rPr lang="en-GB" sz="2400" dirty="0" err="1">
                <a:effectLst/>
                <a:latin typeface="Calibri Light" panose="020F0302020204030204" pitchFamily="34" charset="0"/>
                <a:ea typeface="Calibri" panose="020F0502020204030204" pitchFamily="34" charset="0"/>
                <a:cs typeface="Times New Roman" panose="02020603050405020304" pitchFamily="18" charset="0"/>
              </a:rPr>
              <a:t>hopkins</a:t>
            </a:r>
            <a:r>
              <a:rPr lang="en-GB" sz="2400" dirty="0">
                <a:effectLst/>
                <a:latin typeface="Calibri Light" panose="020F0302020204030204" pitchFamily="34" charset="0"/>
                <a:ea typeface="Calibri" panose="020F0502020204030204" pitchFamily="34" charset="0"/>
                <a:cs typeface="Times New Roman" panose="02020603050405020304" pitchFamily="18" charset="0"/>
              </a:rPr>
              <a:t> 2022).</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3600" dirty="0"/>
          </a:p>
        </p:txBody>
      </p:sp>
    </p:spTree>
    <p:extLst>
      <p:ext uri="{BB962C8B-B14F-4D97-AF65-F5344CB8AC3E}">
        <p14:creationId xmlns:p14="http://schemas.microsoft.com/office/powerpoint/2010/main" val="761824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B1C9C-54BF-4415-826D-9F8862B8328E}"/>
              </a:ext>
            </a:extLst>
          </p:cNvPr>
          <p:cNvSpPr>
            <a:spLocks noGrp="1"/>
          </p:cNvSpPr>
          <p:nvPr>
            <p:ph type="title"/>
          </p:nvPr>
        </p:nvSpPr>
        <p:spPr/>
        <p:txBody>
          <a:bodyPr/>
          <a:lstStyle/>
          <a:p>
            <a:r>
              <a:rPr lang="en-GB" dirty="0" err="1"/>
              <a:t>symtoms</a:t>
            </a:r>
            <a:endParaRPr lang="en-GB" dirty="0"/>
          </a:p>
        </p:txBody>
      </p:sp>
      <p:sp>
        <p:nvSpPr>
          <p:cNvPr id="3" name="Content Placeholder 2">
            <a:extLst>
              <a:ext uri="{FF2B5EF4-FFF2-40B4-BE49-F238E27FC236}">
                <a16:creationId xmlns:a16="http://schemas.microsoft.com/office/drawing/2014/main" id="{310544D0-9020-4896-9DF4-84AE6EB4E5E8}"/>
              </a:ext>
            </a:extLst>
          </p:cNvPr>
          <p:cNvSpPr>
            <a:spLocks noGrp="1"/>
          </p:cNvSpPr>
          <p:nvPr>
            <p:ph idx="1"/>
          </p:nvPr>
        </p:nvSpPr>
        <p:spPr/>
        <p:txBody>
          <a:bodyPr/>
          <a:lstStyle/>
          <a:p>
            <a:r>
              <a:rPr lang="en-GB" sz="2400" dirty="0">
                <a:effectLst/>
                <a:latin typeface="Calibri Light" panose="020F0302020204030204" pitchFamily="34" charset="0"/>
                <a:ea typeface="Calibri" panose="020F0502020204030204" pitchFamily="34" charset="0"/>
                <a:cs typeface="Times New Roman" panose="02020603050405020304" pitchFamily="18" charset="0"/>
              </a:rPr>
              <a:t>chest pain, short of breath, feeling dizzy or even fainting. Also swollen ankles, difficulty sleeping and a reduced ability to do normal activities. </a:t>
            </a:r>
          </a:p>
          <a:p>
            <a:r>
              <a:rPr lang="en-GB" sz="2400" dirty="0">
                <a:effectLst/>
                <a:latin typeface="Calibri Light" panose="020F0302020204030204" pitchFamily="34" charset="0"/>
                <a:ea typeface="Calibri" panose="020F0502020204030204" pitchFamily="34" charset="0"/>
                <a:cs typeface="Times New Roman" panose="02020603050405020304" pitchFamily="18" charset="0"/>
              </a:rPr>
              <a:t>The most common age that people get AS is sixty but most do not show symptoms to many years later. But that does not mean younger people cannot get AS but this can come from a birth defect not a calcium build up due to lifestyle. the birth defect is when two out of the three bicuspid values grows making the heart weaker, causing it to work harder. This can also be due to one of the values of the heart doesn’t grow with the heart causing it to be smaller then the others making the heart to work harder and when this happens it causes to become stiff due to calcium build up because the heart its working so hard to bump the blood round the body. ( American heart association 2020)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1206399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F0EA6-AF74-47C9-9B82-0B4AC4D71706}"/>
              </a:ext>
            </a:extLst>
          </p:cNvPr>
          <p:cNvSpPr>
            <a:spLocks noGrp="1"/>
          </p:cNvSpPr>
          <p:nvPr>
            <p:ph type="title"/>
          </p:nvPr>
        </p:nvSpPr>
        <p:spPr/>
        <p:txBody>
          <a:bodyPr/>
          <a:lstStyle/>
          <a:p>
            <a:r>
              <a:rPr lang="en-GB" dirty="0"/>
              <a:t>medications</a:t>
            </a:r>
          </a:p>
        </p:txBody>
      </p:sp>
      <p:sp>
        <p:nvSpPr>
          <p:cNvPr id="3" name="Content Placeholder 2">
            <a:extLst>
              <a:ext uri="{FF2B5EF4-FFF2-40B4-BE49-F238E27FC236}">
                <a16:creationId xmlns:a16="http://schemas.microsoft.com/office/drawing/2014/main" id="{16992713-D4FF-4D35-AE90-878E2E306121}"/>
              </a:ext>
            </a:extLst>
          </p:cNvPr>
          <p:cNvSpPr>
            <a:spLocks noGrp="1"/>
          </p:cNvSpPr>
          <p:nvPr>
            <p:ph idx="1"/>
          </p:nvPr>
        </p:nvSpPr>
        <p:spPr/>
        <p:txBody>
          <a:bodyPr/>
          <a:lstStyle/>
          <a:p>
            <a:r>
              <a:rPr lang="en-GB" dirty="0"/>
              <a:t>No pill can cure AS. they are only used to help while they are waiting for on operation. Medications like </a:t>
            </a:r>
            <a:r>
              <a:rPr lang="en-GB" dirty="0">
                <a:effectLst/>
                <a:ea typeface="Calibri" panose="020F0502020204030204" pitchFamily="34" charset="0"/>
              </a:rPr>
              <a:t>beta blockers,</a:t>
            </a:r>
            <a:r>
              <a:rPr lang="en-GB" sz="1800" dirty="0">
                <a:effectLst/>
                <a:ea typeface="Calibri" panose="020F0502020204030204" pitchFamily="34" charset="0"/>
              </a:rPr>
              <a:t> </a:t>
            </a:r>
            <a:r>
              <a:rPr lang="en-GB" dirty="0">
                <a:effectLst/>
                <a:ea typeface="Calibri" panose="020F0502020204030204" pitchFamily="34" charset="0"/>
              </a:rPr>
              <a:t>ACE inhibitors, aspirin and satins</a:t>
            </a:r>
            <a:r>
              <a:rPr lang="en-GB" dirty="0">
                <a:ea typeface="Calibri" panose="020F0502020204030204" pitchFamily="34" charset="0"/>
              </a:rPr>
              <a:t>.</a:t>
            </a:r>
            <a:r>
              <a:rPr lang="en-GB" sz="2400" dirty="0">
                <a:effectLst/>
                <a:latin typeface="Calibri Light" panose="020F0302020204030204" pitchFamily="34" charset="0"/>
                <a:ea typeface="Calibri" panose="020F0502020204030204" pitchFamily="34" charset="0"/>
              </a:rPr>
              <a:t> </a:t>
            </a:r>
            <a:r>
              <a:rPr lang="en-GB" sz="2400" dirty="0">
                <a:effectLst/>
                <a:ea typeface="Calibri" panose="020F0502020204030204" pitchFamily="34" charset="0"/>
              </a:rPr>
              <a:t>(web md 2022)</a:t>
            </a:r>
            <a:endParaRPr lang="en-GB" dirty="0"/>
          </a:p>
        </p:txBody>
      </p:sp>
    </p:spTree>
    <p:extLst>
      <p:ext uri="{BB962C8B-B14F-4D97-AF65-F5344CB8AC3E}">
        <p14:creationId xmlns:p14="http://schemas.microsoft.com/office/powerpoint/2010/main" val="41459420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F8E53-F744-4977-9F66-D65AE3CA8FCD}"/>
              </a:ext>
            </a:extLst>
          </p:cNvPr>
          <p:cNvSpPr>
            <a:spLocks noGrp="1"/>
          </p:cNvSpPr>
          <p:nvPr>
            <p:ph type="title"/>
          </p:nvPr>
        </p:nvSpPr>
        <p:spPr/>
        <p:txBody>
          <a:bodyPr/>
          <a:lstStyle/>
          <a:p>
            <a:r>
              <a:rPr lang="en-GB" dirty="0"/>
              <a:t>treatments</a:t>
            </a:r>
          </a:p>
        </p:txBody>
      </p:sp>
      <p:sp>
        <p:nvSpPr>
          <p:cNvPr id="3" name="Content Placeholder 2">
            <a:extLst>
              <a:ext uri="{FF2B5EF4-FFF2-40B4-BE49-F238E27FC236}">
                <a16:creationId xmlns:a16="http://schemas.microsoft.com/office/drawing/2014/main" id="{39A2AF1D-2D70-4927-8B73-A3723BA7A40E}"/>
              </a:ext>
            </a:extLst>
          </p:cNvPr>
          <p:cNvSpPr>
            <a:spLocks noGrp="1"/>
          </p:cNvSpPr>
          <p:nvPr>
            <p:ph idx="1"/>
          </p:nvPr>
        </p:nvSpPr>
        <p:spPr/>
        <p:txBody>
          <a:bodyPr>
            <a:normAutofit fontScale="92500" lnSpcReduction="10000"/>
          </a:bodyPr>
          <a:lstStyle/>
          <a:p>
            <a:r>
              <a:rPr lang="en-GB" dirty="0"/>
              <a:t>There are a lot of different treatments Available  some only to repair the valve and others to replace valve completely. </a:t>
            </a:r>
          </a:p>
          <a:p>
            <a:r>
              <a:rPr lang="en-GB" dirty="0">
                <a:effectLst/>
                <a:ea typeface="Calibri" panose="020F0502020204030204" pitchFamily="34" charset="0"/>
                <a:cs typeface="Times New Roman" panose="02020603050405020304" pitchFamily="18" charset="0"/>
              </a:rPr>
              <a:t>transcatheter aortic valve implantation (TAVIS) is the best option and this is when they insert a new valve using a catheter in through the leg or the chest guiding it up to the heart and in to the aortic valve.</a:t>
            </a:r>
          </a:p>
          <a:p>
            <a:r>
              <a:rPr lang="en-GB" dirty="0">
                <a:effectLst/>
                <a:ea typeface="Calibri" panose="020F0502020204030204" pitchFamily="34" charset="0"/>
                <a:cs typeface="Times New Roman" panose="02020603050405020304" pitchFamily="18" charset="0"/>
              </a:rPr>
              <a:t>They can also use a person own pulmonary value to replace it and this is called a pulmonary autograft. </a:t>
            </a:r>
          </a:p>
          <a:p>
            <a:r>
              <a:rPr lang="en-GB" dirty="0">
                <a:effectLst/>
                <a:ea typeface="Calibri" panose="020F0502020204030204" pitchFamily="34" charset="0"/>
              </a:rPr>
              <a:t>They can get a temporary fix, this is called a valvuloplasty and that is when they insert a catheter into the groin which is then threaded up through a blood vessel to the heart and they start to inflate a balloon to widen the valve to improve blood flow. The balloon is then deflated and removed. </a:t>
            </a:r>
            <a:r>
              <a:rPr lang="en-GB" sz="1800" dirty="0">
                <a:effectLst/>
                <a:latin typeface="Calibri Light" panose="020F0302020204030204" pitchFamily="34" charset="0"/>
                <a:ea typeface="Calibri" panose="020F0502020204030204" pitchFamily="34" charset="0"/>
              </a:rPr>
              <a:t>( better health 2021) (mayo clinic 2022)</a:t>
            </a:r>
            <a:endParaRPr lang="en-GB" sz="4000" dirty="0"/>
          </a:p>
        </p:txBody>
      </p:sp>
    </p:spTree>
    <p:extLst>
      <p:ext uri="{BB962C8B-B14F-4D97-AF65-F5344CB8AC3E}">
        <p14:creationId xmlns:p14="http://schemas.microsoft.com/office/powerpoint/2010/main" val="37676049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Image result for aoric stenosis">
            <a:extLst>
              <a:ext uri="{FF2B5EF4-FFF2-40B4-BE49-F238E27FC236}">
                <a16:creationId xmlns:a16="http://schemas.microsoft.com/office/drawing/2014/main" id="{CC1F980C-95DB-4A5E-87BF-DF797F5A14E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302794" y="1439839"/>
            <a:ext cx="5586412" cy="5053036"/>
          </a:xfrm>
          <a:prstGeom prst="rect">
            <a:avLst/>
          </a:prstGeom>
          <a:noFill/>
          <a:ln>
            <a:noFill/>
          </a:ln>
        </p:spPr>
      </p:pic>
    </p:spTree>
    <p:extLst>
      <p:ext uri="{BB962C8B-B14F-4D97-AF65-F5344CB8AC3E}">
        <p14:creationId xmlns:p14="http://schemas.microsoft.com/office/powerpoint/2010/main" val="10208992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E55EC-9368-4274-A054-99EE8661ECE9}"/>
              </a:ext>
            </a:extLst>
          </p:cNvPr>
          <p:cNvSpPr>
            <a:spLocks noGrp="1"/>
          </p:cNvSpPr>
          <p:nvPr>
            <p:ph type="title"/>
          </p:nvPr>
        </p:nvSpPr>
        <p:spPr/>
        <p:txBody>
          <a:bodyPr/>
          <a:lstStyle/>
          <a:p>
            <a:r>
              <a:rPr lang="en-GB" dirty="0"/>
              <a:t>Reference </a:t>
            </a:r>
          </a:p>
        </p:txBody>
      </p:sp>
      <p:sp>
        <p:nvSpPr>
          <p:cNvPr id="3" name="Content Placeholder 2">
            <a:extLst>
              <a:ext uri="{FF2B5EF4-FFF2-40B4-BE49-F238E27FC236}">
                <a16:creationId xmlns:a16="http://schemas.microsoft.com/office/drawing/2014/main" id="{B0562AEA-9AB5-40F7-9096-B16D3B36B635}"/>
              </a:ext>
            </a:extLst>
          </p:cNvPr>
          <p:cNvSpPr>
            <a:spLocks noGrp="1"/>
          </p:cNvSpPr>
          <p:nvPr>
            <p:ph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Johns Hopkins (2022)</a:t>
            </a:r>
            <a:r>
              <a:rPr lang="en-GB" sz="1800" i="1" dirty="0">
                <a:effectLst/>
                <a:latin typeface="Calibri" panose="020F0502020204030204" pitchFamily="34" charset="0"/>
                <a:ea typeface="Calibri" panose="020F0502020204030204" pitchFamily="34" charset="0"/>
                <a:cs typeface="Times New Roman" panose="02020603050405020304" pitchFamily="18" charset="0"/>
              </a:rPr>
              <a:t>aortic stenosis in children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Aortic Stenosis in Children | Johns Hopkins Medicine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NHS(2021)</a:t>
            </a:r>
            <a:r>
              <a:rPr lang="en-GB" sz="1800" i="1" dirty="0">
                <a:effectLst/>
                <a:latin typeface="Calibri" panose="020F0502020204030204" pitchFamily="34" charset="0"/>
                <a:ea typeface="Calibri" panose="020F0502020204030204" pitchFamily="34" charset="0"/>
                <a:cs typeface="Times New Roman" panose="02020603050405020304" pitchFamily="18" charset="0"/>
              </a:rPr>
              <a:t>Aortic stenosis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Aortic stenosis | Royal Brompton &amp; Harefield hospitals (rbht.nhs.uk)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American heart association (2020)</a:t>
            </a:r>
            <a:r>
              <a:rPr lang="en-GB" sz="1800" i="1" dirty="0">
                <a:effectLst/>
                <a:latin typeface="Calibri" panose="020F0502020204030204" pitchFamily="34" charset="0"/>
                <a:ea typeface="Calibri" panose="020F0502020204030204" pitchFamily="34" charset="0"/>
                <a:cs typeface="Times New Roman" panose="02020603050405020304" pitchFamily="18" charset="0"/>
              </a:rPr>
              <a:t>aortic stenosis overview</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Aortic Stenosis Overview | American Heart Association</a:t>
            </a:r>
            <a:endPar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Web md (2022)</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what is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aotic</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valve stenosis? </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Aortic Valve Stenosis: Symptoms, Causes, Diagnosis, Treatment (webmd.com)</a:t>
            </a:r>
            <a:endPar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Mayo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clinc</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(2022)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transcatheter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aoric</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valve replacement (TAVR) </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Transcatheter aortic valve replacement (TAVR) - Mayo Clinic</a:t>
            </a:r>
            <a:endPar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Better health (2021)</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aotic</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stenosis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7"/>
              </a:rPr>
              <a:t>Aortic stenosis - Better Health Channel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6629754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620</Words>
  <Application>Microsoft Office PowerPoint</Application>
  <PresentationFormat>Widescreen</PresentationFormat>
  <Paragraphs>24</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Aortic value stenosis </vt:lpstr>
      <vt:lpstr>Aortic value stenosis</vt:lpstr>
      <vt:lpstr>symtoms</vt:lpstr>
      <vt:lpstr>medications</vt:lpstr>
      <vt:lpstr>treatments</vt:lpstr>
      <vt:lpstr>PowerPoint Presentation</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Aortic value stenosis </dc:title>
  <dc:creator>keryis read</dc:creator>
  <cp:lastModifiedBy>keryis read</cp:lastModifiedBy>
  <cp:revision>1</cp:revision>
  <dcterms:created xsi:type="dcterms:W3CDTF">2022-04-28T19:30:48Z</dcterms:created>
  <dcterms:modified xsi:type="dcterms:W3CDTF">2022-05-04T11:33:04Z</dcterms:modified>
</cp:coreProperties>
</file>