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93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46739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48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21020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3673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77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721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82291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7759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047684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35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5520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D8222854-3809-4F81-A991-B424B9D57360}" type="datetimeFigureOut">
              <a:rPr lang="en-GB" smtClean="0"/>
              <a:t>23/04/2021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2629C5C4-19F9-4628-BAAE-B6AA7FC4B1EB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9857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5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5.pn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5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5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5.png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5.png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5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147FA2-ECB8-449B-BE94-3A211ED153F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Does the innovation concept provide a business advantage?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4AE146E-3813-4E73-9F53-2EA9D6573E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Critical reflection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2F5ACB-09C0-45E8-BB8A-97A1390BB655}"/>
              </a:ext>
            </a:extLst>
          </p:cNvPr>
          <p:cNvSpPr txBox="1"/>
          <p:nvPr/>
        </p:nvSpPr>
        <p:spPr>
          <a:xfrm>
            <a:off x="8610600" y="5796793"/>
            <a:ext cx="17336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By Paul Daniel Chirila</a:t>
            </a:r>
          </a:p>
        </p:txBody>
      </p:sp>
      <p:pic>
        <p:nvPicPr>
          <p:cNvPr id="1026" name="Picture 2" descr="How creativity feeds into the innovation process - WORKTECH Academy">
            <a:extLst>
              <a:ext uri="{FF2B5EF4-FFF2-40B4-BE49-F238E27FC236}">
                <a16:creationId xmlns:a16="http://schemas.microsoft.com/office/drawing/2014/main" id="{64126409-DFC0-49E6-AAD3-6C498E411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8832" y="881165"/>
            <a:ext cx="5282168" cy="27051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E8006C7E-1E5E-42DB-A1AA-2F893E383EB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1000" y="875583"/>
            <a:ext cx="5551714" cy="270510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20491245" lon="19517510" rev="946329"/>
            </a:camera>
            <a:lightRig rig="threePt" dir="t">
              <a:rot lat="0" lon="0" rev="0"/>
            </a:lightRig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9ED2C2C3-95C6-447A-80D1-B6FA261C7D1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2821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116"/>
    </mc:Choice>
    <mc:Fallback>
      <p:transition spd="slow" advTm="91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7B96B8-62A2-4F24-A74E-359760C253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8B8A3-8EC2-4CD4-AD1E-AA242E95F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Table of contents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Model of reflection (Gibbs, G.)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Main reflective content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Conclusion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 References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0341E73-D029-4689-9F79-928A3061D6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1089" y="906019"/>
            <a:ext cx="6667500" cy="386715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  <a:reflection blurRad="6350" stA="50000" endA="300" endPos="38500" dist="50800" dir="5400000" sy="-100000" algn="bl" rotWithShape="0"/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CDD19ED5-00B0-438A-97D2-492F4FECA4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047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5442"/>
    </mc:Choice>
    <mc:Fallback>
      <p:transition spd="slow" advTm="854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CCF2B-57A6-498A-9E7D-15C4778FD7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Gibbs Reflective Cycle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B1EB90-57C2-4921-9D21-C5E9551C121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2127"/>
          <a:stretch/>
        </p:blipFill>
        <p:spPr>
          <a:xfrm>
            <a:off x="1024128" y="2312469"/>
            <a:ext cx="4782370" cy="3155118"/>
          </a:xfrm>
          <a:prstGeom prst="rect">
            <a:avLst/>
          </a:prstGeom>
          <a:ln>
            <a:noFill/>
          </a:ln>
          <a:effectLst>
            <a:outerShdw blurRad="225425" dist="50800" dir="5220000" algn="ctr">
              <a:srgbClr val="000000">
                <a:alpha val="33000"/>
              </a:srgbClr>
            </a:outerShdw>
            <a:softEdge rad="112500"/>
          </a:effectLst>
          <a:scene3d>
            <a:camera prst="perspectiveFront" fov="3300000">
              <a:rot lat="486000" lon="19530000" rev="174000"/>
            </a:camera>
            <a:lightRig rig="harsh" dir="t">
              <a:rot lat="0" lon="0" rev="3000000"/>
            </a:lightRig>
          </a:scene3d>
          <a:sp3d extrusionH="254000" contourW="19050">
            <a:bevelT w="82550" h="44450" prst="angle"/>
            <a:bevelB w="82550" h="44450" prst="angle"/>
            <a:contourClr>
              <a:srgbClr val="FFFFFF"/>
            </a:contourClr>
          </a:sp3d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263F93-45B3-4707-9146-A75F887CE246}"/>
              </a:ext>
            </a:extLst>
          </p:cNvPr>
          <p:cNvSpPr txBox="1"/>
          <p:nvPr/>
        </p:nvSpPr>
        <p:spPr>
          <a:xfrm>
            <a:off x="6096000" y="1729470"/>
            <a:ext cx="53086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Gibbs Reflective Cycle – how it works:</a:t>
            </a:r>
          </a:p>
          <a:p>
            <a:endParaRPr lang="en-GB" dirty="0"/>
          </a:p>
          <a:p>
            <a:r>
              <a:rPr lang="en-GB" sz="1600" dirty="0"/>
              <a:t>1. Description of the experience</a:t>
            </a:r>
          </a:p>
          <a:p>
            <a:endParaRPr lang="en-GB" dirty="0"/>
          </a:p>
          <a:p>
            <a:r>
              <a:rPr lang="en-GB" sz="1600" dirty="0"/>
              <a:t>2. Feelings and thoughts about the experience</a:t>
            </a:r>
          </a:p>
          <a:p>
            <a:endParaRPr lang="en-GB" dirty="0"/>
          </a:p>
          <a:p>
            <a:r>
              <a:rPr lang="en-GB" sz="1600" dirty="0"/>
              <a:t>3. Evaluation of the experience, both good and bad</a:t>
            </a:r>
          </a:p>
          <a:p>
            <a:endParaRPr lang="en-GB" dirty="0"/>
          </a:p>
          <a:p>
            <a:r>
              <a:rPr lang="en-GB" sz="1600" dirty="0"/>
              <a:t>4. Analysis to make sense of the situation</a:t>
            </a:r>
          </a:p>
          <a:p>
            <a:endParaRPr lang="en-GB" dirty="0"/>
          </a:p>
          <a:p>
            <a:r>
              <a:rPr lang="en-GB" sz="1600" dirty="0"/>
              <a:t>5. Conclusion about what you learned and what you could have done differently</a:t>
            </a:r>
          </a:p>
          <a:p>
            <a:endParaRPr lang="en-GB" dirty="0"/>
          </a:p>
          <a:p>
            <a:r>
              <a:rPr lang="en-GB" sz="1600" dirty="0"/>
              <a:t>6. Action plan for how you would deal with similar situations in the future, or general changes you might find appropriate.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F2AAC05-630A-4BBD-AE29-EE22BD3DEA5A}"/>
              </a:ext>
            </a:extLst>
          </p:cNvPr>
          <p:cNvSpPr txBox="1"/>
          <p:nvPr/>
        </p:nvSpPr>
        <p:spPr>
          <a:xfrm>
            <a:off x="366536" y="6272784"/>
            <a:ext cx="6097554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Gibbs, G. (1988). Learning by doing: A guide to teaching and learning methods.  London: Further Education Unit.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E320474A-7AB3-4DB1-A51A-82875E29A15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69099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4193"/>
    </mc:Choice>
    <mc:Fallback>
      <p:transition spd="slow" advTm="9419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E8672-6FAB-4979-8466-DD2C4E2F65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six stages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1D2C1C-0018-491B-88E6-BED07FBDC2C9}"/>
              </a:ext>
            </a:extLst>
          </p:cNvPr>
          <p:cNvSpPr txBox="1"/>
          <p:nvPr/>
        </p:nvSpPr>
        <p:spPr>
          <a:xfrm>
            <a:off x="699389" y="1929495"/>
            <a:ext cx="530860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Gibbs Reflective Cycle – how it works:</a:t>
            </a:r>
          </a:p>
          <a:p>
            <a:endParaRPr lang="en-GB" dirty="0"/>
          </a:p>
          <a:p>
            <a:r>
              <a:rPr lang="en-GB" sz="1600" dirty="0"/>
              <a:t>1. Description of the experience</a:t>
            </a:r>
          </a:p>
          <a:p>
            <a:endParaRPr lang="en-GB" dirty="0"/>
          </a:p>
          <a:p>
            <a:r>
              <a:rPr lang="en-GB" sz="1600" dirty="0"/>
              <a:t>2. Feelings and thoughts about the experience</a:t>
            </a:r>
          </a:p>
          <a:p>
            <a:endParaRPr lang="en-GB" dirty="0"/>
          </a:p>
          <a:p>
            <a:r>
              <a:rPr lang="en-GB" sz="1600" dirty="0"/>
              <a:t>3. Evaluation of the experience, both good and bad</a:t>
            </a:r>
          </a:p>
          <a:p>
            <a:endParaRPr lang="en-GB" dirty="0"/>
          </a:p>
          <a:p>
            <a:r>
              <a:rPr lang="en-GB" sz="1600" dirty="0"/>
              <a:t>4. Analysis to make sense of the situation</a:t>
            </a:r>
          </a:p>
          <a:p>
            <a:endParaRPr lang="en-GB" dirty="0"/>
          </a:p>
          <a:p>
            <a:r>
              <a:rPr lang="en-GB" sz="1600" dirty="0"/>
              <a:t>5. Conclusion about what you learned and what you could have done differently</a:t>
            </a:r>
          </a:p>
          <a:p>
            <a:endParaRPr lang="en-GB" dirty="0"/>
          </a:p>
          <a:p>
            <a:r>
              <a:rPr lang="en-GB" sz="1600" dirty="0"/>
              <a:t>6. Action plan for how you would deal with similar situations in the future, or general changes you might find appropriate.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C67AF6-810C-449D-9529-EFD96AAF3B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84164" y="1929495"/>
            <a:ext cx="5391150" cy="3032522"/>
          </a:xfrm>
          <a:prstGeom prst="rect">
            <a:avLst/>
          </a:prstGeom>
          <a:ln>
            <a:noFill/>
          </a:ln>
          <a:effectLst>
            <a:outerShdw blurRad="184150" dist="241300" dir="11520000" sx="110000" sy="110000" algn="ctr">
              <a:srgbClr val="000000">
                <a:alpha val="18000"/>
              </a:srgbClr>
            </a:outerShdw>
            <a:reflection blurRad="6350" stA="50000" endA="275" endPos="40000" dist="101600" dir="5400000" sy="-100000" algn="bl" rotWithShape="0"/>
          </a:effectLst>
          <a:scene3d>
            <a:camera prst="perspectiveFront" fov="5100000">
              <a:rot lat="0" lon="2100000" rev="0"/>
            </a:camera>
            <a:lightRig rig="flood" dir="t">
              <a:rot lat="0" lon="0" rev="13800000"/>
            </a:lightRig>
          </a:scene3d>
          <a:sp3d extrusionH="107950" prstMaterial="plastic">
            <a:bevelT w="82550" h="63500" prst="divot"/>
            <a:bevelB/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0498A9EC-C724-4A5E-8C08-39D333B94C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35247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427"/>
    </mc:Choice>
    <mc:Fallback>
      <p:transition spd="slow" advTm="29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9C2A2-E14D-463D-BE4E-0E768E05D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the innovation concept provide a business advantage?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23886A7-C67C-4782-B15B-535BB64DCE6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2918"/>
          <a:stretch/>
        </p:blipFill>
        <p:spPr>
          <a:xfrm>
            <a:off x="3057525" y="1818133"/>
            <a:ext cx="6076950" cy="3973068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20159991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4E3CF009-1CA2-489C-986E-41A1E3357BB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2001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46595"/>
    </mc:Choice>
    <mc:Fallback>
      <p:transition spd="slow" advTm="2465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9D356A-AD16-4DE4-AABA-7A1DC5C4D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the innovation concept provide a business advantage?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C436D1-2A4D-499B-8239-E39792E663A3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383"/>
          <a:stretch/>
        </p:blipFill>
        <p:spPr>
          <a:xfrm>
            <a:off x="2790554" y="2202755"/>
            <a:ext cx="6187219" cy="407002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D7EDB44F-F6BF-43FD-900F-081E82B4FA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3993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1522"/>
    </mc:Choice>
    <mc:Fallback>
      <p:transition spd="slow" advTm="101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73ED5-DED3-4FEE-95D4-C73D11925A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the innovation concept provide a business advantage?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0164B70-75ED-47DB-8D5D-1F0B06BA47A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12501"/>
          <a:stretch/>
        </p:blipFill>
        <p:spPr>
          <a:xfrm>
            <a:off x="1950259" y="2337685"/>
            <a:ext cx="5241116" cy="3443035"/>
          </a:xfrm>
          <a:prstGeom prst="rect">
            <a:avLst/>
          </a:prstGeom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softEdge rad="127000"/>
          </a:effectLst>
          <a:scene3d>
            <a:camera prst="orthographicFront"/>
            <a:lightRig rig="threePt" dir="t"/>
          </a:scene3d>
          <a:sp3d>
            <a:bevelT w="165100" prst="coolSlant"/>
          </a:sp3d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9F13B16C-62C8-455A-BFE3-45BB90A5D79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2314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2610"/>
    </mc:Choice>
    <mc:Fallback>
      <p:transition spd="slow" advTm="11261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F026CA-EB97-4EEF-A570-C1A0F8C86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the innovation concept provide a business advantage?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7DDB88-A07F-4FC9-97F1-2BA2EC723F2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2775" y="1710309"/>
            <a:ext cx="6076950" cy="456247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729936" lon="20398112" rev="1434096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8D10F507-7E84-4E71-8B95-80A9DEDD39D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6437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696"/>
    </mc:Choice>
    <mc:Fallback>
      <p:transition spd="slow" advTm="776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E6B59-59C9-4AF0-BF70-8B9C4FBC84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the innovation concept provide a business advantage?</a:t>
            </a:r>
          </a:p>
        </p:txBody>
      </p:sp>
      <p:pic>
        <p:nvPicPr>
          <p:cNvPr id="1026" name="Picture 2" descr="Conclusion&#10;What else could you have&#10;done?&#10;What could you have done&#10;differently?&#10;What did you learn (positive&#10;or negative)?...">
            <a:extLst>
              <a:ext uri="{FF2B5EF4-FFF2-40B4-BE49-F238E27FC236}">
                <a16:creationId xmlns:a16="http://schemas.microsoft.com/office/drawing/2014/main" id="{25712BF9-6A98-4967-B06F-9740897E702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257"/>
          <a:stretch/>
        </p:blipFill>
        <p:spPr bwMode="auto">
          <a:xfrm>
            <a:off x="2924175" y="2205038"/>
            <a:ext cx="6076950" cy="395763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9F2D78EA-D296-4089-9070-F7FE368A8D9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1033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811"/>
    </mc:Choice>
    <mc:Fallback>
      <p:transition spd="slow" advTm="548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EF095E-CE69-4257-A348-8DFBA1E675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Does the innovation concept provide a business advantage?</a:t>
            </a:r>
          </a:p>
        </p:txBody>
      </p:sp>
      <p:pic>
        <p:nvPicPr>
          <p:cNvPr id="2050" name="Picture 2" descr="Action plan&#10;If it arose again, what would&#10;you do?&#10;Come up with a plan so that&#10;you can make improvements,&#10;changes&#10;In which ...">
            <a:extLst>
              <a:ext uri="{FF2B5EF4-FFF2-40B4-BE49-F238E27FC236}">
                <a16:creationId xmlns:a16="http://schemas.microsoft.com/office/drawing/2014/main" id="{321B965E-DD52-42BE-80AE-FC5DC07E7D4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501"/>
          <a:stretch/>
        </p:blipFill>
        <p:spPr bwMode="auto">
          <a:xfrm>
            <a:off x="2845689" y="2361058"/>
            <a:ext cx="6076950" cy="39921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9AF6EFD-3E68-45E2-96CF-C53031AE0F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6386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736"/>
    </mc:Choice>
    <mc:Fallback>
      <p:transition spd="slow" advTm="67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B772-D1F4-4D17-B057-D17B1EF3C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– what I can take away from this reflection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04E3C-7F31-4AB1-B6CD-E0AC5D4B4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000" b="0" i="0" u="none" strike="noStrike" dirty="0"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Throughout this reflection I had gone through good and bad experiences, and have learnt a lot which I can apply in the future.</a:t>
            </a:r>
          </a:p>
          <a:p>
            <a:pPr algn="ctr"/>
            <a:endParaRPr lang="en-GB" sz="2000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algn="ctr"/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915E0E-5221-40C8-9D64-A10CE48F21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10082" y="3097217"/>
            <a:ext cx="4348163" cy="2899342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  <a:reflection blurRad="266700" stA="50000" endA="300" endPos="38500" dist="114300" dir="5400000" sy="-100000" algn="bl" rotWithShape="0"/>
          </a:effectLst>
          <a:scene3d>
            <a:camera prst="isometricTopUp">
              <a:rot lat="19892886" lon="19376789" rev="1542500"/>
            </a:camera>
            <a:lightRig rig="threePt" dir="t"/>
          </a:scene3d>
          <a:sp3d>
            <a:bevelT w="114300" prst="hardEdge"/>
          </a:sp3d>
        </p:spPr>
      </p:pic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77C78463-E1E7-43C2-98C2-069F372B6E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4684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896"/>
    </mc:Choice>
    <mc:Fallback>
      <p:transition spd="slow" advTm="82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5EF52F-78F4-4A4E-8EDC-17FD99FDAD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F52D2-8E5B-445A-9026-17B1A3F39A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8150" y="2286000"/>
            <a:ext cx="11201400" cy="4023360"/>
          </a:xfrm>
        </p:spPr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Gibbs, G. (1988)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Learning by doing: A guide to teaching and learning methods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Further Education Unit.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Adeani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I.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Febriani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 B.,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Syafryadin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Mangana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V., Kurniawan, E., Ananda, J. and Maryam, S. (2020) ‘Using GIBBS Reflective Cycle in Making Reflections Of Literary Analysis’.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Indonesian EFL Journal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6(2), pp.139-148.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Potter, C., (2015) Leadership development: An Applied Comparison of Gibbs’ Reflective Cycle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Scharmer’s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Theory U. Industrial and Commercial Training.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Di Stefano, G., Gino, F., Pisano, G. and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Staats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B., (2000) ‘An Appraisal of Medical Students’ Reflection-In-Learning’.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Medical Education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34(3), pp.182-187.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Adams, R. S., Turns, T., &amp; Atman, C. A. (2003) ‘Educating Effective Engineering Designers: The Role Of Reflective Practice’.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Design Studies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24(3), 275-294.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Druker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P. (1985)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Innovation And Entrepreneurship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Harper &amp; Row, New York.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Lundvall, B. Å. (2013) ‘Innovation Studies: A Personal Interpretation of the State of the Art’. </a:t>
            </a:r>
            <a:r>
              <a:rPr lang="en-GB" sz="1200" i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In: Innovation studies: Evolution and Future Challenges</a:t>
            </a:r>
            <a:r>
              <a:rPr lang="en-GB" sz="120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, pp. 21–70.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Shch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 (2020)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The role of Creativity in Business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https://medium.com/swlh/the-role-of-creativity-in-business-978ee5a80432#:~:text=Creativity%20in%20business%20is%20a,source%20of%20innovation%20and%20inspiration. (Accessed April 2021).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Velleman, D., (1989)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Practical reflection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Princeton University Press.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b="0" i="0" dirty="0">
                <a:effectLst/>
                <a:latin typeface="Arial" panose="020B0604020202020204" pitchFamily="34" charset="0"/>
              </a:rPr>
              <a:t>Von Wright, J., (1992</a:t>
            </a:r>
            <a:r>
              <a:rPr lang="en-GB" sz="1200" dirty="0">
                <a:latin typeface="Arial" panose="020B0604020202020204" pitchFamily="34" charset="0"/>
              </a:rPr>
              <a:t>)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 ‘Reflections on reflection’.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Learning and instruction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, </a:t>
            </a:r>
            <a:r>
              <a:rPr lang="en-GB" sz="1200" b="0" i="1" dirty="0">
                <a:effectLst/>
                <a:latin typeface="Arial" panose="020B0604020202020204" pitchFamily="34" charset="0"/>
              </a:rPr>
              <a:t>2</a:t>
            </a:r>
            <a:r>
              <a:rPr lang="en-GB" sz="1200" b="0" i="0" dirty="0">
                <a:effectLst/>
                <a:latin typeface="Arial" panose="020B0604020202020204" pitchFamily="34" charset="0"/>
              </a:rPr>
              <a:t>(1), pp.59-68.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56616" lvl="1" indent="-228600">
              <a:buFont typeface="+mj-lt"/>
              <a:buAutoNum type="arabicPeriod"/>
            </a:pPr>
            <a:endParaRPr lang="en-GB" sz="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47C31ECA-A235-434F-BA70-3A3B91F89F9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8700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32"/>
    </mc:Choice>
    <mc:Fallback>
      <p:transition spd="slow" advTm="61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695</TotalTime>
  <Words>652</Words>
  <Application>Microsoft Office PowerPoint</Application>
  <PresentationFormat>Widescreen</PresentationFormat>
  <Paragraphs>58</Paragraphs>
  <Slides>12</Slides>
  <Notes>0</Notes>
  <HiddenSlides>0</HiddenSlides>
  <MMClips>12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Courier New</vt:lpstr>
      <vt:lpstr>Tw Cen MT</vt:lpstr>
      <vt:lpstr>Tw Cen MT Condensed</vt:lpstr>
      <vt:lpstr>Wingdings 3</vt:lpstr>
      <vt:lpstr>Integral</vt:lpstr>
      <vt:lpstr>Does the innovation concept provide a business advantage?</vt:lpstr>
      <vt:lpstr>Introduction</vt:lpstr>
      <vt:lpstr>Gibbs Reflective Cycle</vt:lpstr>
      <vt:lpstr>The six stages</vt:lpstr>
      <vt:lpstr>Does the innovation concept provide a business advantage?</vt:lpstr>
      <vt:lpstr>Does the innovation concept provide a business advantage?</vt:lpstr>
      <vt:lpstr>Does the innovation concept provide a business advantage?</vt:lpstr>
      <vt:lpstr>Does the innovation concept provide a business advantage?</vt:lpstr>
      <vt:lpstr>Does the innovation concept provide a business advantage?</vt:lpstr>
      <vt:lpstr>Does the innovation concept provide a business advantage?</vt:lpstr>
      <vt:lpstr>Conclusion – what I can take away from this reflection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Does the innovation concept provide a business advantage?</dc:title>
  <dc:creator>Paul Chirila</dc:creator>
  <cp:lastModifiedBy>Paul Chirila</cp:lastModifiedBy>
  <cp:revision>32</cp:revision>
  <dcterms:created xsi:type="dcterms:W3CDTF">2021-04-21T17:28:19Z</dcterms:created>
  <dcterms:modified xsi:type="dcterms:W3CDTF">2021-04-23T22:40:00Z</dcterms:modified>
</cp:coreProperties>
</file>