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2"/>
  </p:notesMasterIdLst>
  <p:sldIdLst>
    <p:sldId id="299" r:id="rId2"/>
    <p:sldId id="270" r:id="rId3"/>
    <p:sldId id="271" r:id="rId4"/>
    <p:sldId id="272" r:id="rId5"/>
    <p:sldId id="273" r:id="rId6"/>
    <p:sldId id="274" r:id="rId7"/>
    <p:sldId id="275" r:id="rId8"/>
    <p:sldId id="276" r:id="rId9"/>
    <p:sldId id="277" r:id="rId10"/>
    <p:sldId id="278" r:id="rId11"/>
    <p:sldId id="279" r:id="rId12"/>
    <p:sldId id="280" r:id="rId13"/>
    <p:sldId id="281" r:id="rId14"/>
    <p:sldId id="282" r:id="rId15"/>
    <p:sldId id="283" r:id="rId16"/>
    <p:sldId id="284" r:id="rId17"/>
    <p:sldId id="285" r:id="rId18"/>
    <p:sldId id="286" r:id="rId19"/>
    <p:sldId id="287" r:id="rId20"/>
    <p:sldId id="288" r:id="rId21"/>
    <p:sldId id="289" r:id="rId22"/>
    <p:sldId id="290" r:id="rId23"/>
    <p:sldId id="291" r:id="rId24"/>
    <p:sldId id="292" r:id="rId25"/>
    <p:sldId id="293" r:id="rId26"/>
    <p:sldId id="294" r:id="rId27"/>
    <p:sldId id="295" r:id="rId28"/>
    <p:sldId id="296" r:id="rId29"/>
    <p:sldId id="297" r:id="rId30"/>
    <p:sldId id="298"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0952" autoAdjust="0"/>
  </p:normalViewPr>
  <p:slideViewPr>
    <p:cSldViewPr snapToGrid="0" snapToObjects="1">
      <p:cViewPr varScale="1">
        <p:scale>
          <a:sx n="78" d="100"/>
          <a:sy n="78" d="100"/>
        </p:scale>
        <p:origin x="850" y="62"/>
      </p:cViewPr>
      <p:guideLst/>
    </p:cSldViewPr>
  </p:slideViewPr>
  <p:notesTextViewPr>
    <p:cViewPr>
      <p:scale>
        <a:sx n="1" d="1"/>
        <a:sy n="1" d="1"/>
      </p:scale>
      <p:origin x="0" y="0"/>
    </p:cViewPr>
  </p:notesTextViewPr>
  <p:notesViewPr>
    <p:cSldViewPr snapToGrid="0" snapToObjects="1">
      <p:cViewPr varScale="1">
        <p:scale>
          <a:sx n="99" d="100"/>
          <a:sy n="99" d="100"/>
        </p:scale>
        <p:origin x="4272" y="1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057BE9-F6C6-9A47-A37C-48EE9AFC566D}" type="datetimeFigureOut">
              <a:rPr lang="en-US" smtClean="0"/>
              <a:t>7/17/2024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90C6F8-F0DE-D348-A9B6-87F0241C242A}" type="slidenum">
              <a:rPr lang="en-US" smtClean="0"/>
              <a:t>‹#›</a:t>
            </a:fld>
            <a:endParaRPr lang="en-US"/>
          </a:p>
        </p:txBody>
      </p:sp>
    </p:spTree>
    <p:extLst>
      <p:ext uri="{BB962C8B-B14F-4D97-AF65-F5344CB8AC3E}">
        <p14:creationId xmlns:p14="http://schemas.microsoft.com/office/powerpoint/2010/main" val="3006979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64E9C2E4-6E4C-4E48-8053-19D7D4BB77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D559F7EA-D0D2-4883-8F9A-9374B8100F8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9220" name="Slide Number Placeholder 3">
            <a:extLst>
              <a:ext uri="{FF2B5EF4-FFF2-40B4-BE49-F238E27FC236}">
                <a16:creationId xmlns:a16="http://schemas.microsoft.com/office/drawing/2014/main" id="{F971A8E5-7152-41AE-97AE-1E4843859A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C8723D5-058E-4F95-BC1A-76365AE1AC70}" type="slidenum">
              <a:rPr lang="en-GB" altLang="en-US" smtClean="0"/>
              <a:pPr>
                <a:spcBef>
                  <a:spcPct val="0"/>
                </a:spcBef>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2</a:t>
            </a:fld>
            <a:endParaRPr lang="en-US"/>
          </a:p>
        </p:txBody>
      </p:sp>
    </p:spTree>
    <p:extLst>
      <p:ext uri="{BB962C8B-B14F-4D97-AF65-F5344CB8AC3E}">
        <p14:creationId xmlns:p14="http://schemas.microsoft.com/office/powerpoint/2010/main" val="5788631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secHead" preserve="1">
  <p:cSld name="Front Cover Slide">
    <p:spTree>
      <p:nvGrpSpPr>
        <p:cNvPr id="1" name=""/>
        <p:cNvGrpSpPr/>
        <p:nvPr/>
      </p:nvGrpSpPr>
      <p:grpSpPr>
        <a:xfrm>
          <a:off x="0" y="0"/>
          <a:ext cx="0" cy="0"/>
          <a:chOff x="0" y="0"/>
          <a:chExt cx="0" cy="0"/>
        </a:xfrm>
      </p:grpSpPr>
      <p:pic>
        <p:nvPicPr>
          <p:cNvPr id="7" name="Picture 6" descr="Titl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763" y="0"/>
            <a:ext cx="12188825" cy="6984277"/>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17/07/2024</a:t>
            </a:fld>
            <a:endParaRPr lang="en-GB" dirty="0"/>
          </a:p>
        </p:txBody>
      </p:sp>
    </p:spTree>
    <p:extLst>
      <p:ext uri="{BB962C8B-B14F-4D97-AF65-F5344CB8AC3E}">
        <p14:creationId xmlns:p14="http://schemas.microsoft.com/office/powerpoint/2010/main" val="3304964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reserve="1">
  <p:cSld name="Back Cover Slide">
    <p:spTree>
      <p:nvGrpSpPr>
        <p:cNvPr id="1" name=""/>
        <p:cNvGrpSpPr/>
        <p:nvPr/>
      </p:nvGrpSpPr>
      <p:grpSpPr>
        <a:xfrm>
          <a:off x="0" y="0"/>
          <a:ext cx="0" cy="0"/>
          <a:chOff x="0" y="0"/>
          <a:chExt cx="0" cy="0"/>
        </a:xfrm>
      </p:grpSpPr>
      <p:pic>
        <p:nvPicPr>
          <p:cNvPr id="6" name="Picture 5" descr="Final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17/07/2024</a:t>
            </a:fld>
            <a:endParaRPr lang="en-GB" dirty="0"/>
          </a:p>
        </p:txBody>
      </p:sp>
    </p:spTree>
    <p:extLst>
      <p:ext uri="{BB962C8B-B14F-4D97-AF65-F5344CB8AC3E}">
        <p14:creationId xmlns:p14="http://schemas.microsoft.com/office/powerpoint/2010/main" val="22940483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 Leadership &amp; Management">
    <p:spTree>
      <p:nvGrpSpPr>
        <p:cNvPr id="1" name=""/>
        <p:cNvGrpSpPr/>
        <p:nvPr/>
      </p:nvGrpSpPr>
      <p:grpSpPr>
        <a:xfrm>
          <a:off x="0" y="0"/>
          <a:ext cx="0" cy="0"/>
          <a:chOff x="0" y="0"/>
          <a:chExt cx="0" cy="0"/>
        </a:xfrm>
      </p:grpSpPr>
      <p:pic>
        <p:nvPicPr>
          <p:cNvPr id="7" name="Picture 6" descr="Management &amp; Leadership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1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1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14" name="Date Placeholder 3"/>
          <p:cNvSpPr>
            <a:spLocks noGrp="1"/>
          </p:cNvSpPr>
          <p:nvPr>
            <p:ph type="dt" sz="half" idx="10"/>
          </p:nvPr>
        </p:nvSpPr>
        <p:spPr>
          <a:xfrm>
            <a:off x="838200" y="6356350"/>
            <a:ext cx="2743200" cy="365125"/>
          </a:xfrm>
        </p:spPr>
        <p:txBody>
          <a:bodyPr/>
          <a:lstStyle>
            <a:lvl1pPr>
              <a:defRPr>
                <a:solidFill>
                  <a:schemeClr val="bg1"/>
                </a:solidFill>
              </a:defRPr>
            </a:lvl1pPr>
          </a:lstStyle>
          <a:p>
            <a:fld id="{F1BB616E-AC95-4102-8D3D-E5F3062BBE69}" type="datetimeFigureOut">
              <a:rPr lang="en-GB" smtClean="0"/>
              <a:pPr/>
              <a:t>17/07/2024</a:t>
            </a:fld>
            <a:endParaRPr lang="en-GB" dirty="0"/>
          </a:p>
        </p:txBody>
      </p:sp>
    </p:spTree>
    <p:extLst>
      <p:ext uri="{BB962C8B-B14F-4D97-AF65-F5344CB8AC3E}">
        <p14:creationId xmlns:p14="http://schemas.microsoft.com/office/powerpoint/2010/main" val="1205852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Divider Slide - HR &amp; Coaching">
    <p:spTree>
      <p:nvGrpSpPr>
        <p:cNvPr id="1" name=""/>
        <p:cNvGrpSpPr/>
        <p:nvPr/>
      </p:nvGrpSpPr>
      <p:grpSpPr>
        <a:xfrm>
          <a:off x="0" y="0"/>
          <a:ext cx="0" cy="0"/>
          <a:chOff x="0" y="0"/>
          <a:chExt cx="0" cy="0"/>
        </a:xfrm>
      </p:grpSpPr>
      <p:pic>
        <p:nvPicPr>
          <p:cNvPr id="8" name="Picture 7" descr="HR &amp; Coach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17/07/2024</a:t>
            </a:fld>
            <a:endParaRPr lang="en-GB" dirty="0"/>
          </a:p>
        </p:txBody>
      </p:sp>
    </p:spTree>
    <p:extLst>
      <p:ext uri="{BB962C8B-B14F-4D97-AF65-F5344CB8AC3E}">
        <p14:creationId xmlns:p14="http://schemas.microsoft.com/office/powerpoint/2010/main" val="1185503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Divider Slide - Marketing &amp; PR">
    <p:spTree>
      <p:nvGrpSpPr>
        <p:cNvPr id="1" name=""/>
        <p:cNvGrpSpPr/>
        <p:nvPr/>
      </p:nvGrpSpPr>
      <p:grpSpPr>
        <a:xfrm>
          <a:off x="0" y="0"/>
          <a:ext cx="0" cy="0"/>
          <a:chOff x="0" y="0"/>
          <a:chExt cx="0" cy="0"/>
        </a:xfrm>
      </p:grpSpPr>
      <p:pic>
        <p:nvPicPr>
          <p:cNvPr id="6" name="Picture 5" descr="Market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17/07/2024</a:t>
            </a:fld>
            <a:endParaRPr lang="en-GB" dirty="0"/>
          </a:p>
        </p:txBody>
      </p:sp>
    </p:spTree>
    <p:extLst>
      <p:ext uri="{BB962C8B-B14F-4D97-AF65-F5344CB8AC3E}">
        <p14:creationId xmlns:p14="http://schemas.microsoft.com/office/powerpoint/2010/main" val="3452343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Divider Slide - Logistics &amp; Operations">
    <p:spTree>
      <p:nvGrpSpPr>
        <p:cNvPr id="1" name=""/>
        <p:cNvGrpSpPr/>
        <p:nvPr/>
      </p:nvGrpSpPr>
      <p:grpSpPr>
        <a:xfrm>
          <a:off x="0" y="0"/>
          <a:ext cx="0" cy="0"/>
          <a:chOff x="0" y="0"/>
          <a:chExt cx="0" cy="0"/>
        </a:xfrm>
      </p:grpSpPr>
      <p:pic>
        <p:nvPicPr>
          <p:cNvPr id="6" name="Picture 5" descr="Logistics &amp; Operation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17/07/2024</a:t>
            </a:fld>
            <a:endParaRPr lang="en-GB" dirty="0"/>
          </a:p>
        </p:txBody>
      </p:sp>
    </p:spTree>
    <p:extLst>
      <p:ext uri="{BB962C8B-B14F-4D97-AF65-F5344CB8AC3E}">
        <p14:creationId xmlns:p14="http://schemas.microsoft.com/office/powerpoint/2010/main" val="645210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Divider Slide - Entrepreneurship &amp; Careers">
    <p:spTree>
      <p:nvGrpSpPr>
        <p:cNvPr id="1" name=""/>
        <p:cNvGrpSpPr/>
        <p:nvPr/>
      </p:nvGrpSpPr>
      <p:grpSpPr>
        <a:xfrm>
          <a:off x="0" y="0"/>
          <a:ext cx="0" cy="0"/>
          <a:chOff x="0" y="0"/>
          <a:chExt cx="0" cy="0"/>
        </a:xfrm>
      </p:grpSpPr>
      <p:pic>
        <p:nvPicPr>
          <p:cNvPr id="7" name="Picture 6" descr="Entrepreneurship &amp; Career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17/07/2024</a:t>
            </a:fld>
            <a:endParaRPr lang="en-GB" dirty="0"/>
          </a:p>
        </p:txBody>
      </p:sp>
    </p:spTree>
    <p:extLst>
      <p:ext uri="{BB962C8B-B14F-4D97-AF65-F5344CB8AC3E}">
        <p14:creationId xmlns:p14="http://schemas.microsoft.com/office/powerpoint/2010/main" val="3260018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ontent 1 - Generic">
    <p:spTree>
      <p:nvGrpSpPr>
        <p:cNvPr id="1" name=""/>
        <p:cNvGrpSpPr/>
        <p:nvPr/>
      </p:nvGrpSpPr>
      <p:grpSpPr>
        <a:xfrm>
          <a:off x="0" y="0"/>
          <a:ext cx="0" cy="0"/>
          <a:chOff x="0" y="0"/>
          <a:chExt cx="0" cy="0"/>
        </a:xfrm>
      </p:grpSpPr>
      <p:pic>
        <p:nvPicPr>
          <p:cNvPr id="7" name="Picture 6"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17/07/2024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9" name="TextBox 8"/>
          <p:cNvSpPr txBox="1"/>
          <p:nvPr userDrawn="1"/>
        </p:nvSpPr>
        <p:spPr>
          <a:xfrm>
            <a:off x="3182112" y="6051550"/>
            <a:ext cx="6486144" cy="461665"/>
          </a:xfrm>
          <a:prstGeom prst="rect">
            <a:avLst/>
          </a:prstGeom>
          <a:noFill/>
        </p:spPr>
        <p:txBody>
          <a:bodyPr wrap="square" rtlCol="0">
            <a:spAutoFit/>
          </a:bodyPr>
          <a:lstStyle/>
          <a:p>
            <a:endParaRPr lang="en-GB" sz="2400" b="1" dirty="0">
              <a:solidFill>
                <a:schemeClr val="bg1"/>
              </a:solidFill>
            </a:endParaRPr>
          </a:p>
        </p:txBody>
      </p:sp>
    </p:spTree>
    <p:extLst>
      <p:ext uri="{BB962C8B-B14F-4D97-AF65-F5344CB8AC3E}">
        <p14:creationId xmlns:p14="http://schemas.microsoft.com/office/powerpoint/2010/main" val="3201372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Content 1-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17/07/2024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9" name="TextBox 8"/>
          <p:cNvSpPr txBox="1"/>
          <p:nvPr userDrawn="1"/>
        </p:nvSpPr>
        <p:spPr>
          <a:xfrm>
            <a:off x="3182112" y="6051550"/>
            <a:ext cx="6486144" cy="461665"/>
          </a:xfrm>
          <a:prstGeom prst="rect">
            <a:avLst/>
          </a:prstGeom>
          <a:noFill/>
        </p:spPr>
        <p:txBody>
          <a:bodyPr wrap="square" rtlCol="0">
            <a:spAutoFit/>
          </a:bodyPr>
          <a:lstStyle/>
          <a:p>
            <a:endParaRPr lang="en-GB" sz="2400" b="1" dirty="0">
              <a:solidFill>
                <a:schemeClr val="bg1"/>
              </a:solidFill>
            </a:endParaRPr>
          </a:p>
        </p:txBody>
      </p:sp>
    </p:spTree>
    <p:extLst>
      <p:ext uri="{BB962C8B-B14F-4D97-AF65-F5344CB8AC3E}">
        <p14:creationId xmlns:p14="http://schemas.microsoft.com/office/powerpoint/2010/main" val="3969308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Content 1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17/07/2024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4096866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Content 1-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17/07/2024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5099572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Content 1-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17/07/2024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18617159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Content 1-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17/07/2024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13791340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Content 2 - Generic">
    <p:spTree>
      <p:nvGrpSpPr>
        <p:cNvPr id="1" name=""/>
        <p:cNvGrpSpPr/>
        <p:nvPr/>
      </p:nvGrpSpPr>
      <p:grpSpPr>
        <a:xfrm>
          <a:off x="0" y="0"/>
          <a:ext cx="0" cy="0"/>
          <a:chOff x="0" y="0"/>
          <a:chExt cx="0" cy="0"/>
        </a:xfrm>
      </p:grpSpPr>
      <p:pic>
        <p:nvPicPr>
          <p:cNvPr id="8" name="Picture 7"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3"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17/07/2024</a:t>
            </a:fld>
            <a:endParaRPr lang="en-GB" dirty="0"/>
          </a:p>
        </p:txBody>
      </p:sp>
      <p:sp>
        <p:nvSpPr>
          <p:cNvPr id="10"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20742687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2 -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17/07/2024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8254666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2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17/07/2024</a:t>
            </a:fld>
            <a:endParaRPr lang="en-GB" dirty="0"/>
          </a:p>
        </p:txBody>
      </p:sp>
      <p:sp>
        <p:nvSpPr>
          <p:cNvPr id="11"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12"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348333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2 -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17/07/2024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085925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2 -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17/07/2024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241039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2 -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17/07/2024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8"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725700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7DED6D8-7A62-43EE-94AE-168AA6F1A291}"/>
              </a:ext>
            </a:extLst>
          </p:cNvPr>
          <p:cNvSpPr>
            <a:spLocks noGrp="1"/>
          </p:cNvSpPr>
          <p:nvPr>
            <p:ph type="dt" sz="half" idx="10"/>
          </p:nvPr>
        </p:nvSpPr>
        <p:spPr>
          <a:xfrm>
            <a:off x="527051" y="6524626"/>
            <a:ext cx="1295400" cy="219075"/>
          </a:xfrm>
        </p:spPr>
        <p:txBody>
          <a:bodyPr/>
          <a:lstStyle>
            <a:lvl1pPr>
              <a:defRPr/>
            </a:lvl1pPr>
          </a:lstStyle>
          <a:p>
            <a:pPr>
              <a:defRPr/>
            </a:pPr>
            <a:fld id="{337DE46C-364C-40A7-B2B6-77FBD3D542D2}" type="datetime5">
              <a:rPr lang="en-GB"/>
              <a:pPr>
                <a:defRPr/>
              </a:pPr>
              <a:t>17-Jul-24</a:t>
            </a:fld>
            <a:endParaRPr lang="en-GB"/>
          </a:p>
        </p:txBody>
      </p:sp>
      <p:sp>
        <p:nvSpPr>
          <p:cNvPr id="5" name="Footer Placeholder 4">
            <a:extLst>
              <a:ext uri="{FF2B5EF4-FFF2-40B4-BE49-F238E27FC236}">
                <a16:creationId xmlns:a16="http://schemas.microsoft.com/office/drawing/2014/main" id="{3F4F8EB1-579B-4314-8361-8DE9A3CB7971}"/>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defRPr>
            </a:lvl1pPr>
          </a:lstStyle>
          <a:p>
            <a:pPr>
              <a:defRPr/>
            </a:pPr>
            <a:r>
              <a:rPr lang="en-GB"/>
              <a:t>BMSK5003 Understanding and engaging in the customer experience</a:t>
            </a:r>
          </a:p>
        </p:txBody>
      </p:sp>
      <p:sp>
        <p:nvSpPr>
          <p:cNvPr id="6" name="Slide Number Placeholder 5">
            <a:extLst>
              <a:ext uri="{FF2B5EF4-FFF2-40B4-BE49-F238E27FC236}">
                <a16:creationId xmlns:a16="http://schemas.microsoft.com/office/drawing/2014/main" id="{339A4EA4-FAFB-4A63-A0B0-A77DBD2152E4}"/>
              </a:ext>
            </a:extLst>
          </p:cNvPr>
          <p:cNvSpPr>
            <a:spLocks noGrp="1"/>
          </p:cNvSpPr>
          <p:nvPr>
            <p:ph type="sldNum" sz="quarter" idx="12"/>
          </p:nvPr>
        </p:nvSpPr>
        <p:spPr/>
        <p:txBody>
          <a:bodyPr/>
          <a:lstStyle>
            <a:lvl1pPr>
              <a:defRPr/>
            </a:lvl1pPr>
          </a:lstStyle>
          <a:p>
            <a:pPr>
              <a:defRPr/>
            </a:pPr>
            <a:fld id="{F1A723F2-C58A-44F1-9217-590952EDE10A}" type="slidenum">
              <a:rPr lang="en-GB" altLang="en-US"/>
              <a:pPr>
                <a:defRPr/>
              </a:pPr>
              <a:t>‹#›</a:t>
            </a:fld>
            <a:endParaRPr lang="en-GB" altLang="en-US"/>
          </a:p>
        </p:txBody>
      </p:sp>
    </p:spTree>
    <p:extLst>
      <p:ext uri="{BB962C8B-B14F-4D97-AF65-F5344CB8AC3E}">
        <p14:creationId xmlns:p14="http://schemas.microsoft.com/office/powerpoint/2010/main" val="1224885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BB616E-AC95-4102-8D3D-E5F3062BBE69}" type="datetimeFigureOut">
              <a:rPr lang="en-GB" smtClean="0"/>
              <a:pPr/>
              <a:t>17/07/2024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6452797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9.xml"/><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8.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9.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9.xml"/><Relationship Id="rId5" Type="http://schemas.openxmlformats.org/officeDocument/2006/relationships/image" Target="../media/image15.png"/><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3.pn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9.xml"/><Relationship Id="rId5" Type="http://schemas.openxmlformats.org/officeDocument/2006/relationships/image" Target="../media/image15.png"/><Relationship Id="rId4" Type="http://schemas.openxmlformats.org/officeDocument/2006/relationships/image" Target="../media/image26.png"/></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9.xml"/><Relationship Id="rId4" Type="http://schemas.openxmlformats.org/officeDocument/2006/relationships/image" Target="../media/image15.png"/></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9.pn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0.pn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9.pn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0.png"/><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0.pn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0.png"/><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0.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26EDA2BC-495A-4E7E-900A-BB7815D25068}"/>
              </a:ext>
            </a:extLst>
          </p:cNvPr>
          <p:cNvSpPr>
            <a:spLocks noGrp="1"/>
          </p:cNvSpPr>
          <p:nvPr>
            <p:ph type="ctrTitle"/>
          </p:nvPr>
        </p:nvSpPr>
        <p:spPr>
          <a:xfrm>
            <a:off x="1524000" y="1600200"/>
            <a:ext cx="9067800" cy="4114800"/>
          </a:xfrm>
        </p:spPr>
        <p:txBody>
          <a:bodyPr rtlCol="0">
            <a:normAutofit fontScale="90000"/>
          </a:bodyPr>
          <a:lstStyle/>
          <a:p>
            <a:pPr>
              <a:defRPr/>
            </a:pPr>
            <a:r>
              <a:rPr lang="en-GB" altLang="en-US" sz="4000" b="1" dirty="0">
                <a:effectLst>
                  <a:outerShdw blurRad="38100" dist="38100" dir="2700000" algn="tl">
                    <a:srgbClr val="000000">
                      <a:alpha val="43137"/>
                    </a:srgbClr>
                  </a:outerShdw>
                </a:effectLst>
              </a:rPr>
              <a:t>Design Thinking and Innovation</a:t>
            </a:r>
            <a:br>
              <a:rPr lang="en-GB" altLang="en-US" sz="2400" dirty="0"/>
            </a:br>
            <a:br>
              <a:rPr lang="en-GB" altLang="en-US" sz="1800" dirty="0"/>
            </a:br>
            <a:r>
              <a:rPr lang="en-GB" b="1" dirty="0"/>
              <a:t>BALM 6002</a:t>
            </a:r>
            <a:br>
              <a:rPr lang="en-GB" sz="8800" b="1" dirty="0"/>
            </a:br>
            <a:br>
              <a:rPr lang="en-GB" sz="4000" b="1" u="sng" dirty="0"/>
            </a:br>
            <a:r>
              <a:rPr lang="en-GB" sz="4000" b="1" u="sng" dirty="0"/>
              <a:t>S</a:t>
            </a:r>
            <a:r>
              <a:rPr lang="en-GB" b="1" dirty="0"/>
              <a:t>ystems thinking and real-world thinking- soft thinking approach </a:t>
            </a:r>
            <a:br>
              <a:rPr lang="en-GB" sz="4000" b="1" dirty="0">
                <a:effectLst>
                  <a:outerShdw blurRad="38100" dist="38100" dir="2700000" algn="tl">
                    <a:srgbClr val="000000">
                      <a:alpha val="43137"/>
                    </a:srgbClr>
                  </a:outerShdw>
                </a:effectLst>
                <a:cs typeface="Arial" panose="020B0604020202020204" pitchFamily="34" charset="0"/>
              </a:rPr>
            </a:br>
            <a:br>
              <a:rPr lang="en-GB" altLang="en-US" sz="2000" dirty="0"/>
            </a:br>
            <a:br>
              <a:rPr lang="en-GB" altLang="en-US" sz="4000" dirty="0"/>
            </a:br>
            <a:endParaRPr lang="en-GB" altLang="en-US" sz="2800" dirty="0"/>
          </a:p>
        </p:txBody>
      </p:sp>
      <p:pic>
        <p:nvPicPr>
          <p:cNvPr id="8195" name="Picture 1" descr="TSD_logo2010">
            <a:extLst>
              <a:ext uri="{FF2B5EF4-FFF2-40B4-BE49-F238E27FC236}">
                <a16:creationId xmlns:a16="http://schemas.microsoft.com/office/drawing/2014/main" id="{D5577D3E-A39E-4B9D-962B-11810F7A6C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91401" y="22860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4BB60A0-E4C3-66B0-D6D4-1C86CC2D8FA0}"/>
              </a:ext>
            </a:extLst>
          </p:cNvPr>
          <p:cNvSpPr txBox="1"/>
          <p:nvPr/>
        </p:nvSpPr>
        <p:spPr>
          <a:xfrm>
            <a:off x="7379436" y="1642998"/>
            <a:ext cx="4551588" cy="1786002"/>
          </a:xfrm>
          <a:prstGeom prst="rect">
            <a:avLst/>
          </a:prstGeom>
          <a:solidFill>
            <a:schemeClr val="accent5">
              <a:lumMod val="20000"/>
              <a:lumOff val="80000"/>
            </a:schemeClr>
          </a:solidFill>
        </p:spPr>
        <p:txBody>
          <a:bodyPr wrap="square">
            <a:spAutoFit/>
          </a:bodyPr>
          <a:lstStyle/>
          <a:p>
            <a:pPr>
              <a:lnSpc>
                <a:spcPct val="133000"/>
              </a:lnSpc>
            </a:pPr>
            <a:r>
              <a:rPr lang="en-GB" sz="1400" b="1" dirty="0">
                <a:ea typeface="Arial" panose="020B0604020202020204" pitchFamily="34" charset="0"/>
              </a:rPr>
              <a:t>Characteristics of Hard Systems </a:t>
            </a:r>
            <a:r>
              <a:rPr lang="en-GB" sz="1400" dirty="0">
                <a:ea typeface="Arial" panose="020B0604020202020204" pitchFamily="34" charset="0"/>
              </a:rPr>
              <a:t>(for comparison)</a:t>
            </a:r>
            <a:endParaRPr lang="en-GB" sz="1400" dirty="0"/>
          </a:p>
          <a:p>
            <a:pPr marL="342900" lvl="0" indent="-342900" rtl="0">
              <a:lnSpc>
                <a:spcPct val="133000"/>
              </a:lnSpc>
              <a:buFont typeface="Symbol" panose="05050102010706020507" pitchFamily="18" charset="2"/>
              <a:buChar char=""/>
            </a:pPr>
            <a:r>
              <a:rPr lang="en-GB" sz="1400" dirty="0">
                <a:solidFill>
                  <a:srgbClr val="333333"/>
                </a:solidFill>
                <a:effectLst/>
                <a:ea typeface="Arial" panose="020B0604020202020204" pitchFamily="34" charset="0"/>
              </a:rPr>
              <a:t>Predictable behaviours</a:t>
            </a:r>
          </a:p>
          <a:p>
            <a:pPr marL="342900" lvl="0" indent="-342900">
              <a:lnSpc>
                <a:spcPct val="133000"/>
              </a:lnSpc>
              <a:buFont typeface="Symbol" panose="05050102010706020507" pitchFamily="18" charset="2"/>
              <a:buChar char=""/>
            </a:pPr>
            <a:r>
              <a:rPr lang="en-GB" sz="1400" dirty="0">
                <a:solidFill>
                  <a:srgbClr val="333333"/>
                </a:solidFill>
                <a:effectLst/>
                <a:ea typeface="Arial" panose="020B0604020202020204" pitchFamily="34" charset="0"/>
              </a:rPr>
              <a:t>High integrity parts</a:t>
            </a:r>
          </a:p>
          <a:p>
            <a:pPr marL="342900" lvl="0" indent="-342900">
              <a:lnSpc>
                <a:spcPct val="133000"/>
              </a:lnSpc>
              <a:buFont typeface="Symbol" panose="05050102010706020507" pitchFamily="18" charset="2"/>
              <a:buChar char=""/>
            </a:pPr>
            <a:r>
              <a:rPr lang="en-GB" sz="1400" dirty="0">
                <a:solidFill>
                  <a:srgbClr val="333333"/>
                </a:solidFill>
                <a:effectLst/>
                <a:ea typeface="Arial" panose="020B0604020202020204" pitchFamily="34" charset="0"/>
              </a:rPr>
              <a:t>High integrity connections</a:t>
            </a:r>
          </a:p>
          <a:p>
            <a:pPr marL="342900" lvl="0" indent="-342900">
              <a:lnSpc>
                <a:spcPct val="133000"/>
              </a:lnSpc>
              <a:buFont typeface="Symbol" panose="05050102010706020507" pitchFamily="18" charset="2"/>
              <a:buChar char=""/>
            </a:pPr>
            <a:r>
              <a:rPr lang="en-GB" sz="1400" dirty="0">
                <a:solidFill>
                  <a:srgbClr val="333333"/>
                </a:solidFill>
                <a:effectLst/>
                <a:ea typeface="Arial" panose="020B0604020202020204" pitchFamily="34" charset="0"/>
                <a:cs typeface="Arial" panose="020B0604020202020204" pitchFamily="34" charset="0"/>
              </a:rPr>
              <a:t>Feedback that can be used to compensate for deviation</a:t>
            </a:r>
            <a:endParaRPr lang="en-GB" sz="1400" dirty="0">
              <a:solidFill>
                <a:srgbClr val="333333"/>
              </a:solidFill>
              <a:effectLst/>
              <a:ea typeface="Arial" panose="020B0604020202020204" pitchFamily="34" charset="0"/>
            </a:endParaRPr>
          </a:p>
          <a:p>
            <a:pPr marL="342900" lvl="0" indent="-342900">
              <a:lnSpc>
                <a:spcPct val="133000"/>
              </a:lnSpc>
              <a:buFont typeface="Symbol" panose="05050102010706020507" pitchFamily="18" charset="2"/>
              <a:buChar char=""/>
            </a:pPr>
            <a:r>
              <a:rPr lang="en-GB" sz="1400" dirty="0">
                <a:solidFill>
                  <a:srgbClr val="333333"/>
                </a:solidFill>
                <a:effectLst/>
                <a:ea typeface="Arial" panose="020B0604020202020204" pitchFamily="34" charset="0"/>
                <a:cs typeface="Arial" panose="020B0604020202020204" pitchFamily="34" charset="0"/>
              </a:rPr>
              <a:t>Rate of deterioration/entropy that is predictable</a:t>
            </a:r>
            <a:endParaRPr lang="en-GB" sz="1400" dirty="0">
              <a:solidFill>
                <a:srgbClr val="333333"/>
              </a:solidFill>
              <a:effectLst/>
              <a:ea typeface="Arial" panose="020B0604020202020204" pitchFamily="34" charset="0"/>
            </a:endParaRPr>
          </a:p>
        </p:txBody>
      </p:sp>
      <p:sp>
        <p:nvSpPr>
          <p:cNvPr id="6" name="Rectangle 5">
            <a:extLst>
              <a:ext uri="{FF2B5EF4-FFF2-40B4-BE49-F238E27FC236}">
                <a16:creationId xmlns:a16="http://schemas.microsoft.com/office/drawing/2014/main" id="{E6954C9B-6473-2035-A6BD-A36C97D35115}"/>
              </a:ext>
            </a:extLst>
          </p:cNvPr>
          <p:cNvSpPr/>
          <p:nvPr/>
        </p:nvSpPr>
        <p:spPr>
          <a:xfrm>
            <a:off x="7379436" y="3632543"/>
            <a:ext cx="4551588" cy="916726"/>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400" b="1" dirty="0">
                <a:solidFill>
                  <a:schemeClr val="tx1"/>
                </a:solidFill>
              </a:rPr>
              <a:t>Soft Systems Thinking </a:t>
            </a:r>
            <a:r>
              <a:rPr lang="en-GB" sz="1400" dirty="0">
                <a:solidFill>
                  <a:schemeClr val="tx1"/>
                </a:solidFill>
              </a:rPr>
              <a:t>is a way of thinking about systems, whereby the analyst/thinker is assuming that systems behave as soft systems.</a:t>
            </a:r>
          </a:p>
        </p:txBody>
      </p:sp>
      <p:sp>
        <p:nvSpPr>
          <p:cNvPr id="7" name="TextBox 6">
            <a:extLst>
              <a:ext uri="{FF2B5EF4-FFF2-40B4-BE49-F238E27FC236}">
                <a16:creationId xmlns:a16="http://schemas.microsoft.com/office/drawing/2014/main" id="{C8850B2E-A098-27FB-B432-6787DDC27639}"/>
              </a:ext>
            </a:extLst>
          </p:cNvPr>
          <p:cNvSpPr txBox="1"/>
          <p:nvPr/>
        </p:nvSpPr>
        <p:spPr>
          <a:xfrm>
            <a:off x="339634" y="1328832"/>
            <a:ext cx="6163118" cy="3375283"/>
          </a:xfrm>
          <a:prstGeom prst="rect">
            <a:avLst/>
          </a:prstGeom>
          <a:noFill/>
        </p:spPr>
        <p:txBody>
          <a:bodyPr wrap="square">
            <a:spAutoFit/>
          </a:bodyPr>
          <a:lstStyle/>
          <a:p>
            <a:pPr marL="342900" lvl="0" indent="-342900" rtl="0">
              <a:lnSpc>
                <a:spcPct val="133000"/>
              </a:lnSpc>
              <a:buFont typeface="Symbol" panose="05050102010706020507" pitchFamily="18" charset="2"/>
              <a:buChar char=""/>
            </a:pPr>
            <a:r>
              <a:rPr lang="en-GB" sz="1800" dirty="0">
                <a:solidFill>
                  <a:srgbClr val="333333"/>
                </a:solidFill>
                <a:effectLst/>
                <a:latin typeface="Calibri" panose="020F0502020204030204" pitchFamily="34" charset="0"/>
                <a:ea typeface="Arial" panose="020B0604020202020204" pitchFamily="34" charset="0"/>
              </a:rPr>
              <a:t>Unpredictable behaviours</a:t>
            </a:r>
          </a:p>
          <a:p>
            <a:pPr marL="342900" lvl="0" indent="-342900" rtl="0">
              <a:lnSpc>
                <a:spcPct val="133000"/>
              </a:lnSpc>
              <a:buFont typeface="Symbol" panose="05050102010706020507" pitchFamily="18" charset="2"/>
              <a:buChar char=""/>
            </a:pPr>
            <a:r>
              <a:rPr lang="en-GB" sz="1800" dirty="0">
                <a:solidFill>
                  <a:srgbClr val="333333"/>
                </a:solidFill>
                <a:effectLst/>
                <a:latin typeface="Calibri" panose="020F0502020204030204" pitchFamily="34" charset="0"/>
                <a:ea typeface="Arial" panose="020B0604020202020204" pitchFamily="34" charset="0"/>
              </a:rPr>
              <a:t>Autonomous parts with high levels of variation shaped by different worldviews</a:t>
            </a:r>
            <a:endParaRPr lang="en-GB" sz="1800" dirty="0">
              <a:solidFill>
                <a:srgbClr val="333333"/>
              </a:solidFill>
              <a:effectLst/>
              <a:latin typeface="Arial" panose="020B0604020202020204" pitchFamily="34" charset="0"/>
              <a:ea typeface="Arial" panose="020B0604020202020204" pitchFamily="34" charset="0"/>
            </a:endParaRPr>
          </a:p>
          <a:p>
            <a:pPr marL="342900" lvl="0" indent="-342900">
              <a:lnSpc>
                <a:spcPct val="133000"/>
              </a:lnSpc>
              <a:buFont typeface="Symbol" panose="05050102010706020507" pitchFamily="18" charset="2"/>
              <a:buChar char=""/>
            </a:pPr>
            <a:r>
              <a:rPr lang="en-GB" sz="1800" dirty="0">
                <a:solidFill>
                  <a:srgbClr val="333333"/>
                </a:solidFill>
                <a:effectLst/>
                <a:latin typeface="Calibri" panose="020F0502020204030204" pitchFamily="34" charset="0"/>
                <a:ea typeface="Arial" panose="020B0604020202020204" pitchFamily="34" charset="0"/>
              </a:rPr>
              <a:t>Loosely defined dynamic relationships that can change significantly in the short and long term </a:t>
            </a:r>
            <a:endParaRPr lang="en-GB" sz="1800" dirty="0">
              <a:solidFill>
                <a:srgbClr val="333333"/>
              </a:solidFill>
              <a:effectLst/>
              <a:latin typeface="Arial" panose="020B0604020202020204" pitchFamily="34" charset="0"/>
              <a:ea typeface="Arial" panose="020B0604020202020204" pitchFamily="34" charset="0"/>
            </a:endParaRPr>
          </a:p>
          <a:p>
            <a:pPr marL="342900" lvl="0" indent="-342900">
              <a:lnSpc>
                <a:spcPct val="133000"/>
              </a:lnSpc>
              <a:buFont typeface="Symbol" panose="05050102010706020507" pitchFamily="18" charset="2"/>
              <a:buChar char=""/>
            </a:pPr>
            <a:r>
              <a:rPr lang="en-GB" sz="1800" dirty="0">
                <a:solidFill>
                  <a:srgbClr val="333333"/>
                </a:solidFill>
                <a:effectLst/>
                <a:latin typeface="Calibri" panose="020F0502020204030204" pitchFamily="34" charset="0"/>
                <a:ea typeface="Arial" panose="020B0604020202020204" pitchFamily="34" charset="0"/>
              </a:rPr>
              <a:t>Parts connected through loosely defined dynamic web of relationships, power structures, shared interests, and values</a:t>
            </a:r>
            <a:endParaRPr lang="en-GB" sz="1800" dirty="0">
              <a:solidFill>
                <a:srgbClr val="333333"/>
              </a:solidFill>
              <a:effectLst/>
              <a:latin typeface="Arial" panose="020B0604020202020204" pitchFamily="34" charset="0"/>
              <a:ea typeface="Arial" panose="020B0604020202020204" pitchFamily="34" charset="0"/>
            </a:endParaRPr>
          </a:p>
          <a:p>
            <a:pPr marL="342900" lvl="0" indent="-342900">
              <a:lnSpc>
                <a:spcPct val="133000"/>
              </a:lnSpc>
              <a:buFont typeface="Symbol" panose="05050102010706020507" pitchFamily="18" charset="2"/>
              <a:buChar char=""/>
            </a:pPr>
            <a:r>
              <a:rPr lang="en-GB" sz="1800" dirty="0">
                <a:solidFill>
                  <a:srgbClr val="333333"/>
                </a:solidFill>
                <a:effectLst/>
                <a:latin typeface="Calibri" panose="020F0502020204030204" pitchFamily="34" charset="0"/>
                <a:ea typeface="Arial" panose="020B0604020202020204" pitchFamily="34" charset="0"/>
                <a:cs typeface="Arial" panose="020B0604020202020204" pitchFamily="34" charset="0"/>
              </a:rPr>
              <a:t>Feedback is used to compensate for deviation through social as well as technical mechanisms</a:t>
            </a:r>
            <a:endParaRPr lang="en-GB" sz="1800" dirty="0">
              <a:solidFill>
                <a:srgbClr val="333333"/>
              </a:solidFill>
              <a:effectLst/>
              <a:latin typeface="Arial" panose="020B0604020202020204" pitchFamily="34" charset="0"/>
              <a:ea typeface="Arial" panose="020B0604020202020204" pitchFamily="34" charset="0"/>
            </a:endParaRPr>
          </a:p>
        </p:txBody>
      </p:sp>
      <p:sp>
        <p:nvSpPr>
          <p:cNvPr id="9" name="TextBox 8">
            <a:extLst>
              <a:ext uri="{FF2B5EF4-FFF2-40B4-BE49-F238E27FC236}">
                <a16:creationId xmlns:a16="http://schemas.microsoft.com/office/drawing/2014/main" id="{48A2CC8C-7C0D-2E01-32F9-FCB435471A9C}"/>
              </a:ext>
            </a:extLst>
          </p:cNvPr>
          <p:cNvSpPr txBox="1"/>
          <p:nvPr/>
        </p:nvSpPr>
        <p:spPr>
          <a:xfrm>
            <a:off x="73416" y="-6614"/>
            <a:ext cx="7816646" cy="916726"/>
          </a:xfrm>
          <a:prstGeom prst="rect">
            <a:avLst/>
          </a:prstGeom>
          <a:noFill/>
        </p:spPr>
        <p:txBody>
          <a:bodyPr wrap="square">
            <a:spAutoFit/>
          </a:bodyPr>
          <a:lstStyle/>
          <a:p>
            <a:pPr>
              <a:lnSpc>
                <a:spcPct val="133000"/>
              </a:lnSpc>
            </a:pPr>
            <a:r>
              <a:rPr lang="en-GB" sz="4400" dirty="0">
                <a:ea typeface="Arial" panose="020B0604020202020204" pitchFamily="34" charset="0"/>
              </a:rPr>
              <a:t>Characteristics of Soft Systems </a:t>
            </a:r>
            <a:endParaRPr lang="en-GB" sz="4400" dirty="0"/>
          </a:p>
        </p:txBody>
      </p:sp>
      <p:pic>
        <p:nvPicPr>
          <p:cNvPr id="2" name="Picture 1">
            <a:extLst>
              <a:ext uri="{FF2B5EF4-FFF2-40B4-BE49-F238E27FC236}">
                <a16:creationId xmlns:a16="http://schemas.microsoft.com/office/drawing/2014/main" id="{C326F912-2512-4103-935B-D8563192609E}"/>
              </a:ext>
            </a:extLst>
          </p:cNvPr>
          <p:cNvPicPr>
            <a:picLocks noChangeAspect="1"/>
          </p:cNvPicPr>
          <p:nvPr/>
        </p:nvPicPr>
        <p:blipFill>
          <a:blip r:embed="rId3"/>
          <a:stretch>
            <a:fillRect/>
          </a:stretch>
        </p:blipFill>
        <p:spPr>
          <a:xfrm>
            <a:off x="0" y="5681818"/>
            <a:ext cx="2883658" cy="1079086"/>
          </a:xfrm>
          <a:prstGeom prst="rect">
            <a:avLst/>
          </a:prstGeom>
        </p:spPr>
      </p:pic>
    </p:spTree>
    <p:extLst>
      <p:ext uri="{BB962C8B-B14F-4D97-AF65-F5344CB8AC3E}">
        <p14:creationId xmlns:p14="http://schemas.microsoft.com/office/powerpoint/2010/main" val="37140792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318D0AF-DCA9-A319-6472-7EA2BF45AF85}"/>
              </a:ext>
            </a:extLst>
          </p:cNvPr>
          <p:cNvSpPr txBox="1"/>
          <p:nvPr/>
        </p:nvSpPr>
        <p:spPr>
          <a:xfrm>
            <a:off x="73416" y="-6614"/>
            <a:ext cx="7816646" cy="916726"/>
          </a:xfrm>
          <a:prstGeom prst="rect">
            <a:avLst/>
          </a:prstGeom>
          <a:noFill/>
        </p:spPr>
        <p:txBody>
          <a:bodyPr wrap="square">
            <a:spAutoFit/>
          </a:bodyPr>
          <a:lstStyle/>
          <a:p>
            <a:pPr>
              <a:lnSpc>
                <a:spcPct val="133000"/>
              </a:lnSpc>
            </a:pPr>
            <a:r>
              <a:rPr lang="en-GB" sz="4400" dirty="0">
                <a:ea typeface="Arial" panose="020B0604020202020204" pitchFamily="34" charset="0"/>
              </a:rPr>
              <a:t>Characteristics of Soft Systems </a:t>
            </a:r>
            <a:endParaRPr lang="en-GB" sz="4400" dirty="0"/>
          </a:p>
        </p:txBody>
      </p:sp>
      <p:sp>
        <p:nvSpPr>
          <p:cNvPr id="5" name="TextBox 4">
            <a:extLst>
              <a:ext uri="{FF2B5EF4-FFF2-40B4-BE49-F238E27FC236}">
                <a16:creationId xmlns:a16="http://schemas.microsoft.com/office/drawing/2014/main" id="{6E174533-C120-86F8-7DC2-748B9659C4C1}"/>
              </a:ext>
            </a:extLst>
          </p:cNvPr>
          <p:cNvSpPr txBox="1"/>
          <p:nvPr/>
        </p:nvSpPr>
        <p:spPr>
          <a:xfrm>
            <a:off x="167149" y="1080912"/>
            <a:ext cx="5928851" cy="646331"/>
          </a:xfrm>
          <a:prstGeom prst="rect">
            <a:avLst/>
          </a:prstGeom>
          <a:solidFill>
            <a:schemeClr val="accent5">
              <a:lumMod val="20000"/>
              <a:lumOff val="80000"/>
            </a:schemeClr>
          </a:solidFill>
        </p:spPr>
        <p:txBody>
          <a:bodyPr wrap="square">
            <a:spAutoFit/>
          </a:bodyPr>
          <a:lstStyle/>
          <a:p>
            <a:r>
              <a:rPr lang="en-GB" sz="1200" dirty="0">
                <a:ea typeface="Arial" panose="020B0604020202020204" pitchFamily="34" charset="0"/>
              </a:rPr>
              <a:t>From their definitions one can surmise that </a:t>
            </a:r>
            <a:r>
              <a:rPr lang="en-GB" sz="1200" b="1" dirty="0">
                <a:ea typeface="Arial" panose="020B0604020202020204" pitchFamily="34" charset="0"/>
              </a:rPr>
              <a:t>soft systems thinking </a:t>
            </a:r>
            <a:r>
              <a:rPr lang="en-GB" sz="1200" dirty="0">
                <a:ea typeface="Arial" panose="020B0604020202020204" pitchFamily="34" charset="0"/>
              </a:rPr>
              <a:t>is used to analyse, understand and improve soft systems, while </a:t>
            </a:r>
            <a:r>
              <a:rPr lang="en-GB" sz="1200" b="1" dirty="0">
                <a:ea typeface="Arial" panose="020B0604020202020204" pitchFamily="34" charset="0"/>
              </a:rPr>
              <a:t>hard systems thinking</a:t>
            </a:r>
            <a:r>
              <a:rPr lang="en-GB" sz="1200" dirty="0">
                <a:ea typeface="Arial" panose="020B0604020202020204" pitchFamily="34" charset="0"/>
              </a:rPr>
              <a:t> is used to analyse, understand and improve hard systems. </a:t>
            </a:r>
          </a:p>
        </p:txBody>
      </p:sp>
      <p:sp>
        <p:nvSpPr>
          <p:cNvPr id="6" name="TextBox 5">
            <a:extLst>
              <a:ext uri="{FF2B5EF4-FFF2-40B4-BE49-F238E27FC236}">
                <a16:creationId xmlns:a16="http://schemas.microsoft.com/office/drawing/2014/main" id="{3BD8DF42-DD7C-6ED7-8349-DF39F1AAF5ED}"/>
              </a:ext>
            </a:extLst>
          </p:cNvPr>
          <p:cNvSpPr txBox="1"/>
          <p:nvPr/>
        </p:nvSpPr>
        <p:spPr>
          <a:xfrm>
            <a:off x="6278880" y="1080912"/>
            <a:ext cx="5647649" cy="461665"/>
          </a:xfrm>
          <a:prstGeom prst="rect">
            <a:avLst/>
          </a:prstGeom>
          <a:solidFill>
            <a:schemeClr val="accent2">
              <a:lumMod val="20000"/>
              <a:lumOff val="80000"/>
            </a:schemeClr>
          </a:solidFill>
        </p:spPr>
        <p:txBody>
          <a:bodyPr wrap="square">
            <a:spAutoFit/>
          </a:bodyPr>
          <a:lstStyle/>
          <a:p>
            <a:r>
              <a:rPr lang="en-GB" sz="1200" dirty="0">
                <a:ea typeface="Arial" panose="020B0604020202020204" pitchFamily="34" charset="0"/>
              </a:rPr>
              <a:t>This is only partially true, as, in principle, we can use hard and soft systems thinking to analyse, model and improve both hard and soft systems. </a:t>
            </a:r>
          </a:p>
        </p:txBody>
      </p:sp>
      <p:sp>
        <p:nvSpPr>
          <p:cNvPr id="7" name="TextBox 6">
            <a:extLst>
              <a:ext uri="{FF2B5EF4-FFF2-40B4-BE49-F238E27FC236}">
                <a16:creationId xmlns:a16="http://schemas.microsoft.com/office/drawing/2014/main" id="{466368F9-72BE-9CCB-7EB6-0159C849D3A2}"/>
              </a:ext>
            </a:extLst>
          </p:cNvPr>
          <p:cNvSpPr txBox="1"/>
          <p:nvPr/>
        </p:nvSpPr>
        <p:spPr>
          <a:xfrm>
            <a:off x="167148" y="1883714"/>
            <a:ext cx="5928852" cy="3570208"/>
          </a:xfrm>
          <a:prstGeom prst="rect">
            <a:avLst/>
          </a:prstGeom>
          <a:solidFill>
            <a:schemeClr val="bg2"/>
          </a:solidFill>
        </p:spPr>
        <p:txBody>
          <a:bodyPr wrap="square">
            <a:spAutoFit/>
          </a:bodyPr>
          <a:lstStyle/>
          <a:p>
            <a:pPr marR="362585"/>
            <a:r>
              <a:rPr lang="en-GB" sz="1400" b="1" dirty="0">
                <a:solidFill>
                  <a:srgbClr val="000000"/>
                </a:solidFill>
                <a:effectLst/>
                <a:ea typeface="Arial" panose="020B0604020202020204" pitchFamily="34" charset="0"/>
              </a:rPr>
              <a:t>Bicycle and Rider as a Hard System</a:t>
            </a:r>
            <a:endParaRPr lang="en-GB" sz="1100" dirty="0">
              <a:solidFill>
                <a:srgbClr val="333333"/>
              </a:solidFill>
              <a:effectLst/>
              <a:ea typeface="Arial" panose="020B0604020202020204" pitchFamily="34" charset="0"/>
            </a:endParaRPr>
          </a:p>
          <a:p>
            <a:pPr marR="362585"/>
            <a:r>
              <a:rPr lang="en-GB" sz="1400" dirty="0">
                <a:solidFill>
                  <a:srgbClr val="000000"/>
                </a:solidFill>
                <a:effectLst/>
                <a:ea typeface="Arial" panose="020B0604020202020204" pitchFamily="34" charset="0"/>
                <a:cs typeface="Arial" panose="020B0604020202020204" pitchFamily="34" charset="0"/>
              </a:rPr>
              <a:t>The rider sits on the seat, holds the handlebars with his hands and places feet on the pedals. The rider then exerts downwards pressure on the pedals, alternating between the left and then right-hand side pedals. The pedals and the crank convert this force to rotational motion and transmits it to the back wheel through the chain and the gears on the back wheel. The wheel turns and moves the bicycle forwards. The rider moves the handlebars left and right to steer the bicycle. The rider can squeeze the break levers that tighten the cables and engages the brake pads on to the wheel rim slowing down or stopping the bicycle. </a:t>
            </a:r>
            <a:endParaRPr lang="en-GB" sz="1100" dirty="0">
              <a:solidFill>
                <a:srgbClr val="333333"/>
              </a:solidFill>
              <a:effectLst/>
              <a:ea typeface="Arial" panose="020B0604020202020204" pitchFamily="34" charset="0"/>
            </a:endParaRPr>
          </a:p>
          <a:p>
            <a:pPr marR="362585"/>
            <a:r>
              <a:rPr lang="en-GB" sz="1400" dirty="0">
                <a:solidFill>
                  <a:srgbClr val="000000"/>
                </a:solidFill>
                <a:effectLst/>
                <a:ea typeface="Arial" panose="020B0604020202020204" pitchFamily="34" charset="0"/>
                <a:cs typeface="Arial" panose="020B0604020202020204" pitchFamily="34" charset="0"/>
              </a:rPr>
              <a:t>From previous trials and measurements of the rider’s strength and stamina, we know that the rider is capable of exerting 200Nm of toque onto the pedals constantly for 2 hours which will generate about 660 watts of energy giving the bicycle an average speed of 38kmh over the 2-hour period on a flat ground. Specifically, we can predict this system’s performance</a:t>
            </a:r>
            <a:r>
              <a:rPr lang="en-GB" sz="1600" dirty="0">
                <a:solidFill>
                  <a:srgbClr val="000000"/>
                </a:solidFill>
                <a:effectLst/>
                <a:ea typeface="Arial" panose="020B0604020202020204" pitchFamily="34" charset="0"/>
                <a:cs typeface="Arial" panose="020B0604020202020204" pitchFamily="34" charset="0"/>
              </a:rPr>
              <a:t>. </a:t>
            </a:r>
            <a:endParaRPr lang="en-GB" sz="1200" dirty="0">
              <a:solidFill>
                <a:srgbClr val="333333"/>
              </a:solidFill>
              <a:effectLst/>
              <a:ea typeface="Arial" panose="020B0604020202020204" pitchFamily="34" charset="0"/>
            </a:endParaRPr>
          </a:p>
        </p:txBody>
      </p:sp>
      <p:sp>
        <p:nvSpPr>
          <p:cNvPr id="8" name="TextBox 7">
            <a:extLst>
              <a:ext uri="{FF2B5EF4-FFF2-40B4-BE49-F238E27FC236}">
                <a16:creationId xmlns:a16="http://schemas.microsoft.com/office/drawing/2014/main" id="{8CACE7CD-8869-5A59-8D45-F4A5FEB9BE1D}"/>
              </a:ext>
            </a:extLst>
          </p:cNvPr>
          <p:cNvSpPr txBox="1"/>
          <p:nvPr/>
        </p:nvSpPr>
        <p:spPr>
          <a:xfrm>
            <a:off x="6278880" y="1883714"/>
            <a:ext cx="5647649" cy="3539430"/>
          </a:xfrm>
          <a:prstGeom prst="rect">
            <a:avLst/>
          </a:prstGeom>
          <a:solidFill>
            <a:schemeClr val="bg2"/>
          </a:solidFill>
        </p:spPr>
        <p:txBody>
          <a:bodyPr wrap="square">
            <a:spAutoFit/>
          </a:bodyPr>
          <a:lstStyle/>
          <a:p>
            <a:r>
              <a:rPr lang="en-GB" sz="1400" b="1" dirty="0"/>
              <a:t>Bicycle and Rider as a Soft System</a:t>
            </a:r>
          </a:p>
          <a:p>
            <a:pPr algn="just"/>
            <a:r>
              <a:rPr lang="en-GB" sz="1400" dirty="0"/>
              <a:t>Prior to a race the next day, the rider has a sleepless night worrying about rising interest rates and energy prices. He is worried whether he will be able to continue funding his daughter’s private education. </a:t>
            </a:r>
          </a:p>
          <a:p>
            <a:pPr algn="just"/>
            <a:r>
              <a:rPr lang="en-GB" sz="1400" dirty="0"/>
              <a:t>The rider is also thinking about the race tomorrow where a good friend is competing, which may make things awkward. Furthermore, in the morning he finds that the batteries on the central heating controller have gone flat. When he gets up the house is cold and there is no hot water for a shower, so he leaves home feeling rather grumpy. He is tired, his mental state is not what it should be and he is not fully motivated to win his race today. </a:t>
            </a:r>
          </a:p>
          <a:p>
            <a:pPr algn="just"/>
            <a:r>
              <a:rPr lang="en-GB" sz="1400" dirty="0"/>
              <a:t>Given these conditions the rider is unlikely to be able to perform as previously predicted, but we cannot really say how these factors are going to combine to affect his performance. In fact, we may even be surprised. We may find that he is angry, and he takes his anger out by cycling a lot harder than he usually does, breaking his own record.</a:t>
            </a:r>
          </a:p>
          <a:p>
            <a:pPr algn="just"/>
            <a:endParaRPr lang="en-GB" sz="1400" dirty="0"/>
          </a:p>
        </p:txBody>
      </p:sp>
      <p:pic>
        <p:nvPicPr>
          <p:cNvPr id="2" name="Picture 1">
            <a:extLst>
              <a:ext uri="{FF2B5EF4-FFF2-40B4-BE49-F238E27FC236}">
                <a16:creationId xmlns:a16="http://schemas.microsoft.com/office/drawing/2014/main" id="{FE204ACD-1878-4F91-A31E-B5963CA864DC}"/>
              </a:ext>
            </a:extLst>
          </p:cNvPr>
          <p:cNvPicPr>
            <a:picLocks noChangeAspect="1"/>
          </p:cNvPicPr>
          <p:nvPr/>
        </p:nvPicPr>
        <p:blipFill>
          <a:blip r:embed="rId2"/>
          <a:stretch>
            <a:fillRect/>
          </a:stretch>
        </p:blipFill>
        <p:spPr>
          <a:xfrm>
            <a:off x="0" y="5774630"/>
            <a:ext cx="2883658" cy="1079086"/>
          </a:xfrm>
          <a:prstGeom prst="rect">
            <a:avLst/>
          </a:prstGeom>
        </p:spPr>
      </p:pic>
    </p:spTree>
    <p:extLst>
      <p:ext uri="{BB962C8B-B14F-4D97-AF65-F5344CB8AC3E}">
        <p14:creationId xmlns:p14="http://schemas.microsoft.com/office/powerpoint/2010/main" val="40785145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73416" y="-6614"/>
            <a:ext cx="7816646" cy="916726"/>
          </a:xfrm>
          <a:prstGeom prst="rect">
            <a:avLst/>
          </a:prstGeom>
          <a:noFill/>
        </p:spPr>
        <p:txBody>
          <a:bodyPr wrap="square">
            <a:spAutoFit/>
          </a:bodyPr>
          <a:lstStyle/>
          <a:p>
            <a:pPr>
              <a:lnSpc>
                <a:spcPct val="133000"/>
              </a:lnSpc>
            </a:pPr>
            <a:r>
              <a:rPr lang="en-GB" sz="4400" dirty="0">
                <a:ea typeface="Arial" panose="020B0604020202020204" pitchFamily="34" charset="0"/>
              </a:rPr>
              <a:t>Characteristics of Soft Systems </a:t>
            </a:r>
            <a:endParaRPr lang="en-GB" sz="4400" dirty="0"/>
          </a:p>
        </p:txBody>
      </p:sp>
      <p:sp>
        <p:nvSpPr>
          <p:cNvPr id="5" name="TextBox 4">
            <a:extLst>
              <a:ext uri="{FF2B5EF4-FFF2-40B4-BE49-F238E27FC236}">
                <a16:creationId xmlns:a16="http://schemas.microsoft.com/office/drawing/2014/main" id="{268678A4-7C23-87C4-44C7-C440FE54C42C}"/>
              </a:ext>
            </a:extLst>
          </p:cNvPr>
          <p:cNvSpPr txBox="1"/>
          <p:nvPr/>
        </p:nvSpPr>
        <p:spPr>
          <a:xfrm>
            <a:off x="671403" y="910112"/>
            <a:ext cx="10035926" cy="4708981"/>
          </a:xfrm>
          <a:prstGeom prst="rect">
            <a:avLst/>
          </a:prstGeom>
          <a:noFill/>
        </p:spPr>
        <p:txBody>
          <a:bodyPr wrap="square">
            <a:spAutoFit/>
          </a:bodyPr>
          <a:lstStyle/>
          <a:p>
            <a:pPr>
              <a:spcAft>
                <a:spcPts val="600"/>
              </a:spcAft>
            </a:pPr>
            <a:r>
              <a:rPr lang="en-GB" dirty="0"/>
              <a:t>In analysing and modelling soft systems …  </a:t>
            </a:r>
          </a:p>
          <a:p>
            <a:pPr marL="285750" indent="-285750">
              <a:spcAft>
                <a:spcPts val="600"/>
              </a:spcAft>
              <a:buFont typeface="Arial" panose="020B0604020202020204" pitchFamily="34" charset="0"/>
              <a:buChar char="•"/>
            </a:pPr>
            <a:r>
              <a:rPr lang="en-GB" dirty="0"/>
              <a:t>The analyst tries to capture the inherent complexity from multiple perspectives to present an explanation of the systems current (as-is) behaviour. </a:t>
            </a:r>
          </a:p>
          <a:p>
            <a:pPr marL="285750" indent="-285750">
              <a:spcAft>
                <a:spcPts val="600"/>
              </a:spcAft>
              <a:buFont typeface="Arial" panose="020B0604020202020204" pitchFamily="34" charset="0"/>
              <a:buChar char="•"/>
            </a:pPr>
            <a:r>
              <a:rPr lang="en-GB" dirty="0"/>
              <a:t>Modelling soft systems is potentially a wicked problem, as it would be near impossible to incorporate everyone’s worldview in exactly the way they see the system. </a:t>
            </a:r>
          </a:p>
          <a:p>
            <a:pPr marL="285750" indent="-285750">
              <a:spcAft>
                <a:spcPts val="600"/>
              </a:spcAft>
              <a:buFont typeface="Arial" panose="020B0604020202020204" pitchFamily="34" charset="0"/>
              <a:buChar char="•"/>
            </a:pPr>
            <a:r>
              <a:rPr lang="en-GB" dirty="0"/>
              <a:t>Thus, when modelling soft systems, the analysist is trying to integrate the views of different people whilst developing a credible and shared explanation of the system’s behaviour. </a:t>
            </a:r>
          </a:p>
          <a:p>
            <a:pPr marL="285750" indent="-285750">
              <a:spcAft>
                <a:spcPts val="600"/>
              </a:spcAft>
              <a:buFont typeface="Arial" panose="020B0604020202020204" pitchFamily="34" charset="0"/>
              <a:buChar char="•"/>
            </a:pPr>
            <a:r>
              <a:rPr lang="en-GB" dirty="0"/>
              <a:t>Therefore, building consensus and developing a shared understanding of the system is an integral part of the modelling challenge before we can think about what needs to change to improve the behaviour of the system. </a:t>
            </a:r>
          </a:p>
          <a:p>
            <a:pPr marL="285750" indent="-285750">
              <a:spcAft>
                <a:spcPts val="600"/>
              </a:spcAft>
              <a:buFont typeface="Arial" panose="020B0604020202020204" pitchFamily="34" charset="0"/>
              <a:buChar char="•"/>
            </a:pPr>
            <a:r>
              <a:rPr lang="en-GB" dirty="0"/>
              <a:t>Even then, due to the high degree of unpredictability, it would be prudent to think about any improvement or change proposition as a hypothesis and test this hypothesis before implementing the proposed change in a wider context as unexpected and unpredicted side effects are likely to emerge. </a:t>
            </a:r>
          </a:p>
          <a:p>
            <a:pPr marL="285750" indent="-285750">
              <a:spcAft>
                <a:spcPts val="600"/>
              </a:spcAft>
              <a:buFont typeface="Arial" panose="020B0604020202020204" pitchFamily="34" charset="0"/>
              <a:buChar char="•"/>
            </a:pPr>
            <a:r>
              <a:rPr lang="en-GB" dirty="0"/>
              <a:t>Such experiments can give us further insights into the way the system is working and responding to intervention. </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2307405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53B8589-4D2D-020C-57BF-FEBA01B3AC2F}"/>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Soft Systems Methodology (SSM)</a:t>
            </a:r>
          </a:p>
        </p:txBody>
      </p:sp>
      <p:sp>
        <p:nvSpPr>
          <p:cNvPr id="5" name="TextBox 4">
            <a:extLst>
              <a:ext uri="{FF2B5EF4-FFF2-40B4-BE49-F238E27FC236}">
                <a16:creationId xmlns:a16="http://schemas.microsoft.com/office/drawing/2014/main" id="{C1876AF5-F14B-0D7B-A9D8-FA2216C59D0A}"/>
              </a:ext>
            </a:extLst>
          </p:cNvPr>
          <p:cNvSpPr txBox="1"/>
          <p:nvPr/>
        </p:nvSpPr>
        <p:spPr>
          <a:xfrm>
            <a:off x="809336" y="1017019"/>
            <a:ext cx="3597764" cy="2800767"/>
          </a:xfrm>
          <a:prstGeom prst="rect">
            <a:avLst/>
          </a:prstGeom>
          <a:noFill/>
        </p:spPr>
        <p:txBody>
          <a:bodyPr wrap="square" rtlCol="0">
            <a:spAutoFit/>
          </a:bodyPr>
          <a:lstStyle/>
          <a:p>
            <a:r>
              <a:rPr lang="en-GB" dirty="0"/>
              <a:t>Developed during the early 1960s by Peter Checkland and his colleagues in Lancaster University in the UK to help in dealing with complex organisational and societal problems and situations that have divergent views about the problem and potential solution </a:t>
            </a:r>
          </a:p>
          <a:p>
            <a:pPr algn="r"/>
            <a:r>
              <a:rPr lang="en-GB" sz="1400" i="1" dirty="0"/>
              <a:t>(Checkland, 1981; Checkland and Scholes, 1990 and 1999)</a:t>
            </a:r>
            <a:r>
              <a:rPr lang="en-GB" dirty="0"/>
              <a:t>. </a:t>
            </a:r>
          </a:p>
        </p:txBody>
      </p:sp>
      <p:sp>
        <p:nvSpPr>
          <p:cNvPr id="6" name="TextBox 5">
            <a:extLst>
              <a:ext uri="{FF2B5EF4-FFF2-40B4-BE49-F238E27FC236}">
                <a16:creationId xmlns:a16="http://schemas.microsoft.com/office/drawing/2014/main" id="{E3461EC4-F43B-94DD-415D-7B19E7525E2B}"/>
              </a:ext>
            </a:extLst>
          </p:cNvPr>
          <p:cNvSpPr txBox="1"/>
          <p:nvPr/>
        </p:nvSpPr>
        <p:spPr>
          <a:xfrm>
            <a:off x="2608218" y="3929573"/>
            <a:ext cx="2233749" cy="1477328"/>
          </a:xfrm>
          <a:prstGeom prst="rect">
            <a:avLst/>
          </a:prstGeom>
          <a:noFill/>
        </p:spPr>
        <p:txBody>
          <a:bodyPr wrap="square">
            <a:spAutoFit/>
          </a:bodyPr>
          <a:lstStyle/>
          <a:p>
            <a:r>
              <a:rPr lang="en-GB" sz="1800" dirty="0"/>
              <a:t>SSM provides an organised way of thinking through these kinds of soft systems problems. </a:t>
            </a:r>
          </a:p>
        </p:txBody>
      </p:sp>
      <p:pic>
        <p:nvPicPr>
          <p:cNvPr id="7" name="Picture 6">
            <a:extLst>
              <a:ext uri="{FF2B5EF4-FFF2-40B4-BE49-F238E27FC236}">
                <a16:creationId xmlns:a16="http://schemas.microsoft.com/office/drawing/2014/main" id="{1F16E56D-6A45-D4E9-C2CA-CB3A96FE5C40}"/>
              </a:ext>
            </a:extLst>
          </p:cNvPr>
          <p:cNvPicPr>
            <a:picLocks noChangeAspect="1"/>
          </p:cNvPicPr>
          <p:nvPr/>
        </p:nvPicPr>
        <p:blipFill rotWithShape="1">
          <a:blip r:embed="rId2"/>
          <a:srcRect l="10256" t="7941" r="12393" b="15073"/>
          <a:stretch/>
        </p:blipFill>
        <p:spPr>
          <a:xfrm>
            <a:off x="933570" y="3589348"/>
            <a:ext cx="1441693" cy="1800125"/>
          </a:xfrm>
          <a:prstGeom prst="rect">
            <a:avLst/>
          </a:prstGeom>
        </p:spPr>
      </p:pic>
      <p:pic>
        <p:nvPicPr>
          <p:cNvPr id="9" name="Picture 8">
            <a:extLst>
              <a:ext uri="{FF2B5EF4-FFF2-40B4-BE49-F238E27FC236}">
                <a16:creationId xmlns:a16="http://schemas.microsoft.com/office/drawing/2014/main" id="{4782DA02-8AF0-66CB-4D1B-0F67A3DBBAFC}"/>
              </a:ext>
            </a:extLst>
          </p:cNvPr>
          <p:cNvPicPr>
            <a:picLocks noChangeAspect="1"/>
          </p:cNvPicPr>
          <p:nvPr/>
        </p:nvPicPr>
        <p:blipFill>
          <a:blip r:embed="rId3"/>
          <a:stretch>
            <a:fillRect/>
          </a:stretch>
        </p:blipFill>
        <p:spPr>
          <a:xfrm>
            <a:off x="6089605" y="1121515"/>
            <a:ext cx="5673362" cy="3879136"/>
          </a:xfrm>
          <a:prstGeom prst="rect">
            <a:avLst/>
          </a:prstGeom>
        </p:spPr>
      </p:pic>
      <p:pic>
        <p:nvPicPr>
          <p:cNvPr id="2" name="Picture 1">
            <a:extLst>
              <a:ext uri="{FF2B5EF4-FFF2-40B4-BE49-F238E27FC236}">
                <a16:creationId xmlns:a16="http://schemas.microsoft.com/office/drawing/2014/main" id="{86596398-4255-4FC7-9C6D-33F18A7D65CD}"/>
              </a:ext>
            </a:extLst>
          </p:cNvPr>
          <p:cNvPicPr>
            <a:picLocks noChangeAspect="1"/>
          </p:cNvPicPr>
          <p:nvPr/>
        </p:nvPicPr>
        <p:blipFill>
          <a:blip r:embed="rId4"/>
          <a:stretch>
            <a:fillRect/>
          </a:stretch>
        </p:blipFill>
        <p:spPr>
          <a:xfrm>
            <a:off x="0" y="5778914"/>
            <a:ext cx="2883658" cy="1079086"/>
          </a:xfrm>
          <a:prstGeom prst="rect">
            <a:avLst/>
          </a:prstGeom>
        </p:spPr>
      </p:pic>
    </p:spTree>
    <p:extLst>
      <p:ext uri="{BB962C8B-B14F-4D97-AF65-F5344CB8AC3E}">
        <p14:creationId xmlns:p14="http://schemas.microsoft.com/office/powerpoint/2010/main" val="28344198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6148666-DCDB-622F-65CF-6312FCEAE3BF}"/>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Soft Systems Methodology (SSM)</a:t>
            </a:r>
          </a:p>
        </p:txBody>
      </p:sp>
      <p:sp>
        <p:nvSpPr>
          <p:cNvPr id="6" name="TextBox 5">
            <a:extLst>
              <a:ext uri="{FF2B5EF4-FFF2-40B4-BE49-F238E27FC236}">
                <a16:creationId xmlns:a16="http://schemas.microsoft.com/office/drawing/2014/main" id="{F6007734-2509-B4B9-095F-69C40057F528}"/>
              </a:ext>
            </a:extLst>
          </p:cNvPr>
          <p:cNvSpPr txBox="1"/>
          <p:nvPr/>
        </p:nvSpPr>
        <p:spPr>
          <a:xfrm>
            <a:off x="452850" y="1793135"/>
            <a:ext cx="5237934" cy="1200329"/>
          </a:xfrm>
          <a:prstGeom prst="rect">
            <a:avLst/>
          </a:prstGeom>
          <a:noFill/>
        </p:spPr>
        <p:txBody>
          <a:bodyPr wrap="square">
            <a:spAutoFit/>
          </a:bodyPr>
          <a:lstStyle/>
          <a:p>
            <a:r>
              <a:rPr lang="en-GB" b="1" dirty="0"/>
              <a:t>Step 1: Problem situation – Unstructured</a:t>
            </a:r>
          </a:p>
          <a:p>
            <a:r>
              <a:rPr lang="en-GB" dirty="0"/>
              <a:t>Engaging with various people concerned with the problem and gathering information about the situation from people with different worldviews.</a:t>
            </a:r>
          </a:p>
        </p:txBody>
      </p:sp>
      <p:sp>
        <p:nvSpPr>
          <p:cNvPr id="7" name="TextBox 6">
            <a:extLst>
              <a:ext uri="{FF2B5EF4-FFF2-40B4-BE49-F238E27FC236}">
                <a16:creationId xmlns:a16="http://schemas.microsoft.com/office/drawing/2014/main" id="{3A9720FA-218E-6CD3-97E1-EBAFBC36E5AC}"/>
              </a:ext>
            </a:extLst>
          </p:cNvPr>
          <p:cNvSpPr txBox="1"/>
          <p:nvPr/>
        </p:nvSpPr>
        <p:spPr>
          <a:xfrm>
            <a:off x="452850" y="2999324"/>
            <a:ext cx="5538649" cy="1754326"/>
          </a:xfrm>
          <a:prstGeom prst="rect">
            <a:avLst/>
          </a:prstGeom>
          <a:noFill/>
        </p:spPr>
        <p:txBody>
          <a:bodyPr wrap="square">
            <a:spAutoFit/>
          </a:bodyPr>
          <a:lstStyle/>
          <a:p>
            <a:r>
              <a:rPr lang="en-GB" b="1" dirty="0"/>
              <a:t>Step 2: Problem situation – Expressed</a:t>
            </a:r>
          </a:p>
          <a:p>
            <a:r>
              <a:rPr lang="en-GB" dirty="0"/>
              <a:t>The purpose of this step is to capture multiple perceptions or views of the situation and identify common themes and develop different pictures of the situation.  An important outcome from this step is to identify the differences in interpretation of the situation. </a:t>
            </a:r>
          </a:p>
        </p:txBody>
      </p:sp>
      <p:pic>
        <p:nvPicPr>
          <p:cNvPr id="8" name="Picture 7">
            <a:extLst>
              <a:ext uri="{FF2B5EF4-FFF2-40B4-BE49-F238E27FC236}">
                <a16:creationId xmlns:a16="http://schemas.microsoft.com/office/drawing/2014/main" id="{7A3DF7B1-F443-D822-8608-8BCE70E77F6B}"/>
              </a:ext>
            </a:extLst>
          </p:cNvPr>
          <p:cNvPicPr>
            <a:picLocks noChangeAspect="1"/>
          </p:cNvPicPr>
          <p:nvPr/>
        </p:nvPicPr>
        <p:blipFill>
          <a:blip r:embed="rId2"/>
          <a:stretch>
            <a:fillRect/>
          </a:stretch>
        </p:blipFill>
        <p:spPr>
          <a:xfrm>
            <a:off x="6089605" y="1121515"/>
            <a:ext cx="5673362" cy="3879136"/>
          </a:xfrm>
          <a:prstGeom prst="rect">
            <a:avLst/>
          </a:prstGeom>
        </p:spPr>
      </p:pic>
      <p:pic>
        <p:nvPicPr>
          <p:cNvPr id="2" name="Picture 1">
            <a:extLst>
              <a:ext uri="{FF2B5EF4-FFF2-40B4-BE49-F238E27FC236}">
                <a16:creationId xmlns:a16="http://schemas.microsoft.com/office/drawing/2014/main" id="{B2795C16-6F31-4249-AB15-AC524A18DD7F}"/>
              </a:ext>
            </a:extLst>
          </p:cNvPr>
          <p:cNvPicPr>
            <a:picLocks noChangeAspect="1"/>
          </p:cNvPicPr>
          <p:nvPr/>
        </p:nvPicPr>
        <p:blipFill>
          <a:blip r:embed="rId3"/>
          <a:stretch>
            <a:fillRect/>
          </a:stretch>
        </p:blipFill>
        <p:spPr>
          <a:xfrm>
            <a:off x="0" y="5712157"/>
            <a:ext cx="2883658" cy="1079086"/>
          </a:xfrm>
          <a:prstGeom prst="rect">
            <a:avLst/>
          </a:prstGeom>
        </p:spPr>
      </p:pic>
    </p:spTree>
    <p:extLst>
      <p:ext uri="{BB962C8B-B14F-4D97-AF65-F5344CB8AC3E}">
        <p14:creationId xmlns:p14="http://schemas.microsoft.com/office/powerpoint/2010/main" val="782299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7D3D939-AD78-9A5B-D7B6-A4395CF36A40}"/>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Soft Systems Methodology (SSM)</a:t>
            </a:r>
          </a:p>
        </p:txBody>
      </p:sp>
      <p:pic>
        <p:nvPicPr>
          <p:cNvPr id="5" name="Picture 4">
            <a:extLst>
              <a:ext uri="{FF2B5EF4-FFF2-40B4-BE49-F238E27FC236}">
                <a16:creationId xmlns:a16="http://schemas.microsoft.com/office/drawing/2014/main" id="{1C9097E5-25A0-4983-BCBF-29FF8CEC23B6}"/>
              </a:ext>
            </a:extLst>
          </p:cNvPr>
          <p:cNvPicPr>
            <a:picLocks noChangeAspect="1"/>
          </p:cNvPicPr>
          <p:nvPr/>
        </p:nvPicPr>
        <p:blipFill>
          <a:blip r:embed="rId2"/>
          <a:stretch>
            <a:fillRect/>
          </a:stretch>
        </p:blipFill>
        <p:spPr>
          <a:xfrm>
            <a:off x="6089605" y="1121515"/>
            <a:ext cx="5673362" cy="3879136"/>
          </a:xfrm>
          <a:prstGeom prst="rect">
            <a:avLst/>
          </a:prstGeom>
        </p:spPr>
      </p:pic>
      <p:sp>
        <p:nvSpPr>
          <p:cNvPr id="6" name="TextBox 5">
            <a:extLst>
              <a:ext uri="{FF2B5EF4-FFF2-40B4-BE49-F238E27FC236}">
                <a16:creationId xmlns:a16="http://schemas.microsoft.com/office/drawing/2014/main" id="{7583EB66-8466-DCBC-499D-44E760784E20}"/>
              </a:ext>
            </a:extLst>
          </p:cNvPr>
          <p:cNvSpPr txBox="1"/>
          <p:nvPr/>
        </p:nvSpPr>
        <p:spPr>
          <a:xfrm>
            <a:off x="429033" y="1116775"/>
            <a:ext cx="5237934" cy="523220"/>
          </a:xfrm>
          <a:prstGeom prst="rect">
            <a:avLst/>
          </a:prstGeom>
          <a:noFill/>
        </p:spPr>
        <p:txBody>
          <a:bodyPr wrap="square">
            <a:spAutoFit/>
          </a:bodyPr>
          <a:lstStyle/>
          <a:p>
            <a:r>
              <a:rPr lang="en-GB" sz="1400" b="1" dirty="0"/>
              <a:t>Step 3: Root definition of relevant system</a:t>
            </a:r>
          </a:p>
          <a:p>
            <a:r>
              <a:rPr lang="en-GB" sz="1400" dirty="0"/>
              <a:t>Use CATWOE to establish the root definition of a system </a:t>
            </a:r>
          </a:p>
        </p:txBody>
      </p:sp>
      <p:sp>
        <p:nvSpPr>
          <p:cNvPr id="7" name="TextBox 6">
            <a:extLst>
              <a:ext uri="{FF2B5EF4-FFF2-40B4-BE49-F238E27FC236}">
                <a16:creationId xmlns:a16="http://schemas.microsoft.com/office/drawing/2014/main" id="{2468AD45-0732-01D3-DF69-90793F0582F2}"/>
              </a:ext>
            </a:extLst>
          </p:cNvPr>
          <p:cNvSpPr txBox="1"/>
          <p:nvPr/>
        </p:nvSpPr>
        <p:spPr>
          <a:xfrm>
            <a:off x="511746" y="1755134"/>
            <a:ext cx="3605349" cy="1384995"/>
          </a:xfrm>
          <a:prstGeom prst="rect">
            <a:avLst/>
          </a:prstGeom>
          <a:solidFill>
            <a:schemeClr val="bg2"/>
          </a:solidFill>
        </p:spPr>
        <p:txBody>
          <a:bodyPr wrap="square" rtlCol="0">
            <a:spAutoFit/>
          </a:bodyPr>
          <a:lstStyle/>
          <a:p>
            <a:pPr marL="342900" lvl="0" indent="-342900" rtl="0">
              <a:buFont typeface="Symbol" panose="05050102010706020507" pitchFamily="18" charset="2"/>
              <a:buChar char=""/>
            </a:pPr>
            <a:r>
              <a:rPr lang="en-GB" sz="1400" dirty="0">
                <a:solidFill>
                  <a:srgbClr val="333333"/>
                </a:solidFill>
                <a:effectLst/>
                <a:latin typeface="Calibri" panose="020F0502020204030204" pitchFamily="34" charset="0"/>
                <a:ea typeface="Arial" panose="020B0604020202020204" pitchFamily="34" charset="0"/>
                <a:cs typeface="Arial" panose="020B0604020202020204" pitchFamily="34" charset="0"/>
              </a:rPr>
              <a:t>Customers (C)</a:t>
            </a:r>
            <a:endParaRPr lang="en-GB" sz="1100" dirty="0">
              <a:solidFill>
                <a:srgbClr val="333333"/>
              </a:solidFill>
              <a:effectLst/>
              <a:latin typeface="Arial" panose="020B0604020202020204" pitchFamily="34" charset="0"/>
              <a:ea typeface="Arial" panose="020B0604020202020204" pitchFamily="34" charset="0"/>
            </a:endParaRPr>
          </a:p>
          <a:p>
            <a:pPr marL="342900" lvl="0" indent="-342900">
              <a:buFont typeface="Symbol" panose="05050102010706020507" pitchFamily="18" charset="2"/>
              <a:buChar char=""/>
            </a:pPr>
            <a:r>
              <a:rPr lang="en-GB" sz="1400" dirty="0">
                <a:solidFill>
                  <a:srgbClr val="333333"/>
                </a:solidFill>
                <a:effectLst/>
                <a:latin typeface="Calibri" panose="020F0502020204030204" pitchFamily="34" charset="0"/>
                <a:ea typeface="Arial" panose="020B0604020202020204" pitchFamily="34" charset="0"/>
              </a:rPr>
              <a:t>Actors  (A)</a:t>
            </a:r>
            <a:endParaRPr lang="en-GB" sz="1100" dirty="0">
              <a:solidFill>
                <a:srgbClr val="333333"/>
              </a:solidFill>
              <a:effectLst/>
              <a:latin typeface="Arial" panose="020B0604020202020204" pitchFamily="34" charset="0"/>
              <a:ea typeface="Arial" panose="020B0604020202020204" pitchFamily="34" charset="0"/>
            </a:endParaRPr>
          </a:p>
          <a:p>
            <a:pPr marL="342900" lvl="0" indent="-342900">
              <a:buFont typeface="Symbol" panose="05050102010706020507" pitchFamily="18" charset="2"/>
              <a:buChar char=""/>
            </a:pPr>
            <a:r>
              <a:rPr lang="en-GB" sz="1400" dirty="0">
                <a:solidFill>
                  <a:srgbClr val="333333"/>
                </a:solidFill>
                <a:effectLst/>
                <a:latin typeface="Calibri" panose="020F0502020204030204" pitchFamily="34" charset="0"/>
                <a:ea typeface="Arial" panose="020B0604020202020204" pitchFamily="34" charset="0"/>
              </a:rPr>
              <a:t>Transformation (T)</a:t>
            </a:r>
          </a:p>
          <a:p>
            <a:pPr marL="342900" lvl="0" indent="-342900">
              <a:buFont typeface="Symbol" panose="05050102010706020507" pitchFamily="18" charset="2"/>
              <a:buChar char=""/>
            </a:pPr>
            <a:r>
              <a:rPr lang="en-GB" sz="1400" dirty="0">
                <a:solidFill>
                  <a:srgbClr val="333333"/>
                </a:solidFill>
                <a:effectLst/>
                <a:latin typeface="Calibri" panose="020F0502020204030204" pitchFamily="34" charset="0"/>
                <a:ea typeface="Arial" panose="020B0604020202020204" pitchFamily="34" charset="0"/>
                <a:cs typeface="Arial" panose="020B0604020202020204" pitchFamily="34" charset="0"/>
              </a:rPr>
              <a:t>Weltanschauung/Worldview (W)</a:t>
            </a:r>
            <a:endParaRPr lang="en-GB" sz="1100" dirty="0">
              <a:solidFill>
                <a:srgbClr val="333333"/>
              </a:solidFill>
              <a:effectLst/>
              <a:latin typeface="Arial" panose="020B0604020202020204" pitchFamily="34" charset="0"/>
              <a:ea typeface="Arial" panose="020B0604020202020204" pitchFamily="34" charset="0"/>
            </a:endParaRPr>
          </a:p>
          <a:p>
            <a:pPr marL="342900" lvl="0" indent="-342900">
              <a:buFont typeface="Symbol" panose="05050102010706020507" pitchFamily="18" charset="2"/>
              <a:buChar char=""/>
            </a:pPr>
            <a:r>
              <a:rPr lang="en-GB" sz="1400" dirty="0">
                <a:solidFill>
                  <a:srgbClr val="333333"/>
                </a:solidFill>
                <a:effectLst/>
                <a:latin typeface="Calibri" panose="020F0502020204030204" pitchFamily="34" charset="0"/>
                <a:ea typeface="Arial" panose="020B0604020202020204" pitchFamily="34" charset="0"/>
                <a:cs typeface="Arial" panose="020B0604020202020204" pitchFamily="34" charset="0"/>
              </a:rPr>
              <a:t>Owner(s) (O)</a:t>
            </a:r>
          </a:p>
          <a:p>
            <a:pPr marL="342900" lvl="0" indent="-342900">
              <a:buFont typeface="Symbol" panose="05050102010706020507" pitchFamily="18" charset="2"/>
              <a:buChar char=""/>
            </a:pPr>
            <a:r>
              <a:rPr lang="en-GB" sz="1400" dirty="0">
                <a:solidFill>
                  <a:srgbClr val="333333"/>
                </a:solidFill>
                <a:effectLst/>
                <a:latin typeface="Calibri" panose="020F0502020204030204" pitchFamily="34" charset="0"/>
                <a:ea typeface="Arial" panose="020B0604020202020204" pitchFamily="34" charset="0"/>
                <a:cs typeface="Arial" panose="020B0604020202020204" pitchFamily="34" charset="0"/>
              </a:rPr>
              <a:t>Environmental Constraints €</a:t>
            </a:r>
            <a:endParaRPr lang="en-GB" sz="1100" dirty="0">
              <a:solidFill>
                <a:srgbClr val="333333"/>
              </a:solidFill>
              <a:effectLst/>
              <a:latin typeface="Arial" panose="020B0604020202020204" pitchFamily="34" charset="0"/>
              <a:ea typeface="Arial" panose="020B0604020202020204" pitchFamily="34" charset="0"/>
            </a:endParaRPr>
          </a:p>
        </p:txBody>
      </p:sp>
      <p:sp>
        <p:nvSpPr>
          <p:cNvPr id="8" name="TextBox 7">
            <a:extLst>
              <a:ext uri="{FF2B5EF4-FFF2-40B4-BE49-F238E27FC236}">
                <a16:creationId xmlns:a16="http://schemas.microsoft.com/office/drawing/2014/main" id="{2638D13B-C188-3790-CBA3-5D6C5B2D370C}"/>
              </a:ext>
            </a:extLst>
          </p:cNvPr>
          <p:cNvSpPr txBox="1"/>
          <p:nvPr/>
        </p:nvSpPr>
        <p:spPr>
          <a:xfrm>
            <a:off x="429033" y="3255268"/>
            <a:ext cx="5106528" cy="2246769"/>
          </a:xfrm>
          <a:prstGeom prst="rect">
            <a:avLst/>
          </a:prstGeom>
          <a:noFill/>
        </p:spPr>
        <p:txBody>
          <a:bodyPr wrap="square">
            <a:spAutoFit/>
          </a:bodyPr>
          <a:lstStyle/>
          <a:p>
            <a:pPr marR="542925"/>
            <a:r>
              <a:rPr lang="en-GB" sz="1400" b="1" dirty="0">
                <a:solidFill>
                  <a:srgbClr val="333333"/>
                </a:solidFill>
                <a:effectLst/>
                <a:latin typeface="Calibri" panose="020F0502020204030204" pitchFamily="34" charset="0"/>
                <a:ea typeface="Arial" panose="020B0604020202020204" pitchFamily="34" charset="0"/>
              </a:rPr>
              <a:t>Example </a:t>
            </a:r>
          </a:p>
          <a:p>
            <a:pPr marR="542925"/>
            <a:r>
              <a:rPr lang="en-GB" sz="1400" dirty="0">
                <a:solidFill>
                  <a:srgbClr val="333333"/>
                </a:solidFill>
                <a:latin typeface="Calibri" panose="020F0502020204030204" pitchFamily="34" charset="0"/>
                <a:ea typeface="Arial" panose="020B0604020202020204" pitchFamily="34" charset="0"/>
              </a:rPr>
              <a:t>The root definition for a </a:t>
            </a:r>
            <a:r>
              <a:rPr lang="en-GB" sz="1400" dirty="0">
                <a:solidFill>
                  <a:srgbClr val="333333"/>
                </a:solidFill>
                <a:effectLst/>
                <a:latin typeface="Calibri" panose="020F0502020204030204" pitchFamily="34" charset="0"/>
                <a:ea typeface="Arial" panose="020B0604020202020204" pitchFamily="34" charset="0"/>
              </a:rPr>
              <a:t>higher education system could be:</a:t>
            </a:r>
          </a:p>
          <a:p>
            <a:pPr marR="542925"/>
            <a:endParaRPr lang="en-GB" sz="1400" dirty="0">
              <a:solidFill>
                <a:srgbClr val="333333"/>
              </a:solidFill>
              <a:effectLst/>
              <a:latin typeface="Arial" panose="020B0604020202020204" pitchFamily="34" charset="0"/>
              <a:ea typeface="Arial" panose="020B0604020202020204" pitchFamily="34" charset="0"/>
            </a:endParaRPr>
          </a:p>
          <a:p>
            <a:pPr marR="542925"/>
            <a:r>
              <a:rPr lang="en-GB" sz="1400" i="1" dirty="0">
                <a:solidFill>
                  <a:srgbClr val="333333"/>
                </a:solidFill>
                <a:effectLst/>
                <a:latin typeface="Calibri" panose="020F0502020204030204" pitchFamily="34" charset="0"/>
                <a:ea typeface="Arial" panose="020B0604020202020204" pitchFamily="34" charset="0"/>
                <a:cs typeface="Arial" panose="020B0604020202020204" pitchFamily="34" charset="0"/>
              </a:rPr>
              <a:t>A system owned by the </a:t>
            </a:r>
            <a:r>
              <a:rPr lang="en-GB" sz="1400" b="1" i="1" dirty="0">
                <a:solidFill>
                  <a:srgbClr val="333333"/>
                </a:solidFill>
                <a:effectLst/>
                <a:latin typeface="Calibri" panose="020F0502020204030204" pitchFamily="34" charset="0"/>
                <a:ea typeface="Arial" panose="020B0604020202020204" pitchFamily="34" charset="0"/>
                <a:cs typeface="Arial" panose="020B0604020202020204" pitchFamily="34" charset="0"/>
              </a:rPr>
              <a:t>government </a:t>
            </a:r>
            <a:r>
              <a:rPr lang="en-GB" sz="1400" i="1" dirty="0">
                <a:solidFill>
                  <a:srgbClr val="333333"/>
                </a:solidFill>
                <a:effectLst/>
                <a:latin typeface="Calibri" panose="020F0502020204030204" pitchFamily="34" charset="0"/>
                <a:ea typeface="Arial" panose="020B0604020202020204" pitchFamily="34" charset="0"/>
                <a:cs typeface="Arial" panose="020B0604020202020204" pitchFamily="34" charset="0"/>
              </a:rPr>
              <a:t>(O) in which </a:t>
            </a:r>
            <a:r>
              <a:rPr lang="en-GB" sz="1400" b="1" i="1" dirty="0">
                <a:solidFill>
                  <a:srgbClr val="333333"/>
                </a:solidFill>
                <a:effectLst/>
                <a:latin typeface="Calibri" panose="020F0502020204030204" pitchFamily="34" charset="0"/>
                <a:ea typeface="Arial" panose="020B0604020202020204" pitchFamily="34" charset="0"/>
                <a:cs typeface="Arial" panose="020B0604020202020204" pitchFamily="34" charset="0"/>
              </a:rPr>
              <a:t>universities </a:t>
            </a:r>
            <a:r>
              <a:rPr lang="en-GB" sz="1400" dirty="0">
                <a:solidFill>
                  <a:srgbClr val="333333"/>
                </a:solidFill>
                <a:effectLst/>
                <a:latin typeface="Calibri" panose="020F0502020204030204" pitchFamily="34" charset="0"/>
                <a:ea typeface="Arial" panose="020B0604020202020204" pitchFamily="34" charset="0"/>
                <a:cs typeface="Arial" panose="020B0604020202020204" pitchFamily="34" charset="0"/>
              </a:rPr>
              <a:t>(A)</a:t>
            </a:r>
            <a:r>
              <a:rPr lang="en-GB" sz="1400" b="1" i="1" dirty="0">
                <a:solidFill>
                  <a:srgbClr val="333333"/>
                </a:solidFill>
                <a:effectLst/>
                <a:latin typeface="Calibri" panose="020F0502020204030204" pitchFamily="34" charset="0"/>
                <a:ea typeface="Arial" panose="020B0604020202020204" pitchFamily="34" charset="0"/>
                <a:cs typeface="Arial" panose="020B0604020202020204" pitchFamily="34" charset="0"/>
              </a:rPr>
              <a:t> </a:t>
            </a:r>
            <a:r>
              <a:rPr lang="en-GB" sz="1400" dirty="0">
                <a:solidFill>
                  <a:srgbClr val="333333"/>
                </a:solidFill>
                <a:effectLst/>
                <a:latin typeface="Calibri" panose="020F0502020204030204" pitchFamily="34" charset="0"/>
                <a:ea typeface="Arial" panose="020B0604020202020204" pitchFamily="34" charset="0"/>
                <a:cs typeface="Arial" panose="020B0604020202020204" pitchFamily="34" charset="0"/>
              </a:rPr>
              <a:t>in collaboration with</a:t>
            </a:r>
            <a:r>
              <a:rPr lang="en-GB" sz="1400" b="1" i="1" dirty="0">
                <a:solidFill>
                  <a:srgbClr val="333333"/>
                </a:solidFill>
                <a:effectLst/>
                <a:latin typeface="Calibri" panose="020F0502020204030204" pitchFamily="34" charset="0"/>
                <a:ea typeface="Arial" panose="020B0604020202020204" pitchFamily="34" charset="0"/>
                <a:cs typeface="Arial" panose="020B0604020202020204" pitchFamily="34" charset="0"/>
              </a:rPr>
              <a:t> schools, further education colleges and enterprises </a:t>
            </a:r>
            <a:r>
              <a:rPr lang="en-GB" sz="1400" i="1" dirty="0">
                <a:solidFill>
                  <a:srgbClr val="333333"/>
                </a:solidFill>
                <a:effectLst/>
                <a:latin typeface="Calibri" panose="020F0502020204030204" pitchFamily="34" charset="0"/>
                <a:ea typeface="Arial" panose="020B0604020202020204" pitchFamily="34" charset="0"/>
                <a:cs typeface="Arial" panose="020B0604020202020204" pitchFamily="34" charset="0"/>
              </a:rPr>
              <a:t>(A) </a:t>
            </a:r>
            <a:r>
              <a:rPr lang="en-GB" sz="1400" b="1" i="1" dirty="0">
                <a:solidFill>
                  <a:srgbClr val="333333"/>
                </a:solidFill>
                <a:effectLst/>
                <a:latin typeface="Calibri" panose="020F0502020204030204" pitchFamily="34" charset="0"/>
                <a:ea typeface="Arial" panose="020B0604020202020204" pitchFamily="34" charset="0"/>
                <a:cs typeface="Arial" panose="020B0604020202020204" pitchFamily="34" charset="0"/>
              </a:rPr>
              <a:t>drive economic growth </a:t>
            </a:r>
            <a:r>
              <a:rPr lang="en-GB" sz="1400" i="1" dirty="0">
                <a:solidFill>
                  <a:srgbClr val="333333"/>
                </a:solidFill>
                <a:effectLst/>
                <a:latin typeface="Calibri" panose="020F0502020204030204" pitchFamily="34" charset="0"/>
                <a:ea typeface="Arial" panose="020B0604020202020204" pitchFamily="34" charset="0"/>
                <a:cs typeface="Arial" panose="020B0604020202020204" pitchFamily="34" charset="0"/>
              </a:rPr>
              <a:t>(T) by creating and growing enterprises for the benefit of the </a:t>
            </a:r>
            <a:r>
              <a:rPr lang="en-GB" sz="1400" b="1" i="1" dirty="0">
                <a:solidFill>
                  <a:srgbClr val="333333"/>
                </a:solidFill>
                <a:effectLst/>
                <a:latin typeface="Calibri" panose="020F0502020204030204" pitchFamily="34" charset="0"/>
                <a:ea typeface="Arial" panose="020B0604020202020204" pitchFamily="34" charset="0"/>
                <a:cs typeface="Arial" panose="020B0604020202020204" pitchFamily="34" charset="0"/>
              </a:rPr>
              <a:t>wider society</a:t>
            </a:r>
            <a:r>
              <a:rPr lang="en-GB" sz="1400" i="1" dirty="0">
                <a:solidFill>
                  <a:srgbClr val="333333"/>
                </a:solidFill>
                <a:effectLst/>
                <a:latin typeface="Calibri" panose="020F0502020204030204" pitchFamily="34" charset="0"/>
                <a:ea typeface="Arial" panose="020B0604020202020204" pitchFamily="34" charset="0"/>
                <a:cs typeface="Arial" panose="020B0604020202020204" pitchFamily="34" charset="0"/>
              </a:rPr>
              <a:t> (C) underpinned by </a:t>
            </a:r>
            <a:r>
              <a:rPr lang="en-GB" sz="1400" b="1" i="1" dirty="0">
                <a:solidFill>
                  <a:srgbClr val="333333"/>
                </a:solidFill>
                <a:effectLst/>
                <a:latin typeface="Calibri" panose="020F0502020204030204" pitchFamily="34" charset="0"/>
                <a:ea typeface="Arial" panose="020B0604020202020204" pitchFamily="34" charset="0"/>
                <a:cs typeface="Arial" panose="020B0604020202020204" pitchFamily="34" charset="0"/>
              </a:rPr>
              <a:t>the values of responsible and sustainable business</a:t>
            </a:r>
            <a:r>
              <a:rPr lang="en-GB" sz="1400" i="1" dirty="0">
                <a:solidFill>
                  <a:srgbClr val="333333"/>
                </a:solidFill>
                <a:effectLst/>
                <a:latin typeface="Calibri" panose="020F0502020204030204" pitchFamily="34" charset="0"/>
                <a:ea typeface="Arial" panose="020B0604020202020204" pitchFamily="34" charset="0"/>
                <a:cs typeface="Arial" panose="020B0604020202020204" pitchFamily="34" charset="0"/>
              </a:rPr>
              <a:t> (W) and within </a:t>
            </a:r>
            <a:r>
              <a:rPr lang="en-GB" sz="1400" b="1" i="1" dirty="0">
                <a:solidFill>
                  <a:srgbClr val="333333"/>
                </a:solidFill>
                <a:effectLst/>
                <a:latin typeface="Calibri" panose="020F0502020204030204" pitchFamily="34" charset="0"/>
                <a:ea typeface="Arial" panose="020B0604020202020204" pitchFamily="34" charset="0"/>
                <a:cs typeface="Arial" panose="020B0604020202020204" pitchFamily="34" charset="0"/>
              </a:rPr>
              <a:t>technological capabilities</a:t>
            </a:r>
            <a:r>
              <a:rPr lang="en-GB" sz="1400" i="1" dirty="0">
                <a:solidFill>
                  <a:srgbClr val="333333"/>
                </a:solidFill>
                <a:effectLst/>
                <a:latin typeface="Calibri" panose="020F0502020204030204" pitchFamily="34" charset="0"/>
                <a:ea typeface="Arial" panose="020B0604020202020204" pitchFamily="34" charset="0"/>
                <a:cs typeface="Arial" panose="020B0604020202020204" pitchFamily="34" charset="0"/>
              </a:rPr>
              <a:t> (E).</a:t>
            </a:r>
            <a:endParaRPr lang="en-GB" sz="1400" dirty="0">
              <a:solidFill>
                <a:srgbClr val="333333"/>
              </a:solidFill>
              <a:effectLst/>
              <a:latin typeface="Arial" panose="020B0604020202020204" pitchFamily="34" charset="0"/>
              <a:ea typeface="Arial" panose="020B0604020202020204" pitchFamily="34" charset="0"/>
            </a:endParaRPr>
          </a:p>
        </p:txBody>
      </p:sp>
      <p:pic>
        <p:nvPicPr>
          <p:cNvPr id="2" name="Picture 1">
            <a:extLst>
              <a:ext uri="{FF2B5EF4-FFF2-40B4-BE49-F238E27FC236}">
                <a16:creationId xmlns:a16="http://schemas.microsoft.com/office/drawing/2014/main" id="{89BAB7BB-66CD-4360-A538-0DF628D9B6CC}"/>
              </a:ext>
            </a:extLst>
          </p:cNvPr>
          <p:cNvPicPr>
            <a:picLocks noChangeAspect="1"/>
          </p:cNvPicPr>
          <p:nvPr/>
        </p:nvPicPr>
        <p:blipFill>
          <a:blip r:embed="rId3"/>
          <a:stretch>
            <a:fillRect/>
          </a:stretch>
        </p:blipFill>
        <p:spPr>
          <a:xfrm>
            <a:off x="0" y="5741225"/>
            <a:ext cx="2883658" cy="1079086"/>
          </a:xfrm>
          <a:prstGeom prst="rect">
            <a:avLst/>
          </a:prstGeom>
        </p:spPr>
      </p:pic>
    </p:spTree>
    <p:extLst>
      <p:ext uri="{BB962C8B-B14F-4D97-AF65-F5344CB8AC3E}">
        <p14:creationId xmlns:p14="http://schemas.microsoft.com/office/powerpoint/2010/main" val="1757981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C152EB-2065-0514-3003-804DC62343F4}"/>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Soft Systems Methodology (SSM)</a:t>
            </a:r>
          </a:p>
        </p:txBody>
      </p:sp>
      <p:pic>
        <p:nvPicPr>
          <p:cNvPr id="5" name="Picture 4">
            <a:extLst>
              <a:ext uri="{FF2B5EF4-FFF2-40B4-BE49-F238E27FC236}">
                <a16:creationId xmlns:a16="http://schemas.microsoft.com/office/drawing/2014/main" id="{D0E0AD59-EF68-4075-44A3-E2BA88D09385}"/>
              </a:ext>
            </a:extLst>
          </p:cNvPr>
          <p:cNvPicPr>
            <a:picLocks noChangeAspect="1"/>
          </p:cNvPicPr>
          <p:nvPr/>
        </p:nvPicPr>
        <p:blipFill>
          <a:blip r:embed="rId2"/>
          <a:stretch>
            <a:fillRect/>
          </a:stretch>
        </p:blipFill>
        <p:spPr>
          <a:xfrm>
            <a:off x="346575" y="1355750"/>
            <a:ext cx="5673362" cy="3879136"/>
          </a:xfrm>
          <a:prstGeom prst="rect">
            <a:avLst/>
          </a:prstGeom>
        </p:spPr>
      </p:pic>
      <p:sp>
        <p:nvSpPr>
          <p:cNvPr id="6" name="TextBox 5">
            <a:extLst>
              <a:ext uri="{FF2B5EF4-FFF2-40B4-BE49-F238E27FC236}">
                <a16:creationId xmlns:a16="http://schemas.microsoft.com/office/drawing/2014/main" id="{1450D765-FE42-384C-F720-967F7438F4C3}"/>
              </a:ext>
            </a:extLst>
          </p:cNvPr>
          <p:cNvSpPr txBox="1"/>
          <p:nvPr/>
        </p:nvSpPr>
        <p:spPr>
          <a:xfrm>
            <a:off x="6384239" y="1355750"/>
            <a:ext cx="5431689" cy="3539430"/>
          </a:xfrm>
          <a:prstGeom prst="rect">
            <a:avLst/>
          </a:prstGeom>
          <a:noFill/>
        </p:spPr>
        <p:txBody>
          <a:bodyPr wrap="square">
            <a:spAutoFit/>
          </a:bodyPr>
          <a:lstStyle/>
          <a:p>
            <a:r>
              <a:rPr lang="en-GB" sz="1600" b="1" dirty="0"/>
              <a:t>Step 4: Building Conceptual Models </a:t>
            </a:r>
          </a:p>
          <a:p>
            <a:pPr marL="285750" indent="-285750">
              <a:buFont typeface="Arial" panose="020B0604020202020204" pitchFamily="34" charset="0"/>
              <a:buChar char="•"/>
            </a:pPr>
            <a:r>
              <a:rPr lang="en-GB" sz="1600" dirty="0"/>
              <a:t>Objective is to build a single conceptual model of the system and agree its performance measures. </a:t>
            </a:r>
          </a:p>
          <a:p>
            <a:pPr marL="285750" indent="-285750">
              <a:buFont typeface="Arial" panose="020B0604020202020204" pitchFamily="34" charset="0"/>
              <a:buChar char="•"/>
            </a:pPr>
            <a:r>
              <a:rPr lang="en-GB" sz="1600" dirty="0"/>
              <a:t>It is also common to discover a number of distinct subsystems within an organisation with different root definitions. </a:t>
            </a:r>
          </a:p>
          <a:p>
            <a:pPr marL="285750" indent="-285750">
              <a:buFont typeface="Arial" panose="020B0604020202020204" pitchFamily="34" charset="0"/>
              <a:buChar char="•"/>
            </a:pPr>
            <a:r>
              <a:rPr lang="en-GB" sz="1600" dirty="0"/>
              <a:t>Often some of the problems and issues we are trying to address can be attributable to the internal conflicts between these subsystems (see example in the next slide). </a:t>
            </a:r>
          </a:p>
          <a:p>
            <a:pPr marL="285750" indent="-285750">
              <a:buFont typeface="Arial" panose="020B0604020202020204" pitchFamily="34" charset="0"/>
              <a:buChar char="•"/>
            </a:pPr>
            <a:r>
              <a:rPr lang="en-GB" sz="1600" dirty="0"/>
              <a:t>Thus, recognising these as different subsystems with different root definitions can be a key step towards addressing these problems.  </a:t>
            </a:r>
          </a:p>
          <a:p>
            <a:pPr marL="285750" indent="-285750">
              <a:buFont typeface="Arial" panose="020B0604020202020204" pitchFamily="34" charset="0"/>
              <a:buChar char="•"/>
            </a:pPr>
            <a:r>
              <a:rPr lang="en-GB" sz="1600" dirty="0"/>
              <a:t>Storytelling and rich pictures can be used to surface some of the nuances of systems. </a:t>
            </a:r>
          </a:p>
        </p:txBody>
      </p:sp>
      <p:pic>
        <p:nvPicPr>
          <p:cNvPr id="2" name="Picture 1">
            <a:extLst>
              <a:ext uri="{FF2B5EF4-FFF2-40B4-BE49-F238E27FC236}">
                <a16:creationId xmlns:a16="http://schemas.microsoft.com/office/drawing/2014/main" id="{03FD1F08-02F3-4536-A73E-20C9AB02A3B1}"/>
              </a:ext>
            </a:extLst>
          </p:cNvPr>
          <p:cNvPicPr>
            <a:picLocks noChangeAspect="1"/>
          </p:cNvPicPr>
          <p:nvPr/>
        </p:nvPicPr>
        <p:blipFill>
          <a:blip r:embed="rId3"/>
          <a:stretch>
            <a:fillRect/>
          </a:stretch>
        </p:blipFill>
        <p:spPr>
          <a:xfrm>
            <a:off x="0" y="5680524"/>
            <a:ext cx="2883658" cy="1079086"/>
          </a:xfrm>
          <a:prstGeom prst="rect">
            <a:avLst/>
          </a:prstGeom>
        </p:spPr>
      </p:pic>
    </p:spTree>
    <p:extLst>
      <p:ext uri="{BB962C8B-B14F-4D97-AF65-F5344CB8AC3E}">
        <p14:creationId xmlns:p14="http://schemas.microsoft.com/office/powerpoint/2010/main" val="24644438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4672881-37DD-2F80-B802-5BAC6A8B2AEA}"/>
              </a:ext>
            </a:extLst>
          </p:cNvPr>
          <p:cNvSpPr txBox="1"/>
          <p:nvPr/>
        </p:nvSpPr>
        <p:spPr>
          <a:xfrm>
            <a:off x="365760" y="1018466"/>
            <a:ext cx="10508717" cy="4278094"/>
          </a:xfrm>
          <a:prstGeom prst="rect">
            <a:avLst/>
          </a:prstGeom>
          <a:noFill/>
        </p:spPr>
        <p:txBody>
          <a:bodyPr wrap="square">
            <a:spAutoFit/>
          </a:bodyPr>
          <a:lstStyle/>
          <a:p>
            <a:r>
              <a:rPr lang="en-GB" sz="1600" dirty="0">
                <a:solidFill>
                  <a:srgbClr val="333333"/>
                </a:solidFill>
                <a:effectLst/>
                <a:latin typeface="Calibri" panose="020F0502020204030204" pitchFamily="34" charset="0"/>
                <a:ea typeface="Arial" panose="020B0604020202020204" pitchFamily="34" charset="0"/>
                <a:cs typeface="Arial" panose="020B0604020202020204" pitchFamily="34" charset="0"/>
              </a:rPr>
              <a:t>A large engineering company is engaged in the design, manufacture and installation of pumps for their customers in the mining, oil and gas sectors. On the one hand, they design, manufacture and sell standard pumps. These standard pumps are made-to-stock based on a forecast. The customers buy them from a product catalogue, they expect short delivery lead times and make buying decisions primarily based on the price. </a:t>
            </a:r>
            <a:endParaRPr lang="en-GB" sz="1200" dirty="0">
              <a:solidFill>
                <a:srgbClr val="333333"/>
              </a:solidFill>
              <a:effectLst/>
              <a:latin typeface="Arial" panose="020B0604020202020204" pitchFamily="34" charset="0"/>
              <a:ea typeface="Arial" panose="020B0604020202020204" pitchFamily="34" charset="0"/>
            </a:endParaRPr>
          </a:p>
          <a:p>
            <a:r>
              <a:rPr lang="en-GB" sz="1600" dirty="0">
                <a:solidFill>
                  <a:srgbClr val="333333"/>
                </a:solidFill>
                <a:effectLst/>
                <a:latin typeface="Calibri" panose="020F0502020204030204" pitchFamily="34" charset="0"/>
                <a:ea typeface="Arial" panose="020B0604020202020204" pitchFamily="34" charset="0"/>
              </a:rPr>
              <a:t> </a:t>
            </a:r>
            <a:endParaRPr lang="en-GB" sz="1200" dirty="0">
              <a:solidFill>
                <a:srgbClr val="333333"/>
              </a:solidFill>
              <a:effectLst/>
              <a:latin typeface="Arial" panose="020B0604020202020204" pitchFamily="34" charset="0"/>
              <a:ea typeface="Arial" panose="020B0604020202020204" pitchFamily="34" charset="0"/>
            </a:endParaRPr>
          </a:p>
          <a:p>
            <a:r>
              <a:rPr lang="en-GB" sz="1600" dirty="0">
                <a:solidFill>
                  <a:srgbClr val="333333"/>
                </a:solidFill>
                <a:effectLst/>
                <a:latin typeface="Calibri" panose="020F0502020204030204" pitchFamily="34" charset="0"/>
                <a:ea typeface="Arial" panose="020B0604020202020204" pitchFamily="34" charset="0"/>
                <a:cs typeface="Arial" panose="020B0604020202020204" pitchFamily="34" charset="0"/>
              </a:rPr>
              <a:t>They also design, manufacture and install custom engineered pumping solutions that have been engineered and manufactured as a one-off product to meet specific customer’s requirements. The main order winning criteria is the organisation’s capability to design, develop, manufacture, deliver and install a pumping solution fit for purpose, to budget, and to timescale. Thus, these products are significantly more complex and uncertain when compared to the standard products.</a:t>
            </a:r>
            <a:endParaRPr lang="en-GB" sz="1200" dirty="0">
              <a:solidFill>
                <a:srgbClr val="333333"/>
              </a:solidFill>
              <a:effectLst/>
              <a:latin typeface="Arial" panose="020B0604020202020204" pitchFamily="34" charset="0"/>
              <a:ea typeface="Arial" panose="020B0604020202020204" pitchFamily="34" charset="0"/>
            </a:endParaRPr>
          </a:p>
          <a:p>
            <a:r>
              <a:rPr lang="en-GB" sz="1600" dirty="0">
                <a:solidFill>
                  <a:srgbClr val="333333"/>
                </a:solidFill>
                <a:effectLst/>
                <a:latin typeface="Calibri" panose="020F0502020204030204" pitchFamily="34" charset="0"/>
                <a:ea typeface="Arial" panose="020B0604020202020204" pitchFamily="34" charset="0"/>
              </a:rPr>
              <a:t> </a:t>
            </a:r>
            <a:endParaRPr lang="en-GB" sz="1200" dirty="0">
              <a:solidFill>
                <a:srgbClr val="333333"/>
              </a:solidFill>
              <a:effectLst/>
              <a:latin typeface="Arial" panose="020B0604020202020204" pitchFamily="34" charset="0"/>
              <a:ea typeface="Arial" panose="020B0604020202020204" pitchFamily="34" charset="0"/>
            </a:endParaRPr>
          </a:p>
          <a:p>
            <a:r>
              <a:rPr lang="en-GB" sz="1600" dirty="0">
                <a:solidFill>
                  <a:srgbClr val="333333"/>
                </a:solidFill>
                <a:effectLst/>
                <a:latin typeface="Calibri" panose="020F0502020204030204" pitchFamily="34" charset="0"/>
                <a:ea typeface="Arial" panose="020B0604020202020204" pitchFamily="34" charset="0"/>
              </a:rPr>
              <a:t>Clearly, here the company has two different systems each with a different root definition:</a:t>
            </a:r>
            <a:endParaRPr lang="en-GB" sz="1200" dirty="0">
              <a:solidFill>
                <a:srgbClr val="333333"/>
              </a:solidFill>
              <a:effectLst/>
              <a:latin typeface="Arial" panose="020B0604020202020204" pitchFamily="34" charset="0"/>
              <a:ea typeface="Arial" panose="020B0604020202020204" pitchFamily="34" charset="0"/>
            </a:endParaRPr>
          </a:p>
          <a:p>
            <a:r>
              <a:rPr lang="en-GB" sz="1600" dirty="0">
                <a:solidFill>
                  <a:srgbClr val="333333"/>
                </a:solidFill>
                <a:effectLst/>
                <a:latin typeface="Calibri" panose="020F0502020204030204" pitchFamily="34" charset="0"/>
                <a:ea typeface="Arial" panose="020B0604020202020204" pitchFamily="34" charset="0"/>
              </a:rPr>
              <a:t> </a:t>
            </a:r>
            <a:endParaRPr lang="en-GB" sz="1200" dirty="0">
              <a:solidFill>
                <a:srgbClr val="333333"/>
              </a:solidFill>
              <a:effectLst/>
              <a:latin typeface="Arial" panose="020B0604020202020204" pitchFamily="34" charset="0"/>
              <a:ea typeface="Arial" panose="020B0604020202020204" pitchFamily="34" charset="0"/>
            </a:endParaRPr>
          </a:p>
          <a:p>
            <a:pPr marL="285750" indent="-285750">
              <a:buFont typeface="Arial" panose="020B0604020202020204" pitchFamily="34" charset="0"/>
              <a:buChar char="•"/>
            </a:pPr>
            <a:r>
              <a:rPr lang="en-GB" sz="1600" dirty="0">
                <a:solidFill>
                  <a:srgbClr val="333333"/>
                </a:solidFill>
                <a:effectLst/>
                <a:latin typeface="Calibri" panose="020F0502020204030204" pitchFamily="34" charset="0"/>
                <a:ea typeface="Arial" panose="020B0604020202020204" pitchFamily="34" charset="0"/>
                <a:cs typeface="Arial" panose="020B0604020202020204" pitchFamily="34" charset="0"/>
              </a:rPr>
              <a:t>a system that marketing, engineering, manufacturing and sales departments collaborate to create value by designing, manufacturing and selling market leading standard pumping solutions…  </a:t>
            </a:r>
            <a:endParaRPr lang="en-GB" sz="1200" dirty="0">
              <a:solidFill>
                <a:srgbClr val="333333"/>
              </a:solidFill>
              <a:effectLst/>
              <a:latin typeface="Arial" panose="020B0604020202020204" pitchFamily="34" charset="0"/>
              <a:ea typeface="Arial" panose="020B0604020202020204" pitchFamily="34" charset="0"/>
            </a:endParaRPr>
          </a:p>
          <a:p>
            <a:pPr marL="285750" indent="-285750">
              <a:buFont typeface="Arial" panose="020B0604020202020204" pitchFamily="34" charset="0"/>
              <a:buChar char="•"/>
            </a:pPr>
            <a:r>
              <a:rPr lang="en-GB" sz="1600" dirty="0">
                <a:solidFill>
                  <a:srgbClr val="333333"/>
                </a:solidFill>
                <a:effectLst/>
                <a:latin typeface="Calibri" panose="020F0502020204030204" pitchFamily="34" charset="0"/>
                <a:ea typeface="Arial" panose="020B0604020202020204" pitchFamily="34" charset="0"/>
                <a:cs typeface="Arial" panose="020B0604020202020204" pitchFamily="34" charset="0"/>
              </a:rPr>
              <a:t>a system that clients, engineering, manufacturing and projects departments collaborate to create value by designing, manufacturing and selling customised pumping solutions to address the needs of each client…  </a:t>
            </a:r>
            <a:endParaRPr lang="en-GB" sz="1200" dirty="0">
              <a:solidFill>
                <a:srgbClr val="333333"/>
              </a:solidFill>
              <a:effectLst/>
              <a:latin typeface="Arial" panose="020B0604020202020204" pitchFamily="34" charset="0"/>
              <a:ea typeface="Arial" panose="020B0604020202020204" pitchFamily="34" charset="0"/>
            </a:endParaRPr>
          </a:p>
        </p:txBody>
      </p:sp>
      <p:sp>
        <p:nvSpPr>
          <p:cNvPr id="6" name="TextBox 5">
            <a:extLst>
              <a:ext uri="{FF2B5EF4-FFF2-40B4-BE49-F238E27FC236}">
                <a16:creationId xmlns:a16="http://schemas.microsoft.com/office/drawing/2014/main" id="{FCB14768-AD50-568C-4B30-606F0EE53C89}"/>
              </a:ext>
            </a:extLst>
          </p:cNvPr>
          <p:cNvSpPr txBox="1"/>
          <p:nvPr/>
        </p:nvSpPr>
        <p:spPr>
          <a:xfrm>
            <a:off x="73415" y="-6614"/>
            <a:ext cx="9041087" cy="916726"/>
          </a:xfrm>
          <a:prstGeom prst="rect">
            <a:avLst/>
          </a:prstGeom>
          <a:noFill/>
        </p:spPr>
        <p:txBody>
          <a:bodyPr wrap="square">
            <a:spAutoFit/>
          </a:bodyPr>
          <a:lstStyle/>
          <a:p>
            <a:pPr>
              <a:lnSpc>
                <a:spcPct val="133000"/>
              </a:lnSpc>
            </a:pPr>
            <a:r>
              <a:rPr lang="en-GB" sz="4400" dirty="0"/>
              <a:t>Example of two different sub-systems</a:t>
            </a:r>
          </a:p>
        </p:txBody>
      </p:sp>
      <p:pic>
        <p:nvPicPr>
          <p:cNvPr id="2" name="Picture 1">
            <a:extLst>
              <a:ext uri="{FF2B5EF4-FFF2-40B4-BE49-F238E27FC236}">
                <a16:creationId xmlns:a16="http://schemas.microsoft.com/office/drawing/2014/main" id="{DE1F6359-A4A0-42E7-8F16-8A09DDF6A917}"/>
              </a:ext>
            </a:extLst>
          </p:cNvPr>
          <p:cNvPicPr>
            <a:picLocks noChangeAspect="1"/>
          </p:cNvPicPr>
          <p:nvPr/>
        </p:nvPicPr>
        <p:blipFill>
          <a:blip r:embed="rId2"/>
          <a:stretch>
            <a:fillRect/>
          </a:stretch>
        </p:blipFill>
        <p:spPr>
          <a:xfrm>
            <a:off x="0" y="5662153"/>
            <a:ext cx="2883658" cy="1079086"/>
          </a:xfrm>
          <a:prstGeom prst="rect">
            <a:avLst/>
          </a:prstGeom>
        </p:spPr>
      </p:pic>
    </p:spTree>
    <p:extLst>
      <p:ext uri="{BB962C8B-B14F-4D97-AF65-F5344CB8AC3E}">
        <p14:creationId xmlns:p14="http://schemas.microsoft.com/office/powerpoint/2010/main" val="10306377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15BE5D-E9A2-F3A8-8360-649C5AD8BF9E}"/>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Soft Systems Methodology (SSM)</a:t>
            </a:r>
          </a:p>
        </p:txBody>
      </p:sp>
      <p:sp>
        <p:nvSpPr>
          <p:cNvPr id="6" name="TextBox 5">
            <a:extLst>
              <a:ext uri="{FF2B5EF4-FFF2-40B4-BE49-F238E27FC236}">
                <a16:creationId xmlns:a16="http://schemas.microsoft.com/office/drawing/2014/main" id="{BF32E874-FCAA-0555-673B-39D968E1059C}"/>
              </a:ext>
            </a:extLst>
          </p:cNvPr>
          <p:cNvSpPr txBox="1"/>
          <p:nvPr/>
        </p:nvSpPr>
        <p:spPr>
          <a:xfrm>
            <a:off x="6337525" y="1630492"/>
            <a:ext cx="5507900" cy="2554545"/>
          </a:xfrm>
          <a:prstGeom prst="rect">
            <a:avLst/>
          </a:prstGeom>
          <a:noFill/>
        </p:spPr>
        <p:txBody>
          <a:bodyPr wrap="square">
            <a:spAutoFit/>
          </a:bodyPr>
          <a:lstStyle/>
          <a:p>
            <a:r>
              <a:rPr lang="en-GB" sz="1600" b="1" dirty="0"/>
              <a:t>Step 5: Comparing the conceptual model with the problem as expressed </a:t>
            </a:r>
          </a:p>
          <a:p>
            <a:r>
              <a:rPr lang="en-GB" sz="1600" dirty="0"/>
              <a:t>Objective is to identify the potential changes that can be made to the system to resolve a particular problem/issue or improve the performance of the system.  </a:t>
            </a:r>
          </a:p>
          <a:p>
            <a:endParaRPr lang="en-GB" sz="1600" dirty="0"/>
          </a:p>
          <a:p>
            <a:r>
              <a:rPr lang="en-GB" sz="1600" dirty="0"/>
              <a:t>A simple way of doing this is to focus on the key elements of the system (from the root definition) and compare real life issues with what could be done in the future. (see example in  the next slide)</a:t>
            </a:r>
          </a:p>
        </p:txBody>
      </p:sp>
      <p:pic>
        <p:nvPicPr>
          <p:cNvPr id="7" name="Picture 6">
            <a:extLst>
              <a:ext uri="{FF2B5EF4-FFF2-40B4-BE49-F238E27FC236}">
                <a16:creationId xmlns:a16="http://schemas.microsoft.com/office/drawing/2014/main" id="{1A2E1A91-2EF0-5D3D-03C9-6944DBBF60FC}"/>
              </a:ext>
            </a:extLst>
          </p:cNvPr>
          <p:cNvPicPr>
            <a:picLocks noChangeAspect="1"/>
          </p:cNvPicPr>
          <p:nvPr/>
        </p:nvPicPr>
        <p:blipFill>
          <a:blip r:embed="rId2"/>
          <a:stretch>
            <a:fillRect/>
          </a:stretch>
        </p:blipFill>
        <p:spPr>
          <a:xfrm>
            <a:off x="346575" y="1355750"/>
            <a:ext cx="5673362" cy="3879136"/>
          </a:xfrm>
          <a:prstGeom prst="rect">
            <a:avLst/>
          </a:prstGeom>
        </p:spPr>
      </p:pic>
      <p:pic>
        <p:nvPicPr>
          <p:cNvPr id="2" name="Picture 1">
            <a:extLst>
              <a:ext uri="{FF2B5EF4-FFF2-40B4-BE49-F238E27FC236}">
                <a16:creationId xmlns:a16="http://schemas.microsoft.com/office/drawing/2014/main" id="{09087F39-F192-41C8-BB38-0BF65500840E}"/>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8479038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F514942-E86E-849E-9B68-706574BC54AC}"/>
              </a:ext>
            </a:extLst>
          </p:cNvPr>
          <p:cNvSpPr txBox="1"/>
          <p:nvPr/>
        </p:nvSpPr>
        <p:spPr>
          <a:xfrm>
            <a:off x="374723" y="1572841"/>
            <a:ext cx="4223657" cy="2554545"/>
          </a:xfrm>
          <a:prstGeom prst="rect">
            <a:avLst/>
          </a:prstGeom>
          <a:solidFill>
            <a:schemeClr val="bg2"/>
          </a:solidFill>
        </p:spPr>
        <p:txBody>
          <a:bodyPr wrap="square">
            <a:spAutoFit/>
          </a:bodyPr>
          <a:lstStyle/>
          <a:p>
            <a:r>
              <a:rPr lang="en-GB" sz="1600" b="1" dirty="0">
                <a:solidFill>
                  <a:srgbClr val="333333"/>
                </a:solidFill>
                <a:effectLst/>
                <a:latin typeface="Calibri" panose="020F0502020204030204" pitchFamily="34" charset="0"/>
                <a:ea typeface="Arial" panose="020B0604020202020204" pitchFamily="34" charset="0"/>
              </a:rPr>
              <a:t>The root definition </a:t>
            </a:r>
          </a:p>
          <a:p>
            <a:endParaRPr lang="en-GB" sz="1600" b="1" dirty="0">
              <a:solidFill>
                <a:srgbClr val="333333"/>
              </a:solidFill>
              <a:latin typeface="Calibri" panose="020F0502020204030204" pitchFamily="34" charset="0"/>
              <a:ea typeface="Arial" panose="020B0604020202020204" pitchFamily="34" charset="0"/>
            </a:endParaRPr>
          </a:p>
          <a:p>
            <a:r>
              <a:rPr lang="en-GB" sz="1600" dirty="0">
                <a:solidFill>
                  <a:srgbClr val="333333"/>
                </a:solidFill>
                <a:effectLst/>
                <a:latin typeface="Calibri" panose="020F0502020204030204" pitchFamily="34" charset="0"/>
                <a:ea typeface="Arial" panose="020B0604020202020204" pitchFamily="34" charset="0"/>
              </a:rPr>
              <a:t>A system owned by the government (O) in which universities (A) in collaboration with schools, further education colleges and enterprises (A) drive economic growth (T) by creating and growing enterprises for the benefit of the wider society (C) underpinned by the values of responsible and sustainable business (W) and within technological capabilities (E).</a:t>
            </a:r>
            <a:endParaRPr lang="en-GB" sz="1200" dirty="0">
              <a:solidFill>
                <a:srgbClr val="333333"/>
              </a:solidFill>
              <a:effectLst/>
              <a:latin typeface="Arial" panose="020B0604020202020204" pitchFamily="34" charset="0"/>
              <a:ea typeface="Arial" panose="020B0604020202020204" pitchFamily="34" charset="0"/>
            </a:endParaRPr>
          </a:p>
        </p:txBody>
      </p:sp>
      <p:graphicFrame>
        <p:nvGraphicFramePr>
          <p:cNvPr id="5" name="Table 4">
            <a:extLst>
              <a:ext uri="{FF2B5EF4-FFF2-40B4-BE49-F238E27FC236}">
                <a16:creationId xmlns:a16="http://schemas.microsoft.com/office/drawing/2014/main" id="{D6231571-CCA1-720A-B5E9-D07C73ECD9B8}"/>
              </a:ext>
            </a:extLst>
          </p:cNvPr>
          <p:cNvGraphicFramePr>
            <a:graphicFrameLocks noGrp="1"/>
          </p:cNvGraphicFramePr>
          <p:nvPr>
            <p:extLst>
              <p:ext uri="{D42A27DB-BD31-4B8C-83A1-F6EECF244321}">
                <p14:modId xmlns:p14="http://schemas.microsoft.com/office/powerpoint/2010/main" val="1316775498"/>
              </p:ext>
            </p:extLst>
          </p:nvPr>
        </p:nvGraphicFramePr>
        <p:xfrm>
          <a:off x="4856170" y="912688"/>
          <a:ext cx="6979032" cy="4293960"/>
        </p:xfrm>
        <a:graphic>
          <a:graphicData uri="http://schemas.openxmlformats.org/drawingml/2006/table">
            <a:tbl>
              <a:tblPr firstRow="1" firstCol="1" bandRow="1"/>
              <a:tblGrid>
                <a:gridCol w="2059161">
                  <a:extLst>
                    <a:ext uri="{9D8B030D-6E8A-4147-A177-3AD203B41FA5}">
                      <a16:colId xmlns:a16="http://schemas.microsoft.com/office/drawing/2014/main" val="2760944284"/>
                    </a:ext>
                  </a:extLst>
                </a:gridCol>
                <a:gridCol w="2059969">
                  <a:extLst>
                    <a:ext uri="{9D8B030D-6E8A-4147-A177-3AD203B41FA5}">
                      <a16:colId xmlns:a16="http://schemas.microsoft.com/office/drawing/2014/main" val="3512178671"/>
                    </a:ext>
                  </a:extLst>
                </a:gridCol>
                <a:gridCol w="2859902">
                  <a:extLst>
                    <a:ext uri="{9D8B030D-6E8A-4147-A177-3AD203B41FA5}">
                      <a16:colId xmlns:a16="http://schemas.microsoft.com/office/drawing/2014/main" val="2146552472"/>
                    </a:ext>
                  </a:extLst>
                </a:gridCol>
              </a:tblGrid>
              <a:tr h="252149">
                <a:tc>
                  <a:txBody>
                    <a:bodyPr/>
                    <a:lstStyle/>
                    <a:p>
                      <a:pPr>
                        <a:lnSpc>
                          <a:spcPct val="100000"/>
                        </a:lnSpc>
                      </a:pPr>
                      <a:r>
                        <a:rPr lang="en-GB" sz="1400" b="1">
                          <a:solidFill>
                            <a:srgbClr val="333333"/>
                          </a:solidFill>
                          <a:effectLst/>
                          <a:latin typeface="Calibri" panose="020F0502020204030204" pitchFamily="34" charset="0"/>
                          <a:ea typeface="Arial" panose="020B0604020202020204" pitchFamily="34" charset="0"/>
                        </a:rPr>
                        <a:t>Root Definition</a:t>
                      </a:r>
                      <a:endParaRPr lang="en-GB" sz="1400">
                        <a:solidFill>
                          <a:srgbClr val="333333"/>
                        </a:solidFill>
                        <a:effectLst/>
                        <a:latin typeface="Arial" panose="020B0604020202020204" pitchFamily="34" charset="0"/>
                        <a:ea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pPr>
                      <a:r>
                        <a:rPr lang="en-GB" sz="1400" b="1">
                          <a:solidFill>
                            <a:srgbClr val="333333"/>
                          </a:solidFill>
                          <a:effectLst/>
                          <a:latin typeface="Calibri" panose="020F0502020204030204" pitchFamily="34" charset="0"/>
                          <a:ea typeface="Arial" panose="020B0604020202020204" pitchFamily="34" charset="0"/>
                        </a:rPr>
                        <a:t>Issues in the real world</a:t>
                      </a:r>
                      <a:endParaRPr lang="en-GB" sz="1400">
                        <a:solidFill>
                          <a:srgbClr val="333333"/>
                        </a:solidFill>
                        <a:effectLst/>
                        <a:latin typeface="Arial" panose="020B0604020202020204" pitchFamily="34" charset="0"/>
                        <a:ea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pPr>
                      <a:r>
                        <a:rPr lang="en-GB" sz="1400" b="1">
                          <a:solidFill>
                            <a:srgbClr val="333333"/>
                          </a:solidFill>
                          <a:effectLst/>
                          <a:latin typeface="Calibri" panose="020F0502020204030204" pitchFamily="34" charset="0"/>
                          <a:ea typeface="Arial" panose="020B0604020202020204" pitchFamily="34" charset="0"/>
                        </a:rPr>
                        <a:t>What can be done?</a:t>
                      </a:r>
                      <a:endParaRPr lang="en-GB" sz="1400">
                        <a:solidFill>
                          <a:srgbClr val="333333"/>
                        </a:solidFill>
                        <a:effectLst/>
                        <a:latin typeface="Arial" panose="020B0604020202020204" pitchFamily="34" charset="0"/>
                        <a:ea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72911460"/>
                  </a:ext>
                </a:extLst>
              </a:tr>
              <a:tr h="1119315">
                <a:tc>
                  <a:txBody>
                    <a:bodyPr/>
                    <a:lstStyle/>
                    <a:p>
                      <a:pPr>
                        <a:lnSpc>
                          <a:spcPct val="100000"/>
                        </a:lnSpc>
                      </a:pPr>
                      <a:r>
                        <a:rPr lang="en-GB" sz="1400" dirty="0">
                          <a:solidFill>
                            <a:srgbClr val="333333"/>
                          </a:solidFill>
                          <a:effectLst/>
                          <a:latin typeface="Calibri" panose="020F0502020204030204" pitchFamily="34" charset="0"/>
                          <a:ea typeface="Arial" panose="020B0604020202020204" pitchFamily="34" charset="0"/>
                        </a:rPr>
                        <a:t>… universities (A) in collaboration with schools, further education colleges and enterprises</a:t>
                      </a:r>
                      <a:endParaRPr lang="en-GB" sz="1400" dirty="0">
                        <a:solidFill>
                          <a:srgbClr val="333333"/>
                        </a:solidFill>
                        <a:effectLst/>
                        <a:latin typeface="Arial" panose="020B0604020202020204" pitchFamily="34" charset="0"/>
                        <a:ea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pPr>
                      <a:r>
                        <a:rPr lang="en-GB" sz="1400" dirty="0">
                          <a:solidFill>
                            <a:srgbClr val="333333"/>
                          </a:solidFill>
                          <a:effectLst/>
                          <a:latin typeface="Calibri" panose="020F0502020204030204" pitchFamily="34" charset="0"/>
                          <a:ea typeface="Arial" panose="020B0604020202020204" pitchFamily="34" charset="0"/>
                          <a:cs typeface="Arial" panose="020B0604020202020204" pitchFamily="34" charset="0"/>
                        </a:rPr>
                        <a:t>Poor alignment between schools, colleges, and universities, little or no collaboration with enterprises</a:t>
                      </a:r>
                      <a:endParaRPr lang="en-GB" sz="1400" dirty="0">
                        <a:solidFill>
                          <a:srgbClr val="333333"/>
                        </a:solidFill>
                        <a:effectLst/>
                        <a:latin typeface="Arial" panose="020B0604020202020204" pitchFamily="34" charset="0"/>
                        <a:ea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82563" lvl="0" indent="-182563" rtl="0">
                        <a:lnSpc>
                          <a:spcPct val="100000"/>
                        </a:lnSpc>
                        <a:buFont typeface="Symbol" panose="05050102010706020507" pitchFamily="18" charset="2"/>
                        <a:buChar char=""/>
                      </a:pPr>
                      <a:r>
                        <a:rPr lang="en-GB" sz="1400" dirty="0">
                          <a:solidFill>
                            <a:srgbClr val="333333"/>
                          </a:solidFill>
                          <a:effectLst/>
                          <a:latin typeface="Calibri" panose="020F0502020204030204" pitchFamily="34" charset="0"/>
                          <a:ea typeface="Arial" panose="020B0604020202020204" pitchFamily="34" charset="0"/>
                        </a:rPr>
                        <a:t>Review the purpose and objective of schools, colleges and universities</a:t>
                      </a:r>
                      <a:endParaRPr lang="en-GB" sz="1400" dirty="0">
                        <a:solidFill>
                          <a:srgbClr val="333333"/>
                        </a:solidFill>
                        <a:effectLst/>
                        <a:latin typeface="Arial" panose="020B0604020202020204" pitchFamily="34" charset="0"/>
                        <a:ea typeface="Arial" panose="020B0604020202020204" pitchFamily="34" charset="0"/>
                      </a:endParaRPr>
                    </a:p>
                    <a:p>
                      <a:pPr marL="182563" lvl="0" indent="-182563">
                        <a:lnSpc>
                          <a:spcPct val="100000"/>
                        </a:lnSpc>
                        <a:buFont typeface="Symbol" panose="05050102010706020507" pitchFamily="18" charset="2"/>
                        <a:buChar char=""/>
                      </a:pPr>
                      <a:r>
                        <a:rPr lang="en-GB" sz="1400" dirty="0">
                          <a:solidFill>
                            <a:srgbClr val="333333"/>
                          </a:solidFill>
                          <a:effectLst/>
                          <a:latin typeface="Calibri" panose="020F0502020204030204" pitchFamily="34" charset="0"/>
                          <a:ea typeface="Arial" panose="020B0604020202020204" pitchFamily="34" charset="0"/>
                        </a:rPr>
                        <a:t>Create measures and incentives</a:t>
                      </a:r>
                      <a:endParaRPr lang="en-GB" sz="1400" dirty="0">
                        <a:solidFill>
                          <a:srgbClr val="333333"/>
                        </a:solidFill>
                        <a:effectLst/>
                        <a:latin typeface="Arial" panose="020B0604020202020204" pitchFamily="34" charset="0"/>
                        <a:ea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01982457"/>
                  </a:ext>
                </a:extLst>
              </a:tr>
              <a:tr h="916132">
                <a:tc>
                  <a:txBody>
                    <a:bodyPr/>
                    <a:lstStyle/>
                    <a:p>
                      <a:pPr>
                        <a:lnSpc>
                          <a:spcPct val="100000"/>
                        </a:lnSpc>
                      </a:pPr>
                      <a:r>
                        <a:rPr lang="en-GB" sz="1400">
                          <a:solidFill>
                            <a:srgbClr val="333333"/>
                          </a:solidFill>
                          <a:effectLst/>
                          <a:latin typeface="Calibri" panose="020F0502020204030204" pitchFamily="34" charset="0"/>
                          <a:ea typeface="Arial" panose="020B0604020202020204" pitchFamily="34" charset="0"/>
                        </a:rPr>
                        <a:t>… drive economic growth</a:t>
                      </a:r>
                      <a:endParaRPr lang="en-GB" sz="1400">
                        <a:solidFill>
                          <a:srgbClr val="333333"/>
                        </a:solidFill>
                        <a:effectLst/>
                        <a:latin typeface="Arial" panose="020B0604020202020204" pitchFamily="34" charset="0"/>
                        <a:ea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pPr>
                      <a:r>
                        <a:rPr lang="en-GB" sz="1400">
                          <a:solidFill>
                            <a:srgbClr val="333333"/>
                          </a:solidFill>
                          <a:effectLst/>
                          <a:latin typeface="Calibri" panose="020F0502020204030204" pitchFamily="34" charset="0"/>
                          <a:ea typeface="Arial" panose="020B0604020202020204" pitchFamily="34" charset="0"/>
                        </a:rPr>
                        <a:t>In the 4</a:t>
                      </a:r>
                      <a:r>
                        <a:rPr lang="en-GB" sz="1400" baseline="30000">
                          <a:solidFill>
                            <a:srgbClr val="333333"/>
                          </a:solidFill>
                          <a:effectLst/>
                          <a:latin typeface="Calibri" panose="020F0502020204030204" pitchFamily="34" charset="0"/>
                          <a:ea typeface="Arial" panose="020B0604020202020204" pitchFamily="34" charset="0"/>
                        </a:rPr>
                        <a:t>th</a:t>
                      </a:r>
                      <a:r>
                        <a:rPr lang="en-GB" sz="1400">
                          <a:solidFill>
                            <a:srgbClr val="333333"/>
                          </a:solidFill>
                          <a:effectLst/>
                          <a:latin typeface="Calibri" panose="020F0502020204030204" pitchFamily="34" charset="0"/>
                          <a:ea typeface="Arial" panose="020B0604020202020204" pitchFamily="34" charset="0"/>
                        </a:rPr>
                        <a:t> quartile for developed (OECD) economies</a:t>
                      </a:r>
                      <a:endParaRPr lang="en-GB" sz="1400">
                        <a:solidFill>
                          <a:srgbClr val="333333"/>
                        </a:solidFill>
                        <a:effectLst/>
                        <a:latin typeface="Arial" panose="020B0604020202020204" pitchFamily="34" charset="0"/>
                        <a:ea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82563" lvl="0" indent="-182563" algn="l" defTabSz="914400" rtl="0" eaLnBrk="1" latinLnBrk="0" hangingPunct="1">
                        <a:lnSpc>
                          <a:spcPct val="100000"/>
                        </a:lnSpc>
                        <a:buFont typeface="Symbol" panose="05050102010706020507" pitchFamily="18" charset="2"/>
                        <a:buChar char=""/>
                      </a:pPr>
                      <a:r>
                        <a:rPr lang="en-GB" sz="1400" kern="1200" dirty="0">
                          <a:solidFill>
                            <a:srgbClr val="333333"/>
                          </a:solidFill>
                          <a:effectLst/>
                          <a:latin typeface="Calibri" panose="020F0502020204030204" pitchFamily="34" charset="0"/>
                          <a:ea typeface="Arial" panose="020B0604020202020204" pitchFamily="34" charset="0"/>
                          <a:cs typeface="+mn-cs"/>
                        </a:rPr>
                        <a:t>Increase financial support for start-ups</a:t>
                      </a:r>
                    </a:p>
                    <a:p>
                      <a:pPr marL="182563" lvl="0" indent="-182563" algn="l" defTabSz="914400" rtl="0" eaLnBrk="1" latinLnBrk="0" hangingPunct="1">
                        <a:lnSpc>
                          <a:spcPct val="100000"/>
                        </a:lnSpc>
                        <a:buFont typeface="Symbol" panose="05050102010706020507" pitchFamily="18" charset="2"/>
                        <a:buChar char=""/>
                      </a:pPr>
                      <a:r>
                        <a:rPr lang="en-GB" sz="1400" kern="1200" dirty="0">
                          <a:solidFill>
                            <a:srgbClr val="333333"/>
                          </a:solidFill>
                          <a:effectLst/>
                          <a:latin typeface="Calibri" panose="020F0502020204030204" pitchFamily="34" charset="0"/>
                          <a:ea typeface="Arial" panose="020B0604020202020204" pitchFamily="34" charset="0"/>
                          <a:cs typeface="+mn-cs"/>
                        </a:rPr>
                        <a:t>Increasing support for collaborative growth initiatives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85643725"/>
                  </a:ext>
                </a:extLst>
              </a:tr>
              <a:tr h="668529">
                <a:tc>
                  <a:txBody>
                    <a:bodyPr/>
                    <a:lstStyle/>
                    <a:p>
                      <a:pPr>
                        <a:lnSpc>
                          <a:spcPct val="100000"/>
                        </a:lnSpc>
                      </a:pPr>
                      <a:r>
                        <a:rPr lang="en-GB" sz="1400">
                          <a:solidFill>
                            <a:srgbClr val="333333"/>
                          </a:solidFill>
                          <a:effectLst/>
                          <a:latin typeface="Calibri" panose="020F0502020204030204" pitchFamily="34" charset="0"/>
                          <a:ea typeface="Arial" panose="020B0604020202020204" pitchFamily="34" charset="0"/>
                        </a:rPr>
                        <a:t>… creating and growing enterprises</a:t>
                      </a:r>
                      <a:endParaRPr lang="en-GB" sz="1400">
                        <a:solidFill>
                          <a:srgbClr val="333333"/>
                        </a:solidFill>
                        <a:effectLst/>
                        <a:latin typeface="Arial" panose="020B0604020202020204" pitchFamily="34" charset="0"/>
                        <a:ea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pPr>
                      <a:r>
                        <a:rPr lang="en-GB" sz="1400">
                          <a:solidFill>
                            <a:srgbClr val="333333"/>
                          </a:solidFill>
                          <a:effectLst/>
                          <a:latin typeface="Calibri" panose="020F0502020204030204" pitchFamily="34" charset="0"/>
                          <a:ea typeface="Arial" panose="020B0604020202020204" pitchFamily="34" charset="0"/>
                        </a:rPr>
                        <a:t>Enterprise death rate is higher than birth rate </a:t>
                      </a:r>
                      <a:endParaRPr lang="en-GB" sz="1400">
                        <a:solidFill>
                          <a:srgbClr val="333333"/>
                        </a:solidFill>
                        <a:effectLst/>
                        <a:latin typeface="Arial" panose="020B0604020202020204" pitchFamily="34" charset="0"/>
                        <a:ea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82563" lvl="0" indent="-182563" algn="l" defTabSz="914400" rtl="0" eaLnBrk="1" latinLnBrk="0" hangingPunct="1">
                        <a:lnSpc>
                          <a:spcPct val="100000"/>
                        </a:lnSpc>
                        <a:buFont typeface="Symbol" panose="05050102010706020507" pitchFamily="18" charset="2"/>
                        <a:buChar char=""/>
                      </a:pPr>
                      <a:r>
                        <a:rPr lang="en-GB" sz="1400" kern="1200" dirty="0">
                          <a:solidFill>
                            <a:srgbClr val="333333"/>
                          </a:solidFill>
                          <a:effectLst/>
                          <a:latin typeface="Calibri" panose="020F0502020204030204" pitchFamily="34" charset="0"/>
                          <a:ea typeface="Arial" panose="020B0604020202020204" pitchFamily="34" charset="0"/>
                          <a:cs typeface="+mn-cs"/>
                        </a:rPr>
                        <a:t>Fund enterprise education</a:t>
                      </a:r>
                    </a:p>
                    <a:p>
                      <a:pPr marL="182563" lvl="0" indent="-182563" algn="l" defTabSz="914400" rtl="0" eaLnBrk="1" latinLnBrk="0" hangingPunct="1">
                        <a:lnSpc>
                          <a:spcPct val="100000"/>
                        </a:lnSpc>
                        <a:buFont typeface="Symbol" panose="05050102010706020507" pitchFamily="18" charset="2"/>
                        <a:buChar char=""/>
                      </a:pPr>
                      <a:r>
                        <a:rPr lang="en-GB" sz="1400" kern="1200" dirty="0">
                          <a:solidFill>
                            <a:srgbClr val="333333"/>
                          </a:solidFill>
                          <a:effectLst/>
                          <a:latin typeface="Calibri" panose="020F0502020204030204" pitchFamily="34" charset="0"/>
                          <a:ea typeface="Arial" panose="020B0604020202020204" pitchFamily="34" charset="0"/>
                          <a:cs typeface="+mn-cs"/>
                        </a:rPr>
                        <a:t>Start-up competitions</a:t>
                      </a:r>
                    </a:p>
                    <a:p>
                      <a:pPr marL="182563" lvl="0" indent="-182563" algn="l" defTabSz="914400" rtl="0" eaLnBrk="1" latinLnBrk="0" hangingPunct="1">
                        <a:lnSpc>
                          <a:spcPct val="100000"/>
                        </a:lnSpc>
                        <a:buFont typeface="Symbol" panose="05050102010706020507" pitchFamily="18" charset="2"/>
                        <a:buChar char=""/>
                      </a:pPr>
                      <a:r>
                        <a:rPr lang="en-GB" sz="1400" kern="1200" dirty="0">
                          <a:solidFill>
                            <a:srgbClr val="333333"/>
                          </a:solidFill>
                          <a:effectLst/>
                          <a:latin typeface="Calibri" panose="020F0502020204030204" pitchFamily="34" charset="0"/>
                          <a:ea typeface="Arial" panose="020B0604020202020204" pitchFamily="34" charset="0"/>
                          <a:cs typeface="+mn-cs"/>
                        </a:rPr>
                        <a:t>Advisory support for growth</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95092931"/>
                  </a:ext>
                </a:extLst>
              </a:tr>
              <a:tr h="530449">
                <a:tc>
                  <a:txBody>
                    <a:bodyPr/>
                    <a:lstStyle/>
                    <a:p>
                      <a:pPr>
                        <a:lnSpc>
                          <a:spcPct val="100000"/>
                        </a:lnSpc>
                      </a:pPr>
                      <a:r>
                        <a:rPr lang="en-GB" sz="1400">
                          <a:solidFill>
                            <a:srgbClr val="333333"/>
                          </a:solidFill>
                          <a:effectLst/>
                          <a:latin typeface="Calibri" panose="020F0502020204030204" pitchFamily="34" charset="0"/>
                          <a:ea typeface="Arial" panose="020B0604020202020204" pitchFamily="34" charset="0"/>
                        </a:rPr>
                        <a:t>… benefit wider society</a:t>
                      </a:r>
                      <a:endParaRPr lang="en-GB" sz="1400">
                        <a:solidFill>
                          <a:srgbClr val="333333"/>
                        </a:solidFill>
                        <a:effectLst/>
                        <a:latin typeface="Arial" panose="020B0604020202020204" pitchFamily="34" charset="0"/>
                        <a:ea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pPr>
                      <a:r>
                        <a:rPr lang="en-GB" sz="1400">
                          <a:solidFill>
                            <a:srgbClr val="333333"/>
                          </a:solidFill>
                          <a:effectLst/>
                          <a:latin typeface="Calibri" panose="020F0502020204030204" pitchFamily="34" charset="0"/>
                          <a:ea typeface="Arial" panose="020B0604020202020204" pitchFamily="34" charset="0"/>
                        </a:rPr>
                        <a:t>Not visible. No clear benefits</a:t>
                      </a:r>
                      <a:endParaRPr lang="en-GB" sz="1400">
                        <a:solidFill>
                          <a:srgbClr val="333333"/>
                        </a:solidFill>
                        <a:effectLst/>
                        <a:latin typeface="Arial" panose="020B0604020202020204" pitchFamily="34" charset="0"/>
                        <a:ea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82563" lvl="0" indent="-182563" algn="l" defTabSz="914400" rtl="0" eaLnBrk="1" latinLnBrk="0" hangingPunct="1">
                        <a:lnSpc>
                          <a:spcPct val="100000"/>
                        </a:lnSpc>
                        <a:buFont typeface="Symbol" panose="05050102010706020507" pitchFamily="18" charset="2"/>
                        <a:buChar char=""/>
                      </a:pPr>
                      <a:r>
                        <a:rPr lang="en-GB" sz="1400" kern="1200" dirty="0">
                          <a:solidFill>
                            <a:srgbClr val="333333"/>
                          </a:solidFill>
                          <a:effectLst/>
                          <a:latin typeface="Calibri" panose="020F0502020204030204" pitchFamily="34" charset="0"/>
                          <a:ea typeface="Arial" panose="020B0604020202020204" pitchFamily="34" charset="0"/>
                          <a:cs typeface="+mn-cs"/>
                        </a:rPr>
                        <a:t>Measure the increase/decrease jobs versus higher value jobs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3966811"/>
                  </a:ext>
                </a:extLst>
              </a:tr>
              <a:tr h="807386">
                <a:tc>
                  <a:txBody>
                    <a:bodyPr/>
                    <a:lstStyle/>
                    <a:p>
                      <a:pPr>
                        <a:lnSpc>
                          <a:spcPct val="100000"/>
                        </a:lnSpc>
                      </a:pPr>
                      <a:r>
                        <a:rPr lang="en-GB" sz="1400" dirty="0">
                          <a:solidFill>
                            <a:srgbClr val="333333"/>
                          </a:solidFill>
                          <a:effectLst/>
                          <a:latin typeface="Calibri" panose="020F0502020204030204" pitchFamily="34" charset="0"/>
                          <a:ea typeface="Arial" panose="020B0604020202020204" pitchFamily="34" charset="0"/>
                        </a:rPr>
                        <a:t>Owned by government</a:t>
                      </a:r>
                      <a:endParaRPr lang="en-GB" sz="1400" dirty="0">
                        <a:solidFill>
                          <a:srgbClr val="333333"/>
                        </a:solidFill>
                        <a:effectLst/>
                        <a:latin typeface="Arial" panose="020B0604020202020204" pitchFamily="34" charset="0"/>
                        <a:ea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pPr>
                      <a:r>
                        <a:rPr lang="en-GB" sz="1400" dirty="0">
                          <a:solidFill>
                            <a:srgbClr val="333333"/>
                          </a:solidFill>
                          <a:effectLst/>
                          <a:latin typeface="Calibri" panose="020F0502020204030204" pitchFamily="34" charset="0"/>
                          <a:ea typeface="Arial" panose="020B0604020202020204" pitchFamily="34" charset="0"/>
                          <a:cs typeface="Arial" panose="020B0604020202020204" pitchFamily="34" charset="0"/>
                        </a:rPr>
                        <a:t>Primarily concerned with measuring and reporting outputs </a:t>
                      </a:r>
                      <a:endParaRPr lang="en-GB" sz="1400" dirty="0">
                        <a:solidFill>
                          <a:srgbClr val="333333"/>
                        </a:solidFill>
                        <a:effectLst/>
                        <a:latin typeface="Arial" panose="020B0604020202020204" pitchFamily="34" charset="0"/>
                        <a:ea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82563" lvl="0" indent="-182563" algn="l" defTabSz="914400" rtl="0" eaLnBrk="1" latinLnBrk="0" hangingPunct="1">
                        <a:lnSpc>
                          <a:spcPct val="100000"/>
                        </a:lnSpc>
                        <a:buFont typeface="Symbol" panose="05050102010706020507" pitchFamily="18" charset="2"/>
                        <a:buChar char=""/>
                      </a:pPr>
                      <a:r>
                        <a:rPr lang="en-GB" sz="1400" kern="1200" dirty="0">
                          <a:solidFill>
                            <a:srgbClr val="333333"/>
                          </a:solidFill>
                          <a:effectLst/>
                          <a:latin typeface="Calibri" panose="020F0502020204030204" pitchFamily="34" charset="0"/>
                          <a:ea typeface="Arial" panose="020B0604020202020204" pitchFamily="34" charset="0"/>
                          <a:cs typeface="+mn-cs"/>
                        </a:rPr>
                        <a:t>Focus on measuring and growing underlaying capabilities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70823992"/>
                  </a:ext>
                </a:extLst>
              </a:tr>
            </a:tbl>
          </a:graphicData>
        </a:graphic>
      </p:graphicFrame>
      <p:sp>
        <p:nvSpPr>
          <p:cNvPr id="6" name="TextBox 5">
            <a:extLst>
              <a:ext uri="{FF2B5EF4-FFF2-40B4-BE49-F238E27FC236}">
                <a16:creationId xmlns:a16="http://schemas.microsoft.com/office/drawing/2014/main" id="{753D1E13-449E-6B1B-1229-C4708F3E0F3B}"/>
              </a:ext>
            </a:extLst>
          </p:cNvPr>
          <p:cNvSpPr txBox="1"/>
          <p:nvPr/>
        </p:nvSpPr>
        <p:spPr>
          <a:xfrm>
            <a:off x="269966" y="269575"/>
            <a:ext cx="5930791" cy="369332"/>
          </a:xfrm>
          <a:prstGeom prst="rect">
            <a:avLst/>
          </a:prstGeom>
          <a:noFill/>
        </p:spPr>
        <p:txBody>
          <a:bodyPr wrap="none" rtlCol="0">
            <a:spAutoFit/>
          </a:bodyPr>
          <a:lstStyle/>
          <a:p>
            <a:r>
              <a:rPr lang="en-GB" dirty="0"/>
              <a:t>Example of surfacing potential changes from root definition…</a:t>
            </a:r>
          </a:p>
        </p:txBody>
      </p:sp>
      <p:pic>
        <p:nvPicPr>
          <p:cNvPr id="2" name="Picture 1">
            <a:extLst>
              <a:ext uri="{FF2B5EF4-FFF2-40B4-BE49-F238E27FC236}">
                <a16:creationId xmlns:a16="http://schemas.microsoft.com/office/drawing/2014/main" id="{AD065854-7D68-498A-932E-EB0D4EBE0B40}"/>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40060731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1DDC760-E7EB-A0F3-BA7D-2D7DA9C3CAEA}"/>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Soft Systems Methodology (SSM)</a:t>
            </a:r>
          </a:p>
        </p:txBody>
      </p:sp>
      <p:sp>
        <p:nvSpPr>
          <p:cNvPr id="6" name="TextBox 5">
            <a:extLst>
              <a:ext uri="{FF2B5EF4-FFF2-40B4-BE49-F238E27FC236}">
                <a16:creationId xmlns:a16="http://schemas.microsoft.com/office/drawing/2014/main" id="{54FB8F20-0BA6-3BDD-AAA5-84196A172DBA}"/>
              </a:ext>
            </a:extLst>
          </p:cNvPr>
          <p:cNvSpPr txBox="1"/>
          <p:nvPr/>
        </p:nvSpPr>
        <p:spPr>
          <a:xfrm>
            <a:off x="6337525" y="1197620"/>
            <a:ext cx="5507900" cy="4462760"/>
          </a:xfrm>
          <a:prstGeom prst="rect">
            <a:avLst/>
          </a:prstGeom>
          <a:noFill/>
        </p:spPr>
        <p:txBody>
          <a:bodyPr wrap="square">
            <a:spAutoFit/>
          </a:bodyPr>
          <a:lstStyle/>
          <a:p>
            <a:r>
              <a:rPr lang="en-GB" sz="1600" b="1" dirty="0"/>
              <a:t>Step 6 - Feasible changes or interventions</a:t>
            </a:r>
          </a:p>
          <a:p>
            <a:r>
              <a:rPr lang="en-GB" sz="1600" dirty="0"/>
              <a:t>Concerned with identifying the feasible changes or interventions that would improve the behaviour of the system and consequently its performance. </a:t>
            </a:r>
          </a:p>
          <a:p>
            <a:r>
              <a:rPr lang="en-GB" sz="1600" dirty="0"/>
              <a:t>A table such the example in previous page is likely to contain several possible interventions that would bring the real-world closer to our conceptual model. However, there are a number of pertinent points</a:t>
            </a:r>
          </a:p>
          <a:p>
            <a:endParaRPr lang="en-GB" sz="1600" dirty="0"/>
          </a:p>
          <a:p>
            <a:pPr marL="342900" indent="-342900">
              <a:buAutoNum type="arabicPeriod"/>
            </a:pPr>
            <a:r>
              <a:rPr lang="en-GB" sz="1400" i="1" dirty="0"/>
              <a:t>Once we make a change to the system, the system is changed, and it would need to be restudied and reanalysed to understand the new system and the new constraints. </a:t>
            </a:r>
          </a:p>
          <a:p>
            <a:pPr marL="342900" indent="-342900">
              <a:buAutoNum type="arabicPeriod"/>
            </a:pPr>
            <a:r>
              <a:rPr lang="en-GB" sz="1400" i="1" dirty="0"/>
              <a:t>The change should focus on identifying the most significant constraint that is preventing the system from getting one step closer to its purpose/performance.</a:t>
            </a:r>
          </a:p>
          <a:p>
            <a:pPr marL="342900" indent="-342900">
              <a:buAutoNum type="arabicPeriod"/>
            </a:pPr>
            <a:r>
              <a:rPr lang="en-GB" sz="1400" i="1" dirty="0"/>
              <a:t>Focus on finding the one simple change we can make that would have a profound effect on the behaviour of the overall system, i.e., the “trim-tab” </a:t>
            </a:r>
          </a:p>
          <a:p>
            <a:pPr marL="342900" indent="-342900">
              <a:buAutoNum type="arabicPeriod"/>
            </a:pPr>
            <a:r>
              <a:rPr lang="en-GB" sz="1400" i="1" dirty="0"/>
              <a:t>Consider potential sources of resistance to change.</a:t>
            </a:r>
            <a:endParaRPr lang="en-GB" i="1" dirty="0"/>
          </a:p>
        </p:txBody>
      </p:sp>
      <p:pic>
        <p:nvPicPr>
          <p:cNvPr id="7" name="Picture 6">
            <a:extLst>
              <a:ext uri="{FF2B5EF4-FFF2-40B4-BE49-F238E27FC236}">
                <a16:creationId xmlns:a16="http://schemas.microsoft.com/office/drawing/2014/main" id="{3353B36A-1CFE-8EA0-88DF-AE69AFB9F852}"/>
              </a:ext>
            </a:extLst>
          </p:cNvPr>
          <p:cNvPicPr>
            <a:picLocks noChangeAspect="1"/>
          </p:cNvPicPr>
          <p:nvPr/>
        </p:nvPicPr>
        <p:blipFill>
          <a:blip r:embed="rId2"/>
          <a:stretch>
            <a:fillRect/>
          </a:stretch>
        </p:blipFill>
        <p:spPr>
          <a:xfrm>
            <a:off x="346575" y="1355750"/>
            <a:ext cx="5673362" cy="3879136"/>
          </a:xfrm>
          <a:prstGeom prst="rect">
            <a:avLst/>
          </a:prstGeom>
        </p:spPr>
      </p:pic>
      <p:pic>
        <p:nvPicPr>
          <p:cNvPr id="2" name="Picture 1">
            <a:extLst>
              <a:ext uri="{FF2B5EF4-FFF2-40B4-BE49-F238E27FC236}">
                <a16:creationId xmlns:a16="http://schemas.microsoft.com/office/drawing/2014/main" id="{D1A98ECE-7D43-4208-BBA0-19182EC056C1}"/>
              </a:ext>
            </a:extLst>
          </p:cNvPr>
          <p:cNvPicPr>
            <a:picLocks noChangeAspect="1"/>
          </p:cNvPicPr>
          <p:nvPr/>
        </p:nvPicPr>
        <p:blipFill>
          <a:blip r:embed="rId3"/>
          <a:stretch>
            <a:fillRect/>
          </a:stretch>
        </p:blipFill>
        <p:spPr>
          <a:xfrm>
            <a:off x="0" y="5680524"/>
            <a:ext cx="2883658" cy="1079086"/>
          </a:xfrm>
          <a:prstGeom prst="rect">
            <a:avLst/>
          </a:prstGeom>
        </p:spPr>
      </p:pic>
    </p:spTree>
    <p:extLst>
      <p:ext uri="{BB962C8B-B14F-4D97-AF65-F5344CB8AC3E}">
        <p14:creationId xmlns:p14="http://schemas.microsoft.com/office/powerpoint/2010/main" val="6026581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E8BC8F1-F273-863C-A6D4-F87E212FFDC0}"/>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Soft Systems Methodology (SSM)</a:t>
            </a:r>
          </a:p>
        </p:txBody>
      </p:sp>
      <p:pic>
        <p:nvPicPr>
          <p:cNvPr id="5" name="Picture 4">
            <a:extLst>
              <a:ext uri="{FF2B5EF4-FFF2-40B4-BE49-F238E27FC236}">
                <a16:creationId xmlns:a16="http://schemas.microsoft.com/office/drawing/2014/main" id="{F36CEDB8-6EA7-C92F-12E0-E76EC1212263}"/>
              </a:ext>
            </a:extLst>
          </p:cNvPr>
          <p:cNvPicPr>
            <a:picLocks noChangeAspect="1"/>
          </p:cNvPicPr>
          <p:nvPr/>
        </p:nvPicPr>
        <p:blipFill>
          <a:blip r:embed="rId2"/>
          <a:stretch>
            <a:fillRect/>
          </a:stretch>
        </p:blipFill>
        <p:spPr>
          <a:xfrm>
            <a:off x="346575" y="1355750"/>
            <a:ext cx="5673362" cy="3879136"/>
          </a:xfrm>
          <a:prstGeom prst="rect">
            <a:avLst/>
          </a:prstGeom>
        </p:spPr>
      </p:pic>
      <p:sp>
        <p:nvSpPr>
          <p:cNvPr id="6" name="TextBox 5">
            <a:extLst>
              <a:ext uri="{FF2B5EF4-FFF2-40B4-BE49-F238E27FC236}">
                <a16:creationId xmlns:a16="http://schemas.microsoft.com/office/drawing/2014/main" id="{2AAF4600-7B0C-716F-1593-E21CEECEA415}"/>
              </a:ext>
            </a:extLst>
          </p:cNvPr>
          <p:cNvSpPr txBox="1"/>
          <p:nvPr/>
        </p:nvSpPr>
        <p:spPr>
          <a:xfrm>
            <a:off x="6337525" y="1355750"/>
            <a:ext cx="5507900" cy="1815882"/>
          </a:xfrm>
          <a:prstGeom prst="rect">
            <a:avLst/>
          </a:prstGeom>
          <a:noFill/>
        </p:spPr>
        <p:txBody>
          <a:bodyPr wrap="square">
            <a:spAutoFit/>
          </a:bodyPr>
          <a:lstStyle/>
          <a:p>
            <a:r>
              <a:rPr lang="en-GB" sz="1600" b="1" dirty="0"/>
              <a:t>Step 7: Action to Improve the Problem Situation</a:t>
            </a:r>
          </a:p>
          <a:p>
            <a:r>
              <a:rPr lang="en-GB" sz="1600" dirty="0"/>
              <a:t>Take action to implement this change. As stated above, this change will result in a new system that may even affect the wider system within which our system exists, leading to more problems and opportunities. Thus, the process starts again from Step 1. </a:t>
            </a:r>
          </a:p>
          <a:p>
            <a:pPr marL="342900" indent="-342900">
              <a:buAutoNum type="arabicPeriod"/>
            </a:pPr>
            <a:endParaRPr lang="en-GB" sz="1600" i="1" dirty="0"/>
          </a:p>
        </p:txBody>
      </p:sp>
      <p:pic>
        <p:nvPicPr>
          <p:cNvPr id="2" name="Picture 1">
            <a:extLst>
              <a:ext uri="{FF2B5EF4-FFF2-40B4-BE49-F238E27FC236}">
                <a16:creationId xmlns:a16="http://schemas.microsoft.com/office/drawing/2014/main" id="{93B7BE6B-7CE0-46DA-86D6-D0E419FDC0E2}"/>
              </a:ext>
            </a:extLst>
          </p:cNvPr>
          <p:cNvPicPr>
            <a:picLocks noChangeAspect="1"/>
          </p:cNvPicPr>
          <p:nvPr/>
        </p:nvPicPr>
        <p:blipFill>
          <a:blip r:embed="rId3"/>
          <a:stretch>
            <a:fillRect/>
          </a:stretch>
        </p:blipFill>
        <p:spPr>
          <a:xfrm>
            <a:off x="0" y="5680524"/>
            <a:ext cx="2883658" cy="1079086"/>
          </a:xfrm>
          <a:prstGeom prst="rect">
            <a:avLst/>
          </a:prstGeom>
        </p:spPr>
      </p:pic>
    </p:spTree>
    <p:extLst>
      <p:ext uri="{BB962C8B-B14F-4D97-AF65-F5344CB8AC3E}">
        <p14:creationId xmlns:p14="http://schemas.microsoft.com/office/powerpoint/2010/main" val="20555681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5D97C4A-A2C5-E436-9F07-20497C397152}"/>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Storytelling and Roleplay</a:t>
            </a:r>
          </a:p>
        </p:txBody>
      </p:sp>
      <p:sp>
        <p:nvSpPr>
          <p:cNvPr id="5" name="TextBox 4">
            <a:extLst>
              <a:ext uri="{FF2B5EF4-FFF2-40B4-BE49-F238E27FC236}">
                <a16:creationId xmlns:a16="http://schemas.microsoft.com/office/drawing/2014/main" id="{5FBB52D0-2B01-65D9-7887-058DA9EC7BE7}"/>
              </a:ext>
            </a:extLst>
          </p:cNvPr>
          <p:cNvSpPr txBox="1"/>
          <p:nvPr/>
        </p:nvSpPr>
        <p:spPr>
          <a:xfrm>
            <a:off x="673662" y="1382102"/>
            <a:ext cx="3605349" cy="1200329"/>
          </a:xfrm>
          <a:prstGeom prst="rect">
            <a:avLst/>
          </a:prstGeom>
          <a:solidFill>
            <a:schemeClr val="bg2"/>
          </a:solidFill>
        </p:spPr>
        <p:txBody>
          <a:bodyPr wrap="square">
            <a:spAutoFit/>
          </a:bodyPr>
          <a:lstStyle/>
          <a:p>
            <a:r>
              <a:rPr lang="en-GB" dirty="0"/>
              <a:t>Just like playing is the most elevated form of learning and investigation, </a:t>
            </a:r>
            <a:r>
              <a:rPr lang="en-GB" b="1" dirty="0"/>
              <a:t>storytelling</a:t>
            </a:r>
            <a:r>
              <a:rPr lang="en-GB" dirty="0"/>
              <a:t> is an effective way of communicating and learning</a:t>
            </a:r>
            <a:endParaRPr lang="en-GB" sz="1600" i="1" dirty="0"/>
          </a:p>
        </p:txBody>
      </p:sp>
      <p:sp>
        <p:nvSpPr>
          <p:cNvPr id="6" name="TextBox 5">
            <a:extLst>
              <a:ext uri="{FF2B5EF4-FFF2-40B4-BE49-F238E27FC236}">
                <a16:creationId xmlns:a16="http://schemas.microsoft.com/office/drawing/2014/main" id="{54EEE17B-FF11-470A-4B97-9830A7C3ACD9}"/>
              </a:ext>
            </a:extLst>
          </p:cNvPr>
          <p:cNvSpPr txBox="1"/>
          <p:nvPr/>
        </p:nvSpPr>
        <p:spPr>
          <a:xfrm>
            <a:off x="631096" y="3054421"/>
            <a:ext cx="3587932" cy="1477328"/>
          </a:xfrm>
          <a:prstGeom prst="rect">
            <a:avLst/>
          </a:prstGeom>
          <a:noFill/>
        </p:spPr>
        <p:txBody>
          <a:bodyPr wrap="square">
            <a:spAutoFit/>
          </a:bodyPr>
          <a:lstStyle/>
          <a:p>
            <a:r>
              <a:rPr lang="en-GB" sz="1800" b="1" dirty="0">
                <a:effectLst/>
                <a:latin typeface="Calibri" panose="020F0502020204030204" pitchFamily="34" charset="0"/>
                <a:ea typeface="Arial" panose="020B0604020202020204" pitchFamily="34" charset="0"/>
                <a:cs typeface="Arial" panose="020B0604020202020204" pitchFamily="34" charset="0"/>
              </a:rPr>
              <a:t>Vignettes</a:t>
            </a:r>
            <a:r>
              <a:rPr lang="en-GB" sz="1800" dirty="0">
                <a:effectLst/>
                <a:latin typeface="Calibri" panose="020F0502020204030204" pitchFamily="34" charset="0"/>
                <a:ea typeface="Arial" panose="020B0604020202020204" pitchFamily="34" charset="0"/>
                <a:cs typeface="Arial" panose="020B0604020202020204" pitchFamily="34" charset="0"/>
              </a:rPr>
              <a:t> are brief stories of events that may describe a particular situation. Typically, they are 800-1000 words, but they can be just a few sentences long. </a:t>
            </a:r>
            <a:endParaRPr lang="en-GB" dirty="0"/>
          </a:p>
        </p:txBody>
      </p:sp>
      <p:sp>
        <p:nvSpPr>
          <p:cNvPr id="7" name="TextBox 6">
            <a:extLst>
              <a:ext uri="{FF2B5EF4-FFF2-40B4-BE49-F238E27FC236}">
                <a16:creationId xmlns:a16="http://schemas.microsoft.com/office/drawing/2014/main" id="{F26556A2-D0EC-3EC8-23D3-03D661AA17A9}"/>
              </a:ext>
            </a:extLst>
          </p:cNvPr>
          <p:cNvSpPr txBox="1"/>
          <p:nvPr/>
        </p:nvSpPr>
        <p:spPr>
          <a:xfrm>
            <a:off x="5190726" y="1756778"/>
            <a:ext cx="6122124" cy="2269980"/>
          </a:xfrm>
          <a:prstGeom prst="rect">
            <a:avLst/>
          </a:prstGeom>
          <a:noFill/>
        </p:spPr>
        <p:txBody>
          <a:bodyPr wrap="square">
            <a:spAutoFit/>
          </a:bodyPr>
          <a:lstStyle/>
          <a:p>
            <a:pPr marL="457200" marR="272415">
              <a:lnSpc>
                <a:spcPct val="133000"/>
              </a:lnSpc>
              <a:spcAft>
                <a:spcPts val="0"/>
              </a:spcAft>
            </a:pPr>
            <a:r>
              <a:rPr lang="en-GB" sz="1800" i="1" dirty="0">
                <a:solidFill>
                  <a:srgbClr val="333333"/>
                </a:solidFill>
                <a:effectLst/>
                <a:latin typeface="Calibri" panose="020F0502020204030204" pitchFamily="34" charset="0"/>
                <a:ea typeface="Arial" panose="020B0604020202020204" pitchFamily="34" charset="0"/>
                <a:cs typeface="Arial" panose="020B0604020202020204" pitchFamily="34" charset="0"/>
              </a:rPr>
              <a:t>“… in our organisation we do annual performance reviews, but we just pay lip service to them, we do not really value them. Last year my manager told me that we will do my performance review next week on the flight when we are travelling to Milan, which I was not happy about… ”</a:t>
            </a:r>
            <a:endParaRPr lang="en-GB" sz="1400" dirty="0">
              <a:solidFill>
                <a:srgbClr val="333333"/>
              </a:solidFill>
              <a:effectLst/>
              <a:latin typeface="Arial" panose="020B0604020202020204" pitchFamily="34" charset="0"/>
              <a:ea typeface="Arial" panose="020B0604020202020204" pitchFamily="34" charset="0"/>
            </a:endParaRPr>
          </a:p>
        </p:txBody>
      </p:sp>
      <p:pic>
        <p:nvPicPr>
          <p:cNvPr id="2" name="Picture 1">
            <a:extLst>
              <a:ext uri="{FF2B5EF4-FFF2-40B4-BE49-F238E27FC236}">
                <a16:creationId xmlns:a16="http://schemas.microsoft.com/office/drawing/2014/main" id="{355B02A9-63E2-4722-AE58-599C5C04F14A}"/>
              </a:ext>
            </a:extLst>
          </p:cNvPr>
          <p:cNvPicPr>
            <a:picLocks noChangeAspect="1"/>
          </p:cNvPicPr>
          <p:nvPr/>
        </p:nvPicPr>
        <p:blipFill>
          <a:blip r:embed="rId2"/>
          <a:stretch>
            <a:fillRect/>
          </a:stretch>
        </p:blipFill>
        <p:spPr>
          <a:xfrm>
            <a:off x="0" y="5746959"/>
            <a:ext cx="2883658" cy="1079086"/>
          </a:xfrm>
          <a:prstGeom prst="rect">
            <a:avLst/>
          </a:prstGeom>
        </p:spPr>
      </p:pic>
    </p:spTree>
    <p:extLst>
      <p:ext uri="{BB962C8B-B14F-4D97-AF65-F5344CB8AC3E}">
        <p14:creationId xmlns:p14="http://schemas.microsoft.com/office/powerpoint/2010/main" val="24543310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8CC16EA-77FD-D80F-E2CB-B9AD6EA01E06}"/>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Storytelling and Roleplay</a:t>
            </a:r>
          </a:p>
        </p:txBody>
      </p:sp>
      <p:sp>
        <p:nvSpPr>
          <p:cNvPr id="5" name="TextBox 4">
            <a:extLst>
              <a:ext uri="{FF2B5EF4-FFF2-40B4-BE49-F238E27FC236}">
                <a16:creationId xmlns:a16="http://schemas.microsoft.com/office/drawing/2014/main" id="{D8ACB972-77DA-55FA-1AC0-77B798330B05}"/>
              </a:ext>
            </a:extLst>
          </p:cNvPr>
          <p:cNvSpPr txBox="1"/>
          <p:nvPr/>
        </p:nvSpPr>
        <p:spPr>
          <a:xfrm>
            <a:off x="363213" y="1331018"/>
            <a:ext cx="6122124" cy="369332"/>
          </a:xfrm>
          <a:prstGeom prst="rect">
            <a:avLst/>
          </a:prstGeom>
          <a:noFill/>
        </p:spPr>
        <p:txBody>
          <a:bodyPr wrap="square">
            <a:spAutoFit/>
          </a:bodyPr>
          <a:lstStyle/>
          <a:p>
            <a:r>
              <a:rPr lang="en-GB" sz="1800" b="1" dirty="0">
                <a:effectLst/>
                <a:latin typeface="Calibri" panose="020F0502020204030204" pitchFamily="34" charset="0"/>
                <a:ea typeface="Arial" panose="020B0604020202020204" pitchFamily="34" charset="0"/>
                <a:cs typeface="Arial" panose="020B0604020202020204" pitchFamily="34" charset="0"/>
              </a:rPr>
              <a:t>Roleplaying</a:t>
            </a:r>
            <a:r>
              <a:rPr lang="en-GB" sz="1800" dirty="0">
                <a:effectLst/>
                <a:latin typeface="Calibri" panose="020F0502020204030204" pitchFamily="34" charset="0"/>
                <a:ea typeface="Arial" panose="020B0604020202020204" pitchFamily="34" charset="0"/>
                <a:cs typeface="Arial" panose="020B0604020202020204" pitchFamily="34" charset="0"/>
              </a:rPr>
              <a:t> is an effective way of bringing a story to life…</a:t>
            </a:r>
            <a:endParaRPr lang="en-GB" dirty="0"/>
          </a:p>
        </p:txBody>
      </p:sp>
      <p:pic>
        <p:nvPicPr>
          <p:cNvPr id="6" name="Picture 5">
            <a:extLst>
              <a:ext uri="{FF2B5EF4-FFF2-40B4-BE49-F238E27FC236}">
                <a16:creationId xmlns:a16="http://schemas.microsoft.com/office/drawing/2014/main" id="{BE313EA1-4487-72D5-DBE3-242DDF164A8A}"/>
              </a:ext>
            </a:extLst>
          </p:cNvPr>
          <p:cNvPicPr>
            <a:picLocks noChangeAspect="1"/>
          </p:cNvPicPr>
          <p:nvPr/>
        </p:nvPicPr>
        <p:blipFill>
          <a:blip r:embed="rId2"/>
          <a:stretch>
            <a:fillRect/>
          </a:stretch>
        </p:blipFill>
        <p:spPr>
          <a:xfrm>
            <a:off x="461553" y="1837799"/>
            <a:ext cx="10859589" cy="3012030"/>
          </a:xfrm>
          <a:prstGeom prst="rect">
            <a:avLst/>
          </a:prstGeom>
        </p:spPr>
      </p:pic>
      <p:sp>
        <p:nvSpPr>
          <p:cNvPr id="7" name="TextBox 6">
            <a:extLst>
              <a:ext uri="{FF2B5EF4-FFF2-40B4-BE49-F238E27FC236}">
                <a16:creationId xmlns:a16="http://schemas.microsoft.com/office/drawing/2014/main" id="{558230A4-EB42-97A1-C0DF-3E966BE4696B}"/>
              </a:ext>
            </a:extLst>
          </p:cNvPr>
          <p:cNvSpPr txBox="1"/>
          <p:nvPr/>
        </p:nvSpPr>
        <p:spPr>
          <a:xfrm>
            <a:off x="363213" y="4987278"/>
            <a:ext cx="10751469" cy="369332"/>
          </a:xfrm>
          <a:prstGeom prst="rect">
            <a:avLst/>
          </a:prstGeom>
          <a:noFill/>
        </p:spPr>
        <p:txBody>
          <a:bodyPr wrap="none" rtlCol="0">
            <a:spAutoFit/>
          </a:bodyPr>
          <a:lstStyle/>
          <a:p>
            <a:r>
              <a:rPr lang="en-GB" dirty="0"/>
              <a:t>In this example, a small group is role playing to bring to life what happens along a process (mapped on the floor). </a:t>
            </a:r>
          </a:p>
        </p:txBody>
      </p:sp>
      <p:pic>
        <p:nvPicPr>
          <p:cNvPr id="2" name="Picture 1">
            <a:extLst>
              <a:ext uri="{FF2B5EF4-FFF2-40B4-BE49-F238E27FC236}">
                <a16:creationId xmlns:a16="http://schemas.microsoft.com/office/drawing/2014/main" id="{38413053-4EA8-42D0-956C-D81C1A70BE2F}"/>
              </a:ext>
            </a:extLst>
          </p:cNvPr>
          <p:cNvPicPr>
            <a:picLocks noChangeAspect="1"/>
          </p:cNvPicPr>
          <p:nvPr/>
        </p:nvPicPr>
        <p:blipFill>
          <a:blip r:embed="rId3"/>
          <a:stretch>
            <a:fillRect/>
          </a:stretch>
        </p:blipFill>
        <p:spPr>
          <a:xfrm>
            <a:off x="0" y="5804555"/>
            <a:ext cx="2883658" cy="1079086"/>
          </a:xfrm>
          <a:prstGeom prst="rect">
            <a:avLst/>
          </a:prstGeom>
        </p:spPr>
      </p:pic>
    </p:spTree>
    <p:extLst>
      <p:ext uri="{BB962C8B-B14F-4D97-AF65-F5344CB8AC3E}">
        <p14:creationId xmlns:p14="http://schemas.microsoft.com/office/powerpoint/2010/main" val="3935868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2E64AFB-8C23-E71C-07E5-03DB2AE6626D}"/>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Rich Pictures</a:t>
            </a:r>
          </a:p>
        </p:txBody>
      </p:sp>
      <p:sp>
        <p:nvSpPr>
          <p:cNvPr id="5" name="TextBox 4">
            <a:extLst>
              <a:ext uri="{FF2B5EF4-FFF2-40B4-BE49-F238E27FC236}">
                <a16:creationId xmlns:a16="http://schemas.microsoft.com/office/drawing/2014/main" id="{BDE287B7-7EEB-B462-CEAE-02822B33CAA8}"/>
              </a:ext>
            </a:extLst>
          </p:cNvPr>
          <p:cNvSpPr txBox="1"/>
          <p:nvPr/>
        </p:nvSpPr>
        <p:spPr>
          <a:xfrm>
            <a:off x="388192" y="1022972"/>
            <a:ext cx="4954515" cy="4524315"/>
          </a:xfrm>
          <a:prstGeom prst="rect">
            <a:avLst/>
          </a:prstGeom>
          <a:noFill/>
        </p:spPr>
        <p:txBody>
          <a:bodyPr wrap="square">
            <a:spAutoFit/>
          </a:bodyPr>
          <a:lstStyle/>
          <a:p>
            <a:r>
              <a:rPr lang="en-GB" sz="1600" b="1" dirty="0">
                <a:effectLst/>
                <a:latin typeface="Calibri" panose="020F0502020204030204" pitchFamily="34" charset="0"/>
                <a:ea typeface="Arial" panose="020B0604020202020204" pitchFamily="34" charset="0"/>
                <a:cs typeface="Arial" panose="020B0604020202020204" pitchFamily="34" charset="0"/>
              </a:rPr>
              <a:t>Rich Picture </a:t>
            </a:r>
            <a:r>
              <a:rPr lang="en-GB" sz="1600" dirty="0">
                <a:effectLst/>
                <a:latin typeface="Calibri" panose="020F0502020204030204" pitchFamily="34" charset="0"/>
                <a:ea typeface="Arial" panose="020B0604020202020204" pitchFamily="34" charset="0"/>
                <a:cs typeface="Arial" panose="020B0604020202020204" pitchFamily="34" charset="0"/>
              </a:rPr>
              <a:t>is an action learning mechanism to help learn about complex and ill-defined systems. </a:t>
            </a:r>
          </a:p>
          <a:p>
            <a:endParaRPr lang="en-GB" sz="1600" dirty="0">
              <a:latin typeface="Calibri" panose="020F0502020204030204" pitchFamily="34" charset="0"/>
              <a:ea typeface="Arial" panose="020B0604020202020204" pitchFamily="34" charset="0"/>
              <a:cs typeface="Arial" panose="020B0604020202020204" pitchFamily="34" charset="0"/>
            </a:endParaRPr>
          </a:p>
          <a:p>
            <a:r>
              <a:rPr lang="en-GB" sz="1600" dirty="0">
                <a:effectLst/>
                <a:latin typeface="Calibri" panose="020F0502020204030204" pitchFamily="34" charset="0"/>
                <a:ea typeface="Arial" panose="020B0604020202020204" pitchFamily="34" charset="0"/>
                <a:cs typeface="Arial" panose="020B0604020202020204" pitchFamily="34" charset="0"/>
              </a:rPr>
              <a:t>There are no formal rules, nomenclature or syntax to follow, instead they rely on the user’s creativity in using symbols, cartoons and sketches to help them to tell a story. </a:t>
            </a:r>
          </a:p>
          <a:p>
            <a:endParaRPr lang="en-GB" sz="1600" dirty="0">
              <a:latin typeface="Calibri" panose="020F0502020204030204" pitchFamily="34" charset="0"/>
              <a:ea typeface="Arial" panose="020B0604020202020204" pitchFamily="34" charset="0"/>
              <a:cs typeface="Arial" panose="020B0604020202020204" pitchFamily="34" charset="0"/>
            </a:endParaRPr>
          </a:p>
          <a:p>
            <a:r>
              <a:rPr lang="en-GB" sz="1600" dirty="0">
                <a:effectLst/>
                <a:latin typeface="Calibri" panose="020F0502020204030204" pitchFamily="34" charset="0"/>
                <a:ea typeface="Arial" panose="020B0604020202020204" pitchFamily="34" charset="0"/>
                <a:cs typeface="Arial" panose="020B0604020202020204" pitchFamily="34" charset="0"/>
              </a:rPr>
              <a:t>The real value of the technique is that it forces the creator out of their comfort zone and makes them think more deeply about the system or the problem. </a:t>
            </a:r>
          </a:p>
          <a:p>
            <a:endParaRPr lang="en-GB" sz="1600" dirty="0">
              <a:latin typeface="Calibri" panose="020F0502020204030204" pitchFamily="34" charset="0"/>
              <a:ea typeface="Arial" panose="020B0604020202020204" pitchFamily="34" charset="0"/>
              <a:cs typeface="Arial" panose="020B0604020202020204" pitchFamily="34" charset="0"/>
            </a:endParaRPr>
          </a:p>
          <a:p>
            <a:r>
              <a:rPr lang="en-GB" sz="1600" dirty="0">
                <a:effectLst/>
                <a:latin typeface="Calibri" panose="020F0502020204030204" pitchFamily="34" charset="0"/>
                <a:ea typeface="Arial" panose="020B0604020202020204" pitchFamily="34" charset="0"/>
                <a:cs typeface="Arial" panose="020B0604020202020204" pitchFamily="34" charset="0"/>
              </a:rPr>
              <a:t>Combined with the narrative that accompanies the illustration they provide a powerful way of telling a story about the behaviour of a system </a:t>
            </a:r>
          </a:p>
          <a:p>
            <a:endParaRPr lang="en-GB" sz="1600" dirty="0">
              <a:latin typeface="Calibri" panose="020F0502020204030204" pitchFamily="34" charset="0"/>
              <a:cs typeface="Arial" panose="020B0604020202020204" pitchFamily="34" charset="0"/>
            </a:endParaRPr>
          </a:p>
          <a:p>
            <a:r>
              <a:rPr lang="en-GB" sz="1600" dirty="0">
                <a:latin typeface="Calibri" panose="020F0502020204030204" pitchFamily="34" charset="0"/>
                <a:cs typeface="Arial" panose="020B0604020202020204" pitchFamily="34" charset="0"/>
              </a:rPr>
              <a:t>See opposite for an example of a rich picture and its narrative</a:t>
            </a:r>
            <a:endParaRPr lang="en-GB" sz="1600" dirty="0"/>
          </a:p>
        </p:txBody>
      </p:sp>
      <p:pic>
        <p:nvPicPr>
          <p:cNvPr id="6" name="Picture 5">
            <a:extLst>
              <a:ext uri="{FF2B5EF4-FFF2-40B4-BE49-F238E27FC236}">
                <a16:creationId xmlns:a16="http://schemas.microsoft.com/office/drawing/2014/main" id="{1FA476B9-1C9F-327D-BBB5-6AA2C58581BF}"/>
              </a:ext>
            </a:extLst>
          </p:cNvPr>
          <p:cNvPicPr>
            <a:picLocks noChangeAspect="1"/>
          </p:cNvPicPr>
          <p:nvPr/>
        </p:nvPicPr>
        <p:blipFill>
          <a:blip r:embed="rId2"/>
          <a:stretch>
            <a:fillRect/>
          </a:stretch>
        </p:blipFill>
        <p:spPr>
          <a:xfrm>
            <a:off x="5930536" y="358969"/>
            <a:ext cx="5598950" cy="3944864"/>
          </a:xfrm>
          <a:prstGeom prst="rect">
            <a:avLst/>
          </a:prstGeom>
        </p:spPr>
      </p:pic>
      <p:sp>
        <p:nvSpPr>
          <p:cNvPr id="7" name="TextBox 6">
            <a:extLst>
              <a:ext uri="{FF2B5EF4-FFF2-40B4-BE49-F238E27FC236}">
                <a16:creationId xmlns:a16="http://schemas.microsoft.com/office/drawing/2014/main" id="{16C66AC2-218E-77C8-375A-474C9B841346}"/>
              </a:ext>
            </a:extLst>
          </p:cNvPr>
          <p:cNvSpPr txBox="1"/>
          <p:nvPr/>
        </p:nvSpPr>
        <p:spPr>
          <a:xfrm>
            <a:off x="6096000" y="4392323"/>
            <a:ext cx="6269892" cy="1384995"/>
          </a:xfrm>
          <a:prstGeom prst="rect">
            <a:avLst/>
          </a:prstGeom>
          <a:noFill/>
        </p:spPr>
        <p:txBody>
          <a:bodyPr wrap="square">
            <a:spAutoFit/>
          </a:bodyPr>
          <a:lstStyle/>
          <a:p>
            <a:pPr marR="362585">
              <a:spcAft>
                <a:spcPts val="0"/>
              </a:spcAft>
            </a:pPr>
            <a:r>
              <a:rPr lang="en-GB" sz="1200" dirty="0">
                <a:solidFill>
                  <a:srgbClr val="333333"/>
                </a:solidFill>
                <a:effectLst/>
                <a:latin typeface="Calibri" panose="020F0502020204030204" pitchFamily="34" charset="0"/>
                <a:ea typeface="Arial" panose="020B0604020202020204" pitchFamily="34" charset="0"/>
                <a:cs typeface="Arial" panose="020B0604020202020204" pitchFamily="34" charset="0"/>
              </a:rPr>
              <a:t>“</a:t>
            </a:r>
            <a:r>
              <a:rPr lang="en-GB" sz="1200" i="1" dirty="0">
                <a:solidFill>
                  <a:srgbClr val="333333"/>
                </a:solidFill>
                <a:effectLst/>
                <a:latin typeface="Calibri" panose="020F0502020204030204" pitchFamily="34" charset="0"/>
                <a:ea typeface="Arial" panose="020B0604020202020204" pitchFamily="34" charset="0"/>
                <a:cs typeface="Arial" panose="020B0604020202020204" pitchFamily="34" charset="0"/>
              </a:rPr>
              <a:t>As a management team, we are trying to create this tranquil environment where academics, students, administrative and technical staff have some stability and can perform. However, we have a number of forces that we have to battle with on a daily basis. On the one side we have kids wanting to come and study with us, on the other hand we have industry wanting more and more from us and our students. We also have the Faculty, University, funding councils and professional bodies throwing more and more demands on us. Quite frankly I cannot help to think that we are sitting on a time bomb.</a:t>
            </a:r>
            <a:endParaRPr lang="en-GB" sz="1050" dirty="0">
              <a:solidFill>
                <a:srgbClr val="333333"/>
              </a:solidFill>
              <a:effectLst/>
              <a:latin typeface="Arial" panose="020B0604020202020204" pitchFamily="34" charset="0"/>
              <a:ea typeface="Arial" panose="020B0604020202020204" pitchFamily="34" charset="0"/>
            </a:endParaRPr>
          </a:p>
        </p:txBody>
      </p:sp>
      <p:pic>
        <p:nvPicPr>
          <p:cNvPr id="2" name="Picture 1">
            <a:extLst>
              <a:ext uri="{FF2B5EF4-FFF2-40B4-BE49-F238E27FC236}">
                <a16:creationId xmlns:a16="http://schemas.microsoft.com/office/drawing/2014/main" id="{CEB7B9B5-94D0-4331-9AE9-405F1B3709B8}"/>
              </a:ext>
            </a:extLst>
          </p:cNvPr>
          <p:cNvPicPr>
            <a:picLocks noChangeAspect="1"/>
          </p:cNvPicPr>
          <p:nvPr/>
        </p:nvPicPr>
        <p:blipFill>
          <a:blip r:embed="rId3"/>
          <a:stretch>
            <a:fillRect/>
          </a:stretch>
        </p:blipFill>
        <p:spPr>
          <a:xfrm>
            <a:off x="0" y="5660147"/>
            <a:ext cx="2883658" cy="1079086"/>
          </a:xfrm>
          <a:prstGeom prst="rect">
            <a:avLst/>
          </a:prstGeom>
        </p:spPr>
      </p:pic>
    </p:spTree>
    <p:extLst>
      <p:ext uri="{BB962C8B-B14F-4D97-AF65-F5344CB8AC3E}">
        <p14:creationId xmlns:p14="http://schemas.microsoft.com/office/powerpoint/2010/main" val="18644339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AE4198C-11A0-5100-9363-7B14AEC88F7C}"/>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Rich Pictures</a:t>
            </a:r>
          </a:p>
        </p:txBody>
      </p:sp>
      <p:pic>
        <p:nvPicPr>
          <p:cNvPr id="5" name="Picture 4">
            <a:extLst>
              <a:ext uri="{FF2B5EF4-FFF2-40B4-BE49-F238E27FC236}">
                <a16:creationId xmlns:a16="http://schemas.microsoft.com/office/drawing/2014/main" id="{6143FD39-8076-CB4E-16C2-E33468FD9CA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678425" y="1403908"/>
            <a:ext cx="2375095" cy="1603176"/>
          </a:xfrm>
          <a:prstGeom prst="rect">
            <a:avLst/>
          </a:prstGeom>
          <a:noFill/>
        </p:spPr>
      </p:pic>
      <p:pic>
        <p:nvPicPr>
          <p:cNvPr id="6" name="Picture 5">
            <a:extLst>
              <a:ext uri="{FF2B5EF4-FFF2-40B4-BE49-F238E27FC236}">
                <a16:creationId xmlns:a16="http://schemas.microsoft.com/office/drawing/2014/main" id="{4A19B8BB-C2A5-EC77-45F7-CC8F7E944BC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888237" y="1399437"/>
            <a:ext cx="2309222" cy="1607647"/>
          </a:xfrm>
          <a:prstGeom prst="rect">
            <a:avLst/>
          </a:prstGeom>
          <a:noFill/>
        </p:spPr>
      </p:pic>
      <p:pic>
        <p:nvPicPr>
          <p:cNvPr id="7" name="Picture 6">
            <a:extLst>
              <a:ext uri="{FF2B5EF4-FFF2-40B4-BE49-F238E27FC236}">
                <a16:creationId xmlns:a16="http://schemas.microsoft.com/office/drawing/2014/main" id="{84FF75FE-3491-5887-EAFD-4EE16C50845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18622" y="1399438"/>
            <a:ext cx="2464433" cy="1607646"/>
          </a:xfrm>
          <a:prstGeom prst="rect">
            <a:avLst/>
          </a:prstGeom>
          <a:noFill/>
        </p:spPr>
      </p:pic>
      <p:sp>
        <p:nvSpPr>
          <p:cNvPr id="8" name="TextBox 7">
            <a:extLst>
              <a:ext uri="{FF2B5EF4-FFF2-40B4-BE49-F238E27FC236}">
                <a16:creationId xmlns:a16="http://schemas.microsoft.com/office/drawing/2014/main" id="{92EBCAED-8971-90EC-878C-91EBEB13B31B}"/>
              </a:ext>
            </a:extLst>
          </p:cNvPr>
          <p:cNvSpPr txBox="1"/>
          <p:nvPr/>
        </p:nvSpPr>
        <p:spPr>
          <a:xfrm>
            <a:off x="8344128" y="3213564"/>
            <a:ext cx="3375923" cy="2492990"/>
          </a:xfrm>
          <a:prstGeom prst="rect">
            <a:avLst/>
          </a:prstGeom>
          <a:noFill/>
        </p:spPr>
        <p:txBody>
          <a:bodyPr wrap="square">
            <a:spAutoFit/>
          </a:bodyPr>
          <a:lstStyle/>
          <a:p>
            <a:r>
              <a:rPr lang="en-GB" sz="1200" i="1" dirty="0">
                <a:effectLst/>
                <a:latin typeface="Calibri" panose="020F0502020204030204" pitchFamily="34" charset="0"/>
                <a:ea typeface="Arial" panose="020B0604020202020204" pitchFamily="34" charset="0"/>
                <a:cs typeface="Arial" panose="020B0604020202020204" pitchFamily="34" charset="0"/>
              </a:rPr>
              <a:t>“Our business should be straight forward, but we make it more complicated than it ought to be. We sell, make and sometimes install products for known markets with known requirements. Quality, safely risk, compliance are critical to what we do. We are also expected to be fast efficient and effective, and our business systems are well positioned to help us achieve this. I see our key challenge as attracting and retaining good people with the right skills and attitude. Parent company is saying that they are trying to help us but I think they are undermining what we have achieved” </a:t>
            </a:r>
            <a:r>
              <a:rPr lang="en-GB" sz="1200" dirty="0">
                <a:effectLst/>
                <a:latin typeface="Calibri" panose="020F0502020204030204" pitchFamily="34" charset="0"/>
                <a:ea typeface="Arial" panose="020B0604020202020204" pitchFamily="34" charset="0"/>
                <a:cs typeface="Arial" panose="020B0604020202020204" pitchFamily="34" charset="0"/>
              </a:rPr>
              <a:t>[IS Manager]</a:t>
            </a:r>
            <a:endParaRPr lang="en-GB" sz="1200" dirty="0"/>
          </a:p>
        </p:txBody>
      </p:sp>
      <p:sp>
        <p:nvSpPr>
          <p:cNvPr id="9" name="TextBox 8">
            <a:extLst>
              <a:ext uri="{FF2B5EF4-FFF2-40B4-BE49-F238E27FC236}">
                <a16:creationId xmlns:a16="http://schemas.microsoft.com/office/drawing/2014/main" id="{9DC80A88-C559-F0DA-2217-2D40D052F663}"/>
              </a:ext>
            </a:extLst>
          </p:cNvPr>
          <p:cNvSpPr txBox="1"/>
          <p:nvPr/>
        </p:nvSpPr>
        <p:spPr>
          <a:xfrm>
            <a:off x="4587549" y="3213564"/>
            <a:ext cx="3016899" cy="1938992"/>
          </a:xfrm>
          <a:prstGeom prst="rect">
            <a:avLst/>
          </a:prstGeom>
          <a:noFill/>
        </p:spPr>
        <p:txBody>
          <a:bodyPr wrap="square">
            <a:spAutoFit/>
          </a:bodyPr>
          <a:lstStyle/>
          <a:p>
            <a:r>
              <a:rPr lang="en-GB" sz="1200" i="1" dirty="0">
                <a:effectLst/>
                <a:latin typeface="Calibri" panose="020F0502020204030204" pitchFamily="34" charset="0"/>
                <a:ea typeface="Arial" panose="020B0604020202020204" pitchFamily="34" charset="0"/>
                <a:cs typeface="Arial" panose="020B0604020202020204" pitchFamily="34" charset="0"/>
              </a:rPr>
              <a:t>“We are like a castle with the frontline staff outside the castle trying to deal with dissatisfied, angry, frustrated customers. We pass information about what needs to change, but the gate to the castle is closed and the information is not getting through. Inside the castle everyone is too busy fighting with each other. Head office is aware of the situation, and they are parachuting in a consultant.” </a:t>
            </a:r>
            <a:r>
              <a:rPr lang="en-GB" sz="1200" dirty="0">
                <a:effectLst/>
                <a:latin typeface="Calibri" panose="020F0502020204030204" pitchFamily="34" charset="0"/>
                <a:ea typeface="Arial" panose="020B0604020202020204" pitchFamily="34" charset="0"/>
                <a:cs typeface="Arial" panose="020B0604020202020204" pitchFamily="34" charset="0"/>
              </a:rPr>
              <a:t>[Customer Services Manager]</a:t>
            </a:r>
            <a:endParaRPr lang="en-GB" sz="1200" dirty="0"/>
          </a:p>
        </p:txBody>
      </p:sp>
      <p:sp>
        <p:nvSpPr>
          <p:cNvPr id="10" name="TextBox 9">
            <a:extLst>
              <a:ext uri="{FF2B5EF4-FFF2-40B4-BE49-F238E27FC236}">
                <a16:creationId xmlns:a16="http://schemas.microsoft.com/office/drawing/2014/main" id="{7690E916-99D9-A437-589D-737CDFC42A7E}"/>
              </a:ext>
            </a:extLst>
          </p:cNvPr>
          <p:cNvSpPr txBox="1"/>
          <p:nvPr/>
        </p:nvSpPr>
        <p:spPr>
          <a:xfrm>
            <a:off x="676272" y="3213564"/>
            <a:ext cx="3171597" cy="2123658"/>
          </a:xfrm>
          <a:prstGeom prst="rect">
            <a:avLst/>
          </a:prstGeom>
          <a:noFill/>
        </p:spPr>
        <p:txBody>
          <a:bodyPr wrap="square">
            <a:spAutoFit/>
          </a:bodyPr>
          <a:lstStyle/>
          <a:p>
            <a:r>
              <a:rPr lang="en-GB" sz="1200" i="1" dirty="0">
                <a:effectLst/>
                <a:latin typeface="Calibri" panose="020F0502020204030204" pitchFamily="34" charset="0"/>
                <a:ea typeface="Arial" panose="020B0604020202020204" pitchFamily="34" charset="0"/>
                <a:cs typeface="Arial" panose="020B0604020202020204" pitchFamily="34" charset="0"/>
              </a:rPr>
              <a:t>“Our business is like four kingdoms who do not talk to each other. We have customers continuously demanding faster, cheaper and better products. Our suppliers keep on throwing new bright ideas our way. We also have our parent company coming up with demands about, financial reporting, performance and so on. I am the little man running between these kingdoms, often uphill, sometimes downhill, to make sure that we do what we are supposed to do” </a:t>
            </a:r>
            <a:r>
              <a:rPr lang="en-GB" sz="1200" dirty="0">
                <a:effectLst/>
                <a:latin typeface="Calibri" panose="020F0502020204030204" pitchFamily="34" charset="0"/>
                <a:ea typeface="Arial" panose="020B0604020202020204" pitchFamily="34" charset="0"/>
                <a:cs typeface="Arial" panose="020B0604020202020204" pitchFamily="34" charset="0"/>
              </a:rPr>
              <a:t>[Operations Manager] </a:t>
            </a:r>
            <a:endParaRPr lang="en-GB" sz="1200" dirty="0"/>
          </a:p>
        </p:txBody>
      </p:sp>
      <p:sp>
        <p:nvSpPr>
          <p:cNvPr id="11" name="TextBox 10">
            <a:extLst>
              <a:ext uri="{FF2B5EF4-FFF2-40B4-BE49-F238E27FC236}">
                <a16:creationId xmlns:a16="http://schemas.microsoft.com/office/drawing/2014/main" id="{A7E82E49-AF15-D342-73B3-ADE8D2685FEB}"/>
              </a:ext>
            </a:extLst>
          </p:cNvPr>
          <p:cNvSpPr txBox="1"/>
          <p:nvPr/>
        </p:nvSpPr>
        <p:spPr>
          <a:xfrm>
            <a:off x="3118596" y="910112"/>
            <a:ext cx="5954807" cy="307777"/>
          </a:xfrm>
          <a:prstGeom prst="rect">
            <a:avLst/>
          </a:prstGeom>
          <a:noFill/>
        </p:spPr>
        <p:txBody>
          <a:bodyPr wrap="square">
            <a:spAutoFit/>
          </a:bodyPr>
          <a:lstStyle/>
          <a:p>
            <a:pPr algn="ctr"/>
            <a:r>
              <a:rPr lang="en-GB" sz="1400" i="1" dirty="0">
                <a:effectLst/>
                <a:latin typeface="Calibri" panose="020F0502020204030204" pitchFamily="34" charset="0"/>
                <a:ea typeface="Arial" panose="020B0604020202020204" pitchFamily="34" charset="0"/>
              </a:rPr>
              <a:t>Rich pictures and narratives by three managers from the same organisation</a:t>
            </a:r>
            <a:endParaRPr lang="en-GB" sz="1400" dirty="0"/>
          </a:p>
        </p:txBody>
      </p:sp>
      <p:pic>
        <p:nvPicPr>
          <p:cNvPr id="2" name="Picture 1">
            <a:extLst>
              <a:ext uri="{FF2B5EF4-FFF2-40B4-BE49-F238E27FC236}">
                <a16:creationId xmlns:a16="http://schemas.microsoft.com/office/drawing/2014/main" id="{5F6F2B5B-5510-46B8-8E12-4FBE8971A199}"/>
              </a:ext>
            </a:extLst>
          </p:cNvPr>
          <p:cNvPicPr>
            <a:picLocks noChangeAspect="1"/>
          </p:cNvPicPr>
          <p:nvPr/>
        </p:nvPicPr>
        <p:blipFill>
          <a:blip r:embed="rId5"/>
          <a:stretch>
            <a:fillRect/>
          </a:stretch>
        </p:blipFill>
        <p:spPr>
          <a:xfrm>
            <a:off x="0" y="5706554"/>
            <a:ext cx="2883658" cy="1079086"/>
          </a:xfrm>
          <a:prstGeom prst="rect">
            <a:avLst/>
          </a:prstGeom>
        </p:spPr>
      </p:pic>
    </p:spTree>
    <p:extLst>
      <p:ext uri="{BB962C8B-B14F-4D97-AF65-F5344CB8AC3E}">
        <p14:creationId xmlns:p14="http://schemas.microsoft.com/office/powerpoint/2010/main" val="772739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6A903DC-1B67-D460-8D4E-71F15F94F31D}"/>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Rich Pictures</a:t>
            </a:r>
          </a:p>
        </p:txBody>
      </p:sp>
      <p:sp>
        <p:nvSpPr>
          <p:cNvPr id="5" name="TextBox 4">
            <a:extLst>
              <a:ext uri="{FF2B5EF4-FFF2-40B4-BE49-F238E27FC236}">
                <a16:creationId xmlns:a16="http://schemas.microsoft.com/office/drawing/2014/main" id="{08BD95FE-C0A4-3BF4-92E9-BD8993B7EBFF}"/>
              </a:ext>
            </a:extLst>
          </p:cNvPr>
          <p:cNvSpPr txBox="1"/>
          <p:nvPr/>
        </p:nvSpPr>
        <p:spPr>
          <a:xfrm>
            <a:off x="775063" y="993914"/>
            <a:ext cx="10641874" cy="1077218"/>
          </a:xfrm>
          <a:prstGeom prst="rect">
            <a:avLst/>
          </a:prstGeom>
          <a:noFill/>
        </p:spPr>
        <p:txBody>
          <a:bodyPr wrap="square" rtlCol="0">
            <a:spAutoFit/>
          </a:bodyPr>
          <a:lstStyle/>
          <a:p>
            <a:r>
              <a:rPr lang="en-GB" sz="1600" dirty="0"/>
              <a:t>Although, free form pictures as illustrated above are useful, the more structure and process a rich picture contains the more useful it becomes to help us model the system later. </a:t>
            </a:r>
          </a:p>
          <a:p>
            <a:endParaRPr lang="en-GB" sz="1600" dirty="0"/>
          </a:p>
          <a:p>
            <a:r>
              <a:rPr lang="en-GB" sz="1600" dirty="0"/>
              <a:t>Below we have developed a rich picture, using standard PowerPoint icons, of the situation we described earlier.</a:t>
            </a:r>
          </a:p>
        </p:txBody>
      </p:sp>
      <p:sp>
        <p:nvSpPr>
          <p:cNvPr id="6" name="TextBox 5">
            <a:extLst>
              <a:ext uri="{FF2B5EF4-FFF2-40B4-BE49-F238E27FC236}">
                <a16:creationId xmlns:a16="http://schemas.microsoft.com/office/drawing/2014/main" id="{AB379EBD-EFC1-2CFC-F680-74A57713E918}"/>
              </a:ext>
            </a:extLst>
          </p:cNvPr>
          <p:cNvSpPr txBox="1"/>
          <p:nvPr/>
        </p:nvSpPr>
        <p:spPr>
          <a:xfrm>
            <a:off x="775063" y="2374349"/>
            <a:ext cx="4467497" cy="2893100"/>
          </a:xfrm>
          <a:prstGeom prst="rect">
            <a:avLst/>
          </a:prstGeom>
          <a:solidFill>
            <a:schemeClr val="bg2"/>
          </a:solidFill>
        </p:spPr>
        <p:txBody>
          <a:bodyPr wrap="square" rtlCol="0">
            <a:spAutoFit/>
          </a:bodyPr>
          <a:lstStyle/>
          <a:p>
            <a:r>
              <a:rPr lang="en-GB" sz="1400" i="1" dirty="0"/>
              <a:t>… with the recent increase in interest rates and energy prices the rider is worried about his family’s finances and whether they will be able to continue funding their daughter’s education in the private school. The rider has a sleepless night worrying about finances. The rider is also thinking about the race where a good friend is competing, which is going to make things awkward. Furthermore, in the morning he finds that the batteries of the central heating controller went flat. When he got up the house was cold and there was no hot water for a shower. So, he left home feeling rather grumpy. He is tired, his mental state is not what it should be, and he is not fully motivated to win this race today. </a:t>
            </a:r>
          </a:p>
        </p:txBody>
      </p:sp>
      <p:pic>
        <p:nvPicPr>
          <p:cNvPr id="7" name="Picture 6">
            <a:extLst>
              <a:ext uri="{FF2B5EF4-FFF2-40B4-BE49-F238E27FC236}">
                <a16:creationId xmlns:a16="http://schemas.microsoft.com/office/drawing/2014/main" id="{0D646EA7-B73E-5010-120F-33B9AB181023}"/>
              </a:ext>
            </a:extLst>
          </p:cNvPr>
          <p:cNvPicPr>
            <a:picLocks noChangeAspect="1"/>
          </p:cNvPicPr>
          <p:nvPr/>
        </p:nvPicPr>
        <p:blipFill>
          <a:blip r:embed="rId2"/>
          <a:stretch>
            <a:fillRect/>
          </a:stretch>
        </p:blipFill>
        <p:spPr>
          <a:xfrm>
            <a:off x="6350702" y="2374349"/>
            <a:ext cx="5066235" cy="3167127"/>
          </a:xfrm>
          <a:prstGeom prst="rect">
            <a:avLst/>
          </a:prstGeom>
        </p:spPr>
      </p:pic>
      <p:pic>
        <p:nvPicPr>
          <p:cNvPr id="2" name="Picture 1">
            <a:extLst>
              <a:ext uri="{FF2B5EF4-FFF2-40B4-BE49-F238E27FC236}">
                <a16:creationId xmlns:a16="http://schemas.microsoft.com/office/drawing/2014/main" id="{B44BB6C6-E7A4-4E66-941B-28A916798A43}"/>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3516046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D10BD27-25AA-0F2B-16C8-C57B600CBFC6}"/>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Rich Pictures</a:t>
            </a:r>
          </a:p>
        </p:txBody>
      </p:sp>
      <p:sp>
        <p:nvSpPr>
          <p:cNvPr id="5" name="TextBox 4">
            <a:extLst>
              <a:ext uri="{FF2B5EF4-FFF2-40B4-BE49-F238E27FC236}">
                <a16:creationId xmlns:a16="http://schemas.microsoft.com/office/drawing/2014/main" id="{B81E628B-0B38-15E7-A652-CCE73D3B008F}"/>
              </a:ext>
            </a:extLst>
          </p:cNvPr>
          <p:cNvSpPr txBox="1"/>
          <p:nvPr/>
        </p:nvSpPr>
        <p:spPr>
          <a:xfrm>
            <a:off x="519262" y="1519950"/>
            <a:ext cx="7994469" cy="2308324"/>
          </a:xfrm>
          <a:prstGeom prst="rect">
            <a:avLst/>
          </a:prstGeom>
          <a:noFill/>
        </p:spPr>
        <p:txBody>
          <a:bodyPr wrap="square" rtlCol="0">
            <a:spAutoFit/>
          </a:bodyPr>
          <a:lstStyle/>
          <a:p>
            <a:r>
              <a:rPr lang="en-GB" b="1" dirty="0"/>
              <a:t>In summary: </a:t>
            </a:r>
          </a:p>
          <a:p>
            <a:pPr marL="285750" indent="-285750">
              <a:buFont typeface="Arial" panose="020B0604020202020204" pitchFamily="34" charset="0"/>
              <a:buChar char="•"/>
            </a:pPr>
            <a:r>
              <a:rPr lang="en-GB" dirty="0"/>
              <a:t>Rich pictures provide a flexible and unconstrained platform for communicating experiences and viewpoints of a given system or a problem situation. </a:t>
            </a:r>
          </a:p>
          <a:p>
            <a:pPr marL="285750" indent="-285750">
              <a:buFont typeface="Arial" panose="020B0604020202020204" pitchFamily="34" charset="0"/>
              <a:buChar char="•"/>
            </a:pPr>
            <a:r>
              <a:rPr lang="en-GB" dirty="0"/>
              <a:t>It is a valuable technique for capturing and communicating how people see a situation individually and collectively. </a:t>
            </a:r>
          </a:p>
          <a:p>
            <a:pPr marL="285750" indent="-285750">
              <a:buFont typeface="Arial" panose="020B0604020202020204" pitchFamily="34" charset="0"/>
              <a:buChar char="•"/>
            </a:pPr>
            <a:r>
              <a:rPr lang="en-GB" dirty="0"/>
              <a:t>It is also possible to produce rich pictures as a group by having everybody contribute to its creation. This approach can also help to develop and reinforce a shared understanding of the system or problem situation. </a:t>
            </a:r>
          </a:p>
        </p:txBody>
      </p:sp>
      <p:pic>
        <p:nvPicPr>
          <p:cNvPr id="2" name="Picture 1">
            <a:extLst>
              <a:ext uri="{FF2B5EF4-FFF2-40B4-BE49-F238E27FC236}">
                <a16:creationId xmlns:a16="http://schemas.microsoft.com/office/drawing/2014/main" id="{972B2E43-0E04-4D54-B514-45785B1CA9CF}"/>
              </a:ext>
            </a:extLst>
          </p:cNvPr>
          <p:cNvPicPr>
            <a:picLocks noChangeAspect="1"/>
          </p:cNvPicPr>
          <p:nvPr/>
        </p:nvPicPr>
        <p:blipFill>
          <a:blip r:embed="rId2"/>
          <a:stretch>
            <a:fillRect/>
          </a:stretch>
        </p:blipFill>
        <p:spPr>
          <a:xfrm>
            <a:off x="0" y="5671986"/>
            <a:ext cx="2883658" cy="1079086"/>
          </a:xfrm>
          <a:prstGeom prst="rect">
            <a:avLst/>
          </a:prstGeom>
        </p:spPr>
      </p:pic>
    </p:spTree>
    <p:extLst>
      <p:ext uri="{BB962C8B-B14F-4D97-AF65-F5344CB8AC3E}">
        <p14:creationId xmlns:p14="http://schemas.microsoft.com/office/powerpoint/2010/main" val="22198270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BF84855-1414-79A4-B311-8315832F549A}"/>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Causal Loop Diagrams</a:t>
            </a:r>
          </a:p>
        </p:txBody>
      </p:sp>
      <p:sp>
        <p:nvSpPr>
          <p:cNvPr id="5" name="TextBox 4">
            <a:extLst>
              <a:ext uri="{FF2B5EF4-FFF2-40B4-BE49-F238E27FC236}">
                <a16:creationId xmlns:a16="http://schemas.microsoft.com/office/drawing/2014/main" id="{D75EEAE3-0BD4-4DAD-7932-5E89AA4FD841}"/>
              </a:ext>
            </a:extLst>
          </p:cNvPr>
          <p:cNvSpPr txBox="1"/>
          <p:nvPr/>
        </p:nvSpPr>
        <p:spPr>
          <a:xfrm>
            <a:off x="655782" y="1645920"/>
            <a:ext cx="8707252" cy="2862322"/>
          </a:xfrm>
          <a:prstGeom prst="rect">
            <a:avLst/>
          </a:prstGeom>
          <a:noFill/>
        </p:spPr>
        <p:txBody>
          <a:bodyPr wrap="square" rtlCol="0">
            <a:spAutoFit/>
          </a:bodyPr>
          <a:lstStyle/>
          <a:p>
            <a:pPr marL="285750" indent="-285750">
              <a:buFont typeface="Arial" panose="020B0604020202020204" pitchFamily="34" charset="0"/>
              <a:buChar char="•"/>
            </a:pPr>
            <a:r>
              <a:rPr lang="en-GB" dirty="0"/>
              <a:t>A causal loop diagram illustrates the causal relationships between the entities within a system. </a:t>
            </a:r>
          </a:p>
          <a:p>
            <a:pPr marL="285750" indent="-285750">
              <a:buFont typeface="Arial" panose="020B0604020202020204" pitchFamily="34" charset="0"/>
              <a:buChar char="•"/>
            </a:pPr>
            <a:r>
              <a:rPr lang="en-GB" dirty="0"/>
              <a:t>Whilst in rich pictures there are no hard and fast rules, in causal loop diagrams we have entities described in words and relationships between entities described by arrows. </a:t>
            </a:r>
          </a:p>
          <a:p>
            <a:pPr marL="285750" indent="-285750">
              <a:buFont typeface="Arial" panose="020B0604020202020204" pitchFamily="34" charset="0"/>
              <a:buChar char="•"/>
            </a:pPr>
            <a:r>
              <a:rPr lang="en-GB" dirty="0"/>
              <a:t>The relationships between entities can be characterised as positive (+) or negative (-) links. </a:t>
            </a:r>
          </a:p>
          <a:p>
            <a:pPr marL="285750" indent="-285750">
              <a:buFont typeface="Arial" panose="020B0604020202020204" pitchFamily="34" charset="0"/>
              <a:buChar char="•"/>
            </a:pPr>
            <a:r>
              <a:rPr lang="en-GB" dirty="0"/>
              <a:t>A positive causal link means that the two entities change in the same direction, e.g., both improving or both deteriorating. </a:t>
            </a:r>
          </a:p>
          <a:p>
            <a:pPr marL="285750" indent="-285750">
              <a:buFont typeface="Arial" panose="020B0604020202020204" pitchFamily="34" charset="0"/>
              <a:buChar char="•"/>
            </a:pPr>
            <a:r>
              <a:rPr lang="en-GB" dirty="0"/>
              <a:t>A negative causal link means that the two entities change in opposite directions, e.g., an improvement in one will cause deterioration in the other. </a:t>
            </a:r>
          </a:p>
        </p:txBody>
      </p:sp>
      <p:pic>
        <p:nvPicPr>
          <p:cNvPr id="2" name="Picture 1">
            <a:extLst>
              <a:ext uri="{FF2B5EF4-FFF2-40B4-BE49-F238E27FC236}">
                <a16:creationId xmlns:a16="http://schemas.microsoft.com/office/drawing/2014/main" id="{7DE5D88D-0F7E-46F4-B600-18FDDD54B6AE}"/>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7468486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857E69B-6F65-3E20-EF7E-036D8ED428A0}"/>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Causal Loop Diagrams</a:t>
            </a:r>
          </a:p>
        </p:txBody>
      </p:sp>
      <p:sp>
        <p:nvSpPr>
          <p:cNvPr id="5" name="TextBox 4">
            <a:extLst>
              <a:ext uri="{FF2B5EF4-FFF2-40B4-BE49-F238E27FC236}">
                <a16:creationId xmlns:a16="http://schemas.microsoft.com/office/drawing/2014/main" id="{F8A2E49C-7318-9321-9F16-D4DD555C9164}"/>
              </a:ext>
            </a:extLst>
          </p:cNvPr>
          <p:cNvSpPr txBox="1"/>
          <p:nvPr/>
        </p:nvSpPr>
        <p:spPr>
          <a:xfrm>
            <a:off x="489418" y="1094636"/>
            <a:ext cx="2621279" cy="954107"/>
          </a:xfrm>
          <a:prstGeom prst="rect">
            <a:avLst/>
          </a:prstGeom>
          <a:noFill/>
        </p:spPr>
        <p:txBody>
          <a:bodyPr wrap="square" rtlCol="0">
            <a:spAutoFit/>
          </a:bodyPr>
          <a:lstStyle/>
          <a:p>
            <a:r>
              <a:rPr lang="en-GB" sz="1400" dirty="0"/>
              <a:t>If you are fed-up, eating cake, after the initial sugar rush, will make you feel heavy and lethargic.</a:t>
            </a:r>
          </a:p>
        </p:txBody>
      </p:sp>
      <p:pic>
        <p:nvPicPr>
          <p:cNvPr id="6" name="Picture 5">
            <a:extLst>
              <a:ext uri="{FF2B5EF4-FFF2-40B4-BE49-F238E27FC236}">
                <a16:creationId xmlns:a16="http://schemas.microsoft.com/office/drawing/2014/main" id="{F3114EB2-9EE5-35C3-CC76-711C44CB4AB5}"/>
              </a:ext>
            </a:extLst>
          </p:cNvPr>
          <p:cNvPicPr>
            <a:picLocks noChangeAspect="1"/>
          </p:cNvPicPr>
          <p:nvPr/>
        </p:nvPicPr>
        <p:blipFill>
          <a:blip r:embed="rId2"/>
          <a:stretch>
            <a:fillRect/>
          </a:stretch>
        </p:blipFill>
        <p:spPr>
          <a:xfrm>
            <a:off x="489418" y="2255859"/>
            <a:ext cx="1964830" cy="1173140"/>
          </a:xfrm>
          <a:prstGeom prst="rect">
            <a:avLst/>
          </a:prstGeom>
        </p:spPr>
      </p:pic>
      <p:sp>
        <p:nvSpPr>
          <p:cNvPr id="7" name="TextBox 6">
            <a:extLst>
              <a:ext uri="{FF2B5EF4-FFF2-40B4-BE49-F238E27FC236}">
                <a16:creationId xmlns:a16="http://schemas.microsoft.com/office/drawing/2014/main" id="{AA1AAEA3-6526-F6D0-E2F3-4F3D21E73DFB}"/>
              </a:ext>
            </a:extLst>
          </p:cNvPr>
          <p:cNvSpPr txBox="1"/>
          <p:nvPr/>
        </p:nvSpPr>
        <p:spPr>
          <a:xfrm>
            <a:off x="7541623" y="986915"/>
            <a:ext cx="4484721" cy="1169551"/>
          </a:xfrm>
          <a:prstGeom prst="rect">
            <a:avLst/>
          </a:prstGeom>
          <a:noFill/>
        </p:spPr>
        <p:txBody>
          <a:bodyPr wrap="square">
            <a:spAutoFit/>
          </a:bodyPr>
          <a:lstStyle/>
          <a:p>
            <a:r>
              <a:rPr lang="en-GB" sz="1400" dirty="0"/>
              <a:t>Instead, when you are fed-up if you drink water, exercise and eat fruit, you will still get the energy from the sugar in the fruit but without feeling heavy and lethargic. When you feel less heavy and lethargic, you feel better and no longer feel the need to eat cake </a:t>
            </a:r>
          </a:p>
        </p:txBody>
      </p:sp>
      <p:sp>
        <p:nvSpPr>
          <p:cNvPr id="8" name="TextBox 7">
            <a:extLst>
              <a:ext uri="{FF2B5EF4-FFF2-40B4-BE49-F238E27FC236}">
                <a16:creationId xmlns:a16="http://schemas.microsoft.com/office/drawing/2014/main" id="{4A54CA55-DF6C-41B3-7E09-463E5B4113C9}"/>
              </a:ext>
            </a:extLst>
          </p:cNvPr>
          <p:cNvSpPr txBox="1"/>
          <p:nvPr/>
        </p:nvSpPr>
        <p:spPr>
          <a:xfrm>
            <a:off x="4116035" y="986915"/>
            <a:ext cx="2746629" cy="954107"/>
          </a:xfrm>
          <a:prstGeom prst="rect">
            <a:avLst/>
          </a:prstGeom>
          <a:noFill/>
        </p:spPr>
        <p:txBody>
          <a:bodyPr wrap="square">
            <a:spAutoFit/>
          </a:bodyPr>
          <a:lstStyle/>
          <a:p>
            <a:r>
              <a:rPr lang="en-GB" sz="1400" dirty="0"/>
              <a:t>When you feel heavy and lethargic you feel more fed-up, and you eat more cake, which makes you feel worst. </a:t>
            </a:r>
          </a:p>
        </p:txBody>
      </p:sp>
      <p:sp>
        <p:nvSpPr>
          <p:cNvPr id="9" name="TextBox 8">
            <a:extLst>
              <a:ext uri="{FF2B5EF4-FFF2-40B4-BE49-F238E27FC236}">
                <a16:creationId xmlns:a16="http://schemas.microsoft.com/office/drawing/2014/main" id="{EEBB6760-974B-C24E-E920-596C71269284}"/>
              </a:ext>
            </a:extLst>
          </p:cNvPr>
          <p:cNvSpPr txBox="1"/>
          <p:nvPr/>
        </p:nvSpPr>
        <p:spPr>
          <a:xfrm>
            <a:off x="3806988" y="3809998"/>
            <a:ext cx="4097382" cy="954107"/>
          </a:xfrm>
          <a:prstGeom prst="rect">
            <a:avLst/>
          </a:prstGeom>
          <a:noFill/>
        </p:spPr>
        <p:txBody>
          <a:bodyPr wrap="square">
            <a:spAutoFit/>
          </a:bodyPr>
          <a:lstStyle/>
          <a:p>
            <a:r>
              <a:rPr lang="en-GB" sz="1400" dirty="0"/>
              <a:t>This is a feedback loop, which is self-reinforcing, i.e., a positive feedback loop which will continue getting worse if we do not intervene. This kind of feedback loop is known as a reinforcing loop.</a:t>
            </a:r>
          </a:p>
        </p:txBody>
      </p:sp>
      <p:pic>
        <p:nvPicPr>
          <p:cNvPr id="10" name="Picture 9">
            <a:extLst>
              <a:ext uri="{FF2B5EF4-FFF2-40B4-BE49-F238E27FC236}">
                <a16:creationId xmlns:a16="http://schemas.microsoft.com/office/drawing/2014/main" id="{E1C708A9-15CD-8219-0D4A-104C6A05C6F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223119" y="1936479"/>
            <a:ext cx="2532459" cy="1801386"/>
          </a:xfrm>
          <a:prstGeom prst="rect">
            <a:avLst/>
          </a:prstGeom>
          <a:noFill/>
        </p:spPr>
      </p:pic>
      <p:sp>
        <p:nvSpPr>
          <p:cNvPr id="11" name="TextBox 10">
            <a:extLst>
              <a:ext uri="{FF2B5EF4-FFF2-40B4-BE49-F238E27FC236}">
                <a16:creationId xmlns:a16="http://schemas.microsoft.com/office/drawing/2014/main" id="{E5958B28-E122-1C75-0AFA-A723912D95A8}"/>
              </a:ext>
            </a:extLst>
          </p:cNvPr>
          <p:cNvSpPr txBox="1"/>
          <p:nvPr/>
        </p:nvSpPr>
        <p:spPr>
          <a:xfrm>
            <a:off x="8236878" y="4530681"/>
            <a:ext cx="3327049" cy="1169551"/>
          </a:xfrm>
          <a:prstGeom prst="rect">
            <a:avLst/>
          </a:prstGeom>
          <a:noFill/>
        </p:spPr>
        <p:txBody>
          <a:bodyPr wrap="square">
            <a:spAutoFit/>
          </a:bodyPr>
          <a:lstStyle/>
          <a:p>
            <a:r>
              <a:rPr lang="en-GB" sz="1400" dirty="0"/>
              <a:t>Now we have a negative feedback loop, which balances the effects of the reinforcing loop. These negative feedback loops are known as balancing feedback loops. </a:t>
            </a:r>
          </a:p>
        </p:txBody>
      </p:sp>
      <p:pic>
        <p:nvPicPr>
          <p:cNvPr id="12" name="Picture 11">
            <a:extLst>
              <a:ext uri="{FF2B5EF4-FFF2-40B4-BE49-F238E27FC236}">
                <a16:creationId xmlns:a16="http://schemas.microsoft.com/office/drawing/2014/main" id="{4F35EC69-1384-897E-8C9F-5B724DCA639D}"/>
              </a:ext>
            </a:extLst>
          </p:cNvPr>
          <p:cNvPicPr>
            <a:picLocks noChangeAspect="1"/>
          </p:cNvPicPr>
          <p:nvPr/>
        </p:nvPicPr>
        <p:blipFill>
          <a:blip r:embed="rId4"/>
          <a:stretch>
            <a:fillRect/>
          </a:stretch>
        </p:blipFill>
        <p:spPr>
          <a:xfrm>
            <a:off x="8690415" y="2108849"/>
            <a:ext cx="2233059" cy="2313935"/>
          </a:xfrm>
          <a:prstGeom prst="rect">
            <a:avLst/>
          </a:prstGeom>
        </p:spPr>
      </p:pic>
      <p:pic>
        <p:nvPicPr>
          <p:cNvPr id="2" name="Picture 1">
            <a:extLst>
              <a:ext uri="{FF2B5EF4-FFF2-40B4-BE49-F238E27FC236}">
                <a16:creationId xmlns:a16="http://schemas.microsoft.com/office/drawing/2014/main" id="{69B7A6E9-7BFD-44A6-91FD-956BCDAC233D}"/>
              </a:ext>
            </a:extLst>
          </p:cNvPr>
          <p:cNvPicPr>
            <a:picLocks noChangeAspect="1"/>
          </p:cNvPicPr>
          <p:nvPr/>
        </p:nvPicPr>
        <p:blipFill>
          <a:blip r:embed="rId5"/>
          <a:stretch>
            <a:fillRect/>
          </a:stretch>
        </p:blipFill>
        <p:spPr>
          <a:xfrm>
            <a:off x="0" y="5700232"/>
            <a:ext cx="2883658" cy="1079086"/>
          </a:xfrm>
          <a:prstGeom prst="rect">
            <a:avLst/>
          </a:prstGeom>
        </p:spPr>
      </p:pic>
    </p:spTree>
    <p:extLst>
      <p:ext uri="{BB962C8B-B14F-4D97-AF65-F5344CB8AC3E}">
        <p14:creationId xmlns:p14="http://schemas.microsoft.com/office/powerpoint/2010/main" val="31208352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D6192DF-F11A-5B75-66A3-96106D3AB265}"/>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Causal Loop Diagrams</a:t>
            </a:r>
          </a:p>
        </p:txBody>
      </p:sp>
      <p:sp>
        <p:nvSpPr>
          <p:cNvPr id="5" name="TextBox 4">
            <a:extLst>
              <a:ext uri="{FF2B5EF4-FFF2-40B4-BE49-F238E27FC236}">
                <a16:creationId xmlns:a16="http://schemas.microsoft.com/office/drawing/2014/main" id="{42F93A9D-A02E-AF62-CACA-14817A80C8C0}"/>
              </a:ext>
            </a:extLst>
          </p:cNvPr>
          <p:cNvSpPr txBox="1"/>
          <p:nvPr/>
        </p:nvSpPr>
        <p:spPr>
          <a:xfrm>
            <a:off x="1011423" y="1340678"/>
            <a:ext cx="10161674" cy="923330"/>
          </a:xfrm>
          <a:prstGeom prst="rect">
            <a:avLst/>
          </a:prstGeom>
          <a:noFill/>
        </p:spPr>
        <p:txBody>
          <a:bodyPr wrap="square">
            <a:spAutoFit/>
          </a:bodyPr>
          <a:lstStyle/>
          <a:p>
            <a:r>
              <a:rPr lang="en-GB" dirty="0"/>
              <a:t>In constructing causal loop diagrams, when naming entities, refrain from qualifying them with phrases such as increasing, decreasing, improving, deteriorating, etc, as they can significantly change the nature of these relationships, from positive to negative or vice versa. </a:t>
            </a:r>
          </a:p>
        </p:txBody>
      </p:sp>
      <p:pic>
        <p:nvPicPr>
          <p:cNvPr id="6" name="Picture 5">
            <a:extLst>
              <a:ext uri="{FF2B5EF4-FFF2-40B4-BE49-F238E27FC236}">
                <a16:creationId xmlns:a16="http://schemas.microsoft.com/office/drawing/2014/main" id="{4CA45767-C9CE-D1EF-DBCB-2B7D56E8454F}"/>
              </a:ext>
            </a:extLst>
          </p:cNvPr>
          <p:cNvPicPr>
            <a:picLocks noChangeAspect="1"/>
          </p:cNvPicPr>
          <p:nvPr/>
        </p:nvPicPr>
        <p:blipFill>
          <a:blip r:embed="rId2"/>
          <a:stretch>
            <a:fillRect/>
          </a:stretch>
        </p:blipFill>
        <p:spPr>
          <a:xfrm>
            <a:off x="1021518" y="2694574"/>
            <a:ext cx="4518383" cy="2521199"/>
          </a:xfrm>
          <a:prstGeom prst="rect">
            <a:avLst/>
          </a:prstGeom>
        </p:spPr>
      </p:pic>
      <p:pic>
        <p:nvPicPr>
          <p:cNvPr id="7" name="Picture 6">
            <a:extLst>
              <a:ext uri="{FF2B5EF4-FFF2-40B4-BE49-F238E27FC236}">
                <a16:creationId xmlns:a16="http://schemas.microsoft.com/office/drawing/2014/main" id="{89CD3C6A-58D9-9471-6F97-3E81C61ADD07}"/>
              </a:ext>
            </a:extLst>
          </p:cNvPr>
          <p:cNvPicPr>
            <a:picLocks noChangeAspect="1"/>
          </p:cNvPicPr>
          <p:nvPr/>
        </p:nvPicPr>
        <p:blipFill>
          <a:blip r:embed="rId3"/>
          <a:stretch>
            <a:fillRect/>
          </a:stretch>
        </p:blipFill>
        <p:spPr>
          <a:xfrm>
            <a:off x="6654714" y="2741499"/>
            <a:ext cx="4518383" cy="2529901"/>
          </a:xfrm>
          <a:prstGeom prst="rect">
            <a:avLst/>
          </a:prstGeom>
        </p:spPr>
      </p:pic>
      <p:pic>
        <p:nvPicPr>
          <p:cNvPr id="2" name="Picture 1">
            <a:extLst>
              <a:ext uri="{FF2B5EF4-FFF2-40B4-BE49-F238E27FC236}">
                <a16:creationId xmlns:a16="http://schemas.microsoft.com/office/drawing/2014/main" id="{0338A91D-B77D-4E6E-878D-01BA9EE73EF7}"/>
              </a:ext>
            </a:extLst>
          </p:cNvPr>
          <p:cNvPicPr>
            <a:picLocks noChangeAspect="1"/>
          </p:cNvPicPr>
          <p:nvPr/>
        </p:nvPicPr>
        <p:blipFill>
          <a:blip r:embed="rId4"/>
          <a:stretch>
            <a:fillRect/>
          </a:stretch>
        </p:blipFill>
        <p:spPr>
          <a:xfrm>
            <a:off x="0" y="5646339"/>
            <a:ext cx="2883658" cy="1079086"/>
          </a:xfrm>
          <a:prstGeom prst="rect">
            <a:avLst/>
          </a:prstGeom>
        </p:spPr>
      </p:pic>
    </p:spTree>
    <p:extLst>
      <p:ext uri="{BB962C8B-B14F-4D97-AF65-F5344CB8AC3E}">
        <p14:creationId xmlns:p14="http://schemas.microsoft.com/office/powerpoint/2010/main" val="5752117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0574BF2-E865-D960-2124-5A22D0EDB3D2}"/>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Causal Loop Diagrams</a:t>
            </a:r>
          </a:p>
        </p:txBody>
      </p:sp>
      <p:sp>
        <p:nvSpPr>
          <p:cNvPr id="5" name="TextBox 4">
            <a:extLst>
              <a:ext uri="{FF2B5EF4-FFF2-40B4-BE49-F238E27FC236}">
                <a16:creationId xmlns:a16="http://schemas.microsoft.com/office/drawing/2014/main" id="{62D148FA-F95A-FFDC-E716-315DA7306668}"/>
              </a:ext>
            </a:extLst>
          </p:cNvPr>
          <p:cNvSpPr txBox="1"/>
          <p:nvPr/>
        </p:nvSpPr>
        <p:spPr>
          <a:xfrm>
            <a:off x="306778" y="1353810"/>
            <a:ext cx="3688081" cy="3662541"/>
          </a:xfrm>
          <a:prstGeom prst="rect">
            <a:avLst/>
          </a:prstGeom>
          <a:noFill/>
        </p:spPr>
        <p:txBody>
          <a:bodyPr wrap="square">
            <a:spAutoFit/>
          </a:bodyPr>
          <a:lstStyle/>
          <a:p>
            <a:r>
              <a:rPr lang="en-GB" sz="1600" dirty="0">
                <a:solidFill>
                  <a:srgbClr val="333333"/>
                </a:solidFill>
                <a:effectLst/>
                <a:latin typeface="Calibri" panose="020F0502020204030204" pitchFamily="34" charset="0"/>
                <a:ea typeface="Arial" panose="020B0604020202020204" pitchFamily="34" charset="0"/>
              </a:rPr>
              <a:t>To make casual loop diagrams comprehendible and easier to follow, diagrams are usually accompanied with a narrative that explains what is happening.</a:t>
            </a:r>
          </a:p>
          <a:p>
            <a:r>
              <a:rPr lang="en-GB" sz="1600" dirty="0">
                <a:solidFill>
                  <a:srgbClr val="333333"/>
                </a:solidFill>
                <a:effectLst/>
                <a:latin typeface="Calibri" panose="020F0502020204030204" pitchFamily="34" charset="0"/>
                <a:ea typeface="Arial" panose="020B0604020202020204" pitchFamily="34" charset="0"/>
              </a:rPr>
              <a:t> </a:t>
            </a:r>
          </a:p>
          <a:p>
            <a:r>
              <a:rPr lang="en-GB" sz="1600" dirty="0">
                <a:solidFill>
                  <a:srgbClr val="333333"/>
                </a:solidFill>
                <a:effectLst/>
                <a:latin typeface="Calibri" panose="020F0502020204030204" pitchFamily="34" charset="0"/>
                <a:ea typeface="Arial" panose="020B0604020202020204" pitchFamily="34" charset="0"/>
              </a:rPr>
              <a:t>To accurately relate the narrative to the diagram, the entities, relationships and feedback loops may be labelled, e.g., E1, E2 and E3 to represent entities and R1, R2 and R3 to represent relationships. </a:t>
            </a:r>
          </a:p>
          <a:p>
            <a:endParaRPr lang="en-GB" sz="1600" dirty="0">
              <a:solidFill>
                <a:srgbClr val="333333"/>
              </a:solidFill>
              <a:latin typeface="Calibri" panose="020F0502020204030204" pitchFamily="34" charset="0"/>
              <a:ea typeface="Arial" panose="020B0604020202020204" pitchFamily="34" charset="0"/>
            </a:endParaRPr>
          </a:p>
          <a:p>
            <a:r>
              <a:rPr lang="en-GB" sz="1600" dirty="0">
                <a:solidFill>
                  <a:srgbClr val="333333"/>
                </a:solidFill>
                <a:effectLst/>
                <a:latin typeface="Calibri" panose="020F0502020204030204" pitchFamily="34" charset="0"/>
                <a:ea typeface="Arial" panose="020B0604020202020204" pitchFamily="34" charset="0"/>
              </a:rPr>
              <a:t>This kind of labelling can also help you to tell the story of the model in a consistent manner. </a:t>
            </a:r>
            <a:endParaRPr lang="en-GB" sz="1200" dirty="0">
              <a:solidFill>
                <a:srgbClr val="333333"/>
              </a:solidFill>
              <a:effectLst/>
              <a:latin typeface="Arial" panose="020B0604020202020204" pitchFamily="34" charset="0"/>
              <a:ea typeface="Arial" panose="020B0604020202020204" pitchFamily="34" charset="0"/>
            </a:endParaRPr>
          </a:p>
        </p:txBody>
      </p:sp>
      <p:pic>
        <p:nvPicPr>
          <p:cNvPr id="6" name="Picture 5">
            <a:extLst>
              <a:ext uri="{FF2B5EF4-FFF2-40B4-BE49-F238E27FC236}">
                <a16:creationId xmlns:a16="http://schemas.microsoft.com/office/drawing/2014/main" id="{1468771D-7858-3F06-3939-CF90B504A97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846619" y="670318"/>
            <a:ext cx="5210060" cy="3089456"/>
          </a:xfrm>
          <a:prstGeom prst="rect">
            <a:avLst/>
          </a:prstGeom>
          <a:solidFill>
            <a:schemeClr val="bg1"/>
          </a:solidFill>
        </p:spPr>
      </p:pic>
      <p:sp>
        <p:nvSpPr>
          <p:cNvPr id="7" name="TextBox 6">
            <a:extLst>
              <a:ext uri="{FF2B5EF4-FFF2-40B4-BE49-F238E27FC236}">
                <a16:creationId xmlns:a16="http://schemas.microsoft.com/office/drawing/2014/main" id="{7C3FC93D-5C68-098C-7DC8-430EA615BB09}"/>
              </a:ext>
            </a:extLst>
          </p:cNvPr>
          <p:cNvSpPr txBox="1"/>
          <p:nvPr/>
        </p:nvSpPr>
        <p:spPr>
          <a:xfrm>
            <a:off x="5334376" y="4189348"/>
            <a:ext cx="6234546" cy="1384995"/>
          </a:xfrm>
          <a:prstGeom prst="rect">
            <a:avLst/>
          </a:prstGeom>
          <a:solidFill>
            <a:schemeClr val="bg2"/>
          </a:solidFill>
        </p:spPr>
        <p:txBody>
          <a:bodyPr wrap="square">
            <a:spAutoFit/>
          </a:bodyPr>
          <a:lstStyle/>
          <a:p>
            <a:r>
              <a:rPr lang="en-GB" sz="1200" b="1" i="1" dirty="0">
                <a:effectLst/>
                <a:latin typeface="Calibri" panose="020F0502020204030204" pitchFamily="34" charset="0"/>
                <a:ea typeface="Arial" panose="020B0604020202020204" pitchFamily="34" charset="0"/>
                <a:cs typeface="Arial" panose="020B0604020202020204" pitchFamily="34" charset="0"/>
              </a:rPr>
              <a:t>Narrative - </a:t>
            </a:r>
            <a:r>
              <a:rPr lang="en-GB" sz="1200" i="1" dirty="0">
                <a:effectLst/>
                <a:latin typeface="Calibri" panose="020F0502020204030204" pitchFamily="34" charset="0"/>
                <a:ea typeface="Arial" panose="020B0604020202020204" pitchFamily="34" charset="0"/>
                <a:cs typeface="Arial" panose="020B0604020202020204" pitchFamily="34" charset="0"/>
              </a:rPr>
              <a:t>Utility is a national company providing services to households in the UK. At the time of conducting this analysis it was criticised on a weekly basis on national television (E1) for poor customer satisfaction (E2) and poor customer satisfaction (E3). Combined, these three factors cause more customer to call the company increasing call volumes (E4). To deal with increasing call volumes and to address poor customer satisfaction and national criticism the company hires more people increasing headcount (E5) and costs (E6). Increase in call volumes and headcount leads to reduced productivity (E7)…  </a:t>
            </a:r>
            <a:endParaRPr lang="en-GB" sz="1200" dirty="0"/>
          </a:p>
        </p:txBody>
      </p:sp>
      <p:pic>
        <p:nvPicPr>
          <p:cNvPr id="2" name="Picture 1">
            <a:extLst>
              <a:ext uri="{FF2B5EF4-FFF2-40B4-BE49-F238E27FC236}">
                <a16:creationId xmlns:a16="http://schemas.microsoft.com/office/drawing/2014/main" id="{1320E13D-EFA1-4733-B0E4-F8669DC5074A}"/>
              </a:ext>
            </a:extLst>
          </p:cNvPr>
          <p:cNvPicPr>
            <a:picLocks noChangeAspect="1"/>
          </p:cNvPicPr>
          <p:nvPr/>
        </p:nvPicPr>
        <p:blipFill>
          <a:blip r:embed="rId3"/>
          <a:stretch>
            <a:fillRect/>
          </a:stretch>
        </p:blipFill>
        <p:spPr>
          <a:xfrm>
            <a:off x="0" y="5681818"/>
            <a:ext cx="2883658" cy="1079086"/>
          </a:xfrm>
          <a:prstGeom prst="rect">
            <a:avLst/>
          </a:prstGeom>
        </p:spPr>
      </p:pic>
    </p:spTree>
    <p:extLst>
      <p:ext uri="{BB962C8B-B14F-4D97-AF65-F5344CB8AC3E}">
        <p14:creationId xmlns:p14="http://schemas.microsoft.com/office/powerpoint/2010/main" val="21523828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90AE00A-61F8-A66C-954F-0C89E2CA58D1}"/>
              </a:ext>
            </a:extLst>
          </p:cNvPr>
          <p:cNvSpPr txBox="1"/>
          <p:nvPr/>
        </p:nvSpPr>
        <p:spPr>
          <a:xfrm>
            <a:off x="456013" y="1074676"/>
            <a:ext cx="5448663" cy="954107"/>
          </a:xfrm>
          <a:prstGeom prst="rect">
            <a:avLst/>
          </a:prstGeom>
          <a:noFill/>
        </p:spPr>
        <p:txBody>
          <a:bodyPr wrap="square" rtlCol="0">
            <a:spAutoFit/>
          </a:bodyPr>
          <a:lstStyle/>
          <a:p>
            <a:r>
              <a:rPr lang="en-GB" sz="1400" dirty="0">
                <a:solidFill>
                  <a:srgbClr val="333333"/>
                </a:solidFill>
                <a:effectLst/>
                <a:latin typeface="Calibri" panose="020F0502020204030204" pitchFamily="34" charset="0"/>
                <a:ea typeface="Arial" panose="020B0604020202020204" pitchFamily="34" charset="0"/>
              </a:rPr>
              <a:t>We were invited by a national utility provider to help them resolve what they perceived as a wicked problem.  To develop a causal loop model of the current situation we have progressed through steps 1 through to 4 of the Soft Systems Methodology. </a:t>
            </a:r>
            <a:endParaRPr lang="en-GB" sz="1400" dirty="0">
              <a:solidFill>
                <a:srgbClr val="333333"/>
              </a:solidFill>
              <a:effectLst/>
              <a:latin typeface="Arial" panose="020B0604020202020204" pitchFamily="34" charset="0"/>
              <a:ea typeface="Arial" panose="020B0604020202020204" pitchFamily="34" charset="0"/>
            </a:endParaRPr>
          </a:p>
        </p:txBody>
      </p:sp>
      <p:sp>
        <p:nvSpPr>
          <p:cNvPr id="6" name="TextBox 5">
            <a:extLst>
              <a:ext uri="{FF2B5EF4-FFF2-40B4-BE49-F238E27FC236}">
                <a16:creationId xmlns:a16="http://schemas.microsoft.com/office/drawing/2014/main" id="{B721F8E0-E7F3-AAFA-0825-A912AD6B9B8C}"/>
              </a:ext>
            </a:extLst>
          </p:cNvPr>
          <p:cNvSpPr txBox="1"/>
          <p:nvPr/>
        </p:nvSpPr>
        <p:spPr>
          <a:xfrm>
            <a:off x="456013" y="2193347"/>
            <a:ext cx="5448663" cy="2246769"/>
          </a:xfrm>
          <a:prstGeom prst="rect">
            <a:avLst/>
          </a:prstGeom>
          <a:noFill/>
        </p:spPr>
        <p:txBody>
          <a:bodyPr wrap="square">
            <a:spAutoFit/>
          </a:bodyPr>
          <a:lstStyle/>
          <a:p>
            <a:r>
              <a:rPr lang="en-GB" sz="1400" b="1" dirty="0"/>
              <a:t>Step 1 </a:t>
            </a:r>
            <a:r>
              <a:rPr lang="en-GB" sz="1400" dirty="0"/>
              <a:t>– We interviewed several people from the organisation. We summarised each interview into a short story reflecting their position in the system (CATWOE)</a:t>
            </a:r>
          </a:p>
          <a:p>
            <a:r>
              <a:rPr lang="en-GB" sz="1400" b="1" dirty="0"/>
              <a:t>Step 2 </a:t>
            </a:r>
            <a:r>
              <a:rPr lang="en-GB" sz="1400" dirty="0"/>
              <a:t>– We consolidated different stories into a single story by discussing the problem situation and different views and making appropriate accommodations and compromises. By the end of this stage, we had most of the story developed, discussed and refined in the form of the causal loop model.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Calibri"/>
                <a:ea typeface="+mn-ea"/>
                <a:cs typeface="+mn-cs"/>
              </a:rPr>
              <a:t>Step 3 </a:t>
            </a:r>
            <a:r>
              <a:rPr kumimoji="0" lang="en-GB" sz="1400" b="0" i="0" u="none" strike="noStrike" kern="1200" cap="none" spc="0" normalizeH="0" baseline="0" noProof="0" dirty="0">
                <a:ln>
                  <a:noFill/>
                </a:ln>
                <a:solidFill>
                  <a:prstClr val="black"/>
                </a:solidFill>
                <a:effectLst/>
                <a:uLnTx/>
                <a:uFillTx/>
                <a:latin typeface="Calibri"/>
                <a:ea typeface="+mn-ea"/>
                <a:cs typeface="+mn-cs"/>
              </a:rPr>
              <a:t>– we explored various root definitions for the system and finally agreed it as… </a:t>
            </a:r>
          </a:p>
        </p:txBody>
      </p:sp>
      <p:sp>
        <p:nvSpPr>
          <p:cNvPr id="8" name="TextBox 7">
            <a:extLst>
              <a:ext uri="{FF2B5EF4-FFF2-40B4-BE49-F238E27FC236}">
                <a16:creationId xmlns:a16="http://schemas.microsoft.com/office/drawing/2014/main" id="{3879DCBF-F4F9-B192-1130-0FA30F5D2E43}"/>
              </a:ext>
            </a:extLst>
          </p:cNvPr>
          <p:cNvSpPr txBox="1"/>
          <p:nvPr/>
        </p:nvSpPr>
        <p:spPr>
          <a:xfrm>
            <a:off x="456013" y="4481820"/>
            <a:ext cx="5973369" cy="1169551"/>
          </a:xfrm>
          <a:prstGeom prst="rect">
            <a:avLst/>
          </a:prstGeom>
          <a:solidFill>
            <a:schemeClr val="accent2">
              <a:lumMod val="20000"/>
              <a:lumOff val="80000"/>
            </a:schemeClr>
          </a:solidFill>
        </p:spPr>
        <p:txBody>
          <a:bodyPr wrap="square" rtlCol="0">
            <a:spAutoFit/>
          </a:bodyPr>
          <a:lstStyle/>
          <a:p>
            <a:pPr algn="ctr"/>
            <a:r>
              <a:rPr lang="en-GB" sz="1400" i="1" dirty="0"/>
              <a:t>“a system owned by the senior management (Owners), in which customer service agents, supervisors and managers (Actors) work to serve the people at home and at work to resolve service problems and address enquiries (Transformation) efficiently and effectively (Worldview) within the technical capabilities of our equipment (Environmental Constraints).”</a:t>
            </a:r>
          </a:p>
        </p:txBody>
      </p:sp>
      <p:sp>
        <p:nvSpPr>
          <p:cNvPr id="9" name="TextBox 8">
            <a:extLst>
              <a:ext uri="{FF2B5EF4-FFF2-40B4-BE49-F238E27FC236}">
                <a16:creationId xmlns:a16="http://schemas.microsoft.com/office/drawing/2014/main" id="{BC592D9F-816F-7882-C971-4F10278751F2}"/>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Soft Systems Thinking Case Study</a:t>
            </a:r>
          </a:p>
        </p:txBody>
      </p:sp>
      <p:pic>
        <p:nvPicPr>
          <p:cNvPr id="10" name="Picture 9">
            <a:extLst>
              <a:ext uri="{FF2B5EF4-FFF2-40B4-BE49-F238E27FC236}">
                <a16:creationId xmlns:a16="http://schemas.microsoft.com/office/drawing/2014/main" id="{8C5FF42C-4DBE-F046-82C4-4F85D8DACB1D}"/>
              </a:ext>
            </a:extLst>
          </p:cNvPr>
          <p:cNvPicPr>
            <a:picLocks noChangeAspect="1"/>
          </p:cNvPicPr>
          <p:nvPr/>
        </p:nvPicPr>
        <p:blipFill>
          <a:blip r:embed="rId2"/>
          <a:stretch>
            <a:fillRect/>
          </a:stretch>
        </p:blipFill>
        <p:spPr>
          <a:xfrm>
            <a:off x="6847909" y="1136656"/>
            <a:ext cx="4889086" cy="3345164"/>
          </a:xfrm>
          <a:prstGeom prst="rect">
            <a:avLst/>
          </a:prstGeom>
        </p:spPr>
      </p:pic>
      <p:pic>
        <p:nvPicPr>
          <p:cNvPr id="2" name="Picture 1">
            <a:extLst>
              <a:ext uri="{FF2B5EF4-FFF2-40B4-BE49-F238E27FC236}">
                <a16:creationId xmlns:a16="http://schemas.microsoft.com/office/drawing/2014/main" id="{21C09BDF-F4A1-42BE-91CA-2BEFCC81E471}"/>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20237878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B61482F-BD04-AB13-4B43-F66392771252}"/>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Soft Systems Thinking Case Study</a:t>
            </a:r>
          </a:p>
        </p:txBody>
      </p:sp>
      <p:sp>
        <p:nvSpPr>
          <p:cNvPr id="5" name="TextBox 4">
            <a:extLst>
              <a:ext uri="{FF2B5EF4-FFF2-40B4-BE49-F238E27FC236}">
                <a16:creationId xmlns:a16="http://schemas.microsoft.com/office/drawing/2014/main" id="{8E791443-65A3-0609-691C-7870032F01A8}"/>
              </a:ext>
            </a:extLst>
          </p:cNvPr>
          <p:cNvSpPr txBox="1"/>
          <p:nvPr/>
        </p:nvSpPr>
        <p:spPr>
          <a:xfrm>
            <a:off x="444137" y="1240454"/>
            <a:ext cx="5651863" cy="584775"/>
          </a:xfrm>
          <a:prstGeom prst="rect">
            <a:avLst/>
          </a:prstGeom>
          <a:noFill/>
        </p:spPr>
        <p:txBody>
          <a:bodyPr wrap="square" rtlCol="0">
            <a:spAutoFit/>
          </a:bodyPr>
          <a:lstStyle/>
          <a:p>
            <a:r>
              <a:rPr lang="en-GB" sz="1600" b="1" dirty="0">
                <a:solidFill>
                  <a:srgbClr val="333333"/>
                </a:solidFill>
                <a:effectLst/>
                <a:latin typeface="Calibri" panose="020F0502020204030204" pitchFamily="34" charset="0"/>
                <a:ea typeface="Arial" panose="020B0604020202020204" pitchFamily="34" charset="0"/>
              </a:rPr>
              <a:t>Step 4</a:t>
            </a:r>
            <a:r>
              <a:rPr lang="en-GB" sz="1600" dirty="0">
                <a:solidFill>
                  <a:srgbClr val="333333"/>
                </a:solidFill>
                <a:effectLst/>
                <a:latin typeface="Calibri" panose="020F0502020204030204" pitchFamily="34" charset="0"/>
                <a:ea typeface="Arial" panose="020B0604020202020204" pitchFamily="34" charset="0"/>
              </a:rPr>
              <a:t> – we developed the causal loop diagram and its accompanying narrative</a:t>
            </a:r>
          </a:p>
        </p:txBody>
      </p:sp>
      <p:pic>
        <p:nvPicPr>
          <p:cNvPr id="6" name="Picture 5">
            <a:extLst>
              <a:ext uri="{FF2B5EF4-FFF2-40B4-BE49-F238E27FC236}">
                <a16:creationId xmlns:a16="http://schemas.microsoft.com/office/drawing/2014/main" id="{96A23426-CE4D-C938-C816-1789D9508088}"/>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4137" y="2155571"/>
            <a:ext cx="5232719" cy="3102892"/>
          </a:xfrm>
          <a:prstGeom prst="rect">
            <a:avLst/>
          </a:prstGeom>
          <a:solidFill>
            <a:schemeClr val="bg1"/>
          </a:solidFill>
        </p:spPr>
      </p:pic>
      <p:sp>
        <p:nvSpPr>
          <p:cNvPr id="7" name="TextBox 6">
            <a:extLst>
              <a:ext uri="{FF2B5EF4-FFF2-40B4-BE49-F238E27FC236}">
                <a16:creationId xmlns:a16="http://schemas.microsoft.com/office/drawing/2014/main" id="{B9AF7A9A-73B6-2ADE-46C1-51349CD22B7C}"/>
              </a:ext>
            </a:extLst>
          </p:cNvPr>
          <p:cNvSpPr txBox="1"/>
          <p:nvPr/>
        </p:nvSpPr>
        <p:spPr>
          <a:xfrm>
            <a:off x="5994401" y="1020618"/>
            <a:ext cx="5871454" cy="4616648"/>
          </a:xfrm>
          <a:prstGeom prst="rect">
            <a:avLst/>
          </a:prstGeom>
          <a:solidFill>
            <a:schemeClr val="bg2"/>
          </a:solidFill>
        </p:spPr>
        <p:txBody>
          <a:bodyPr wrap="square" rtlCol="0">
            <a:spAutoFit/>
          </a:bodyPr>
          <a:lstStyle/>
          <a:p>
            <a:r>
              <a:rPr lang="en-GB" sz="1050" i="1" dirty="0">
                <a:solidFill>
                  <a:srgbClr val="333333"/>
                </a:solidFill>
                <a:effectLst/>
                <a:latin typeface="Calibri" panose="020F0502020204030204" pitchFamily="34" charset="0"/>
                <a:ea typeface="Arial" panose="020B0604020202020204" pitchFamily="34" charset="0"/>
                <a:cs typeface="Arial" panose="020B0604020202020204" pitchFamily="34" charset="0"/>
              </a:rPr>
              <a:t>Utility is a national company providing services to households in the UK. At the time of conducting this analysis it was criticised on a weekly basis on national television (E1) for poor customer satisfaction (E2) and poor customer satisfaction (E3). Combined, these three factors cause more customer to call the company increasing call volumes (E4). To deal with increasing call volumes and to address poor customer satisfaction and national criticism the company hires more people increasing headcount (E5) and costs (E6). Increase in call volumes and headcount leads to reduced productivity (E7). This together with increasing costs attracts attention from corporate management (E8), which leads to senior management micromanaging (E9) with daily monitoring of costs (E10), increased emphasis on productivity management (E11), and this in turn leads to deterioration of management morale (E12). To improve productivity and costs, Call targets (E13) are introduced mandating that agents deal with each customer’s call within 8 minutes. To help manage this call target egg timers (E14) are introduced on every customer services agent’s computer screen. These egg timers change colour to amber at 6 minutes and to red at 8 minutes to signal to the agent that they are near or at call target.  Daily performance reviews (E15) are used to review the average performance of each agent to the 8-minute target and agents with lower performance are referred to the Performance Improvement Programme (PIP), which essentially retrains the agents on how to serve customers and which they have already completed when first joining the company. Furthermore, the PIP is conducted out of hours so that it does not negatively impact productivity, and consequently PIP is seen as a punishment (E16). With the fear of missing the 8-minute target, daily performance reviews and the threat of PIP, agents defer complex enquiries from customers (E17) to remain within the 8-minute target. Examples include, “sorry the computer systems are down can you please call later” and “you have come to the wrong department, I will put you through to the correct department” and the customer is put back to the same telephone queue for someone else to deal with. This dynamic leads to Deteriorating Employee more (E18), which together with deteriorating management morale (E12) leads to increasing levels of absenteeism and attrition (E19). This contributes to the deterioration of employee engagement (E20), which in turn reinforces dysfunctional behaviours (E21) such as deferral of customers (E17). This leads to poor customer service (E2) and satisfaction (E3). Moreover, whilst increasing in absenteeism (E19) impacts directly on productivity (E7), Increasing attrition (E19) leads to erosion of knowledge and experience which further impacts on productivity (E7). </a:t>
            </a:r>
            <a:endParaRPr lang="en-GB" sz="1050" dirty="0">
              <a:solidFill>
                <a:srgbClr val="333333"/>
              </a:solidFill>
              <a:effectLst/>
              <a:latin typeface="Arial" panose="020B0604020202020204" pitchFamily="34" charset="0"/>
              <a:ea typeface="Arial" panose="020B0604020202020204" pitchFamily="34" charset="0"/>
            </a:endParaRPr>
          </a:p>
        </p:txBody>
      </p:sp>
      <p:pic>
        <p:nvPicPr>
          <p:cNvPr id="2" name="Picture 1">
            <a:extLst>
              <a:ext uri="{FF2B5EF4-FFF2-40B4-BE49-F238E27FC236}">
                <a16:creationId xmlns:a16="http://schemas.microsoft.com/office/drawing/2014/main" id="{3CD3B94C-4227-4579-9F98-06E66DCAD34E}"/>
              </a:ext>
            </a:extLst>
          </p:cNvPr>
          <p:cNvPicPr>
            <a:picLocks noChangeAspect="1"/>
          </p:cNvPicPr>
          <p:nvPr/>
        </p:nvPicPr>
        <p:blipFill>
          <a:blip r:embed="rId3"/>
          <a:stretch>
            <a:fillRect/>
          </a:stretch>
        </p:blipFill>
        <p:spPr>
          <a:xfrm>
            <a:off x="0" y="5683969"/>
            <a:ext cx="2883658" cy="1079086"/>
          </a:xfrm>
          <a:prstGeom prst="rect">
            <a:avLst/>
          </a:prstGeom>
        </p:spPr>
      </p:pic>
    </p:spTree>
    <p:extLst>
      <p:ext uri="{BB962C8B-B14F-4D97-AF65-F5344CB8AC3E}">
        <p14:creationId xmlns:p14="http://schemas.microsoft.com/office/powerpoint/2010/main" val="30553936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0CFF84B-E990-B661-2B04-319BA402A822}"/>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Soft Systems Thinking Case Study</a:t>
            </a:r>
          </a:p>
        </p:txBody>
      </p:sp>
      <p:sp>
        <p:nvSpPr>
          <p:cNvPr id="5" name="TextBox 4">
            <a:extLst>
              <a:ext uri="{FF2B5EF4-FFF2-40B4-BE49-F238E27FC236}">
                <a16:creationId xmlns:a16="http://schemas.microsoft.com/office/drawing/2014/main" id="{D927E8DE-7AD4-7358-37CC-7B0F207A3611}"/>
              </a:ext>
            </a:extLst>
          </p:cNvPr>
          <p:cNvSpPr txBox="1"/>
          <p:nvPr/>
        </p:nvSpPr>
        <p:spPr>
          <a:xfrm>
            <a:off x="444137" y="1611141"/>
            <a:ext cx="4702629" cy="2062103"/>
          </a:xfrm>
          <a:prstGeom prst="rect">
            <a:avLst/>
          </a:prstGeom>
          <a:noFill/>
        </p:spPr>
        <p:txBody>
          <a:bodyPr wrap="square" rtlCol="0">
            <a:spAutoFit/>
          </a:bodyPr>
          <a:lstStyle/>
          <a:p>
            <a:r>
              <a:rPr lang="en-GB" sz="1600" b="1" dirty="0">
                <a:solidFill>
                  <a:srgbClr val="333333"/>
                </a:solidFill>
                <a:effectLst/>
                <a:latin typeface="Calibri" panose="020F0502020204030204" pitchFamily="34" charset="0"/>
                <a:ea typeface="Arial" panose="020B0604020202020204" pitchFamily="34" charset="0"/>
                <a:cs typeface="Arial" panose="020B0604020202020204" pitchFamily="34" charset="0"/>
              </a:rPr>
              <a:t>Step 5</a:t>
            </a:r>
            <a:r>
              <a:rPr lang="en-GB" sz="1600" dirty="0">
                <a:solidFill>
                  <a:srgbClr val="333333"/>
                </a:solidFill>
                <a:effectLst/>
                <a:latin typeface="Calibri" panose="020F0502020204030204" pitchFamily="34" charset="0"/>
                <a:ea typeface="Arial" panose="020B0604020202020204" pitchFamily="34" charset="0"/>
                <a:cs typeface="Arial" panose="020B0604020202020204" pitchFamily="34" charset="0"/>
              </a:rPr>
              <a:t> –We analysed the conceptual model to see what can be changed to improve the current situation and explored different solutions offered by different people (customers, owners, actors) in the system. </a:t>
            </a:r>
          </a:p>
          <a:p>
            <a:r>
              <a:rPr lang="en-GB" sz="1600" dirty="0">
                <a:solidFill>
                  <a:srgbClr val="333333"/>
                </a:solidFill>
                <a:effectLst/>
                <a:latin typeface="Calibri" panose="020F0502020204030204" pitchFamily="34" charset="0"/>
                <a:ea typeface="Arial" panose="020B0604020202020204" pitchFamily="34" charset="0"/>
                <a:cs typeface="Arial" panose="020B0604020202020204" pitchFamily="34" charset="0"/>
              </a:rPr>
              <a:t>Table opposite illustrates an abridged version of the potential solutions proposed by various people. </a:t>
            </a:r>
          </a:p>
          <a:p>
            <a:r>
              <a:rPr lang="en-GB" sz="1600" dirty="0">
                <a:solidFill>
                  <a:srgbClr val="333333"/>
                </a:solidFill>
                <a:effectLst/>
                <a:latin typeface="Calibri" panose="020F0502020204030204" pitchFamily="34" charset="0"/>
                <a:ea typeface="Arial" panose="020B0604020202020204" pitchFamily="34" charset="0"/>
                <a:cs typeface="Arial" panose="020B0604020202020204" pitchFamily="34" charset="0"/>
              </a:rPr>
              <a:t>We have organised them against the root definition and the issues observed in the real world.</a:t>
            </a:r>
            <a:endParaRPr lang="en-GB" sz="1600" dirty="0">
              <a:solidFill>
                <a:srgbClr val="333333"/>
              </a:solidFill>
              <a:effectLst/>
              <a:latin typeface="Arial" panose="020B0604020202020204" pitchFamily="34" charset="0"/>
              <a:ea typeface="Arial" panose="020B0604020202020204" pitchFamily="34" charset="0"/>
            </a:endParaRPr>
          </a:p>
        </p:txBody>
      </p:sp>
      <p:graphicFrame>
        <p:nvGraphicFramePr>
          <p:cNvPr id="6" name="Table 5">
            <a:extLst>
              <a:ext uri="{FF2B5EF4-FFF2-40B4-BE49-F238E27FC236}">
                <a16:creationId xmlns:a16="http://schemas.microsoft.com/office/drawing/2014/main" id="{D0EA9AF4-AFA7-FC3D-B61D-06514DBD7C15}"/>
              </a:ext>
            </a:extLst>
          </p:cNvPr>
          <p:cNvGraphicFramePr>
            <a:graphicFrameLocks noGrp="1"/>
          </p:cNvGraphicFramePr>
          <p:nvPr>
            <p:extLst>
              <p:ext uri="{D42A27DB-BD31-4B8C-83A1-F6EECF244321}">
                <p14:modId xmlns:p14="http://schemas.microsoft.com/office/powerpoint/2010/main" val="1953323537"/>
              </p:ext>
            </p:extLst>
          </p:nvPr>
        </p:nvGraphicFramePr>
        <p:xfrm>
          <a:off x="5532582" y="996175"/>
          <a:ext cx="6372299" cy="4625504"/>
        </p:xfrm>
        <a:graphic>
          <a:graphicData uri="http://schemas.openxmlformats.org/drawingml/2006/table">
            <a:tbl>
              <a:tblPr firstRow="1" firstCol="1" bandRow="1"/>
              <a:tblGrid>
                <a:gridCol w="1624150">
                  <a:extLst>
                    <a:ext uri="{9D8B030D-6E8A-4147-A177-3AD203B41FA5}">
                      <a16:colId xmlns:a16="http://schemas.microsoft.com/office/drawing/2014/main" val="806994714"/>
                    </a:ext>
                  </a:extLst>
                </a:gridCol>
                <a:gridCol w="1781592">
                  <a:extLst>
                    <a:ext uri="{9D8B030D-6E8A-4147-A177-3AD203B41FA5}">
                      <a16:colId xmlns:a16="http://schemas.microsoft.com/office/drawing/2014/main" val="2127023303"/>
                    </a:ext>
                  </a:extLst>
                </a:gridCol>
                <a:gridCol w="2966557">
                  <a:extLst>
                    <a:ext uri="{9D8B030D-6E8A-4147-A177-3AD203B41FA5}">
                      <a16:colId xmlns:a16="http://schemas.microsoft.com/office/drawing/2014/main" val="3559361289"/>
                    </a:ext>
                  </a:extLst>
                </a:gridCol>
              </a:tblGrid>
              <a:tr h="168505">
                <a:tc>
                  <a:txBody>
                    <a:bodyPr/>
                    <a:lstStyle/>
                    <a:p>
                      <a:pPr>
                        <a:lnSpc>
                          <a:spcPct val="100000"/>
                        </a:lnSpc>
                      </a:pPr>
                      <a:r>
                        <a:rPr lang="en-GB" sz="1200" b="1">
                          <a:solidFill>
                            <a:srgbClr val="333333"/>
                          </a:solidFill>
                          <a:effectLst/>
                          <a:latin typeface="Calibri" panose="020F0502020204030204" pitchFamily="34" charset="0"/>
                          <a:ea typeface="Arial" panose="020B0604020202020204" pitchFamily="34" charset="0"/>
                        </a:rPr>
                        <a:t>Root Definition</a:t>
                      </a:r>
                      <a:endParaRPr lang="en-GB" sz="1200">
                        <a:solidFill>
                          <a:srgbClr val="333333"/>
                        </a:solidFill>
                        <a:effectLst/>
                        <a:latin typeface="Arial" panose="020B0604020202020204" pitchFamily="34" charset="0"/>
                        <a:ea typeface="Arial" panose="020B0604020202020204" pitchFamily="34" charset="0"/>
                      </a:endParaRPr>
                    </a:p>
                  </a:txBody>
                  <a:tcPr marL="45353" marR="453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0000"/>
                        </a:lnSpc>
                      </a:pPr>
                      <a:r>
                        <a:rPr lang="en-GB" sz="1200" b="1">
                          <a:solidFill>
                            <a:srgbClr val="333333"/>
                          </a:solidFill>
                          <a:effectLst/>
                          <a:latin typeface="Calibri" panose="020F0502020204030204" pitchFamily="34" charset="0"/>
                          <a:ea typeface="Arial" panose="020B0604020202020204" pitchFamily="34" charset="0"/>
                        </a:rPr>
                        <a:t>Issues in the real world</a:t>
                      </a:r>
                      <a:endParaRPr lang="en-GB" sz="1200">
                        <a:solidFill>
                          <a:srgbClr val="333333"/>
                        </a:solidFill>
                        <a:effectLst/>
                        <a:latin typeface="Arial" panose="020B0604020202020204" pitchFamily="34" charset="0"/>
                        <a:ea typeface="Arial" panose="020B0604020202020204" pitchFamily="34" charset="0"/>
                      </a:endParaRPr>
                    </a:p>
                  </a:txBody>
                  <a:tcPr marL="45353" marR="453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0000"/>
                        </a:lnSpc>
                      </a:pPr>
                      <a:r>
                        <a:rPr lang="en-GB" sz="1200" b="1">
                          <a:solidFill>
                            <a:srgbClr val="333333"/>
                          </a:solidFill>
                          <a:effectLst/>
                          <a:latin typeface="Calibri" panose="020F0502020204030204" pitchFamily="34" charset="0"/>
                          <a:ea typeface="Arial" panose="020B0604020202020204" pitchFamily="34" charset="0"/>
                        </a:rPr>
                        <a:t>What can be done?</a:t>
                      </a:r>
                      <a:endParaRPr lang="en-GB" sz="1200">
                        <a:solidFill>
                          <a:srgbClr val="333333"/>
                        </a:solidFill>
                        <a:effectLst/>
                        <a:latin typeface="Arial" panose="020B0604020202020204" pitchFamily="34" charset="0"/>
                        <a:ea typeface="Arial" panose="020B0604020202020204" pitchFamily="34" charset="0"/>
                      </a:endParaRPr>
                    </a:p>
                  </a:txBody>
                  <a:tcPr marL="45353" marR="453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444737325"/>
                  </a:ext>
                </a:extLst>
              </a:tr>
              <a:tr h="1065742">
                <a:tc>
                  <a:txBody>
                    <a:bodyPr/>
                    <a:lstStyle/>
                    <a:p>
                      <a:pPr>
                        <a:lnSpc>
                          <a:spcPct val="100000"/>
                        </a:lnSpc>
                      </a:pPr>
                      <a:r>
                        <a:rPr lang="en-GB" sz="1200">
                          <a:solidFill>
                            <a:srgbClr val="333333"/>
                          </a:solidFill>
                          <a:effectLst/>
                          <a:latin typeface="Calibri" panose="020F0502020204030204" pitchFamily="34" charset="0"/>
                          <a:ea typeface="Arial" panose="020B0604020202020204" pitchFamily="34" charset="0"/>
                        </a:rPr>
                        <a:t>To serve the people at home and at work</a:t>
                      </a:r>
                      <a:endParaRPr lang="en-GB" sz="1200">
                        <a:solidFill>
                          <a:srgbClr val="333333"/>
                        </a:solidFill>
                        <a:effectLst/>
                        <a:latin typeface="Arial" panose="020B0604020202020204" pitchFamily="34" charset="0"/>
                        <a:ea typeface="Arial" panose="020B0604020202020204" pitchFamily="34" charset="0"/>
                      </a:endParaRPr>
                    </a:p>
                  </a:txBody>
                  <a:tcPr marL="45353" marR="453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0000"/>
                        </a:lnSpc>
                      </a:pPr>
                      <a:r>
                        <a:rPr lang="en-GB" sz="1200" dirty="0">
                          <a:solidFill>
                            <a:srgbClr val="333333"/>
                          </a:solidFill>
                          <a:effectLst/>
                          <a:latin typeface="Calibri" panose="020F0502020204030204" pitchFamily="34" charset="0"/>
                          <a:ea typeface="Arial" panose="020B0604020202020204" pitchFamily="34" charset="0"/>
                        </a:rPr>
                        <a:t>Unsatisfied, angry customers </a:t>
                      </a:r>
                      <a:endParaRPr lang="en-GB" sz="1200" dirty="0">
                        <a:solidFill>
                          <a:srgbClr val="333333"/>
                        </a:solidFill>
                        <a:effectLst/>
                        <a:latin typeface="Arial" panose="020B0604020202020204" pitchFamily="34" charset="0"/>
                        <a:ea typeface="Arial" panose="020B0604020202020204" pitchFamily="34" charset="0"/>
                      </a:endParaRPr>
                    </a:p>
                  </a:txBody>
                  <a:tcPr marL="45353" marR="453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87313" lvl="0" indent="-87313" rtl="0">
                        <a:lnSpc>
                          <a:spcPct val="100000"/>
                        </a:lnSpc>
                        <a:buFont typeface="Symbol" panose="05050102010706020507" pitchFamily="18" charset="2"/>
                        <a:buChar char=""/>
                      </a:pPr>
                      <a:r>
                        <a:rPr lang="en-GB" sz="1200" dirty="0">
                          <a:solidFill>
                            <a:srgbClr val="333333"/>
                          </a:solidFill>
                          <a:effectLst/>
                          <a:latin typeface="Calibri" panose="020F0502020204030204" pitchFamily="34" charset="0"/>
                          <a:ea typeface="Arial" panose="020B0604020202020204" pitchFamily="34" charset="0"/>
                        </a:rPr>
                        <a:t>Employ more people</a:t>
                      </a:r>
                      <a:endParaRPr lang="en-GB" sz="1200" dirty="0">
                        <a:solidFill>
                          <a:srgbClr val="333333"/>
                        </a:solidFill>
                        <a:effectLst/>
                        <a:latin typeface="Arial" panose="020B0604020202020204" pitchFamily="34" charset="0"/>
                        <a:ea typeface="Arial" panose="020B0604020202020204" pitchFamily="34" charset="0"/>
                      </a:endParaRPr>
                    </a:p>
                    <a:p>
                      <a:pPr marL="87313" lvl="0" indent="-87313">
                        <a:lnSpc>
                          <a:spcPct val="100000"/>
                        </a:lnSpc>
                        <a:buFont typeface="Symbol" panose="05050102010706020507" pitchFamily="18" charset="2"/>
                        <a:buChar char=""/>
                      </a:pPr>
                      <a:r>
                        <a:rPr lang="en-GB" sz="1200" dirty="0">
                          <a:solidFill>
                            <a:srgbClr val="333333"/>
                          </a:solidFill>
                          <a:effectLst/>
                          <a:latin typeface="Calibri" panose="020F0502020204030204" pitchFamily="34" charset="0"/>
                          <a:ea typeface="Arial" panose="020B0604020202020204" pitchFamily="34" charset="0"/>
                        </a:rPr>
                        <a:t>Customer service training for agents</a:t>
                      </a:r>
                      <a:endParaRPr lang="en-GB" sz="1200" dirty="0">
                        <a:solidFill>
                          <a:srgbClr val="333333"/>
                        </a:solidFill>
                        <a:effectLst/>
                        <a:latin typeface="Arial" panose="020B0604020202020204" pitchFamily="34" charset="0"/>
                        <a:ea typeface="Arial" panose="020B0604020202020204" pitchFamily="34" charset="0"/>
                      </a:endParaRPr>
                    </a:p>
                    <a:p>
                      <a:pPr marL="87313" lvl="0" indent="-87313">
                        <a:lnSpc>
                          <a:spcPct val="100000"/>
                        </a:lnSpc>
                        <a:buFont typeface="Symbol" panose="05050102010706020507" pitchFamily="18" charset="2"/>
                        <a:buChar char=""/>
                      </a:pPr>
                      <a:r>
                        <a:rPr lang="en-GB" sz="1200" dirty="0">
                          <a:solidFill>
                            <a:srgbClr val="333333"/>
                          </a:solidFill>
                          <a:effectLst/>
                          <a:latin typeface="Calibri" panose="020F0502020204030204" pitchFamily="34" charset="0"/>
                          <a:ea typeface="Arial" panose="020B0604020202020204" pitchFamily="34" charset="0"/>
                        </a:rPr>
                        <a:t>Using process automation </a:t>
                      </a:r>
                      <a:endParaRPr lang="en-GB" sz="1200" dirty="0">
                        <a:solidFill>
                          <a:srgbClr val="333333"/>
                        </a:solidFill>
                        <a:effectLst/>
                        <a:latin typeface="Arial" panose="020B0604020202020204" pitchFamily="34" charset="0"/>
                        <a:ea typeface="Arial" panose="020B0604020202020204" pitchFamily="34" charset="0"/>
                      </a:endParaRPr>
                    </a:p>
                    <a:p>
                      <a:pPr marL="87313" lvl="0" indent="-87313">
                        <a:lnSpc>
                          <a:spcPct val="100000"/>
                        </a:lnSpc>
                        <a:buFont typeface="Symbol" panose="05050102010706020507" pitchFamily="18" charset="2"/>
                        <a:buChar char=""/>
                      </a:pPr>
                      <a:r>
                        <a:rPr lang="en-GB" sz="1200" dirty="0">
                          <a:solidFill>
                            <a:srgbClr val="333333"/>
                          </a:solidFill>
                          <a:effectLst/>
                          <a:latin typeface="Calibri" panose="020F0502020204030204" pitchFamily="34" charset="0"/>
                          <a:ea typeface="Arial" panose="020B0604020202020204" pitchFamily="34" charset="0"/>
                        </a:rPr>
                        <a:t>More use of self-service technologies</a:t>
                      </a:r>
                      <a:endParaRPr lang="en-GB" sz="1200" dirty="0">
                        <a:solidFill>
                          <a:srgbClr val="333333"/>
                        </a:solidFill>
                        <a:effectLst/>
                        <a:latin typeface="Arial" panose="020B0604020202020204" pitchFamily="34" charset="0"/>
                        <a:ea typeface="Arial" panose="020B0604020202020204" pitchFamily="34" charset="0"/>
                      </a:endParaRPr>
                    </a:p>
                    <a:p>
                      <a:pPr marL="87313" lvl="0" indent="-87313">
                        <a:lnSpc>
                          <a:spcPct val="100000"/>
                        </a:lnSpc>
                        <a:buFont typeface="Symbol" panose="05050102010706020507" pitchFamily="18" charset="2"/>
                        <a:buChar char=""/>
                      </a:pPr>
                      <a:r>
                        <a:rPr lang="en-GB" sz="1200" dirty="0">
                          <a:solidFill>
                            <a:srgbClr val="333333"/>
                          </a:solidFill>
                          <a:effectLst/>
                          <a:latin typeface="Calibri" panose="020F0502020204030204" pitchFamily="34" charset="0"/>
                          <a:ea typeface="Arial" panose="020B0604020202020204" pitchFamily="34" charset="0"/>
                        </a:rPr>
                        <a:t>Resolve customer problem/ address enquiry at the first call </a:t>
                      </a:r>
                      <a:endParaRPr lang="en-GB" sz="1200" dirty="0">
                        <a:solidFill>
                          <a:srgbClr val="333333"/>
                        </a:solidFill>
                        <a:effectLst/>
                        <a:latin typeface="Arial" panose="020B0604020202020204" pitchFamily="34" charset="0"/>
                        <a:ea typeface="Arial" panose="020B0604020202020204" pitchFamily="34" charset="0"/>
                      </a:endParaRPr>
                    </a:p>
                  </a:txBody>
                  <a:tcPr marL="45353" marR="453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765627997"/>
                  </a:ext>
                </a:extLst>
              </a:tr>
              <a:tr h="1516544">
                <a:tc>
                  <a:txBody>
                    <a:bodyPr/>
                    <a:lstStyle/>
                    <a:p>
                      <a:pPr>
                        <a:lnSpc>
                          <a:spcPct val="100000"/>
                        </a:lnSpc>
                      </a:pPr>
                      <a:r>
                        <a:rPr lang="en-GB" sz="1200">
                          <a:solidFill>
                            <a:srgbClr val="333333"/>
                          </a:solidFill>
                          <a:effectLst/>
                          <a:latin typeface="Calibri" panose="020F0502020204030204" pitchFamily="34" charset="0"/>
                          <a:ea typeface="Arial" panose="020B0604020202020204" pitchFamily="34" charset="0"/>
                        </a:rPr>
                        <a:t>… in which customer service agents, supervisors and managers work</a:t>
                      </a:r>
                      <a:endParaRPr lang="en-GB" sz="1200">
                        <a:solidFill>
                          <a:srgbClr val="333333"/>
                        </a:solidFill>
                        <a:effectLst/>
                        <a:latin typeface="Arial" panose="020B0604020202020204" pitchFamily="34" charset="0"/>
                        <a:ea typeface="Arial" panose="020B0604020202020204" pitchFamily="34" charset="0"/>
                      </a:endParaRPr>
                    </a:p>
                  </a:txBody>
                  <a:tcPr marL="45353" marR="453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0000"/>
                        </a:lnSpc>
                      </a:pPr>
                      <a:r>
                        <a:rPr lang="en-GB" sz="1200">
                          <a:solidFill>
                            <a:srgbClr val="333333"/>
                          </a:solidFill>
                          <a:effectLst/>
                          <a:latin typeface="Calibri" panose="020F0502020204030204" pitchFamily="34" charset="0"/>
                          <a:ea typeface="Arial" panose="020B0604020202020204" pitchFamily="34" charset="0"/>
                        </a:rPr>
                        <a:t>Deteriorating morale, poor engagement, dysfunctional behaviour</a:t>
                      </a:r>
                      <a:endParaRPr lang="en-GB" sz="1200">
                        <a:solidFill>
                          <a:srgbClr val="333333"/>
                        </a:solidFill>
                        <a:effectLst/>
                        <a:latin typeface="Arial" panose="020B0604020202020204" pitchFamily="34" charset="0"/>
                        <a:ea typeface="Arial" panose="020B0604020202020204" pitchFamily="34" charset="0"/>
                      </a:endParaRPr>
                    </a:p>
                  </a:txBody>
                  <a:tcPr marL="45353" marR="453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87313" lvl="0" indent="-87313" algn="l" defTabSz="914400" rtl="0" eaLnBrk="1" latinLnBrk="0" hangingPunct="1">
                        <a:lnSpc>
                          <a:spcPct val="100000"/>
                        </a:lnSpc>
                        <a:buFont typeface="Symbol" panose="05050102010706020507" pitchFamily="18" charset="2"/>
                        <a:buChar char=""/>
                      </a:pPr>
                      <a:r>
                        <a:rPr lang="en-GB" sz="1200" kern="1200" dirty="0">
                          <a:solidFill>
                            <a:srgbClr val="333333"/>
                          </a:solidFill>
                          <a:effectLst/>
                          <a:latin typeface="Calibri" panose="020F0502020204030204" pitchFamily="34" charset="0"/>
                          <a:ea typeface="Arial" panose="020B0604020202020204" pitchFamily="34" charset="0"/>
                          <a:cs typeface="+mn-cs"/>
                        </a:rPr>
                        <a:t>Better technology support</a:t>
                      </a:r>
                    </a:p>
                    <a:p>
                      <a:pPr marL="87313" lvl="0" indent="-87313" algn="l" defTabSz="914400" rtl="0" eaLnBrk="1" latinLnBrk="0" hangingPunct="1">
                        <a:lnSpc>
                          <a:spcPct val="100000"/>
                        </a:lnSpc>
                        <a:buFont typeface="Symbol" panose="05050102010706020507" pitchFamily="18" charset="2"/>
                        <a:buChar char=""/>
                      </a:pPr>
                      <a:r>
                        <a:rPr lang="en-GB" sz="1200" kern="1200" dirty="0">
                          <a:solidFill>
                            <a:srgbClr val="333333"/>
                          </a:solidFill>
                          <a:effectLst/>
                          <a:latin typeface="Calibri" panose="020F0502020204030204" pitchFamily="34" charset="0"/>
                          <a:ea typeface="Arial" panose="020B0604020202020204" pitchFamily="34" charset="0"/>
                          <a:cs typeface="+mn-cs"/>
                        </a:rPr>
                        <a:t>Standard scripts</a:t>
                      </a:r>
                    </a:p>
                    <a:p>
                      <a:pPr marL="87313" lvl="0" indent="-87313" algn="l" defTabSz="914400" rtl="0" eaLnBrk="1" latinLnBrk="0" hangingPunct="1">
                        <a:lnSpc>
                          <a:spcPct val="100000"/>
                        </a:lnSpc>
                        <a:buFont typeface="Symbol" panose="05050102010706020507" pitchFamily="18" charset="2"/>
                        <a:buChar char=""/>
                      </a:pPr>
                      <a:r>
                        <a:rPr lang="en-GB" sz="1200" kern="1200" dirty="0">
                          <a:solidFill>
                            <a:srgbClr val="333333"/>
                          </a:solidFill>
                          <a:effectLst/>
                          <a:latin typeface="Calibri" panose="020F0502020204030204" pitchFamily="34" charset="0"/>
                          <a:ea typeface="Arial" panose="020B0604020202020204" pitchFamily="34" charset="0"/>
                          <a:cs typeface="+mn-cs"/>
                        </a:rPr>
                        <a:t>More team building activities for staff</a:t>
                      </a:r>
                    </a:p>
                    <a:p>
                      <a:pPr marL="87313" lvl="0" indent="-87313" algn="l" defTabSz="914400" rtl="0" eaLnBrk="1" latinLnBrk="0" hangingPunct="1">
                        <a:lnSpc>
                          <a:spcPct val="100000"/>
                        </a:lnSpc>
                        <a:buFont typeface="Symbol" panose="05050102010706020507" pitchFamily="18" charset="2"/>
                        <a:buChar char=""/>
                      </a:pPr>
                      <a:r>
                        <a:rPr lang="en-GB" sz="1200" kern="1200" dirty="0">
                          <a:solidFill>
                            <a:srgbClr val="333333"/>
                          </a:solidFill>
                          <a:effectLst/>
                          <a:latin typeface="Calibri" panose="020F0502020204030204" pitchFamily="34" charset="0"/>
                          <a:ea typeface="Arial" panose="020B0604020202020204" pitchFamily="34" charset="0"/>
                          <a:cs typeface="+mn-cs"/>
                        </a:rPr>
                        <a:t>More social events for staff</a:t>
                      </a:r>
                    </a:p>
                    <a:p>
                      <a:pPr marL="87313" lvl="0" indent="-87313" algn="l" defTabSz="914400" rtl="0" eaLnBrk="1" latinLnBrk="0" hangingPunct="1">
                        <a:lnSpc>
                          <a:spcPct val="100000"/>
                        </a:lnSpc>
                        <a:buFont typeface="Symbol" panose="05050102010706020507" pitchFamily="18" charset="2"/>
                        <a:buChar char=""/>
                      </a:pPr>
                      <a:r>
                        <a:rPr lang="en-GB" sz="1200" kern="1200" dirty="0">
                          <a:solidFill>
                            <a:srgbClr val="333333"/>
                          </a:solidFill>
                          <a:effectLst/>
                          <a:latin typeface="Calibri" panose="020F0502020204030204" pitchFamily="34" charset="0"/>
                          <a:ea typeface="Arial" panose="020B0604020202020204" pitchFamily="34" charset="0"/>
                          <a:cs typeface="+mn-cs"/>
                        </a:rPr>
                        <a:t>Make everyone redundant and hire back the right people</a:t>
                      </a:r>
                    </a:p>
                    <a:p>
                      <a:pPr marL="87313" lvl="0" indent="-87313" algn="l" defTabSz="914400" rtl="0" eaLnBrk="1" latinLnBrk="0" hangingPunct="1">
                        <a:lnSpc>
                          <a:spcPct val="100000"/>
                        </a:lnSpc>
                        <a:buFont typeface="Symbol" panose="05050102010706020507" pitchFamily="18" charset="2"/>
                        <a:buChar char=""/>
                      </a:pPr>
                      <a:r>
                        <a:rPr lang="en-GB" sz="1200" kern="1200" dirty="0">
                          <a:solidFill>
                            <a:srgbClr val="333333"/>
                          </a:solidFill>
                          <a:effectLst/>
                          <a:latin typeface="Calibri" panose="020F0502020204030204" pitchFamily="34" charset="0"/>
                          <a:ea typeface="Arial" panose="020B0604020202020204" pitchFamily="34" charset="0"/>
                          <a:cs typeface="+mn-cs"/>
                        </a:rPr>
                        <a:t>Remove egg times and 8-minute call target</a:t>
                      </a:r>
                    </a:p>
                    <a:p>
                      <a:pPr marL="87313" lvl="0" indent="-87313" algn="l" defTabSz="914400" rtl="0" eaLnBrk="1" latinLnBrk="0" hangingPunct="1">
                        <a:lnSpc>
                          <a:spcPct val="100000"/>
                        </a:lnSpc>
                        <a:buFont typeface="Symbol" panose="05050102010706020507" pitchFamily="18" charset="2"/>
                        <a:buChar char=""/>
                      </a:pPr>
                      <a:r>
                        <a:rPr lang="en-GB" sz="1200" kern="1200" dirty="0">
                          <a:solidFill>
                            <a:srgbClr val="333333"/>
                          </a:solidFill>
                          <a:effectLst/>
                          <a:latin typeface="Calibri" panose="020F0502020204030204" pitchFamily="34" charset="0"/>
                          <a:ea typeface="Arial" panose="020B0604020202020204" pitchFamily="34" charset="0"/>
                          <a:cs typeface="+mn-cs"/>
                        </a:rPr>
                        <a:t>Introduce self-managing work teams</a:t>
                      </a:r>
                    </a:p>
                  </a:txBody>
                  <a:tcPr marL="45353" marR="453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922400511"/>
                  </a:ext>
                </a:extLst>
              </a:tr>
              <a:tr h="532583">
                <a:tc>
                  <a:txBody>
                    <a:bodyPr/>
                    <a:lstStyle/>
                    <a:p>
                      <a:pPr>
                        <a:lnSpc>
                          <a:spcPct val="100000"/>
                        </a:lnSpc>
                      </a:pPr>
                      <a:r>
                        <a:rPr lang="en-GB" sz="1200">
                          <a:solidFill>
                            <a:srgbClr val="333333"/>
                          </a:solidFill>
                          <a:effectLst/>
                          <a:latin typeface="Calibri" panose="020F0502020204030204" pitchFamily="34" charset="0"/>
                          <a:ea typeface="Arial" panose="020B0604020202020204" pitchFamily="34" charset="0"/>
                        </a:rPr>
                        <a:t>… resolve service problems and address enquiries</a:t>
                      </a:r>
                      <a:endParaRPr lang="en-GB" sz="1200">
                        <a:solidFill>
                          <a:srgbClr val="333333"/>
                        </a:solidFill>
                        <a:effectLst/>
                        <a:latin typeface="Arial" panose="020B0604020202020204" pitchFamily="34" charset="0"/>
                        <a:ea typeface="Arial" panose="020B0604020202020204" pitchFamily="34" charset="0"/>
                      </a:endParaRPr>
                    </a:p>
                  </a:txBody>
                  <a:tcPr marL="45353" marR="453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0000"/>
                        </a:lnSpc>
                      </a:pPr>
                      <a:r>
                        <a:rPr lang="en-GB" sz="1200">
                          <a:solidFill>
                            <a:srgbClr val="333333"/>
                          </a:solidFill>
                          <a:effectLst/>
                          <a:latin typeface="Calibri" panose="020F0502020204030204" pitchFamily="34" charset="0"/>
                          <a:ea typeface="Arial" panose="020B0604020202020204" pitchFamily="34" charset="0"/>
                          <a:cs typeface="Arial" panose="020B0604020202020204" pitchFamily="34" charset="0"/>
                        </a:rPr>
                        <a:t>Rarely solved at first call, average no. of calls unknown</a:t>
                      </a:r>
                      <a:endParaRPr lang="en-GB" sz="1200">
                        <a:solidFill>
                          <a:srgbClr val="333333"/>
                        </a:solidFill>
                        <a:effectLst/>
                        <a:latin typeface="Arial" panose="020B0604020202020204" pitchFamily="34" charset="0"/>
                        <a:ea typeface="Arial" panose="020B0604020202020204" pitchFamily="34" charset="0"/>
                      </a:endParaRPr>
                    </a:p>
                  </a:txBody>
                  <a:tcPr marL="45353" marR="453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87313" lvl="0" indent="-87313" algn="l" defTabSz="914400" rtl="0" eaLnBrk="1" latinLnBrk="0" hangingPunct="1">
                        <a:lnSpc>
                          <a:spcPct val="100000"/>
                        </a:lnSpc>
                        <a:buFont typeface="Symbol" panose="05050102010706020507" pitchFamily="18" charset="2"/>
                        <a:buChar char=""/>
                      </a:pPr>
                      <a:r>
                        <a:rPr lang="en-GB" sz="1200" kern="1200" dirty="0">
                          <a:solidFill>
                            <a:srgbClr val="333333"/>
                          </a:solidFill>
                          <a:effectLst/>
                          <a:latin typeface="Calibri" panose="020F0502020204030204" pitchFamily="34" charset="0"/>
                          <a:ea typeface="Arial" panose="020B0604020202020204" pitchFamily="34" charset="0"/>
                          <a:cs typeface="+mn-cs"/>
                        </a:rPr>
                        <a:t>Improve pay to bring in more committed people with customer service experience</a:t>
                      </a:r>
                    </a:p>
                    <a:p>
                      <a:pPr marL="87313" lvl="0" indent="-87313" algn="l" defTabSz="914400" rtl="0" eaLnBrk="1" latinLnBrk="0" hangingPunct="1">
                        <a:lnSpc>
                          <a:spcPct val="100000"/>
                        </a:lnSpc>
                        <a:buFont typeface="Symbol" panose="05050102010706020507" pitchFamily="18" charset="2"/>
                        <a:buChar char=""/>
                      </a:pPr>
                      <a:r>
                        <a:rPr lang="en-GB" sz="1200" kern="1200" dirty="0">
                          <a:solidFill>
                            <a:srgbClr val="333333"/>
                          </a:solidFill>
                          <a:effectLst/>
                          <a:latin typeface="Calibri" panose="020F0502020204030204" pitchFamily="34" charset="0"/>
                          <a:ea typeface="Arial" panose="020B0604020202020204" pitchFamily="34" charset="0"/>
                          <a:cs typeface="+mn-cs"/>
                        </a:rPr>
                        <a:t>Focus on the customer</a:t>
                      </a:r>
                    </a:p>
                  </a:txBody>
                  <a:tcPr marL="45353" marR="453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059338474"/>
                  </a:ext>
                </a:extLst>
              </a:tr>
              <a:tr h="505515">
                <a:tc>
                  <a:txBody>
                    <a:bodyPr/>
                    <a:lstStyle/>
                    <a:p>
                      <a:pPr>
                        <a:lnSpc>
                          <a:spcPct val="100000"/>
                        </a:lnSpc>
                      </a:pPr>
                      <a:r>
                        <a:rPr lang="en-GB" sz="1200">
                          <a:solidFill>
                            <a:srgbClr val="333333"/>
                          </a:solidFill>
                          <a:effectLst/>
                          <a:latin typeface="Calibri" panose="020F0502020204030204" pitchFamily="34" charset="0"/>
                          <a:ea typeface="Arial" panose="020B0604020202020204" pitchFamily="34" charset="0"/>
                        </a:rPr>
                        <a:t>… efficiently and effectively</a:t>
                      </a:r>
                      <a:endParaRPr lang="en-GB" sz="1200">
                        <a:solidFill>
                          <a:srgbClr val="333333"/>
                        </a:solidFill>
                        <a:effectLst/>
                        <a:latin typeface="Arial" panose="020B0604020202020204" pitchFamily="34" charset="0"/>
                        <a:ea typeface="Arial" panose="020B0604020202020204" pitchFamily="34" charset="0"/>
                      </a:endParaRPr>
                    </a:p>
                  </a:txBody>
                  <a:tcPr marL="45353" marR="453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0000"/>
                        </a:lnSpc>
                      </a:pPr>
                      <a:r>
                        <a:rPr lang="en-GB" sz="1200">
                          <a:solidFill>
                            <a:srgbClr val="333333"/>
                          </a:solidFill>
                          <a:effectLst/>
                          <a:latin typeface="Calibri" panose="020F0502020204030204" pitchFamily="34" charset="0"/>
                          <a:ea typeface="Arial" panose="020B0604020202020204" pitchFamily="34" charset="0"/>
                          <a:cs typeface="Arial" panose="020B0604020202020204" pitchFamily="34" charset="0"/>
                        </a:rPr>
                        <a:t>Efficiency is managed on a daily basis, what about effectiveness?</a:t>
                      </a:r>
                      <a:endParaRPr lang="en-GB" sz="1200">
                        <a:solidFill>
                          <a:srgbClr val="333333"/>
                        </a:solidFill>
                        <a:effectLst/>
                        <a:latin typeface="Arial" panose="020B0604020202020204" pitchFamily="34" charset="0"/>
                        <a:ea typeface="Arial" panose="020B0604020202020204" pitchFamily="34" charset="0"/>
                      </a:endParaRPr>
                    </a:p>
                  </a:txBody>
                  <a:tcPr marL="45353" marR="453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87313" lvl="0" indent="-87313" algn="l" defTabSz="914400" rtl="0" eaLnBrk="1" latinLnBrk="0" hangingPunct="1">
                        <a:lnSpc>
                          <a:spcPct val="100000"/>
                        </a:lnSpc>
                        <a:buFont typeface="Symbol" panose="05050102010706020507" pitchFamily="18" charset="2"/>
                        <a:buChar char=""/>
                      </a:pPr>
                      <a:r>
                        <a:rPr lang="en-GB" sz="1200" kern="1200" dirty="0">
                          <a:solidFill>
                            <a:srgbClr val="333333"/>
                          </a:solidFill>
                          <a:effectLst/>
                          <a:latin typeface="Calibri" panose="020F0502020204030204" pitchFamily="34" charset="0"/>
                          <a:ea typeface="Arial" panose="020B0604020202020204" pitchFamily="34" charset="0"/>
                          <a:cs typeface="+mn-cs"/>
                        </a:rPr>
                        <a:t>Increase focus on effectiveness</a:t>
                      </a:r>
                    </a:p>
                    <a:p>
                      <a:pPr marL="87313" lvl="0" indent="-87313" algn="l" defTabSz="914400" rtl="0" eaLnBrk="1" latinLnBrk="0" hangingPunct="1">
                        <a:lnSpc>
                          <a:spcPct val="100000"/>
                        </a:lnSpc>
                        <a:buFont typeface="Symbol" panose="05050102010706020507" pitchFamily="18" charset="2"/>
                        <a:buChar char=""/>
                      </a:pPr>
                      <a:r>
                        <a:rPr lang="en-GB" sz="1200" kern="1200" dirty="0">
                          <a:solidFill>
                            <a:srgbClr val="333333"/>
                          </a:solidFill>
                          <a:effectLst/>
                          <a:latin typeface="Calibri" panose="020F0502020204030204" pitchFamily="34" charset="0"/>
                          <a:ea typeface="Arial" panose="020B0604020202020204" pitchFamily="34" charset="0"/>
                          <a:cs typeface="+mn-cs"/>
                        </a:rPr>
                        <a:t>First call resolution</a:t>
                      </a:r>
                    </a:p>
                  </a:txBody>
                  <a:tcPr marL="45353" marR="453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450003532"/>
                  </a:ext>
                </a:extLst>
              </a:tr>
              <a:tr h="700384">
                <a:tc>
                  <a:txBody>
                    <a:bodyPr/>
                    <a:lstStyle/>
                    <a:p>
                      <a:pPr>
                        <a:lnSpc>
                          <a:spcPct val="100000"/>
                        </a:lnSpc>
                      </a:pPr>
                      <a:r>
                        <a:rPr lang="en-GB" sz="1200" dirty="0">
                          <a:solidFill>
                            <a:srgbClr val="333333"/>
                          </a:solidFill>
                          <a:effectLst/>
                          <a:latin typeface="Calibri" panose="020F0502020204030204" pitchFamily="34" charset="0"/>
                          <a:ea typeface="Arial" panose="020B0604020202020204" pitchFamily="34" charset="0"/>
                        </a:rPr>
                        <a:t>Owned by senior management</a:t>
                      </a:r>
                      <a:endParaRPr lang="en-GB" sz="1200" dirty="0">
                        <a:solidFill>
                          <a:srgbClr val="333333"/>
                        </a:solidFill>
                        <a:effectLst/>
                        <a:latin typeface="Arial" panose="020B0604020202020204" pitchFamily="34" charset="0"/>
                        <a:ea typeface="Arial" panose="020B0604020202020204" pitchFamily="34" charset="0"/>
                      </a:endParaRPr>
                    </a:p>
                  </a:txBody>
                  <a:tcPr marL="45353" marR="453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0000"/>
                        </a:lnSpc>
                      </a:pPr>
                      <a:r>
                        <a:rPr lang="en-GB" sz="1200" dirty="0">
                          <a:solidFill>
                            <a:srgbClr val="333333"/>
                          </a:solidFill>
                          <a:effectLst/>
                          <a:latin typeface="Calibri" panose="020F0502020204030204" pitchFamily="34" charset="0"/>
                          <a:ea typeface="Arial" panose="020B0604020202020204" pitchFamily="34" charset="0"/>
                        </a:rPr>
                        <a:t>Increasing micromanagement</a:t>
                      </a:r>
                      <a:endParaRPr lang="en-GB" sz="1200" dirty="0">
                        <a:solidFill>
                          <a:srgbClr val="333333"/>
                        </a:solidFill>
                        <a:effectLst/>
                        <a:latin typeface="Arial" panose="020B0604020202020204" pitchFamily="34" charset="0"/>
                        <a:ea typeface="Arial" panose="020B0604020202020204" pitchFamily="34" charset="0"/>
                      </a:endParaRPr>
                    </a:p>
                  </a:txBody>
                  <a:tcPr marL="45353" marR="453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87313" lvl="0" indent="-87313" algn="l" defTabSz="914400" rtl="0" eaLnBrk="1" latinLnBrk="0" hangingPunct="1">
                        <a:lnSpc>
                          <a:spcPct val="100000"/>
                        </a:lnSpc>
                        <a:buFont typeface="Symbol" panose="05050102010706020507" pitchFamily="18" charset="2"/>
                        <a:buChar char=""/>
                      </a:pPr>
                      <a:r>
                        <a:rPr lang="en-GB" sz="1200" kern="1200" dirty="0">
                          <a:solidFill>
                            <a:srgbClr val="333333"/>
                          </a:solidFill>
                          <a:effectLst/>
                          <a:latin typeface="Calibri" panose="020F0502020204030204" pitchFamily="34" charset="0"/>
                          <a:ea typeface="Arial" panose="020B0604020202020204" pitchFamily="34" charset="0"/>
                          <a:cs typeface="+mn-cs"/>
                        </a:rPr>
                        <a:t>Put systems in to remove the need for micromanagement</a:t>
                      </a:r>
                    </a:p>
                    <a:p>
                      <a:pPr marL="87313" lvl="0" indent="-87313" algn="l" defTabSz="914400" rtl="0" eaLnBrk="1" latinLnBrk="0" hangingPunct="1">
                        <a:lnSpc>
                          <a:spcPct val="100000"/>
                        </a:lnSpc>
                        <a:buFont typeface="Symbol" panose="05050102010706020507" pitchFamily="18" charset="2"/>
                        <a:buChar char=""/>
                      </a:pPr>
                      <a:r>
                        <a:rPr lang="en-GB" sz="1200" kern="1200" dirty="0">
                          <a:solidFill>
                            <a:srgbClr val="333333"/>
                          </a:solidFill>
                          <a:effectLst/>
                          <a:latin typeface="Calibri" panose="020F0502020204030204" pitchFamily="34" charset="0"/>
                          <a:ea typeface="Arial" panose="020B0604020202020204" pitchFamily="34" charset="0"/>
                          <a:cs typeface="+mn-cs"/>
                        </a:rPr>
                        <a:t>Trust you people and get out of the way</a:t>
                      </a:r>
                    </a:p>
                    <a:p>
                      <a:pPr marL="87313" lvl="0" indent="-87313" algn="l" defTabSz="914400" rtl="0" eaLnBrk="1" latinLnBrk="0" hangingPunct="1">
                        <a:lnSpc>
                          <a:spcPct val="100000"/>
                        </a:lnSpc>
                        <a:buFont typeface="Symbol" panose="05050102010706020507" pitchFamily="18" charset="2"/>
                        <a:buChar char=""/>
                      </a:pPr>
                      <a:r>
                        <a:rPr lang="en-GB" sz="1200" kern="1200" dirty="0">
                          <a:solidFill>
                            <a:srgbClr val="333333"/>
                          </a:solidFill>
                          <a:effectLst/>
                          <a:latin typeface="Calibri" panose="020F0502020204030204" pitchFamily="34" charset="0"/>
                          <a:ea typeface="Arial" panose="020B0604020202020204" pitchFamily="34" charset="0"/>
                          <a:cs typeface="+mn-cs"/>
                        </a:rPr>
                        <a:t>Introduce self-managing work teams </a:t>
                      </a:r>
                    </a:p>
                  </a:txBody>
                  <a:tcPr marL="45353" marR="453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701898322"/>
                  </a:ext>
                </a:extLst>
              </a:tr>
            </a:tbl>
          </a:graphicData>
        </a:graphic>
      </p:graphicFrame>
      <p:pic>
        <p:nvPicPr>
          <p:cNvPr id="2" name="Picture 1">
            <a:extLst>
              <a:ext uri="{FF2B5EF4-FFF2-40B4-BE49-F238E27FC236}">
                <a16:creationId xmlns:a16="http://schemas.microsoft.com/office/drawing/2014/main" id="{E3D3EC65-0A18-4A82-8434-55404C553E6B}"/>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2599393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48AD206-6973-243C-E361-7D4F04861F73}"/>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Soft Systems Thinking Case Study</a:t>
            </a:r>
          </a:p>
        </p:txBody>
      </p:sp>
      <p:sp>
        <p:nvSpPr>
          <p:cNvPr id="5" name="TextBox 4">
            <a:extLst>
              <a:ext uri="{FF2B5EF4-FFF2-40B4-BE49-F238E27FC236}">
                <a16:creationId xmlns:a16="http://schemas.microsoft.com/office/drawing/2014/main" id="{DD664661-5E4E-3FCA-49CE-4EED249199AE}"/>
              </a:ext>
            </a:extLst>
          </p:cNvPr>
          <p:cNvSpPr txBox="1"/>
          <p:nvPr/>
        </p:nvSpPr>
        <p:spPr>
          <a:xfrm>
            <a:off x="656573" y="1452189"/>
            <a:ext cx="4911634" cy="2554545"/>
          </a:xfrm>
          <a:prstGeom prst="rect">
            <a:avLst/>
          </a:prstGeom>
          <a:noFill/>
        </p:spPr>
        <p:txBody>
          <a:bodyPr wrap="square" rtlCol="0">
            <a:spAutoFit/>
          </a:bodyPr>
          <a:lstStyle/>
          <a:p>
            <a:r>
              <a:rPr lang="en-GB" sz="1600" b="1" dirty="0">
                <a:solidFill>
                  <a:srgbClr val="333333"/>
                </a:solidFill>
                <a:effectLst/>
                <a:latin typeface="Calibri" panose="020F0502020204030204" pitchFamily="34" charset="0"/>
                <a:ea typeface="Arial" panose="020B0604020202020204" pitchFamily="34" charset="0"/>
                <a:cs typeface="Arial" panose="020B0604020202020204" pitchFamily="34" charset="0"/>
              </a:rPr>
              <a:t>Step 6 </a:t>
            </a:r>
            <a:r>
              <a:rPr lang="en-GB" sz="1600" dirty="0">
                <a:solidFill>
                  <a:srgbClr val="333333"/>
                </a:solidFill>
                <a:effectLst/>
                <a:latin typeface="Calibri" panose="020F0502020204030204" pitchFamily="34" charset="0"/>
                <a:ea typeface="Arial" panose="020B0604020202020204" pitchFamily="34" charset="0"/>
                <a:cs typeface="Arial" panose="020B0604020202020204" pitchFamily="34" charset="0"/>
              </a:rPr>
              <a:t>– in searching for a feasible solution we went back to the causal loop diagram and looked for:</a:t>
            </a:r>
          </a:p>
          <a:p>
            <a:endParaRPr lang="en-GB" sz="1600" dirty="0">
              <a:solidFill>
                <a:srgbClr val="333333"/>
              </a:solidFill>
              <a:effectLst/>
              <a:latin typeface="Calibri" panose="020F0502020204030204" pitchFamily="34" charset="0"/>
              <a:ea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b="1" dirty="0">
                <a:solidFill>
                  <a:srgbClr val="333333"/>
                </a:solidFill>
                <a:effectLst/>
                <a:latin typeface="Calibri" panose="020F0502020204030204" pitchFamily="34" charset="0"/>
                <a:ea typeface="Arial" panose="020B0604020202020204" pitchFamily="34" charset="0"/>
                <a:cs typeface="Arial" panose="020B0604020202020204" pitchFamily="34" charset="0"/>
              </a:rPr>
              <a:t>Balancing and reinforcing loops. </a:t>
            </a:r>
            <a:r>
              <a:rPr lang="en-GB" sz="1600" dirty="0">
                <a:solidFill>
                  <a:srgbClr val="333333"/>
                </a:solidFill>
                <a:effectLst/>
                <a:latin typeface="Calibri" panose="020F0502020204030204" pitchFamily="34" charset="0"/>
                <a:ea typeface="Arial" panose="020B0604020202020204" pitchFamily="34" charset="0"/>
                <a:cs typeface="Arial" panose="020B0604020202020204" pitchFamily="34" charset="0"/>
              </a:rPr>
              <a:t>In the causal loop model, we can see that the whole model is a reinforcing loop which starts and finishes with Increasing call volumes (E4). </a:t>
            </a:r>
          </a:p>
          <a:p>
            <a:pPr marL="285750" indent="-285750">
              <a:buFont typeface="Arial" panose="020B0604020202020204" pitchFamily="34" charset="0"/>
              <a:buChar char="•"/>
            </a:pPr>
            <a:r>
              <a:rPr lang="en-GB" sz="1600" b="1" dirty="0">
                <a:solidFill>
                  <a:srgbClr val="333333"/>
                </a:solidFill>
                <a:effectLst/>
                <a:latin typeface="Calibri" panose="020F0502020204030204" pitchFamily="34" charset="0"/>
                <a:ea typeface="Arial" panose="020B0604020202020204" pitchFamily="34" charset="0"/>
                <a:cs typeface="Arial" panose="020B0604020202020204" pitchFamily="34" charset="0"/>
              </a:rPr>
              <a:t>Busy entities </a:t>
            </a:r>
            <a:r>
              <a:rPr lang="en-GB" sz="1600" dirty="0">
                <a:solidFill>
                  <a:srgbClr val="333333"/>
                </a:solidFill>
                <a:effectLst/>
                <a:latin typeface="Calibri" panose="020F0502020204030204" pitchFamily="34" charset="0"/>
                <a:ea typeface="Arial" panose="020B0604020202020204" pitchFamily="34" charset="0"/>
                <a:cs typeface="Arial" panose="020B0604020202020204" pitchFamily="34" charset="0"/>
              </a:rPr>
              <a:t>with a lot of inputs and outputs.</a:t>
            </a:r>
          </a:p>
          <a:p>
            <a:pPr marL="285750" indent="-285750">
              <a:buFont typeface="Arial" panose="020B0604020202020204" pitchFamily="34" charset="0"/>
              <a:buChar char="•"/>
            </a:pPr>
            <a:r>
              <a:rPr lang="en-GB" sz="1600" b="1" dirty="0">
                <a:solidFill>
                  <a:srgbClr val="333333"/>
                </a:solidFill>
                <a:effectLst/>
                <a:latin typeface="Calibri" panose="020F0502020204030204" pitchFamily="34" charset="0"/>
                <a:ea typeface="Arial" panose="020B0604020202020204" pitchFamily="34" charset="0"/>
                <a:cs typeface="Arial" panose="020B0604020202020204" pitchFamily="34" charset="0"/>
              </a:rPr>
              <a:t>Entities with a lot of outputs</a:t>
            </a:r>
            <a:r>
              <a:rPr lang="en-GB" sz="1600" b="1" dirty="0">
                <a:solidFill>
                  <a:srgbClr val="333333"/>
                </a:solidFill>
                <a:latin typeface="Calibri" panose="020F0502020204030204" pitchFamily="34" charset="0"/>
                <a:ea typeface="Arial" panose="020B0604020202020204" pitchFamily="34" charset="0"/>
                <a:cs typeface="Arial" panose="020B0604020202020204" pitchFamily="34" charset="0"/>
              </a:rPr>
              <a:t> </a:t>
            </a:r>
            <a:r>
              <a:rPr lang="en-GB" sz="1600" dirty="0">
                <a:solidFill>
                  <a:srgbClr val="333333"/>
                </a:solidFill>
                <a:latin typeface="Calibri" panose="020F0502020204030204" pitchFamily="34" charset="0"/>
                <a:ea typeface="Arial" panose="020B0604020202020204" pitchFamily="34" charset="0"/>
                <a:cs typeface="Arial" panose="020B0604020202020204" pitchFamily="34" charset="0"/>
              </a:rPr>
              <a:t>as they potentially influence a lot of other entities in the system</a:t>
            </a:r>
            <a:endParaRPr lang="en-GB" sz="1600" dirty="0">
              <a:solidFill>
                <a:srgbClr val="333333"/>
              </a:solidFill>
              <a:effectLst/>
              <a:latin typeface="Calibri" panose="020F0502020204030204" pitchFamily="34" charset="0"/>
              <a:ea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91E80D1F-D232-24F6-5B90-7DFDA6522E28}"/>
              </a:ext>
            </a:extLst>
          </p:cNvPr>
          <p:cNvPicPr>
            <a:picLocks noChangeAspect="1"/>
          </p:cNvPicPr>
          <p:nvPr/>
        </p:nvPicPr>
        <p:blipFill>
          <a:blip r:embed="rId2"/>
          <a:stretch>
            <a:fillRect/>
          </a:stretch>
        </p:blipFill>
        <p:spPr>
          <a:xfrm>
            <a:off x="6096000" y="1136656"/>
            <a:ext cx="5640995" cy="3859628"/>
          </a:xfrm>
          <a:prstGeom prst="rect">
            <a:avLst/>
          </a:prstGeom>
        </p:spPr>
      </p:pic>
      <p:pic>
        <p:nvPicPr>
          <p:cNvPr id="2" name="Picture 1">
            <a:extLst>
              <a:ext uri="{FF2B5EF4-FFF2-40B4-BE49-F238E27FC236}">
                <a16:creationId xmlns:a16="http://schemas.microsoft.com/office/drawing/2014/main" id="{374F9948-A948-4380-B019-A2E00F8385DD}"/>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32891336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8D7EB41-453C-911E-516A-9F13A69DAA9D}"/>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Soft Systems Thinking Case Study</a:t>
            </a:r>
          </a:p>
        </p:txBody>
      </p:sp>
      <p:sp>
        <p:nvSpPr>
          <p:cNvPr id="5" name="TextBox 4">
            <a:extLst>
              <a:ext uri="{FF2B5EF4-FFF2-40B4-BE49-F238E27FC236}">
                <a16:creationId xmlns:a16="http://schemas.microsoft.com/office/drawing/2014/main" id="{A6D8E4AF-725F-5BDE-0D1E-32FBF9E7D7E0}"/>
              </a:ext>
            </a:extLst>
          </p:cNvPr>
          <p:cNvSpPr txBox="1"/>
          <p:nvPr/>
        </p:nvSpPr>
        <p:spPr>
          <a:xfrm>
            <a:off x="573445" y="1136656"/>
            <a:ext cx="5259977" cy="3785652"/>
          </a:xfrm>
          <a:prstGeom prst="rect">
            <a:avLst/>
          </a:prstGeom>
          <a:noFill/>
        </p:spPr>
        <p:txBody>
          <a:bodyPr wrap="square" rtlCol="0">
            <a:spAutoFit/>
          </a:bodyPr>
          <a:lstStyle/>
          <a:p>
            <a:r>
              <a:rPr lang="en-GB" sz="1600" b="1" dirty="0">
                <a:solidFill>
                  <a:srgbClr val="333333"/>
                </a:solidFill>
                <a:effectLst/>
                <a:latin typeface="Calibri" panose="020F0502020204030204" pitchFamily="34" charset="0"/>
                <a:ea typeface="Arial" panose="020B0604020202020204" pitchFamily="34" charset="0"/>
                <a:cs typeface="Arial" panose="020B0604020202020204" pitchFamily="34" charset="0"/>
              </a:rPr>
              <a:t>Step 7 </a:t>
            </a:r>
            <a:r>
              <a:rPr lang="en-GB" sz="1600" dirty="0">
                <a:solidFill>
                  <a:srgbClr val="333333"/>
                </a:solidFill>
                <a:effectLst/>
                <a:latin typeface="Calibri" panose="020F0502020204030204" pitchFamily="34" charset="0"/>
                <a:ea typeface="Arial" panose="020B0604020202020204" pitchFamily="34" charset="0"/>
                <a:cs typeface="Arial" panose="020B0604020202020204" pitchFamily="34" charset="0"/>
              </a:rPr>
              <a:t>– Identified overemphasis on productivity management which creates the reinforcing loop without a balancing loop that reinforces “effectiveness” of the system. </a:t>
            </a:r>
          </a:p>
          <a:p>
            <a:r>
              <a:rPr lang="en-GB" sz="1600" dirty="0">
                <a:solidFill>
                  <a:srgbClr val="333333"/>
                </a:solidFill>
                <a:effectLst/>
                <a:latin typeface="Calibri" panose="020F0502020204030204" pitchFamily="34" charset="0"/>
                <a:ea typeface="Arial" panose="020B0604020202020204" pitchFamily="34" charset="0"/>
                <a:cs typeface="Arial" panose="020B0604020202020204" pitchFamily="34" charset="0"/>
              </a:rPr>
              <a:t>Introduced first-call resolution as a performance measure to balance the emphasis on productivity. </a:t>
            </a:r>
            <a:r>
              <a:rPr lang="en-GB" sz="1600" dirty="0">
                <a:solidFill>
                  <a:srgbClr val="333333"/>
                </a:solidFill>
                <a:latin typeface="Calibri" panose="020F0502020204030204" pitchFamily="34" charset="0"/>
                <a:ea typeface="Arial" panose="020B0604020202020204" pitchFamily="34" charset="0"/>
                <a:cs typeface="Arial" panose="020B0604020202020204" pitchFamily="34" charset="0"/>
              </a:rPr>
              <a:t> </a:t>
            </a:r>
            <a:r>
              <a:rPr lang="en-GB" sz="1600" dirty="0">
                <a:solidFill>
                  <a:srgbClr val="333333"/>
                </a:solidFill>
                <a:effectLst/>
                <a:latin typeface="Calibri" panose="020F0502020204030204" pitchFamily="34" charset="0"/>
                <a:ea typeface="Arial" panose="020B0604020202020204" pitchFamily="34" charset="0"/>
                <a:cs typeface="Arial" panose="020B0604020202020204" pitchFamily="34" charset="0"/>
              </a:rPr>
              <a:t>This change resulted in some improvements,</a:t>
            </a:r>
            <a:r>
              <a:rPr lang="en-GB" sz="1600" dirty="0">
                <a:solidFill>
                  <a:srgbClr val="333333"/>
                </a:solidFill>
                <a:latin typeface="Calibri" panose="020F0502020204030204" pitchFamily="34" charset="0"/>
                <a:ea typeface="Arial" panose="020B0604020202020204" pitchFamily="34" charset="0"/>
                <a:cs typeface="Arial" panose="020B0604020202020204" pitchFamily="34" charset="0"/>
              </a:rPr>
              <a:t> but</a:t>
            </a:r>
            <a:r>
              <a:rPr lang="en-GB" sz="1600" dirty="0">
                <a:solidFill>
                  <a:srgbClr val="333333"/>
                </a:solidFill>
                <a:effectLst/>
                <a:latin typeface="Calibri" panose="020F0502020204030204" pitchFamily="34" charset="0"/>
                <a:ea typeface="Arial" panose="020B0604020202020204" pitchFamily="34" charset="0"/>
                <a:cs typeface="Arial" panose="020B0604020202020204" pitchFamily="34" charset="0"/>
              </a:rPr>
              <a:t> it did not solve the problem. Clearly, having changed the system we have a new system. </a:t>
            </a:r>
          </a:p>
          <a:p>
            <a:endParaRPr lang="en-GB" sz="1600" dirty="0">
              <a:solidFill>
                <a:srgbClr val="333333"/>
              </a:solidFill>
              <a:effectLst/>
              <a:latin typeface="Calibri" panose="020F0502020204030204" pitchFamily="34" charset="0"/>
              <a:ea typeface="Arial" panose="020B0604020202020204" pitchFamily="34" charset="0"/>
              <a:cs typeface="Arial" panose="020B0604020202020204" pitchFamily="34" charset="0"/>
            </a:endParaRPr>
          </a:p>
          <a:p>
            <a:r>
              <a:rPr lang="en-GB" sz="1600" dirty="0">
                <a:solidFill>
                  <a:srgbClr val="333333"/>
                </a:solidFill>
                <a:effectLst/>
                <a:latin typeface="Calibri" panose="020F0502020204030204" pitchFamily="34" charset="0"/>
                <a:ea typeface="Arial" panose="020B0604020202020204" pitchFamily="34" charset="0"/>
                <a:cs typeface="Arial" panose="020B0604020202020204" pitchFamily="34" charset="0"/>
              </a:rPr>
              <a:t>Theoretically, to analyse the new systems we would need to go through the SSM staring from step 1. However, in this assignment we did not go through the second full iteration because we could clearly see that although first-call resolution was introduced as a measure, due to the learned behaviours at all levels productivity was being managed more actively. </a:t>
            </a:r>
          </a:p>
        </p:txBody>
      </p:sp>
      <p:pic>
        <p:nvPicPr>
          <p:cNvPr id="6" name="Picture 5">
            <a:extLst>
              <a:ext uri="{FF2B5EF4-FFF2-40B4-BE49-F238E27FC236}">
                <a16:creationId xmlns:a16="http://schemas.microsoft.com/office/drawing/2014/main" id="{40F80CEB-3D7E-4D3D-296D-481FD51D64EB}"/>
              </a:ext>
            </a:extLst>
          </p:cNvPr>
          <p:cNvPicPr>
            <a:picLocks noChangeAspect="1"/>
          </p:cNvPicPr>
          <p:nvPr/>
        </p:nvPicPr>
        <p:blipFill>
          <a:blip r:embed="rId2"/>
          <a:stretch>
            <a:fillRect/>
          </a:stretch>
        </p:blipFill>
        <p:spPr>
          <a:xfrm>
            <a:off x="6096000" y="1136656"/>
            <a:ext cx="5640995" cy="3859628"/>
          </a:xfrm>
          <a:prstGeom prst="rect">
            <a:avLst/>
          </a:prstGeom>
        </p:spPr>
      </p:pic>
      <p:pic>
        <p:nvPicPr>
          <p:cNvPr id="2" name="Picture 1">
            <a:extLst>
              <a:ext uri="{FF2B5EF4-FFF2-40B4-BE49-F238E27FC236}">
                <a16:creationId xmlns:a16="http://schemas.microsoft.com/office/drawing/2014/main" id="{19934775-646A-433B-9BE8-FFFA0A42F568}"/>
              </a:ext>
            </a:extLst>
          </p:cNvPr>
          <p:cNvPicPr>
            <a:picLocks noChangeAspect="1"/>
          </p:cNvPicPr>
          <p:nvPr/>
        </p:nvPicPr>
        <p:blipFill>
          <a:blip r:embed="rId3"/>
          <a:stretch>
            <a:fillRect/>
          </a:stretch>
        </p:blipFill>
        <p:spPr>
          <a:xfrm>
            <a:off x="0" y="5721344"/>
            <a:ext cx="2883658" cy="1079086"/>
          </a:xfrm>
          <a:prstGeom prst="rect">
            <a:avLst/>
          </a:prstGeom>
        </p:spPr>
      </p:pic>
    </p:spTree>
    <p:extLst>
      <p:ext uri="{BB962C8B-B14F-4D97-AF65-F5344CB8AC3E}">
        <p14:creationId xmlns:p14="http://schemas.microsoft.com/office/powerpoint/2010/main" val="40501861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F42CA26-5333-3DAA-140D-2B4EF156A104}"/>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Soft Systems Thinking Case Study</a:t>
            </a:r>
          </a:p>
        </p:txBody>
      </p:sp>
      <p:pic>
        <p:nvPicPr>
          <p:cNvPr id="5" name="Picture 4">
            <a:extLst>
              <a:ext uri="{FF2B5EF4-FFF2-40B4-BE49-F238E27FC236}">
                <a16:creationId xmlns:a16="http://schemas.microsoft.com/office/drawing/2014/main" id="{A493214E-2724-9C3C-46B5-5F224BC58C08}"/>
              </a:ext>
            </a:extLst>
          </p:cNvPr>
          <p:cNvPicPr>
            <a:picLocks noChangeAspect="1"/>
          </p:cNvPicPr>
          <p:nvPr/>
        </p:nvPicPr>
        <p:blipFill>
          <a:blip r:embed="rId2"/>
          <a:stretch>
            <a:fillRect/>
          </a:stretch>
        </p:blipFill>
        <p:spPr>
          <a:xfrm>
            <a:off x="6096000" y="1136656"/>
            <a:ext cx="5640995" cy="3859628"/>
          </a:xfrm>
          <a:prstGeom prst="rect">
            <a:avLst/>
          </a:prstGeom>
        </p:spPr>
      </p:pic>
      <p:sp>
        <p:nvSpPr>
          <p:cNvPr id="6" name="TextBox 5">
            <a:extLst>
              <a:ext uri="{FF2B5EF4-FFF2-40B4-BE49-F238E27FC236}">
                <a16:creationId xmlns:a16="http://schemas.microsoft.com/office/drawing/2014/main" id="{2CB16257-63B7-3128-818F-FEBBEBFCD84D}"/>
              </a:ext>
            </a:extLst>
          </p:cNvPr>
          <p:cNvSpPr txBox="1"/>
          <p:nvPr/>
        </p:nvSpPr>
        <p:spPr>
          <a:xfrm>
            <a:off x="591127" y="1136656"/>
            <a:ext cx="5123855" cy="4278094"/>
          </a:xfrm>
          <a:prstGeom prst="rect">
            <a:avLst/>
          </a:prstGeom>
          <a:noFill/>
        </p:spPr>
        <p:txBody>
          <a:bodyPr wrap="square" rtlCol="0">
            <a:spAutoFit/>
          </a:bodyPr>
          <a:lstStyle/>
          <a:p>
            <a:r>
              <a:rPr lang="en-GB" sz="1600" b="1" dirty="0">
                <a:solidFill>
                  <a:srgbClr val="333333"/>
                </a:solidFill>
                <a:effectLst/>
                <a:latin typeface="Calibri" panose="020F0502020204030204" pitchFamily="34" charset="0"/>
                <a:ea typeface="Arial" panose="020B0604020202020204" pitchFamily="34" charset="0"/>
                <a:cs typeface="Arial" panose="020B0604020202020204" pitchFamily="34" charset="0"/>
              </a:rPr>
              <a:t>Step 7 </a:t>
            </a:r>
            <a:r>
              <a:rPr lang="en-GB" sz="1600" dirty="0">
                <a:solidFill>
                  <a:srgbClr val="333333"/>
                </a:solidFill>
                <a:effectLst/>
                <a:latin typeface="Calibri" panose="020F0502020204030204" pitchFamily="34" charset="0"/>
                <a:ea typeface="Arial" panose="020B0604020202020204" pitchFamily="34" charset="0"/>
                <a:cs typeface="Arial" panose="020B0604020202020204" pitchFamily="34" charset="0"/>
              </a:rPr>
              <a:t>– continued…</a:t>
            </a:r>
          </a:p>
          <a:p>
            <a:r>
              <a:rPr lang="en-GB" sz="1600" dirty="0">
                <a:solidFill>
                  <a:srgbClr val="333333"/>
                </a:solidFill>
                <a:effectLst/>
                <a:latin typeface="Calibri" panose="020F0502020204030204" pitchFamily="34" charset="0"/>
                <a:ea typeface="Arial" panose="020B0604020202020204" pitchFamily="34" charset="0"/>
                <a:cs typeface="Arial" panose="020B0604020202020204" pitchFamily="34" charset="0"/>
              </a:rPr>
              <a:t>It was clear that the balancing loop we created to resolve the problem was not strong enough to overcome the existing reinforcing loop. Furthermore, 68% of the calls coming to this customer service centre were failure calls, i.e., because of not being able to deal with customers problem/enquiry at their first call. </a:t>
            </a:r>
          </a:p>
          <a:p>
            <a:endParaRPr lang="en-GB" sz="1600" dirty="0">
              <a:solidFill>
                <a:srgbClr val="333333"/>
              </a:solidFill>
              <a:latin typeface="Calibri" panose="020F0502020204030204" pitchFamily="34" charset="0"/>
              <a:ea typeface="Arial" panose="020B0604020202020204" pitchFamily="34" charset="0"/>
              <a:cs typeface="Arial" panose="020B0604020202020204" pitchFamily="34" charset="0"/>
            </a:endParaRPr>
          </a:p>
          <a:p>
            <a:r>
              <a:rPr lang="en-GB" sz="1600" dirty="0">
                <a:solidFill>
                  <a:srgbClr val="333333"/>
                </a:solidFill>
                <a:effectLst/>
                <a:latin typeface="Calibri" panose="020F0502020204030204" pitchFamily="34" charset="0"/>
                <a:ea typeface="Arial" panose="020B0604020202020204" pitchFamily="34" charset="0"/>
                <a:cs typeface="Arial" panose="020B0604020202020204" pitchFamily="34" charset="0"/>
              </a:rPr>
              <a:t>To continue refining the solution, we went back to the root definition and modified it as follows: </a:t>
            </a:r>
            <a:r>
              <a:rPr lang="en-GB" sz="1600" i="1" dirty="0">
                <a:solidFill>
                  <a:srgbClr val="333333"/>
                </a:solidFill>
                <a:effectLst/>
                <a:latin typeface="Calibri" panose="020F0502020204030204" pitchFamily="34" charset="0"/>
                <a:ea typeface="Arial" panose="020B0604020202020204" pitchFamily="34" charset="0"/>
                <a:cs typeface="Arial" panose="020B0604020202020204" pitchFamily="34" charset="0"/>
              </a:rPr>
              <a:t>“a system owned by the senior management (Owners), in which customer service agents, supervisors and managers (Actors) work to serve the people at home and at work (reflecting household customers and business customers) to resolve service problems and address enquiries (Transformation) on the customers’ first call (Worldview) within the technical capabilities of our equipment (Environmental Constraints).”</a:t>
            </a:r>
          </a:p>
        </p:txBody>
      </p:sp>
      <p:pic>
        <p:nvPicPr>
          <p:cNvPr id="2" name="Picture 1">
            <a:extLst>
              <a:ext uri="{FF2B5EF4-FFF2-40B4-BE49-F238E27FC236}">
                <a16:creationId xmlns:a16="http://schemas.microsoft.com/office/drawing/2014/main" id="{B1DAF76B-1EAF-48FA-A0F6-A6B68175AD68}"/>
              </a:ext>
            </a:extLst>
          </p:cNvPr>
          <p:cNvPicPr>
            <a:picLocks noChangeAspect="1"/>
          </p:cNvPicPr>
          <p:nvPr/>
        </p:nvPicPr>
        <p:blipFill>
          <a:blip r:embed="rId3"/>
          <a:stretch>
            <a:fillRect/>
          </a:stretch>
        </p:blipFill>
        <p:spPr>
          <a:xfrm>
            <a:off x="0" y="5641294"/>
            <a:ext cx="2883658" cy="1079086"/>
          </a:xfrm>
          <a:prstGeom prst="rect">
            <a:avLst/>
          </a:prstGeom>
        </p:spPr>
      </p:pic>
    </p:spTree>
    <p:extLst>
      <p:ext uri="{BB962C8B-B14F-4D97-AF65-F5344CB8AC3E}">
        <p14:creationId xmlns:p14="http://schemas.microsoft.com/office/powerpoint/2010/main" val="22510288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F42CA26-5333-3DAA-140D-2B4EF156A104}"/>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Soft Systems Thinking Case Study</a:t>
            </a:r>
          </a:p>
        </p:txBody>
      </p:sp>
      <p:pic>
        <p:nvPicPr>
          <p:cNvPr id="5" name="Picture 4">
            <a:extLst>
              <a:ext uri="{FF2B5EF4-FFF2-40B4-BE49-F238E27FC236}">
                <a16:creationId xmlns:a16="http://schemas.microsoft.com/office/drawing/2014/main" id="{A493214E-2724-9C3C-46B5-5F224BC58C08}"/>
              </a:ext>
            </a:extLst>
          </p:cNvPr>
          <p:cNvPicPr>
            <a:picLocks noChangeAspect="1"/>
          </p:cNvPicPr>
          <p:nvPr/>
        </p:nvPicPr>
        <p:blipFill>
          <a:blip r:embed="rId2"/>
          <a:stretch>
            <a:fillRect/>
          </a:stretch>
        </p:blipFill>
        <p:spPr>
          <a:xfrm>
            <a:off x="6096000" y="1136656"/>
            <a:ext cx="5640995" cy="3859628"/>
          </a:xfrm>
          <a:prstGeom prst="rect">
            <a:avLst/>
          </a:prstGeom>
        </p:spPr>
      </p:pic>
      <p:sp>
        <p:nvSpPr>
          <p:cNvPr id="6" name="TextBox 5">
            <a:extLst>
              <a:ext uri="{FF2B5EF4-FFF2-40B4-BE49-F238E27FC236}">
                <a16:creationId xmlns:a16="http://schemas.microsoft.com/office/drawing/2014/main" id="{2CB16257-63B7-3128-818F-FEBBEBFCD84D}"/>
              </a:ext>
            </a:extLst>
          </p:cNvPr>
          <p:cNvSpPr txBox="1"/>
          <p:nvPr/>
        </p:nvSpPr>
        <p:spPr>
          <a:xfrm>
            <a:off x="591127" y="1136656"/>
            <a:ext cx="5123855" cy="4278094"/>
          </a:xfrm>
          <a:prstGeom prst="rect">
            <a:avLst/>
          </a:prstGeom>
          <a:noFill/>
        </p:spPr>
        <p:txBody>
          <a:bodyPr wrap="square" rtlCol="0">
            <a:spAutoFit/>
          </a:bodyPr>
          <a:lstStyle/>
          <a:p>
            <a:r>
              <a:rPr lang="en-GB" sz="1600" b="1" dirty="0">
                <a:solidFill>
                  <a:srgbClr val="333333"/>
                </a:solidFill>
                <a:effectLst/>
                <a:latin typeface="Calibri" panose="020F0502020204030204" pitchFamily="34" charset="0"/>
                <a:ea typeface="Arial" panose="020B0604020202020204" pitchFamily="34" charset="0"/>
                <a:cs typeface="Arial" panose="020B0604020202020204" pitchFamily="34" charset="0"/>
              </a:rPr>
              <a:t>Step 7 </a:t>
            </a:r>
            <a:r>
              <a:rPr lang="en-GB" sz="1600" dirty="0">
                <a:solidFill>
                  <a:srgbClr val="333333"/>
                </a:solidFill>
                <a:effectLst/>
                <a:latin typeface="Calibri" panose="020F0502020204030204" pitchFamily="34" charset="0"/>
                <a:ea typeface="Arial" panose="020B0604020202020204" pitchFamily="34" charset="0"/>
                <a:cs typeface="Arial" panose="020B0604020202020204" pitchFamily="34" charset="0"/>
              </a:rPr>
              <a:t>– continued…</a:t>
            </a:r>
          </a:p>
          <a:p>
            <a:r>
              <a:rPr lang="en-GB" sz="1600" dirty="0">
                <a:solidFill>
                  <a:srgbClr val="333333"/>
                </a:solidFill>
                <a:effectLst/>
                <a:latin typeface="Calibri" panose="020F0502020204030204" pitchFamily="34" charset="0"/>
                <a:ea typeface="Arial" panose="020B0604020202020204" pitchFamily="34" charset="0"/>
                <a:cs typeface="Arial" panose="020B0604020202020204" pitchFamily="34" charset="0"/>
              </a:rPr>
              <a:t>The new root definition changed the worldview of the organisation, which previously valued efficiency and productivity to effectiveness. As a consequence, all productivity related measures, were removed and the company operated using a single operational measure, i.e., first-call resolution. </a:t>
            </a:r>
          </a:p>
          <a:p>
            <a:endParaRPr lang="en-GB" sz="1600" dirty="0">
              <a:solidFill>
                <a:srgbClr val="333333"/>
              </a:solidFill>
              <a:effectLst/>
              <a:latin typeface="Calibri" panose="020F0502020204030204" pitchFamily="34" charset="0"/>
              <a:ea typeface="Arial" panose="020B0604020202020204" pitchFamily="34" charset="0"/>
              <a:cs typeface="Arial" panose="020B0604020202020204" pitchFamily="34" charset="0"/>
            </a:endParaRPr>
          </a:p>
          <a:p>
            <a:r>
              <a:rPr lang="en-GB" sz="1600" dirty="0">
                <a:solidFill>
                  <a:srgbClr val="333333"/>
                </a:solidFill>
                <a:effectLst/>
                <a:latin typeface="Calibri" panose="020F0502020204030204" pitchFamily="34" charset="0"/>
                <a:ea typeface="Arial" panose="020B0604020202020204" pitchFamily="34" charset="0"/>
                <a:cs typeface="Arial" panose="020B0604020202020204" pitchFamily="34" charset="0"/>
              </a:rPr>
              <a:t>This resulted in a complete transformation in the way the system behaved. Customer service and satisfaction improved, call volumes dropped significantly, employee morale and satisfaction levels improved, and the company no longer featured on the national media for their poor customer service. Furthermore, productivity improved significantly, because they were resolving more issues at the first-call that resulted in the number of failure call plummeting.</a:t>
            </a:r>
          </a:p>
        </p:txBody>
      </p:sp>
      <p:pic>
        <p:nvPicPr>
          <p:cNvPr id="2" name="Picture 1">
            <a:extLst>
              <a:ext uri="{FF2B5EF4-FFF2-40B4-BE49-F238E27FC236}">
                <a16:creationId xmlns:a16="http://schemas.microsoft.com/office/drawing/2014/main" id="{E4D4BAA2-649B-4A83-8726-B1A25B136924}"/>
              </a:ext>
            </a:extLst>
          </p:cNvPr>
          <p:cNvPicPr>
            <a:picLocks noChangeAspect="1"/>
          </p:cNvPicPr>
          <p:nvPr/>
        </p:nvPicPr>
        <p:blipFill>
          <a:blip r:embed="rId3"/>
          <a:stretch>
            <a:fillRect/>
          </a:stretch>
        </p:blipFill>
        <p:spPr>
          <a:xfrm>
            <a:off x="0" y="5787712"/>
            <a:ext cx="2883658" cy="1079086"/>
          </a:xfrm>
          <a:prstGeom prst="rect">
            <a:avLst/>
          </a:prstGeom>
        </p:spPr>
      </p:pic>
    </p:spTree>
    <p:extLst>
      <p:ext uri="{BB962C8B-B14F-4D97-AF65-F5344CB8AC3E}">
        <p14:creationId xmlns:p14="http://schemas.microsoft.com/office/powerpoint/2010/main" val="1807354137"/>
      </p:ext>
    </p:extLst>
  </p:cSld>
  <p:clrMapOvr>
    <a:masterClrMapping/>
  </p:clrMapOvr>
</p:sld>
</file>

<file path=ppt/theme/theme1.xml><?xml version="1.0" encoding="utf-8"?>
<a:theme xmlns:a="http://schemas.openxmlformats.org/drawingml/2006/main" name="Kogan Pag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560</TotalTime>
  <Words>5032</Words>
  <Application>Microsoft Office PowerPoint</Application>
  <PresentationFormat>Widescreen</PresentationFormat>
  <Paragraphs>235</Paragraphs>
  <Slides>30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Calibri Light</vt:lpstr>
      <vt:lpstr>Symbol</vt:lpstr>
      <vt:lpstr>Kogan Page</vt:lpstr>
      <vt:lpstr>Design Thinking and Innovation  BALM 6002  Systems thinking and real-world thinking- soft thinking approach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  FUNDAMENTALS OF PERFORMANCE MANAGEMENT</dc:title>
  <dc:creator>Michael Armstrong Armstrong</dc:creator>
  <cp:lastModifiedBy>Pepple, Dennis G. (Dr.)</cp:lastModifiedBy>
  <cp:revision>18</cp:revision>
  <dcterms:created xsi:type="dcterms:W3CDTF">2021-05-12T10:15:20Z</dcterms:created>
  <dcterms:modified xsi:type="dcterms:W3CDTF">2024-07-17T12:17:19Z</dcterms:modified>
</cp:coreProperties>
</file>