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76" r:id="rId4"/>
    <p:sldId id="277" r:id="rId5"/>
    <p:sldId id="278" r:id="rId6"/>
    <p:sldId id="264" r:id="rId7"/>
    <p:sldId id="283" r:id="rId8"/>
    <p:sldId id="284" r:id="rId9"/>
    <p:sldId id="265" r:id="rId10"/>
    <p:sldId id="275" r:id="rId11"/>
    <p:sldId id="261" r:id="rId12"/>
    <p:sldId id="262" r:id="rId13"/>
    <p:sldId id="263" r:id="rId14"/>
    <p:sldId id="285" r:id="rId15"/>
    <p:sldId id="286" r:id="rId16"/>
    <p:sldId id="287" r:id="rId17"/>
    <p:sldId id="272" r:id="rId18"/>
    <p:sldId id="27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4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5CECF8-00CD-43E0-8E99-AACCF04CD06F}" type="datetimeFigureOut">
              <a:rPr lang="en-GB" smtClean="0"/>
              <a:t>29/01/2017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3808332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5CECF8-00CD-43E0-8E99-AACCF04CD06F}" type="datetimeFigureOut">
              <a:rPr lang="en-GB" smtClean="0"/>
              <a:t>29/01/2017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887242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D5CECF8-00CD-43E0-8E99-AACCF04CD06F}" type="datetimeFigureOut">
              <a:rPr lang="en-GB" smtClean="0"/>
              <a:t>29/01/2017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915912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D5CECF8-00CD-43E0-8E99-AACCF04CD06F}" type="datetimeFigureOut">
              <a:rPr lang="en-GB" smtClean="0"/>
              <a:t>29/01/2017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1897369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D5CECF8-00CD-43E0-8E99-AACCF04CD06F}" type="datetimeFigureOut">
              <a:rPr lang="en-GB" smtClean="0"/>
              <a:t>29/01/2017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1191921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D5CECF8-00CD-43E0-8E99-AACCF04CD06F}" type="datetimeFigureOut">
              <a:rPr lang="en-GB" smtClean="0"/>
              <a:t>29/01/2017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1569212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5CECF8-00CD-43E0-8E99-AACCF04CD06F}" type="datetimeFigureOut">
              <a:rPr lang="en-GB" smtClean="0"/>
              <a:t>29/01/2017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1555793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5CECF8-00CD-43E0-8E99-AACCF04CD06F}" type="datetimeFigureOut">
              <a:rPr lang="en-GB" smtClean="0"/>
              <a:t>29/01/2017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3143129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5CECF8-00CD-43E0-8E99-AACCF04CD06F}" type="datetimeFigureOut">
              <a:rPr lang="en-GB" smtClean="0"/>
              <a:t>29/01/2017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1263106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5CECF8-00CD-43E0-8E99-AACCF04CD06F}" type="datetimeFigureOut">
              <a:rPr lang="en-GB" smtClean="0"/>
              <a:t>29/01/2017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3459145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5CECF8-00CD-43E0-8E99-AACCF04CD06F}" type="datetimeFigureOut">
              <a:rPr lang="en-GB" smtClean="0"/>
              <a:t>29/01/2017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6071B8-1E2B-4839-938C-3CC152C62B83}" type="slidenum">
              <a:rPr lang="en-GB" smtClean="0"/>
              <a:t>‹#›</a:t>
            </a:fld>
            <a:endParaRPr lang="en-GB"/>
          </a:p>
        </p:txBody>
      </p:sp>
    </p:spTree>
    <p:extLst>
      <p:ext uri="{BB962C8B-B14F-4D97-AF65-F5344CB8AC3E}">
        <p14:creationId xmlns:p14="http://schemas.microsoft.com/office/powerpoint/2010/main" val="370773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5CECF8-00CD-43E0-8E99-AACCF04CD06F}" type="datetimeFigureOut">
              <a:rPr lang="en-GB" smtClean="0"/>
              <a:t>29/01/2017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6071B8-1E2B-4839-938C-3CC152C62B83}" type="slidenum">
              <a:rPr lang="en-GB" smtClean="0"/>
              <a:t>‹#›</a:t>
            </a:fld>
            <a:endParaRPr lang="en-GB"/>
          </a:p>
        </p:txBody>
      </p:sp>
    </p:spTree>
    <p:extLst>
      <p:ext uri="{BB962C8B-B14F-4D97-AF65-F5344CB8AC3E}">
        <p14:creationId xmlns:p14="http://schemas.microsoft.com/office/powerpoint/2010/main" val="272122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mailto:alexander.scott@uwtsd.ac.uk" TargetMode="External"/><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www.youtube.com/watch?v=9-eUEKmdg-E"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edition.cnn.com/2015/11/25/arts/art-of-war-graphic-new-portrayal-of-syrias-struggle/" TargetMode="External"/><Relationship Id="rId2" Type="http://schemas.openxmlformats.org/officeDocument/2006/relationships/hyperlink" Target="https://www.theguardian.com/artanddesign/jonathanjonesblog/2013/feb/04/syria-klimt-kiss-tammam-azzam" TargetMode="Externa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bl.uk/romantics-and-victorians/articles/the-impact-of-the-french-revolution-in-britain" TargetMode="External"/><Relationship Id="rId2" Type="http://schemas.openxmlformats.org/officeDocument/2006/relationships/hyperlink" Target="http://www.bl.uk/romantics-and-victorians/articles/the-impact-of-the-napoleonic-wars-in-britain" TargetMode="External"/><Relationship Id="rId1" Type="http://schemas.openxmlformats.org/officeDocument/2006/relationships/slideLayout" Target="../slideLayouts/slideLayout7.xml"/><Relationship Id="rId5" Type="http://schemas.openxmlformats.org/officeDocument/2006/relationships/hyperlink" Target="http://www.oxfordreference.com/view/10.1093/acref/9780198606963.001.0001/acref-9780198606963-e-891" TargetMode="External"/><Relationship Id="rId4" Type="http://schemas.openxmlformats.org/officeDocument/2006/relationships/hyperlink" Target="http://www.open.edu/openlearn/history-the-arts/history/history-art/french-revolution/content-section-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7707743"/>
          </a:xfrm>
          <a:prstGeom prst="rect">
            <a:avLst/>
          </a:prstGeom>
          <a:noFill/>
        </p:spPr>
        <p:txBody>
          <a:bodyPr wrap="square" lIns="540000" tIns="540000" rIns="540000" bIns="540000" rtlCol="0">
            <a:spAutoFit/>
          </a:bodyPr>
          <a:lstStyle/>
          <a:p>
            <a:r>
              <a:rPr lang="en-US" b="1" u="sng" dirty="0"/>
              <a:t>AHHI5017 Contesting Conflict: Representations of War, </a:t>
            </a:r>
            <a:r>
              <a:rPr lang="en-US" b="1" u="sng" dirty="0" smtClean="0"/>
              <a:t>1789–Present</a:t>
            </a:r>
          </a:p>
          <a:p>
            <a:r>
              <a:rPr lang="en-GB" b="1" u="sng" dirty="0" smtClean="0"/>
              <a:t>Week </a:t>
            </a:r>
            <a:r>
              <a:rPr lang="en-GB" b="1" u="sng" dirty="0"/>
              <a:t>1: The French Revolution and the Napoleonic Wars </a:t>
            </a:r>
            <a:endParaRPr lang="en-GB" b="1" u="sng" dirty="0" smtClean="0"/>
          </a:p>
          <a:p>
            <a:r>
              <a:rPr lang="en-GB" b="1" u="sng" dirty="0" smtClean="0"/>
              <a:t>Monday lecture:  Introduction </a:t>
            </a:r>
            <a:r>
              <a:rPr lang="en-GB" b="1" u="sng" dirty="0"/>
              <a:t>to </a:t>
            </a:r>
            <a:r>
              <a:rPr lang="en-GB" b="1" u="sng" dirty="0" smtClean="0"/>
              <a:t>module</a:t>
            </a:r>
          </a:p>
          <a:p>
            <a:endParaRPr lang="en-GB" dirty="0" smtClean="0"/>
          </a:p>
          <a:p>
            <a:pPr marL="285750" indent="-285750" algn="just">
              <a:buFont typeface="Arial" pitchFamily="34" charset="0"/>
              <a:buChar char="•"/>
            </a:pPr>
            <a:r>
              <a:rPr lang="en-GB" dirty="0" smtClean="0"/>
              <a:t>Outline of lecture schedule and other key requirements</a:t>
            </a:r>
          </a:p>
          <a:p>
            <a:pPr marL="285750" indent="-285750" algn="just">
              <a:buFont typeface="Arial" pitchFamily="34" charset="0"/>
              <a:buChar char="•"/>
            </a:pPr>
            <a:r>
              <a:rPr lang="en-GB" dirty="0"/>
              <a:t>Group  exercise: representing war </a:t>
            </a:r>
          </a:p>
          <a:p>
            <a:pPr marL="285750" indent="-285750" algn="just">
              <a:buFont typeface="Arial" pitchFamily="34" charset="0"/>
              <a:buChar char="•"/>
            </a:pPr>
            <a:r>
              <a:rPr lang="en-GB" dirty="0" smtClean="0"/>
              <a:t>Summary of themes of course</a:t>
            </a:r>
          </a:p>
          <a:p>
            <a:pPr marL="285750" indent="-285750" algn="just">
              <a:buFont typeface="Arial" pitchFamily="34" charset="0"/>
              <a:buChar char="•"/>
            </a:pPr>
            <a:r>
              <a:rPr lang="en-GB" dirty="0" smtClean="0"/>
              <a:t>Representations </a:t>
            </a:r>
            <a:r>
              <a:rPr lang="en-GB" dirty="0" smtClean="0"/>
              <a:t>of war through the ages</a:t>
            </a:r>
          </a:p>
          <a:p>
            <a:pPr marL="285750" indent="-285750" algn="just">
              <a:buFont typeface="Arial" pitchFamily="34" charset="0"/>
              <a:buChar char="•"/>
            </a:pPr>
            <a:r>
              <a:rPr lang="en-GB" dirty="0" smtClean="0"/>
              <a:t>Group </a:t>
            </a:r>
            <a:r>
              <a:rPr lang="en-GB" dirty="0" smtClean="0"/>
              <a:t>exercise: The French Revolution</a:t>
            </a:r>
          </a:p>
          <a:p>
            <a:pPr marL="285750" indent="-285750" algn="just">
              <a:buFont typeface="Arial" pitchFamily="34" charset="0"/>
              <a:buChar char="•"/>
            </a:pPr>
            <a:r>
              <a:rPr lang="en-GB" dirty="0" smtClean="0"/>
              <a:t>End summary: looking ahead to Friday</a:t>
            </a:r>
          </a:p>
          <a:p>
            <a:pPr algn="just"/>
            <a:endParaRPr lang="en-GB" dirty="0" smtClean="0"/>
          </a:p>
          <a:p>
            <a:pPr algn="just"/>
            <a:r>
              <a:rPr lang="en-GB" dirty="0" smtClean="0"/>
              <a:t>This </a:t>
            </a:r>
            <a:r>
              <a:rPr lang="en-GB" dirty="0"/>
              <a:t>week concentrates on the cultural impact of the French Revolution and the subsequent Napoleonic Wars. We shall examine, in the first instance, how the Revolution and the French conquest of territories in Europe and North Africa were propagandised in art and museums, before shifting attention to British reactions to the Napoleonic era. Particular emphasis is placed on the depiction of Bonaparte in British art, literature and cartoons.</a:t>
            </a:r>
          </a:p>
          <a:p>
            <a:pPr algn="just"/>
            <a:r>
              <a:rPr lang="en-GB" dirty="0"/>
              <a:t>	</a:t>
            </a:r>
            <a:r>
              <a:rPr lang="en-GB" dirty="0" smtClean="0"/>
              <a:t>This </a:t>
            </a:r>
            <a:r>
              <a:rPr lang="en-GB" dirty="0"/>
              <a:t>l</a:t>
            </a:r>
            <a:r>
              <a:rPr lang="en-GB" dirty="0" smtClean="0"/>
              <a:t>ecture</a:t>
            </a:r>
            <a:r>
              <a:rPr lang="en-GB" dirty="0"/>
              <a:t>, however, acts primarily as an introduction to the module. Its main themes, its delivery and method of assessment, plus the tutor’s expectations of students will all be outlined in the first part of the session. A group exercise on cultural representations of war then fellow. The class concludes with </a:t>
            </a:r>
            <a:r>
              <a:rPr lang="en-GB" dirty="0" smtClean="0"/>
              <a:t>an exercise designed to gauge students’ understanding of the French </a:t>
            </a:r>
            <a:r>
              <a:rPr lang="en-GB" dirty="0"/>
              <a:t>Revolution and the Napoleonic era.</a:t>
            </a:r>
          </a:p>
          <a:p>
            <a:pPr algn="just"/>
            <a:endParaRPr lang="en-GB" sz="1600" i="1" dirty="0"/>
          </a:p>
        </p:txBody>
      </p:sp>
    </p:spTree>
    <p:extLst>
      <p:ext uri="{BB962C8B-B14F-4D97-AF65-F5344CB8AC3E}">
        <p14:creationId xmlns:p14="http://schemas.microsoft.com/office/powerpoint/2010/main" val="7913733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6878"/>
          <a:stretch/>
        </p:blipFill>
        <p:spPr bwMode="auto">
          <a:xfrm>
            <a:off x="3560071" y="3933056"/>
            <a:ext cx="5583929"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0" y="30704"/>
            <a:ext cx="9144000" cy="7492299"/>
          </a:xfrm>
          <a:prstGeom prst="rect">
            <a:avLst/>
          </a:prstGeom>
          <a:noFill/>
        </p:spPr>
        <p:txBody>
          <a:bodyPr wrap="square" lIns="540000" tIns="540000" rIns="540000" bIns="540000" rtlCol="0">
            <a:spAutoFit/>
          </a:bodyPr>
          <a:lstStyle/>
          <a:p>
            <a:r>
              <a:rPr lang="en-GB" sz="2000" dirty="0"/>
              <a:t>Module convenor: </a:t>
            </a:r>
            <a:endParaRPr lang="en-US" sz="2000" dirty="0"/>
          </a:p>
          <a:p>
            <a:r>
              <a:rPr lang="en-GB" sz="2000" dirty="0"/>
              <a:t>Dr Alexander Scott (</a:t>
            </a:r>
            <a:r>
              <a:rPr lang="en-GB" sz="2000" u="sng" dirty="0">
                <a:hlinkClick r:id="rId3"/>
              </a:rPr>
              <a:t>alexander.scott@uwtsd.ac.uk</a:t>
            </a:r>
            <a:r>
              <a:rPr lang="en-GB" sz="2000" dirty="0"/>
              <a:t>)</a:t>
            </a:r>
            <a:endParaRPr lang="en-US" sz="2000" dirty="0"/>
          </a:p>
          <a:p>
            <a:r>
              <a:rPr lang="en-GB" sz="2000" dirty="0"/>
              <a:t>Office: </a:t>
            </a:r>
            <a:endParaRPr lang="en-US" sz="2000" dirty="0"/>
          </a:p>
          <a:p>
            <a:r>
              <a:rPr lang="en-GB" sz="2000" dirty="0"/>
              <a:t>Upstairs in Arts Building (opposite A118)</a:t>
            </a:r>
            <a:endParaRPr lang="en-US" sz="2000" dirty="0"/>
          </a:p>
          <a:p>
            <a:r>
              <a:rPr lang="en-GB" sz="2000" dirty="0"/>
              <a:t>Office hours: </a:t>
            </a:r>
            <a:endParaRPr lang="en-US" sz="2000" dirty="0"/>
          </a:p>
          <a:p>
            <a:r>
              <a:rPr lang="en-GB" sz="2000" dirty="0"/>
              <a:t>Tuesday 	11 am–12noon		Friday 12noon–1pm</a:t>
            </a:r>
            <a:endParaRPr lang="en-US" sz="2000" dirty="0"/>
          </a:p>
          <a:p>
            <a:r>
              <a:rPr lang="en-GB" sz="2000" dirty="0"/>
              <a:t> (alternative appointments can be arranged by email)</a:t>
            </a:r>
            <a:endParaRPr lang="en-US" sz="2000" dirty="0"/>
          </a:p>
          <a:p>
            <a:r>
              <a:rPr lang="en-GB" sz="2000" b="1" dirty="0"/>
              <a:t> </a:t>
            </a:r>
            <a:endParaRPr lang="en-US" sz="2000" dirty="0"/>
          </a:p>
          <a:p>
            <a:r>
              <a:rPr lang="en-GB" sz="2000" b="1" dirty="0"/>
              <a:t>Lectures/workshops: </a:t>
            </a:r>
            <a:endParaRPr lang="en-US" sz="2000" dirty="0"/>
          </a:p>
          <a:p>
            <a:r>
              <a:rPr lang="en-GB" sz="2000" b="1" dirty="0"/>
              <a:t>Monday, 9am–10am, Tucker 01</a:t>
            </a:r>
            <a:endParaRPr lang="en-US" sz="2000" dirty="0"/>
          </a:p>
          <a:p>
            <a:r>
              <a:rPr lang="en-GB" sz="2000" b="1" dirty="0"/>
              <a:t>Friday, 9am–11am, Arts </a:t>
            </a:r>
            <a:r>
              <a:rPr lang="en-GB" sz="2000" b="1" dirty="0" smtClean="0"/>
              <a:t>04</a:t>
            </a:r>
          </a:p>
          <a:p>
            <a:endParaRPr lang="en-GB" sz="2000" b="1" dirty="0"/>
          </a:p>
          <a:p>
            <a:r>
              <a:rPr lang="en-US" sz="2000" dirty="0">
                <a:hlinkClick r:id="rId4"/>
              </a:rPr>
              <a:t>https://www.youtube.com/watch?v=9-eUEKmdg-E</a:t>
            </a:r>
            <a:endParaRPr lang="en-US" sz="2000" dirty="0"/>
          </a:p>
          <a:p>
            <a:endParaRPr lang="en-GB" sz="2000" b="1" dirty="0"/>
          </a:p>
          <a:p>
            <a:endParaRPr lang="en-GB" sz="2000" b="1" dirty="0"/>
          </a:p>
          <a:p>
            <a:endParaRPr lang="en-GB" sz="2000" b="1" dirty="0" smtClean="0"/>
          </a:p>
          <a:p>
            <a:endParaRPr lang="en-GB" sz="2000" b="1" dirty="0"/>
          </a:p>
          <a:p>
            <a:endParaRPr lang="en-GB" sz="2000" b="1" dirty="0" smtClean="0"/>
          </a:p>
          <a:p>
            <a:endParaRPr lang="en-GB" sz="2000" b="1" dirty="0" smtClean="0"/>
          </a:p>
          <a:p>
            <a:endParaRPr lang="en-US" sz="2000" dirty="0"/>
          </a:p>
          <a:p>
            <a:pPr algn="just"/>
            <a:endParaRPr lang="en-GB" sz="1600" i="1" dirty="0"/>
          </a:p>
        </p:txBody>
      </p:sp>
    </p:spTree>
    <p:extLst>
      <p:ext uri="{BB962C8B-B14F-4D97-AF65-F5344CB8AC3E}">
        <p14:creationId xmlns:p14="http://schemas.microsoft.com/office/powerpoint/2010/main" val="32115233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7246078"/>
          </a:xfrm>
          <a:prstGeom prst="rect">
            <a:avLst/>
          </a:prstGeom>
          <a:noFill/>
        </p:spPr>
        <p:txBody>
          <a:bodyPr wrap="square" lIns="540000" tIns="540000" rIns="540000" bIns="540000" rtlCol="0">
            <a:spAutoFit/>
          </a:bodyPr>
          <a:lstStyle/>
          <a:p>
            <a:r>
              <a:rPr lang="en-GB" sz="2400" b="1" u="sng" dirty="0" smtClean="0"/>
              <a:t>GROUP EXERCISE</a:t>
            </a:r>
          </a:p>
          <a:p>
            <a:endParaRPr lang="en-GB" sz="2400" dirty="0"/>
          </a:p>
          <a:p>
            <a:pPr algn="just"/>
            <a:r>
              <a:rPr lang="en-GB" sz="2400" dirty="0" smtClean="0"/>
              <a:t>Individually, take a moment to think about cultural representations of war you may have encountered. Quickly jot down an example of a war representation that you are familiar with from:</a:t>
            </a:r>
          </a:p>
          <a:p>
            <a:pPr algn="just"/>
            <a:endParaRPr lang="en-GB" sz="2400" dirty="0"/>
          </a:p>
          <a:p>
            <a:pPr marL="285750" indent="-285750" algn="just">
              <a:buFont typeface="Arial" panose="020B0604020202020204" pitchFamily="34" charset="0"/>
              <a:buChar char="•"/>
            </a:pPr>
            <a:r>
              <a:rPr lang="en-GB" sz="2400" b="1" dirty="0" smtClean="0"/>
              <a:t>Literature</a:t>
            </a:r>
          </a:p>
          <a:p>
            <a:pPr marL="285750" indent="-285750" algn="just">
              <a:buFont typeface="Arial" panose="020B0604020202020204" pitchFamily="34" charset="0"/>
              <a:buChar char="•"/>
            </a:pPr>
            <a:r>
              <a:rPr lang="en-GB" sz="2400" b="1" dirty="0" smtClean="0"/>
              <a:t>Visual art</a:t>
            </a:r>
          </a:p>
          <a:p>
            <a:pPr marL="285750" indent="-285750" algn="just">
              <a:buFont typeface="Arial" panose="020B0604020202020204" pitchFamily="34" charset="0"/>
              <a:buChar char="•"/>
            </a:pPr>
            <a:r>
              <a:rPr lang="en-GB" sz="2400" b="1" dirty="0" smtClean="0"/>
              <a:t>Photography</a:t>
            </a:r>
          </a:p>
          <a:p>
            <a:pPr marL="285750" indent="-285750" algn="just">
              <a:buFont typeface="Arial" panose="020B0604020202020204" pitchFamily="34" charset="0"/>
              <a:buChar char="•"/>
            </a:pPr>
            <a:r>
              <a:rPr lang="en-GB" sz="2400" b="1" dirty="0" smtClean="0"/>
              <a:t>Cinema</a:t>
            </a:r>
          </a:p>
          <a:p>
            <a:pPr marL="285750" indent="-285750" algn="just">
              <a:buFont typeface="Arial" panose="020B0604020202020204" pitchFamily="34" charset="0"/>
              <a:buChar char="•"/>
            </a:pPr>
            <a:r>
              <a:rPr lang="en-GB" sz="2400" b="1" dirty="0" smtClean="0"/>
              <a:t>Any other medium/genre</a:t>
            </a:r>
          </a:p>
          <a:p>
            <a:pPr marL="285750" indent="-285750" algn="just">
              <a:buFont typeface="Arial" panose="020B0604020202020204" pitchFamily="34" charset="0"/>
              <a:buChar char="•"/>
            </a:pPr>
            <a:endParaRPr lang="en-GB" sz="2400" b="1" dirty="0"/>
          </a:p>
          <a:p>
            <a:pPr algn="just"/>
            <a:r>
              <a:rPr lang="en-GB" sz="2400" dirty="0" smtClean="0"/>
              <a:t>Discuss one another’s answers in groups.</a:t>
            </a:r>
          </a:p>
          <a:p>
            <a:pPr algn="just"/>
            <a:endParaRPr lang="en-GB" sz="1600" b="1" dirty="0" smtClean="0"/>
          </a:p>
          <a:p>
            <a:pPr algn="just"/>
            <a:endParaRPr lang="en-GB" sz="1600" b="1" dirty="0"/>
          </a:p>
          <a:p>
            <a:pPr algn="just"/>
            <a:endParaRPr lang="en-GB" sz="1600" b="1" dirty="0" smtClean="0"/>
          </a:p>
          <a:p>
            <a:pPr algn="just"/>
            <a:r>
              <a:rPr lang="en-GB" sz="1600" dirty="0" smtClean="0"/>
              <a:t> </a:t>
            </a:r>
            <a:endParaRPr lang="en-GB" sz="1600" dirty="0"/>
          </a:p>
        </p:txBody>
      </p:sp>
    </p:spTree>
    <p:extLst>
      <p:ext uri="{BB962C8B-B14F-4D97-AF65-F5344CB8AC3E}">
        <p14:creationId xmlns:p14="http://schemas.microsoft.com/office/powerpoint/2010/main" val="37977664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0418" y="-34709"/>
            <a:ext cx="2693582" cy="47053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descr="Ares Canope Villa Adriana 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7743" y="-34709"/>
            <a:ext cx="2352675" cy="4705351"/>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8968"/>
            <a:ext cx="2843808" cy="3200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descr="a detailpainted on the side of his war chest depicting King Tut shooting a bow and arrow from a war chario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21" y="3186033"/>
            <a:ext cx="3601117" cy="240074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40249" y="4005064"/>
            <a:ext cx="2903751" cy="2852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5929" y="5617476"/>
            <a:ext cx="6234320" cy="976403"/>
          </a:xfrm>
          <a:prstGeom prst="rect">
            <a:avLst/>
          </a:prstGeom>
        </p:spPr>
        <p:txBody>
          <a:bodyPr wrap="square" lIns="180000" tIns="72000" rIns="180000" bIns="72000">
            <a:spAutoFit/>
          </a:bodyPr>
          <a:lstStyle/>
          <a:p>
            <a:r>
              <a:rPr lang="en-GB" b="1" dirty="0" smtClean="0"/>
              <a:t>Representations of war through the ages</a:t>
            </a:r>
          </a:p>
          <a:p>
            <a:endParaRPr lang="en-GB" sz="1200" dirty="0"/>
          </a:p>
          <a:p>
            <a:r>
              <a:rPr lang="en-GB" sz="1200" dirty="0" smtClean="0"/>
              <a:t>Depictions of Hittite (c. 1600 BC–c. 1178 BC) man of war; Ancient Egyptian chariot; Ares and Mars, Greek and Roman gods of war; urn showing  scene from Trojan Wars   </a:t>
            </a:r>
            <a:endParaRPr lang="it-IT" sz="1200" dirty="0" smtClean="0"/>
          </a:p>
        </p:txBody>
      </p:sp>
    </p:spTree>
    <p:extLst>
      <p:ext uri="{BB962C8B-B14F-4D97-AF65-F5344CB8AC3E}">
        <p14:creationId xmlns:p14="http://schemas.microsoft.com/office/powerpoint/2010/main" val="17788295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4386" y="-24964"/>
            <a:ext cx="6621853" cy="422405"/>
          </a:xfrm>
          <a:prstGeom prst="rect">
            <a:avLst/>
          </a:prstGeom>
        </p:spPr>
        <p:txBody>
          <a:bodyPr wrap="square" lIns="180000" tIns="72000" rIns="180000" bIns="72000">
            <a:spAutoFit/>
          </a:bodyPr>
          <a:lstStyle/>
          <a:p>
            <a:r>
              <a:rPr lang="en-GB" b="1" dirty="0" smtClean="0"/>
              <a:t>Representations of war through the ages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72" y="297232"/>
            <a:ext cx="5183336" cy="35257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8003" y="0"/>
            <a:ext cx="4275454" cy="28972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64206" y="2885588"/>
            <a:ext cx="2709251" cy="3956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665" y="3823000"/>
            <a:ext cx="5122399" cy="28964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Rectangle 14"/>
          <p:cNvSpPr/>
          <p:nvPr/>
        </p:nvSpPr>
        <p:spPr>
          <a:xfrm>
            <a:off x="5148065" y="4005064"/>
            <a:ext cx="1311740" cy="2176732"/>
          </a:xfrm>
          <a:prstGeom prst="rect">
            <a:avLst/>
          </a:prstGeom>
        </p:spPr>
        <p:txBody>
          <a:bodyPr wrap="square" lIns="180000" tIns="72000" rIns="180000" bIns="72000">
            <a:spAutoFit/>
          </a:bodyPr>
          <a:lstStyle/>
          <a:p>
            <a:pPr algn="r"/>
            <a:r>
              <a:rPr lang="en-GB" sz="1200" dirty="0" smtClean="0"/>
              <a:t>Bayeux Tapestry;</a:t>
            </a:r>
          </a:p>
          <a:p>
            <a:pPr algn="r"/>
            <a:r>
              <a:rPr lang="en-GB" sz="1200" dirty="0" smtClean="0"/>
              <a:t>Fall of Constantinople miniature (c.1453);</a:t>
            </a:r>
          </a:p>
          <a:p>
            <a:pPr algn="r"/>
            <a:r>
              <a:rPr lang="en-GB" sz="1200" dirty="0" smtClean="0"/>
              <a:t>‘The Battle of San Romano’ by </a:t>
            </a:r>
            <a:r>
              <a:rPr lang="it-IT" sz="1200" dirty="0" smtClean="0"/>
              <a:t>Paolo Uccello</a:t>
            </a:r>
          </a:p>
          <a:p>
            <a:pPr algn="r"/>
            <a:r>
              <a:rPr lang="it-IT" sz="1200" dirty="0" smtClean="0"/>
              <a:t>(c. 1435–1460)</a:t>
            </a:r>
            <a:r>
              <a:rPr lang="en-GB" sz="1200" dirty="0" smtClean="0"/>
              <a:t> </a:t>
            </a:r>
            <a:endParaRPr lang="en-GB" sz="1200" dirty="0"/>
          </a:p>
        </p:txBody>
      </p:sp>
    </p:spTree>
    <p:extLst>
      <p:ext uri="{BB962C8B-B14F-4D97-AF65-F5344CB8AC3E}">
        <p14:creationId xmlns:p14="http://schemas.microsoft.com/office/powerpoint/2010/main" val="30382581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11308729"/>
          </a:xfrm>
          <a:prstGeom prst="rect">
            <a:avLst/>
          </a:prstGeom>
          <a:noFill/>
        </p:spPr>
        <p:txBody>
          <a:bodyPr wrap="square" lIns="540000" tIns="540000" rIns="540000" bIns="540000" rtlCol="0">
            <a:spAutoFit/>
          </a:bodyPr>
          <a:lstStyle/>
          <a:p>
            <a:pPr algn="just"/>
            <a:r>
              <a:rPr lang="en-GB" b="1" u="sng" dirty="0"/>
              <a:t>MODULE OVERVIEW</a:t>
            </a:r>
            <a:endParaRPr lang="en-GB" dirty="0"/>
          </a:p>
          <a:p>
            <a:pPr algn="just"/>
            <a:endParaRPr lang="en-GB" dirty="0" smtClean="0"/>
          </a:p>
          <a:p>
            <a:pPr algn="just"/>
            <a:r>
              <a:rPr lang="en-GB" dirty="0" smtClean="0"/>
              <a:t>This </a:t>
            </a:r>
            <a:r>
              <a:rPr lang="en-GB" dirty="0"/>
              <a:t>module examines how war has been represented, remembered and debated in </a:t>
            </a:r>
            <a:r>
              <a:rPr lang="en-GB" b="1" dirty="0"/>
              <a:t>modern, Western society</a:t>
            </a:r>
            <a:r>
              <a:rPr lang="en-GB" dirty="0"/>
              <a:t>. Following a </a:t>
            </a:r>
            <a:r>
              <a:rPr lang="en-GB" b="1" dirty="0"/>
              <a:t>loosely chronological structure</a:t>
            </a:r>
            <a:r>
              <a:rPr lang="en-GB" dirty="0"/>
              <a:t>, the module surveys a number of depictions of important conflicts – the Napoleonic Wars in the early 19</a:t>
            </a:r>
            <a:r>
              <a:rPr lang="en-GB" baseline="30000" dirty="0"/>
              <a:t>th</a:t>
            </a:r>
            <a:r>
              <a:rPr lang="en-GB" dirty="0"/>
              <a:t> century through to the two World Wars, the Cold War and the contemporary War on Terror – to investigate how they were depicted and memorialised in variety of media (art, literature, cinema, museums, memorials, television, photography, the popular </a:t>
            </a:r>
            <a:r>
              <a:rPr lang="en-GB" dirty="0" smtClean="0"/>
              <a:t>press, computer games). </a:t>
            </a:r>
            <a:endParaRPr lang="en-GB" dirty="0" smtClean="0"/>
          </a:p>
          <a:p>
            <a:pPr algn="just"/>
            <a:endParaRPr lang="en-GB" dirty="0" smtClean="0"/>
          </a:p>
          <a:p>
            <a:r>
              <a:rPr lang="en-GB" b="1" u="sng" dirty="0"/>
              <a:t>Week 1: The French Revolution and the Napoleonic Wars </a:t>
            </a:r>
            <a:endParaRPr lang="en-GB" dirty="0"/>
          </a:p>
          <a:p>
            <a:r>
              <a:rPr lang="en-GB" b="1" u="sng" dirty="0"/>
              <a:t>Week 2: The Age of Empire </a:t>
            </a:r>
            <a:endParaRPr lang="en-GB" dirty="0"/>
          </a:p>
          <a:p>
            <a:r>
              <a:rPr lang="en-GB" b="1" u="sng" dirty="0"/>
              <a:t>Week 3: The American Civil War</a:t>
            </a:r>
            <a:endParaRPr lang="en-GB" dirty="0"/>
          </a:p>
          <a:p>
            <a:r>
              <a:rPr lang="en-GB" b="1" u="sng" dirty="0"/>
              <a:t>Week 4: The Spanish-American War</a:t>
            </a:r>
            <a:endParaRPr lang="en-GB" dirty="0"/>
          </a:p>
          <a:p>
            <a:r>
              <a:rPr lang="en-GB" b="1" u="sng" dirty="0"/>
              <a:t>Week </a:t>
            </a:r>
            <a:r>
              <a:rPr lang="en-GB" b="1" u="sng" dirty="0" smtClean="0"/>
              <a:t>5: </a:t>
            </a:r>
            <a:r>
              <a:rPr lang="en-GB" b="1" u="sng" dirty="0"/>
              <a:t>Reading Week</a:t>
            </a:r>
            <a:endParaRPr lang="en-GB" dirty="0"/>
          </a:p>
          <a:p>
            <a:r>
              <a:rPr lang="en-GB" b="1" u="sng" dirty="0" smtClean="0"/>
              <a:t>Week </a:t>
            </a:r>
            <a:r>
              <a:rPr lang="en-GB" b="1" u="sng" dirty="0"/>
              <a:t>5: The First World War</a:t>
            </a:r>
            <a:endParaRPr lang="en-GB" dirty="0"/>
          </a:p>
          <a:p>
            <a:r>
              <a:rPr lang="en-GB" b="1" u="sng" dirty="0" smtClean="0"/>
              <a:t>Week </a:t>
            </a:r>
            <a:r>
              <a:rPr lang="en-GB" b="1" u="sng" dirty="0"/>
              <a:t>6</a:t>
            </a:r>
            <a:r>
              <a:rPr lang="en-GB" b="1" u="sng" dirty="0" smtClean="0"/>
              <a:t>: </a:t>
            </a:r>
            <a:r>
              <a:rPr lang="en-GB" b="1" u="sng" dirty="0"/>
              <a:t>The Art of Modern War</a:t>
            </a:r>
            <a:endParaRPr lang="en-GB" dirty="0"/>
          </a:p>
          <a:p>
            <a:r>
              <a:rPr lang="en-GB" b="1" u="sng" dirty="0"/>
              <a:t>Week 8: The Second World War</a:t>
            </a:r>
            <a:endParaRPr lang="en-GB" dirty="0"/>
          </a:p>
          <a:p>
            <a:r>
              <a:rPr lang="en-GB" b="1" u="sng" dirty="0"/>
              <a:t>Week 9: The Cinema of War</a:t>
            </a:r>
            <a:endParaRPr lang="en-GB" dirty="0"/>
          </a:p>
          <a:p>
            <a:r>
              <a:rPr lang="en-GB" b="1" u="sng" dirty="0"/>
              <a:t>Week 10: The Vietnam War</a:t>
            </a:r>
            <a:endParaRPr lang="en-GB" dirty="0"/>
          </a:p>
          <a:p>
            <a:r>
              <a:rPr lang="en-GB" b="1" u="sng" dirty="0"/>
              <a:t>Week 11: War in the 21</a:t>
            </a:r>
            <a:r>
              <a:rPr lang="en-GB" b="1" u="sng" baseline="30000" dirty="0"/>
              <a:t>st</a:t>
            </a:r>
            <a:r>
              <a:rPr lang="en-GB" b="1" u="sng" dirty="0"/>
              <a:t> Century</a:t>
            </a:r>
            <a:endParaRPr lang="en-GB" dirty="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r>
              <a:rPr lang="en-GB" dirty="0" smtClean="0"/>
              <a:t>In </a:t>
            </a:r>
            <a:r>
              <a:rPr lang="en-GB" dirty="0"/>
              <a:t>doing so, the module aims to demonstrate how such representations shaped public perceptions of war, while also considering this process as </a:t>
            </a:r>
            <a:r>
              <a:rPr lang="en-GB" b="1" dirty="0"/>
              <a:t>ongoing</a:t>
            </a:r>
            <a:r>
              <a:rPr lang="en-GB" dirty="0"/>
              <a:t>. The guiding principle is that memories of past conflicts are multiple, provisional and liable to </a:t>
            </a:r>
            <a:r>
              <a:rPr lang="en-GB" b="1" dirty="0"/>
              <a:t>appropriation and reinterpretation </a:t>
            </a:r>
            <a:r>
              <a:rPr lang="en-GB" dirty="0"/>
              <a:t>in differing contexts.</a:t>
            </a:r>
          </a:p>
          <a:p>
            <a:pPr algn="just"/>
            <a:r>
              <a:rPr lang="en-GB" dirty="0" smtClean="0"/>
              <a:t>	The module is interdisciplinary. It will introduce students to theoretical scholarship on war and memory, while also providing them with a chance to examine and interpret a vast array of visual sources. In particular, it is intended that teaching sessions in the later part of the module will be accompanied by film screenings.</a:t>
            </a:r>
          </a:p>
          <a:p>
            <a:pPr algn="just"/>
            <a:endParaRPr lang="en-GB" sz="1600" i="1" dirty="0"/>
          </a:p>
        </p:txBody>
      </p:sp>
    </p:spTree>
    <p:extLst>
      <p:ext uri="{BB962C8B-B14F-4D97-AF65-F5344CB8AC3E}">
        <p14:creationId xmlns:p14="http://schemas.microsoft.com/office/powerpoint/2010/main" val="25403023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891" y="857167"/>
            <a:ext cx="2727068" cy="37727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9674" y="695667"/>
            <a:ext cx="4155106" cy="3287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93712" y="794007"/>
            <a:ext cx="2822103" cy="923330"/>
          </a:xfrm>
          <a:prstGeom prst="rect">
            <a:avLst/>
          </a:prstGeom>
          <a:noFill/>
        </p:spPr>
        <p:txBody>
          <a:bodyPr wrap="square" rtlCol="0">
            <a:spAutoFit/>
          </a:bodyPr>
          <a:lstStyle/>
          <a:p>
            <a:r>
              <a:rPr lang="en-GB" sz="2400" b="1" dirty="0">
                <a:solidFill>
                  <a:schemeClr val="accent2"/>
                </a:solidFill>
              </a:rPr>
              <a:t>Renaissance</a:t>
            </a:r>
          </a:p>
          <a:p>
            <a:r>
              <a:rPr lang="en-GB" sz="1200" b="1" dirty="0">
                <a:solidFill>
                  <a:schemeClr val="accent2"/>
                </a:solidFill>
              </a:rPr>
              <a:t>(i.e. </a:t>
            </a:r>
            <a:r>
              <a:rPr lang="en-GB" sz="1200" b="1" dirty="0" smtClean="0">
                <a:solidFill>
                  <a:schemeClr val="accent2"/>
                </a:solidFill>
              </a:rPr>
              <a:t>14</a:t>
            </a:r>
            <a:r>
              <a:rPr lang="en-GB" sz="1200" b="1" baseline="30000" dirty="0" smtClean="0">
                <a:solidFill>
                  <a:schemeClr val="accent2"/>
                </a:solidFill>
              </a:rPr>
              <a:t>th </a:t>
            </a:r>
            <a:r>
              <a:rPr lang="en-GB" sz="1200" b="1" dirty="0" smtClean="0">
                <a:solidFill>
                  <a:schemeClr val="accent2"/>
                </a:solidFill>
              </a:rPr>
              <a:t>–</a:t>
            </a:r>
            <a:r>
              <a:rPr lang="en-GB" sz="1200" b="1" dirty="0">
                <a:solidFill>
                  <a:schemeClr val="accent2"/>
                </a:solidFill>
              </a:rPr>
              <a:t>17</a:t>
            </a:r>
            <a:r>
              <a:rPr lang="en-GB" sz="1200" b="1" baseline="30000" dirty="0">
                <a:solidFill>
                  <a:schemeClr val="accent2"/>
                </a:solidFill>
              </a:rPr>
              <a:t>th</a:t>
            </a:r>
            <a:r>
              <a:rPr lang="en-GB" sz="1200" b="1" dirty="0">
                <a:solidFill>
                  <a:schemeClr val="accent2"/>
                </a:solidFill>
              </a:rPr>
              <a:t>  centuries)</a:t>
            </a:r>
          </a:p>
          <a:p>
            <a:endParaRPr lang="en-GB" dirty="0">
              <a:solidFill>
                <a:schemeClr val="accent2"/>
              </a:solidFill>
            </a:endParaRPr>
          </a:p>
        </p:txBody>
      </p:sp>
      <p:pic>
        <p:nvPicPr>
          <p:cNvPr id="2057"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96" y="4513337"/>
            <a:ext cx="3589784" cy="2362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p:cNvSpPr txBox="1"/>
          <p:nvPr/>
        </p:nvSpPr>
        <p:spPr>
          <a:xfrm>
            <a:off x="6857767" y="3017667"/>
            <a:ext cx="2257013" cy="1107996"/>
          </a:xfrm>
          <a:prstGeom prst="rect">
            <a:avLst/>
          </a:prstGeom>
          <a:noFill/>
        </p:spPr>
        <p:txBody>
          <a:bodyPr wrap="square" rtlCol="0">
            <a:spAutoFit/>
          </a:bodyPr>
          <a:lstStyle/>
          <a:p>
            <a:pPr algn="r"/>
            <a:r>
              <a:rPr lang="en-GB" sz="2400" b="1" dirty="0">
                <a:effectLst>
                  <a:outerShdw blurRad="38100" dist="38100" dir="2700000" algn="tl">
                    <a:srgbClr val="000000">
                      <a:alpha val="43137"/>
                    </a:srgbClr>
                  </a:outerShdw>
                </a:effectLst>
              </a:rPr>
              <a:t>Revolution</a:t>
            </a:r>
          </a:p>
          <a:p>
            <a:pPr algn="r"/>
            <a:r>
              <a:rPr lang="en-GB" sz="1200" b="1" dirty="0">
                <a:effectLst>
                  <a:outerShdw blurRad="38100" dist="38100" dir="2700000" algn="tl">
                    <a:srgbClr val="000000">
                      <a:alpha val="43137"/>
                    </a:srgbClr>
                  </a:outerShdw>
                </a:effectLst>
              </a:rPr>
              <a:t>(French 18</a:t>
            </a:r>
            <a:r>
              <a:rPr lang="en-GB" sz="1200" b="1" baseline="30000" dirty="0">
                <a:effectLst>
                  <a:outerShdw blurRad="38100" dist="38100" dir="2700000" algn="tl">
                    <a:srgbClr val="000000">
                      <a:alpha val="43137"/>
                    </a:srgbClr>
                  </a:outerShdw>
                </a:effectLst>
              </a:rPr>
              <a:t>th</a:t>
            </a:r>
            <a:r>
              <a:rPr lang="en-GB" sz="1200" b="1" dirty="0">
                <a:effectLst>
                  <a:outerShdw blurRad="38100" dist="38100" dir="2700000" algn="tl">
                    <a:srgbClr val="000000">
                      <a:alpha val="43137"/>
                    </a:srgbClr>
                  </a:outerShdw>
                </a:effectLst>
              </a:rPr>
              <a:t>–19</a:t>
            </a:r>
            <a:r>
              <a:rPr lang="en-GB" sz="1200" b="1" baseline="30000" dirty="0">
                <a:effectLst>
                  <a:outerShdw blurRad="38100" dist="38100" dir="2700000" algn="tl">
                    <a:srgbClr val="000000">
                      <a:alpha val="43137"/>
                    </a:srgbClr>
                  </a:outerShdw>
                </a:effectLst>
              </a:rPr>
              <a:t>th</a:t>
            </a:r>
            <a:r>
              <a:rPr lang="en-GB" sz="1200" b="1" dirty="0">
                <a:effectLst>
                  <a:outerShdw blurRad="38100" dist="38100" dir="2700000" algn="tl">
                    <a:srgbClr val="000000">
                      <a:alpha val="43137"/>
                    </a:srgbClr>
                  </a:outerShdw>
                </a:effectLst>
              </a:rPr>
              <a:t> centuries; Industrial, 19</a:t>
            </a:r>
            <a:r>
              <a:rPr lang="en-GB" sz="1200" b="1" baseline="30000" dirty="0">
                <a:effectLst>
                  <a:outerShdw blurRad="38100" dist="38100" dir="2700000" algn="tl">
                    <a:srgbClr val="000000">
                      <a:alpha val="43137"/>
                    </a:srgbClr>
                  </a:outerShdw>
                </a:effectLst>
              </a:rPr>
              <a:t>th</a:t>
            </a:r>
            <a:r>
              <a:rPr lang="en-GB" sz="1200" b="1" dirty="0">
                <a:effectLst>
                  <a:outerShdw blurRad="38100" dist="38100" dir="2700000" algn="tl">
                    <a:srgbClr val="000000">
                      <a:alpha val="43137"/>
                    </a:srgbClr>
                  </a:outerShdw>
                </a:effectLst>
              </a:rPr>
              <a:t> century –?) </a:t>
            </a:r>
          </a:p>
          <a:p>
            <a:endParaRPr lang="en-GB" dirty="0">
              <a:solidFill>
                <a:srgbClr val="FFFF00"/>
              </a:solidFill>
            </a:endParaRPr>
          </a:p>
        </p:txBody>
      </p:sp>
      <p:sp>
        <p:nvSpPr>
          <p:cNvPr id="5" name="Title 4"/>
          <p:cNvSpPr>
            <a:spLocks noGrp="1"/>
          </p:cNvSpPr>
          <p:nvPr>
            <p:ph type="title"/>
          </p:nvPr>
        </p:nvSpPr>
        <p:spPr/>
        <p:txBody>
          <a:bodyPr>
            <a:normAutofit fontScale="90000"/>
          </a:bodyPr>
          <a:lstStyle/>
          <a:p>
            <a:r>
              <a:rPr lang="en-GB" dirty="0" smtClean="0">
                <a:solidFill>
                  <a:schemeClr val="accent2"/>
                </a:solidFill>
              </a:rPr>
              <a:t/>
            </a:r>
            <a:br>
              <a:rPr lang="en-GB" dirty="0" smtClean="0">
                <a:solidFill>
                  <a:schemeClr val="accent2"/>
                </a:solidFill>
              </a:rPr>
            </a:br>
            <a:endParaRPr lang="en-US" dirty="0">
              <a:solidFill>
                <a:schemeClr val="accent2"/>
              </a:solidFill>
            </a:endParaRPr>
          </a:p>
        </p:txBody>
      </p:sp>
      <p:sp>
        <p:nvSpPr>
          <p:cNvPr id="14" name="Content Placeholder 2"/>
          <p:cNvSpPr txBox="1">
            <a:spLocks/>
          </p:cNvSpPr>
          <p:nvPr/>
        </p:nvSpPr>
        <p:spPr>
          <a:xfrm>
            <a:off x="0" y="0"/>
            <a:ext cx="9144000" cy="5832648"/>
          </a:xfrm>
          <a:prstGeom prst="rect">
            <a:avLst/>
          </a:prstGeom>
        </p:spPr>
        <p:txBody>
          <a:bodyPr vert="horz" lIns="91440" tIns="18000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000" b="1" dirty="0" smtClean="0">
                <a:solidFill>
                  <a:srgbClr val="FF0000"/>
                </a:solidFill>
                <a:effectLst>
                  <a:outerShdw blurRad="38100" dist="38100" dir="2700000" algn="tl">
                    <a:srgbClr val="000000">
                      <a:alpha val="43137"/>
                    </a:srgbClr>
                  </a:outerShdw>
                </a:effectLst>
              </a:rPr>
              <a:t>When </a:t>
            </a:r>
            <a:r>
              <a:rPr lang="en-GB" sz="4000" b="1" dirty="0" smtClean="0">
                <a:solidFill>
                  <a:srgbClr val="FF0000"/>
                </a:solidFill>
                <a:effectLst>
                  <a:outerShdw blurRad="38100" dist="38100" dir="2700000" algn="tl">
                    <a:srgbClr val="000000">
                      <a:alpha val="43137"/>
                    </a:srgbClr>
                  </a:outerShdw>
                </a:effectLst>
              </a:rPr>
              <a:t>did modern history ‘start’?</a:t>
            </a:r>
          </a:p>
        </p:txBody>
      </p:sp>
      <p:sp>
        <p:nvSpPr>
          <p:cNvPr id="16" name="TextBox 15"/>
          <p:cNvSpPr txBox="1"/>
          <p:nvPr/>
        </p:nvSpPr>
        <p:spPr>
          <a:xfrm>
            <a:off x="2557040" y="3110618"/>
            <a:ext cx="2086968" cy="923330"/>
          </a:xfrm>
          <a:prstGeom prst="rect">
            <a:avLst/>
          </a:prstGeom>
          <a:noFill/>
        </p:spPr>
        <p:txBody>
          <a:bodyPr wrap="square" rtlCol="0">
            <a:spAutoFit/>
          </a:bodyPr>
          <a:lstStyle/>
          <a:p>
            <a:r>
              <a:rPr lang="en-GB" sz="2400" b="1" dirty="0">
                <a:solidFill>
                  <a:srgbClr val="92D050"/>
                </a:solidFill>
              </a:rPr>
              <a:t>Enlightenment</a:t>
            </a:r>
          </a:p>
          <a:p>
            <a:r>
              <a:rPr lang="en-GB" sz="1200" b="1" dirty="0">
                <a:solidFill>
                  <a:srgbClr val="92D050"/>
                </a:solidFill>
              </a:rPr>
              <a:t>(17</a:t>
            </a:r>
            <a:r>
              <a:rPr lang="en-GB" sz="1200" b="1" baseline="30000" dirty="0">
                <a:solidFill>
                  <a:srgbClr val="92D050"/>
                </a:solidFill>
              </a:rPr>
              <a:t>th</a:t>
            </a:r>
            <a:r>
              <a:rPr lang="en-GB" sz="1200" b="1" dirty="0">
                <a:solidFill>
                  <a:srgbClr val="92D050"/>
                </a:solidFill>
              </a:rPr>
              <a:t> –18</a:t>
            </a:r>
            <a:r>
              <a:rPr lang="en-GB" sz="1200" b="1" baseline="30000" dirty="0">
                <a:solidFill>
                  <a:srgbClr val="92D050"/>
                </a:solidFill>
              </a:rPr>
              <a:t>th</a:t>
            </a:r>
            <a:r>
              <a:rPr lang="en-GB" sz="1200" b="1" dirty="0">
                <a:solidFill>
                  <a:srgbClr val="92D050"/>
                </a:solidFill>
              </a:rPr>
              <a:t> centuries)</a:t>
            </a:r>
          </a:p>
          <a:p>
            <a:endParaRPr lang="en-GB" b="1" dirty="0">
              <a:solidFill>
                <a:srgbClr val="92D050"/>
              </a:solidFill>
            </a:endParaRPr>
          </a:p>
        </p:txBody>
      </p:sp>
      <p:pic>
        <p:nvPicPr>
          <p:cNvPr id="8" name="Picture 7"/>
          <p:cNvPicPr>
            <a:picLocks noChangeAspect="1"/>
          </p:cNvPicPr>
          <p:nvPr/>
        </p:nvPicPr>
        <p:blipFill>
          <a:blip r:embed="rId5"/>
          <a:stretch>
            <a:fillRect/>
          </a:stretch>
        </p:blipFill>
        <p:spPr>
          <a:xfrm>
            <a:off x="5285093" y="3980779"/>
            <a:ext cx="3858907" cy="2851304"/>
          </a:xfrm>
          <a:prstGeom prst="rect">
            <a:avLst/>
          </a:prstGeom>
        </p:spPr>
      </p:pic>
      <p:pic>
        <p:nvPicPr>
          <p:cNvPr id="18" name="Picture 17"/>
          <p:cNvPicPr>
            <a:picLocks noChangeAspect="1"/>
          </p:cNvPicPr>
          <p:nvPr/>
        </p:nvPicPr>
        <p:blipFill>
          <a:blip r:embed="rId6"/>
          <a:stretch>
            <a:fillRect/>
          </a:stretch>
        </p:blipFill>
        <p:spPr>
          <a:xfrm>
            <a:off x="3589784" y="3980779"/>
            <a:ext cx="2146886" cy="2877221"/>
          </a:xfrm>
          <a:prstGeom prst="rect">
            <a:avLst/>
          </a:prstGeom>
        </p:spPr>
      </p:pic>
      <p:sp>
        <p:nvSpPr>
          <p:cNvPr id="15" name="Title 1"/>
          <p:cNvSpPr txBox="1">
            <a:spLocks/>
          </p:cNvSpPr>
          <p:nvPr/>
        </p:nvSpPr>
        <p:spPr>
          <a:xfrm>
            <a:off x="2742967" y="857166"/>
            <a:ext cx="2216707" cy="2059157"/>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endParaRPr lang="en-GB" sz="2800" b="1" dirty="0" smtClean="0"/>
          </a:p>
          <a:p>
            <a:pPr algn="ctr">
              <a:lnSpc>
                <a:spcPct val="100000"/>
              </a:lnSpc>
            </a:pPr>
            <a:r>
              <a:rPr lang="en-GB" sz="2800" b="1" dirty="0" smtClean="0"/>
              <a:t>‘</a:t>
            </a:r>
            <a:r>
              <a:rPr lang="en-GB" sz="2800" b="1" dirty="0"/>
              <a:t>Modern history begins with the Fall of Rome’ </a:t>
            </a:r>
            <a:r>
              <a:rPr lang="en-GB" sz="1200" dirty="0" smtClean="0"/>
              <a:t>(i.e</a:t>
            </a:r>
            <a:r>
              <a:rPr lang="en-GB" sz="1200" dirty="0"/>
              <a:t>. 4</a:t>
            </a:r>
            <a:r>
              <a:rPr lang="en-GB" sz="1200" baseline="30000" dirty="0"/>
              <a:t>th</a:t>
            </a:r>
            <a:r>
              <a:rPr lang="en-GB" sz="1200" dirty="0"/>
              <a:t> – 5</a:t>
            </a:r>
            <a:r>
              <a:rPr lang="en-GB" sz="1200" baseline="30000" dirty="0"/>
              <a:t>th</a:t>
            </a:r>
            <a:r>
              <a:rPr lang="en-GB" sz="1200" dirty="0"/>
              <a:t> Century ACE)</a:t>
            </a:r>
          </a:p>
          <a:p>
            <a:pPr algn="ctr">
              <a:lnSpc>
                <a:spcPct val="100000"/>
              </a:lnSpc>
            </a:pPr>
            <a:r>
              <a:rPr lang="en-GB" sz="1800" dirty="0"/>
              <a:t>Sir Frederick Maurice </a:t>
            </a:r>
            <a:r>
              <a:rPr lang="en-GB" sz="1800" dirty="0" err="1"/>
              <a:t>Powicke</a:t>
            </a:r>
            <a:r>
              <a:rPr lang="en-GB" sz="1800" dirty="0"/>
              <a:t> (1879–1963)</a:t>
            </a:r>
          </a:p>
          <a:p>
            <a:endParaRPr lang="en-GB" sz="2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865295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11308729"/>
          </a:xfrm>
          <a:prstGeom prst="rect">
            <a:avLst/>
          </a:prstGeom>
          <a:noFill/>
        </p:spPr>
        <p:txBody>
          <a:bodyPr wrap="square" lIns="540000" tIns="540000" rIns="540000" bIns="540000" rtlCol="0">
            <a:spAutoFit/>
          </a:bodyPr>
          <a:lstStyle/>
          <a:p>
            <a:pPr algn="just"/>
            <a:r>
              <a:rPr lang="en-GB" b="1" u="sng" dirty="0"/>
              <a:t>MODULE OVERVIEW</a:t>
            </a:r>
            <a:endParaRPr lang="en-GB" dirty="0"/>
          </a:p>
          <a:p>
            <a:pPr algn="just"/>
            <a:endParaRPr lang="en-GB" dirty="0" smtClean="0"/>
          </a:p>
          <a:p>
            <a:pPr algn="just"/>
            <a:r>
              <a:rPr lang="en-GB" dirty="0" smtClean="0"/>
              <a:t>This </a:t>
            </a:r>
            <a:r>
              <a:rPr lang="en-GB" dirty="0"/>
              <a:t>module examines how war has been represented, remembered and debated in </a:t>
            </a:r>
            <a:r>
              <a:rPr lang="en-GB" b="1" dirty="0"/>
              <a:t>modern, Western society</a:t>
            </a:r>
            <a:r>
              <a:rPr lang="en-GB" dirty="0"/>
              <a:t>. Following a </a:t>
            </a:r>
            <a:r>
              <a:rPr lang="en-GB" b="1" dirty="0"/>
              <a:t>loosely chronological structure</a:t>
            </a:r>
            <a:r>
              <a:rPr lang="en-GB" dirty="0"/>
              <a:t>, the module surveys a number of depictions of important conflicts – the Napoleonic Wars in the early 19</a:t>
            </a:r>
            <a:r>
              <a:rPr lang="en-GB" baseline="30000" dirty="0"/>
              <a:t>th</a:t>
            </a:r>
            <a:r>
              <a:rPr lang="en-GB" dirty="0"/>
              <a:t> century through to the two World Wars, the Cold War and the contemporary War on Terror – to investigate how they were depicted and memorialised in variety of media (art, literature, cinema, museums, memorials, television, photography, the popular </a:t>
            </a:r>
            <a:r>
              <a:rPr lang="en-GB" dirty="0" smtClean="0"/>
              <a:t>press, computer games). </a:t>
            </a:r>
            <a:endParaRPr lang="en-GB" dirty="0" smtClean="0"/>
          </a:p>
          <a:p>
            <a:pPr algn="just"/>
            <a:endParaRPr lang="en-GB" dirty="0" smtClean="0"/>
          </a:p>
          <a:p>
            <a:r>
              <a:rPr lang="en-GB" b="1" u="sng" dirty="0"/>
              <a:t>Week 1: The French Revolution and the Napoleonic Wars </a:t>
            </a:r>
            <a:endParaRPr lang="en-GB" dirty="0"/>
          </a:p>
          <a:p>
            <a:r>
              <a:rPr lang="en-GB" b="1" u="sng" dirty="0"/>
              <a:t>Week 2: The Age of Empire </a:t>
            </a:r>
            <a:endParaRPr lang="en-GB" dirty="0"/>
          </a:p>
          <a:p>
            <a:r>
              <a:rPr lang="en-GB" b="1" u="sng" dirty="0"/>
              <a:t>Week 3: The American Civil War</a:t>
            </a:r>
            <a:endParaRPr lang="en-GB" dirty="0"/>
          </a:p>
          <a:p>
            <a:r>
              <a:rPr lang="en-GB" b="1" u="sng" dirty="0"/>
              <a:t>Week 4: The Spanish-American War</a:t>
            </a:r>
            <a:endParaRPr lang="en-GB" dirty="0"/>
          </a:p>
          <a:p>
            <a:r>
              <a:rPr lang="en-GB" b="1" u="sng" dirty="0"/>
              <a:t>Week </a:t>
            </a:r>
            <a:r>
              <a:rPr lang="en-GB" b="1" u="sng" dirty="0" smtClean="0"/>
              <a:t>5: </a:t>
            </a:r>
            <a:r>
              <a:rPr lang="en-GB" b="1" u="sng" dirty="0"/>
              <a:t>Reading Week</a:t>
            </a:r>
            <a:endParaRPr lang="en-GB" dirty="0"/>
          </a:p>
          <a:p>
            <a:r>
              <a:rPr lang="en-GB" b="1" u="sng" dirty="0" smtClean="0"/>
              <a:t>Week </a:t>
            </a:r>
            <a:r>
              <a:rPr lang="en-GB" b="1" u="sng" dirty="0"/>
              <a:t>5: The First World War</a:t>
            </a:r>
            <a:endParaRPr lang="en-GB" dirty="0"/>
          </a:p>
          <a:p>
            <a:r>
              <a:rPr lang="en-GB" b="1" u="sng" dirty="0" smtClean="0"/>
              <a:t>Week </a:t>
            </a:r>
            <a:r>
              <a:rPr lang="en-GB" b="1" u="sng" dirty="0"/>
              <a:t>6</a:t>
            </a:r>
            <a:r>
              <a:rPr lang="en-GB" b="1" u="sng" dirty="0" smtClean="0"/>
              <a:t>: </a:t>
            </a:r>
            <a:r>
              <a:rPr lang="en-GB" b="1" u="sng" dirty="0"/>
              <a:t>The Art of Modern War</a:t>
            </a:r>
            <a:endParaRPr lang="en-GB" dirty="0"/>
          </a:p>
          <a:p>
            <a:r>
              <a:rPr lang="en-GB" b="1" u="sng" dirty="0"/>
              <a:t>Week 8: The Second World War</a:t>
            </a:r>
            <a:endParaRPr lang="en-GB" dirty="0"/>
          </a:p>
          <a:p>
            <a:r>
              <a:rPr lang="en-GB" b="1" u="sng" dirty="0"/>
              <a:t>Week 9: The Cinema of War</a:t>
            </a:r>
            <a:endParaRPr lang="en-GB" dirty="0"/>
          </a:p>
          <a:p>
            <a:r>
              <a:rPr lang="en-GB" b="1" u="sng" dirty="0"/>
              <a:t>Week 10: The Vietnam War</a:t>
            </a:r>
            <a:endParaRPr lang="en-GB" dirty="0"/>
          </a:p>
          <a:p>
            <a:r>
              <a:rPr lang="en-GB" b="1" u="sng" dirty="0"/>
              <a:t>Week 11: War in the 21</a:t>
            </a:r>
            <a:r>
              <a:rPr lang="en-GB" b="1" u="sng" baseline="30000" dirty="0"/>
              <a:t>st</a:t>
            </a:r>
            <a:r>
              <a:rPr lang="en-GB" b="1" u="sng" dirty="0"/>
              <a:t> Century</a:t>
            </a:r>
            <a:endParaRPr lang="en-GB" dirty="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r>
              <a:rPr lang="en-GB" dirty="0" smtClean="0"/>
              <a:t>In </a:t>
            </a:r>
            <a:r>
              <a:rPr lang="en-GB" dirty="0"/>
              <a:t>doing so, the module aims to demonstrate how such representations shaped public perceptions of war, while also considering this process as </a:t>
            </a:r>
            <a:r>
              <a:rPr lang="en-GB" b="1" dirty="0"/>
              <a:t>ongoing</a:t>
            </a:r>
            <a:r>
              <a:rPr lang="en-GB" dirty="0"/>
              <a:t>. The guiding principle is that memories of past conflicts are multiple, provisional and liable to </a:t>
            </a:r>
            <a:r>
              <a:rPr lang="en-GB" b="1" dirty="0"/>
              <a:t>appropriation and reinterpretation </a:t>
            </a:r>
            <a:r>
              <a:rPr lang="en-GB" dirty="0"/>
              <a:t>in differing contexts.</a:t>
            </a:r>
          </a:p>
          <a:p>
            <a:pPr algn="just"/>
            <a:r>
              <a:rPr lang="en-GB" dirty="0" smtClean="0"/>
              <a:t>	The module is interdisciplinary. It will introduce students to theoretical scholarship on war and memory, while also providing them with a chance to examine and interpret a vast array of visual sources. In particular, it is intended that teaching sessions in the later part of the module will be accompanied by film screenings.</a:t>
            </a:r>
          </a:p>
          <a:p>
            <a:pPr algn="just"/>
            <a:endParaRPr lang="en-GB" sz="1600" i="1" dirty="0"/>
          </a:p>
        </p:txBody>
      </p:sp>
    </p:spTree>
    <p:extLst>
      <p:ext uri="{BB962C8B-B14F-4D97-AF65-F5344CB8AC3E}">
        <p14:creationId xmlns:p14="http://schemas.microsoft.com/office/powerpoint/2010/main" val="6029861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10262288"/>
          </a:xfrm>
          <a:prstGeom prst="rect">
            <a:avLst/>
          </a:prstGeom>
          <a:noFill/>
        </p:spPr>
        <p:txBody>
          <a:bodyPr wrap="square" lIns="540000" tIns="540000" rIns="540000" bIns="540000" rtlCol="0">
            <a:spAutoFit/>
          </a:bodyPr>
          <a:lstStyle/>
          <a:p>
            <a:pPr algn="just"/>
            <a:r>
              <a:rPr lang="en-GB" sz="2000" b="1" u="sng" dirty="0"/>
              <a:t>MODULE OVERVIEW</a:t>
            </a:r>
            <a:endParaRPr lang="en-GB" sz="2000" dirty="0"/>
          </a:p>
          <a:p>
            <a:pPr algn="just"/>
            <a:endParaRPr lang="en-GB" sz="2000" dirty="0"/>
          </a:p>
          <a:p>
            <a:pPr algn="just"/>
            <a:r>
              <a:rPr lang="en-GB" sz="2400" dirty="0" smtClean="0"/>
              <a:t>AIMS and PRINCIPLES</a:t>
            </a:r>
          </a:p>
          <a:p>
            <a:pPr marL="285750" indent="-285750" algn="just">
              <a:buFont typeface="Arial" panose="020B0604020202020204" pitchFamily="34" charset="0"/>
              <a:buChar char="•"/>
            </a:pPr>
            <a:endParaRPr lang="en-GB" sz="2400" dirty="0" smtClean="0"/>
          </a:p>
          <a:p>
            <a:pPr marL="285750" indent="-285750" algn="just">
              <a:buFont typeface="Arial" panose="020B0604020202020204" pitchFamily="34" charset="0"/>
              <a:buChar char="•"/>
            </a:pPr>
            <a:r>
              <a:rPr lang="en-GB" sz="2400" dirty="0" smtClean="0"/>
              <a:t>Demonstrate </a:t>
            </a:r>
            <a:r>
              <a:rPr lang="en-GB" sz="2400" dirty="0" smtClean="0"/>
              <a:t>how </a:t>
            </a:r>
            <a:r>
              <a:rPr lang="en-GB" sz="2400" dirty="0" smtClean="0"/>
              <a:t>cultural representations of war shaped – </a:t>
            </a:r>
            <a:r>
              <a:rPr lang="en-GB" sz="2400" dirty="0" smtClean="0"/>
              <a:t>and continue to shape – </a:t>
            </a:r>
            <a:r>
              <a:rPr lang="en-GB" sz="2400" dirty="0" smtClean="0"/>
              <a:t>public </a:t>
            </a:r>
            <a:r>
              <a:rPr lang="en-GB" sz="2400" dirty="0" smtClean="0"/>
              <a:t>perceptions of </a:t>
            </a:r>
            <a:r>
              <a:rPr lang="en-GB" sz="2400" dirty="0" smtClean="0"/>
              <a:t>war; a</a:t>
            </a:r>
            <a:r>
              <a:rPr lang="en-GB" sz="2400" dirty="0" smtClean="0"/>
              <a:t>n </a:t>
            </a:r>
            <a:r>
              <a:rPr lang="en-GB" sz="2400" b="1" dirty="0" smtClean="0"/>
              <a:t>ongoing</a:t>
            </a:r>
            <a:r>
              <a:rPr lang="en-GB" sz="2400" dirty="0"/>
              <a:t> </a:t>
            </a:r>
            <a:r>
              <a:rPr lang="en-GB" sz="2400" dirty="0" smtClean="0"/>
              <a:t>process</a:t>
            </a:r>
          </a:p>
          <a:p>
            <a:pPr marL="285750" indent="-285750" algn="just">
              <a:buFont typeface="Arial" panose="020B0604020202020204" pitchFamily="34" charset="0"/>
              <a:buChar char="•"/>
            </a:pPr>
            <a:r>
              <a:rPr lang="en-GB" sz="2400" dirty="0" smtClean="0"/>
              <a:t>Me</a:t>
            </a:r>
            <a:r>
              <a:rPr lang="en-GB" sz="2400" dirty="0" smtClean="0"/>
              <a:t>mories and understandings of </a:t>
            </a:r>
            <a:r>
              <a:rPr lang="en-GB" sz="2400" dirty="0" smtClean="0"/>
              <a:t>past conflicts are </a:t>
            </a:r>
            <a:r>
              <a:rPr lang="en-GB" sz="2400" b="1" dirty="0" smtClean="0">
                <a:solidFill>
                  <a:srgbClr val="FF0000"/>
                </a:solidFill>
              </a:rPr>
              <a:t>multiple</a:t>
            </a:r>
            <a:r>
              <a:rPr lang="en-GB" sz="2400" dirty="0" smtClean="0">
                <a:solidFill>
                  <a:srgbClr val="FF0000"/>
                </a:solidFill>
              </a:rPr>
              <a:t>, </a:t>
            </a:r>
            <a:r>
              <a:rPr lang="en-GB" sz="2400" b="1" dirty="0" smtClean="0">
                <a:solidFill>
                  <a:srgbClr val="00B050"/>
                </a:solidFill>
              </a:rPr>
              <a:t>provisional</a:t>
            </a:r>
            <a:r>
              <a:rPr lang="en-GB" sz="2400" dirty="0" smtClean="0"/>
              <a:t> and liable to </a:t>
            </a:r>
            <a:r>
              <a:rPr lang="en-GB" sz="2400" b="1" dirty="0" smtClean="0"/>
              <a:t>appropriation and reinterpretation </a:t>
            </a:r>
            <a:r>
              <a:rPr lang="en-GB" sz="2400" dirty="0" smtClean="0"/>
              <a:t>in differing </a:t>
            </a:r>
            <a:r>
              <a:rPr lang="en-GB" sz="2400" dirty="0" smtClean="0"/>
              <a:t>contexts</a:t>
            </a:r>
          </a:p>
          <a:p>
            <a:pPr marL="742950" lvl="1" indent="-285750" algn="just">
              <a:buFontTx/>
              <a:buChar char="-"/>
            </a:pPr>
            <a:r>
              <a:rPr lang="en-GB" sz="2400" dirty="0" smtClean="0"/>
              <a:t>There is not one ‘true’ version of the wars we’ll discuss</a:t>
            </a:r>
          </a:p>
          <a:p>
            <a:pPr marL="742950" lvl="1" indent="-285750" algn="just">
              <a:buFontTx/>
              <a:buChar char="-"/>
            </a:pPr>
            <a:r>
              <a:rPr lang="en-GB" sz="2400" dirty="0" smtClean="0"/>
              <a:t>Less interested in ‘what actually happened’ than how wars have been represented and interpreted</a:t>
            </a:r>
          </a:p>
          <a:p>
            <a:pPr lvl="1" algn="just"/>
            <a:endParaRPr lang="en-GB" sz="2400" dirty="0"/>
          </a:p>
          <a:p>
            <a:pPr lvl="1" algn="r"/>
            <a:r>
              <a:rPr lang="en-GB" sz="2400" i="1" dirty="0" smtClean="0"/>
              <a:t>Understandings of war and conflict are CONTESTED and CONTESTIBLE </a:t>
            </a:r>
          </a:p>
          <a:p>
            <a:pPr marL="285750" indent="-285750" algn="just">
              <a:buFontTx/>
              <a:buChar char="-"/>
            </a:pPr>
            <a:endParaRPr lang="en-GB" sz="2000" dirty="0" smtClean="0"/>
          </a:p>
          <a:p>
            <a:pPr algn="just"/>
            <a:endParaRPr lang="en-GB" sz="2000" dirty="0" smtClean="0"/>
          </a:p>
          <a:p>
            <a:pPr algn="just"/>
            <a:r>
              <a:rPr lang="en-GB" sz="2000" dirty="0" smtClean="0"/>
              <a:t>.</a:t>
            </a:r>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dirty="0" smtClean="0"/>
          </a:p>
          <a:p>
            <a:pPr algn="just"/>
            <a:endParaRPr lang="en-GB" dirty="0"/>
          </a:p>
          <a:p>
            <a:pPr algn="just"/>
            <a:endParaRPr lang="en-GB" sz="1600" i="1" dirty="0"/>
          </a:p>
        </p:txBody>
      </p:sp>
    </p:spTree>
    <p:extLst>
      <p:ext uri="{BB962C8B-B14F-4D97-AF65-F5344CB8AC3E}">
        <p14:creationId xmlns:p14="http://schemas.microsoft.com/office/powerpoint/2010/main" val="19032304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9185070"/>
          </a:xfrm>
          <a:prstGeom prst="rect">
            <a:avLst/>
          </a:prstGeom>
          <a:noFill/>
        </p:spPr>
        <p:txBody>
          <a:bodyPr wrap="square" lIns="540000" tIns="540000" rIns="540000" bIns="540000" rtlCol="0">
            <a:spAutoFit/>
          </a:bodyPr>
          <a:lstStyle/>
          <a:p>
            <a:pPr algn="just"/>
            <a:r>
              <a:rPr lang="en-GB" sz="2400" b="1" u="sng" dirty="0">
                <a:solidFill>
                  <a:prstClr val="black"/>
                </a:solidFill>
              </a:rPr>
              <a:t>MODULE OVERVIEW</a:t>
            </a:r>
            <a:endParaRPr lang="en-GB" sz="2400" dirty="0">
              <a:solidFill>
                <a:prstClr val="black"/>
              </a:solidFill>
            </a:endParaRPr>
          </a:p>
          <a:p>
            <a:pPr algn="just"/>
            <a:endParaRPr lang="en-GB" sz="2400" dirty="0">
              <a:solidFill>
                <a:prstClr val="black"/>
              </a:solidFill>
            </a:endParaRPr>
          </a:p>
          <a:p>
            <a:pPr algn="just"/>
            <a:r>
              <a:rPr lang="en-GB" sz="2400" dirty="0" smtClean="0">
                <a:solidFill>
                  <a:prstClr val="black"/>
                </a:solidFill>
              </a:rPr>
              <a:t>AIMS and PRINCIPLES</a:t>
            </a:r>
          </a:p>
          <a:p>
            <a:pPr marL="285750" indent="-285750" algn="just">
              <a:buFont typeface="Arial" panose="020B0604020202020204" pitchFamily="34" charset="0"/>
              <a:buChar char="•"/>
            </a:pPr>
            <a:endParaRPr lang="en-GB" sz="2400" dirty="0" smtClean="0">
              <a:solidFill>
                <a:prstClr val="black"/>
              </a:solidFill>
            </a:endParaRPr>
          </a:p>
          <a:p>
            <a:pPr marL="285750" indent="-285750" algn="just">
              <a:buFont typeface="Arial" panose="020B0604020202020204" pitchFamily="34" charset="0"/>
              <a:buChar char="•"/>
            </a:pPr>
            <a:r>
              <a:rPr lang="en-GB" sz="2400" dirty="0" smtClean="0">
                <a:solidFill>
                  <a:prstClr val="black"/>
                </a:solidFill>
              </a:rPr>
              <a:t>Module </a:t>
            </a:r>
            <a:r>
              <a:rPr lang="en-GB" sz="2400" dirty="0" smtClean="0">
                <a:solidFill>
                  <a:prstClr val="black"/>
                </a:solidFill>
              </a:rPr>
              <a:t>is </a:t>
            </a:r>
            <a:r>
              <a:rPr lang="en-GB" sz="2400" b="1" dirty="0" smtClean="0">
                <a:solidFill>
                  <a:prstClr val="black"/>
                </a:solidFill>
              </a:rPr>
              <a:t>interdisciplinary</a:t>
            </a:r>
            <a:r>
              <a:rPr lang="en-GB" sz="2400" dirty="0">
                <a:solidFill>
                  <a:prstClr val="black"/>
                </a:solidFill>
              </a:rPr>
              <a:t> </a:t>
            </a:r>
            <a:r>
              <a:rPr lang="en-GB" sz="2400" dirty="0" smtClean="0">
                <a:solidFill>
                  <a:prstClr val="black"/>
                </a:solidFill>
              </a:rPr>
              <a:t>(not ‘straight’ history)</a:t>
            </a:r>
          </a:p>
          <a:p>
            <a:pPr marL="285750" indent="-285750" algn="just">
              <a:buFont typeface="Arial" panose="020B0604020202020204" pitchFamily="34" charset="0"/>
              <a:buChar char="•"/>
            </a:pPr>
            <a:r>
              <a:rPr lang="en-GB" sz="2400" dirty="0" smtClean="0">
                <a:solidFill>
                  <a:prstClr val="black"/>
                </a:solidFill>
              </a:rPr>
              <a:t>Will introduce </a:t>
            </a:r>
            <a:r>
              <a:rPr lang="en-GB" sz="2400" dirty="0" smtClean="0">
                <a:solidFill>
                  <a:prstClr val="black"/>
                </a:solidFill>
              </a:rPr>
              <a:t>students to theoretical scholarship on war and </a:t>
            </a:r>
            <a:r>
              <a:rPr lang="en-GB" sz="2400" dirty="0" smtClean="0">
                <a:solidFill>
                  <a:prstClr val="black"/>
                </a:solidFill>
              </a:rPr>
              <a:t>memory</a:t>
            </a:r>
          </a:p>
          <a:p>
            <a:pPr marL="285750" indent="-285750" algn="just">
              <a:buFont typeface="Arial" panose="020B0604020202020204" pitchFamily="34" charset="0"/>
              <a:buChar char="•"/>
            </a:pPr>
            <a:r>
              <a:rPr lang="en-GB" sz="2400" dirty="0" smtClean="0">
                <a:solidFill>
                  <a:prstClr val="black"/>
                </a:solidFill>
              </a:rPr>
              <a:t>Provides chance </a:t>
            </a:r>
            <a:r>
              <a:rPr lang="en-GB" sz="2400" dirty="0" smtClean="0">
                <a:solidFill>
                  <a:prstClr val="black"/>
                </a:solidFill>
              </a:rPr>
              <a:t>to examine and interpret a vast array of visual </a:t>
            </a:r>
            <a:r>
              <a:rPr lang="en-GB" sz="2400" dirty="0" smtClean="0">
                <a:solidFill>
                  <a:prstClr val="black"/>
                </a:solidFill>
              </a:rPr>
              <a:t>sources and different media</a:t>
            </a:r>
          </a:p>
          <a:p>
            <a:pPr marL="285750" indent="-285750" algn="just">
              <a:buFont typeface="Arial" panose="020B0604020202020204" pitchFamily="34" charset="0"/>
              <a:buChar char="•"/>
            </a:pPr>
            <a:r>
              <a:rPr lang="en-GB" sz="2400" dirty="0" smtClean="0">
                <a:solidFill>
                  <a:prstClr val="black"/>
                </a:solidFill>
              </a:rPr>
              <a:t>Consider how media and war developed </a:t>
            </a:r>
            <a:r>
              <a:rPr lang="en-GB" sz="2400" b="1" dirty="0" smtClean="0">
                <a:solidFill>
                  <a:prstClr val="black"/>
                </a:solidFill>
              </a:rPr>
              <a:t>symbiotically</a:t>
            </a:r>
            <a:endParaRPr lang="en-GB" sz="2400" dirty="0" smtClean="0">
              <a:solidFill>
                <a:prstClr val="black"/>
              </a:solidFill>
            </a:endParaRPr>
          </a:p>
          <a:p>
            <a:pPr marL="742950" lvl="1" indent="-285750" algn="just">
              <a:buFontTx/>
              <a:buChar char="-"/>
            </a:pPr>
            <a:r>
              <a:rPr lang="en-GB" sz="2400" dirty="0" smtClean="0">
                <a:solidFill>
                  <a:prstClr val="black"/>
                </a:solidFill>
              </a:rPr>
              <a:t>Relationship between war and photography, cinema and computer games</a:t>
            </a:r>
          </a:p>
          <a:p>
            <a:pPr marL="285750" indent="-285750" algn="just">
              <a:buFontTx/>
              <a:buChar char="-"/>
            </a:pPr>
            <a:endParaRPr lang="en-GB" sz="2400" dirty="0" smtClean="0">
              <a:solidFill>
                <a:prstClr val="black"/>
              </a:solidFill>
            </a:endParaRPr>
          </a:p>
          <a:p>
            <a:pPr marL="285750" indent="-285750" algn="just">
              <a:buFontTx/>
              <a:buChar char="-"/>
            </a:pPr>
            <a:endParaRPr lang="en-GB" dirty="0" smtClean="0">
              <a:solidFill>
                <a:prstClr val="black"/>
              </a:solidFill>
            </a:endParaRPr>
          </a:p>
          <a:p>
            <a:pPr marL="285750" indent="-285750" algn="just">
              <a:buFont typeface="Arial" panose="020B0604020202020204" pitchFamily="34" charset="0"/>
              <a:buChar char="•"/>
            </a:pPr>
            <a:endParaRPr lang="en-GB" dirty="0">
              <a:solidFill>
                <a:prstClr val="black"/>
              </a:solidFill>
            </a:endParaRPr>
          </a:p>
          <a:p>
            <a:pPr marL="285750" indent="-285750" algn="just">
              <a:buFont typeface="Arial" panose="020B0604020202020204" pitchFamily="34" charset="0"/>
              <a:buChar char="•"/>
            </a:pPr>
            <a:endParaRPr lang="en-GB" dirty="0" smtClean="0">
              <a:solidFill>
                <a:prstClr val="black"/>
              </a:solidFill>
            </a:endParaRPr>
          </a:p>
          <a:p>
            <a:pPr algn="just"/>
            <a:endParaRPr lang="en-GB" dirty="0" smtClean="0">
              <a:solidFill>
                <a:prstClr val="black"/>
              </a:solidFill>
            </a:endParaRPr>
          </a:p>
          <a:p>
            <a:pPr algn="just"/>
            <a:endParaRPr lang="en-GB" dirty="0">
              <a:solidFill>
                <a:prstClr val="black"/>
              </a:solidFill>
            </a:endParaRPr>
          </a:p>
          <a:p>
            <a:pPr algn="just"/>
            <a:endParaRPr lang="en-GB" dirty="0" smtClean="0">
              <a:solidFill>
                <a:prstClr val="black"/>
              </a:solidFill>
            </a:endParaRPr>
          </a:p>
          <a:p>
            <a:pPr algn="just"/>
            <a:endParaRPr lang="en-GB" dirty="0">
              <a:solidFill>
                <a:prstClr val="black"/>
              </a:solidFill>
            </a:endParaRPr>
          </a:p>
          <a:p>
            <a:pPr algn="just"/>
            <a:endParaRPr lang="en-GB" dirty="0" smtClean="0">
              <a:solidFill>
                <a:prstClr val="black"/>
              </a:solidFill>
            </a:endParaRPr>
          </a:p>
          <a:p>
            <a:pPr algn="just"/>
            <a:endParaRPr lang="en-GB" dirty="0">
              <a:solidFill>
                <a:prstClr val="black"/>
              </a:solidFill>
            </a:endParaRPr>
          </a:p>
          <a:p>
            <a:pPr algn="just"/>
            <a:endParaRPr lang="en-GB" dirty="0" smtClean="0">
              <a:solidFill>
                <a:prstClr val="black"/>
              </a:solidFill>
            </a:endParaRPr>
          </a:p>
          <a:p>
            <a:pPr algn="just"/>
            <a:endParaRPr lang="en-GB" dirty="0">
              <a:solidFill>
                <a:prstClr val="black"/>
              </a:solidFill>
            </a:endParaRPr>
          </a:p>
          <a:p>
            <a:pPr algn="just"/>
            <a:endParaRPr lang="en-GB" sz="1600" i="1" dirty="0">
              <a:solidFill>
                <a:prstClr val="black"/>
              </a:solidFill>
            </a:endParaRPr>
          </a:p>
        </p:txBody>
      </p:sp>
    </p:spTree>
    <p:extLst>
      <p:ext uri="{BB962C8B-B14F-4D97-AF65-F5344CB8AC3E}">
        <p14:creationId xmlns:p14="http://schemas.microsoft.com/office/powerpoint/2010/main" val="8217945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6815191"/>
          </a:xfrm>
          <a:prstGeom prst="rect">
            <a:avLst/>
          </a:prstGeom>
          <a:noFill/>
        </p:spPr>
        <p:txBody>
          <a:bodyPr wrap="square" lIns="540000" tIns="540000" rIns="540000" bIns="540000" rtlCol="0">
            <a:spAutoFit/>
          </a:bodyPr>
          <a:lstStyle/>
          <a:p>
            <a:r>
              <a:rPr lang="en-GB" b="1" u="sng" dirty="0"/>
              <a:t>LECTURES, READING AND PREPARATION</a:t>
            </a:r>
            <a:endParaRPr lang="en-GB" dirty="0"/>
          </a:p>
          <a:p>
            <a:endParaRPr lang="en-GB" dirty="0" smtClean="0"/>
          </a:p>
          <a:p>
            <a:pPr marL="285750" indent="-285750" algn="just">
              <a:buFont typeface="Arial" panose="020B0604020202020204" pitchFamily="34" charset="0"/>
              <a:buChar char="•"/>
            </a:pPr>
            <a:r>
              <a:rPr lang="en-GB" sz="2000" dirty="0" smtClean="0"/>
              <a:t>The format of AHHI5017 necessitates that students p</a:t>
            </a:r>
            <a:r>
              <a:rPr lang="en-GB" sz="2000" dirty="0" smtClean="0"/>
              <a:t>repare carefully for lectures and be prepared talk in class</a:t>
            </a:r>
          </a:p>
          <a:p>
            <a:pPr marL="285750" indent="-285750" algn="just">
              <a:buFont typeface="Arial" panose="020B0604020202020204" pitchFamily="34" charset="0"/>
              <a:buChar char="•"/>
            </a:pPr>
            <a:r>
              <a:rPr lang="en-GB" sz="2000" smtClean="0"/>
              <a:t>Lectures </a:t>
            </a:r>
            <a:r>
              <a:rPr lang="en-GB" sz="2000" dirty="0" smtClean="0"/>
              <a:t>will involve a lot of discussion and group activities</a:t>
            </a:r>
          </a:p>
          <a:p>
            <a:pPr marL="742950" lvl="1" indent="-285750" algn="just">
              <a:buFontTx/>
              <a:buChar char="-"/>
            </a:pPr>
            <a:r>
              <a:rPr lang="en-GB" sz="2000" dirty="0" smtClean="0"/>
              <a:t>A Module about </a:t>
            </a:r>
            <a:r>
              <a:rPr lang="en-GB" sz="2000" b="1" i="1" dirty="0" smtClean="0"/>
              <a:t>interpreting </a:t>
            </a:r>
            <a:r>
              <a:rPr lang="en-GB" sz="2000" dirty="0" smtClean="0"/>
              <a:t>and </a:t>
            </a:r>
            <a:r>
              <a:rPr lang="en-GB" sz="2000" b="1" i="1" dirty="0" smtClean="0"/>
              <a:t>looking at </a:t>
            </a:r>
            <a:r>
              <a:rPr lang="en-GB" sz="2000" dirty="0" smtClean="0"/>
              <a:t>representations of war: the intention is not to teach you a ‘correct’ way of interpreting and looking at representations of war so much as to facilitate critical, opinionated analyses of them</a:t>
            </a:r>
          </a:p>
          <a:p>
            <a:pPr marL="285750" indent="-285750" algn="just">
              <a:buFontTx/>
              <a:buChar char="-"/>
            </a:pPr>
            <a:endParaRPr lang="en-GB" sz="2000" dirty="0"/>
          </a:p>
          <a:p>
            <a:pPr marL="285750" indent="-285750" algn="just">
              <a:buFont typeface="Arial" panose="020B0604020202020204" pitchFamily="34" charset="0"/>
              <a:buChar char="•"/>
            </a:pPr>
            <a:r>
              <a:rPr lang="en-GB" sz="2000" dirty="0" smtClean="0"/>
              <a:t>Each lecture structured around a set of required readings which are listed in the week-by-week guide. Scanned copies </a:t>
            </a:r>
            <a:r>
              <a:rPr lang="en-GB" sz="2000" dirty="0"/>
              <a:t>w</a:t>
            </a:r>
            <a:r>
              <a:rPr lang="en-GB" sz="2000" dirty="0" smtClean="0"/>
              <a:t>ill be uploaded to the Moodle page.</a:t>
            </a:r>
          </a:p>
          <a:p>
            <a:pPr marL="285750" indent="-285750" algn="just">
              <a:buFont typeface="Arial" panose="020B0604020202020204" pitchFamily="34" charset="0"/>
              <a:buChar char="•"/>
            </a:pPr>
            <a:endParaRPr lang="en-GB" sz="2000" dirty="0" smtClean="0"/>
          </a:p>
          <a:p>
            <a:pPr marL="285750" indent="-285750" algn="just">
              <a:buFont typeface="Arial" panose="020B0604020202020204" pitchFamily="34" charset="0"/>
              <a:buChar char="•"/>
            </a:pPr>
            <a:r>
              <a:rPr lang="en-GB" sz="2000" dirty="0"/>
              <a:t>E</a:t>
            </a:r>
            <a:r>
              <a:rPr lang="en-GB" sz="2000" dirty="0" smtClean="0"/>
              <a:t>ach week, a worksheet will be uploaded to the Moodle page, with guidance on the week’s readings and a set of study questions that are to be explored in class. The worksheets are intended to provide students with an idea of what to focus on when reading the assigned texts. </a:t>
            </a:r>
          </a:p>
          <a:p>
            <a:pPr algn="just"/>
            <a:endParaRPr lang="en-GB" sz="1600" i="1" dirty="0"/>
          </a:p>
        </p:txBody>
      </p:sp>
    </p:spTree>
    <p:extLst>
      <p:ext uri="{BB962C8B-B14F-4D97-AF65-F5344CB8AC3E}">
        <p14:creationId xmlns:p14="http://schemas.microsoft.com/office/powerpoint/2010/main" val="18466763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6876746"/>
          </a:xfrm>
          <a:prstGeom prst="rect">
            <a:avLst/>
          </a:prstGeom>
          <a:noFill/>
        </p:spPr>
        <p:txBody>
          <a:bodyPr wrap="square" lIns="540000" tIns="540000" rIns="540000" bIns="540000" rtlCol="0">
            <a:spAutoFit/>
          </a:bodyPr>
          <a:lstStyle/>
          <a:p>
            <a:r>
              <a:rPr lang="en-GB" b="1" u="sng" dirty="0" smtClean="0"/>
              <a:t>ASSESSMENT</a:t>
            </a:r>
          </a:p>
          <a:p>
            <a:endParaRPr lang="en-GB" dirty="0"/>
          </a:p>
          <a:p>
            <a:r>
              <a:rPr lang="en-GB" dirty="0"/>
              <a:t>Assessment for the module consists of two items of coursework. The first is an essay on an aspect of the module syllabus, students selecting one question to answer on from a list of </a:t>
            </a:r>
            <a:r>
              <a:rPr lang="en-GB" dirty="0" smtClean="0"/>
              <a:t>suggestions </a:t>
            </a:r>
            <a:r>
              <a:rPr lang="en-GB" dirty="0" smtClean="0"/>
              <a:t>(see examples below). </a:t>
            </a:r>
          </a:p>
          <a:p>
            <a:endParaRPr lang="en-GB" dirty="0"/>
          </a:p>
          <a:p>
            <a:r>
              <a:rPr lang="en-GB" b="1" dirty="0"/>
              <a:t>Assessment component #1</a:t>
            </a:r>
            <a:endParaRPr lang="en-US" dirty="0"/>
          </a:p>
          <a:p>
            <a:r>
              <a:rPr lang="en-GB" dirty="0"/>
              <a:t>A 2500–word essay on an aspect of the module’s syllabus (50%).</a:t>
            </a:r>
            <a:endParaRPr lang="en-US" dirty="0"/>
          </a:p>
          <a:p>
            <a:r>
              <a:rPr lang="en-GB" b="1" dirty="0"/>
              <a:t>Deadline: Tuesday March 28, 11.59pm</a:t>
            </a:r>
            <a:endParaRPr lang="en-US" dirty="0"/>
          </a:p>
          <a:p>
            <a:endParaRPr lang="en-GB" b="1" i="1" dirty="0" smtClean="0"/>
          </a:p>
          <a:p>
            <a:pPr marL="285750" lvl="0" indent="-285750">
              <a:buFont typeface="Arial" panose="020B0604020202020204" pitchFamily="34" charset="0"/>
              <a:buChar char="•"/>
            </a:pPr>
            <a:r>
              <a:rPr lang="en-GB" b="1" dirty="0" smtClean="0"/>
              <a:t>How important was popular culture in shaping British responses to the French Revolution and the Napoleonic Wars? Refer to examples from the 18</a:t>
            </a:r>
            <a:r>
              <a:rPr lang="en-GB" b="1" baseline="30000" dirty="0" smtClean="0"/>
              <a:t>th</a:t>
            </a:r>
            <a:r>
              <a:rPr lang="en-GB" b="1" dirty="0" smtClean="0"/>
              <a:t>/19</a:t>
            </a:r>
            <a:r>
              <a:rPr lang="en-GB" b="1" baseline="30000" dirty="0" smtClean="0"/>
              <a:t>th</a:t>
            </a:r>
            <a:r>
              <a:rPr lang="en-GB" b="1" dirty="0" smtClean="0"/>
              <a:t> century when answering.</a:t>
            </a:r>
          </a:p>
          <a:p>
            <a:pPr marL="285750" lvl="0" indent="-285750">
              <a:buFont typeface="Arial" panose="020B0604020202020204" pitchFamily="34" charset="0"/>
              <a:buChar char="•"/>
            </a:pPr>
            <a:endParaRPr lang="en-GB" b="1" dirty="0" smtClean="0"/>
          </a:p>
          <a:p>
            <a:pPr marL="285750" lvl="0" indent="-285750">
              <a:buFont typeface="Arial" panose="020B0604020202020204" pitchFamily="34" charset="0"/>
              <a:buChar char="•"/>
            </a:pPr>
            <a:r>
              <a:rPr lang="en-GB" b="1" dirty="0" smtClean="0"/>
              <a:t>The critic Jonathan Jones has written that “an adequate work of art about war has to show its horror.” Do you agree with this assessment and why/why not? Refer to specific artworks when answering.</a:t>
            </a:r>
          </a:p>
          <a:p>
            <a:pPr marL="285750" lvl="0" indent="-285750">
              <a:buFont typeface="Arial" panose="020B0604020202020204" pitchFamily="34" charset="0"/>
              <a:buChar char="•"/>
            </a:pPr>
            <a:endParaRPr lang="en-GB" b="1" dirty="0" smtClean="0"/>
          </a:p>
          <a:p>
            <a:pPr marL="285750" lvl="0" indent="-285750">
              <a:buFont typeface="Arial" panose="020B0604020202020204" pitchFamily="34" charset="0"/>
              <a:buChar char="•"/>
            </a:pPr>
            <a:r>
              <a:rPr lang="en-GB" b="1" dirty="0" smtClean="0"/>
              <a:t>Do museum representations of combat simply glorify war? Refer to specific examples when answering.</a:t>
            </a:r>
          </a:p>
          <a:p>
            <a:endParaRPr lang="en-GB" sz="1600" b="1" i="1" dirty="0"/>
          </a:p>
        </p:txBody>
      </p:sp>
    </p:spTree>
    <p:extLst>
      <p:ext uri="{BB962C8B-B14F-4D97-AF65-F5344CB8AC3E}">
        <p14:creationId xmlns:p14="http://schemas.microsoft.com/office/powerpoint/2010/main" val="31705879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6907524"/>
          </a:xfrm>
          <a:prstGeom prst="rect">
            <a:avLst/>
          </a:prstGeom>
          <a:noFill/>
        </p:spPr>
        <p:txBody>
          <a:bodyPr wrap="square" lIns="540000" tIns="540000" rIns="540000" bIns="540000" rtlCol="0">
            <a:spAutoFit/>
          </a:bodyPr>
          <a:lstStyle/>
          <a:p>
            <a:r>
              <a:rPr lang="en-GB" sz="2000" b="1" u="sng" dirty="0" smtClean="0"/>
              <a:t>ASSESSMENT</a:t>
            </a:r>
          </a:p>
          <a:p>
            <a:pPr algn="just"/>
            <a:endParaRPr lang="en-GB" dirty="0" smtClean="0"/>
          </a:p>
          <a:p>
            <a:pPr algn="just"/>
            <a:r>
              <a:rPr lang="en-GB" dirty="0" smtClean="0"/>
              <a:t>The </a:t>
            </a:r>
            <a:r>
              <a:rPr lang="en-GB" dirty="0"/>
              <a:t>second </a:t>
            </a:r>
            <a:r>
              <a:rPr lang="en-GB" dirty="0" smtClean="0"/>
              <a:t>piece of assessment invites </a:t>
            </a:r>
            <a:r>
              <a:rPr lang="en-GB" dirty="0"/>
              <a:t>students to bring ideas </a:t>
            </a:r>
            <a:r>
              <a:rPr lang="en-GB" dirty="0" smtClean="0"/>
              <a:t>explored throughout </a:t>
            </a:r>
            <a:r>
              <a:rPr lang="en-GB" dirty="0"/>
              <a:t>the module to bear on an example of their own choosing. They are tasked with conducting a critical analysis of a film or a museum/exhibition (or perhaps some other source) in order to assess whether their chosen case study exemplifies issues discussed in texts assigned as required or recommended reading. Further guidance on this will be provided in advance of the coursework deadline. Students will also be given a chance to discuss their proposed topic in person with the tutor.</a:t>
            </a:r>
          </a:p>
          <a:p>
            <a:pPr algn="just"/>
            <a:endParaRPr lang="en-GB" b="1" dirty="0" smtClean="0"/>
          </a:p>
          <a:p>
            <a:pPr algn="just"/>
            <a:r>
              <a:rPr lang="en-GB" sz="2000" b="1" dirty="0" smtClean="0"/>
              <a:t>Assessment </a:t>
            </a:r>
            <a:r>
              <a:rPr lang="en-GB" sz="2000" b="1" dirty="0"/>
              <a:t>component #2</a:t>
            </a:r>
            <a:endParaRPr lang="en-GB" sz="2000" dirty="0"/>
          </a:p>
          <a:p>
            <a:pPr algn="just"/>
            <a:r>
              <a:rPr lang="en-GB" sz="2000" dirty="0"/>
              <a:t>A 2500-word critical analysis of a visual source of students’ own choosing (50%).</a:t>
            </a:r>
            <a:endParaRPr lang="en-US" sz="2000" dirty="0"/>
          </a:p>
          <a:p>
            <a:pPr algn="just"/>
            <a:r>
              <a:rPr lang="en-GB" sz="2000" b="1" dirty="0"/>
              <a:t>Deadline: Tuesday May 2, 11.59pm</a:t>
            </a:r>
            <a:endParaRPr lang="en-US" sz="2000" dirty="0"/>
          </a:p>
          <a:p>
            <a:pPr algn="just"/>
            <a:r>
              <a:rPr lang="en-GB" sz="2000" b="1" dirty="0"/>
              <a:t>Question:</a:t>
            </a:r>
            <a:endParaRPr lang="en-US" sz="2000" dirty="0"/>
          </a:p>
          <a:p>
            <a:pPr marL="285750" indent="-285750" algn="just">
              <a:buFont typeface="Arial" panose="020B0604020202020204" pitchFamily="34" charset="0"/>
              <a:buChar char="•"/>
            </a:pPr>
            <a:r>
              <a:rPr lang="en-GB" sz="2000" b="1" dirty="0"/>
              <a:t>Select a visual representation of war to analyse (e.g. a film, memorial or museum/exhibition). Identify its strengths and weaknesses, and assess the extent to which it exemplifies scholarly ideas and approaches explored on the module.</a:t>
            </a:r>
            <a:endParaRPr lang="en-US" sz="2000" dirty="0"/>
          </a:p>
          <a:p>
            <a:pPr algn="just"/>
            <a:endParaRPr lang="en-GB" sz="1600" i="1" dirty="0"/>
          </a:p>
        </p:txBody>
      </p:sp>
    </p:spTree>
    <p:extLst>
      <p:ext uri="{BB962C8B-B14F-4D97-AF65-F5344CB8AC3E}">
        <p14:creationId xmlns:p14="http://schemas.microsoft.com/office/powerpoint/2010/main" val="31092471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4386" y="-24964"/>
            <a:ext cx="9168386" cy="4605016"/>
          </a:xfrm>
          <a:prstGeom prst="rect">
            <a:avLst/>
          </a:prstGeom>
        </p:spPr>
        <p:txBody>
          <a:bodyPr wrap="square" lIns="540000" tIns="360000" rIns="540000" bIns="360000">
            <a:spAutoFit/>
          </a:bodyPr>
          <a:lstStyle/>
          <a:p>
            <a:r>
              <a:rPr lang="en-GB" b="1" dirty="0" smtClean="0"/>
              <a:t>Representations of war through the </a:t>
            </a:r>
            <a:r>
              <a:rPr lang="en-GB" b="1" dirty="0" smtClean="0"/>
              <a:t>ages</a:t>
            </a:r>
          </a:p>
          <a:p>
            <a:endParaRPr lang="en-GB" b="1" dirty="0"/>
          </a:p>
          <a:p>
            <a:endParaRPr lang="en-GB" b="1" dirty="0" smtClean="0"/>
          </a:p>
          <a:p>
            <a:pPr marL="571500" indent="-571500" algn="just">
              <a:buFont typeface="Arial" panose="020B0604020202020204" pitchFamily="34" charset="0"/>
              <a:buChar char="•"/>
            </a:pPr>
            <a:r>
              <a:rPr lang="en-GB" sz="3600" i="1" dirty="0" smtClean="0"/>
              <a:t>How has the Syrian Civil War (2011–present) been represented in different media? Can you think of any significant examples?</a:t>
            </a:r>
            <a:endParaRPr lang="en-GB" sz="3600" i="1" dirty="0" smtClean="0"/>
          </a:p>
          <a:p>
            <a:endParaRPr lang="en-GB" b="1" dirty="0"/>
          </a:p>
          <a:p>
            <a:endParaRPr lang="en-GB" b="1" dirty="0" smtClean="0"/>
          </a:p>
          <a:p>
            <a:endParaRPr lang="en-GB" b="1" dirty="0" smtClean="0"/>
          </a:p>
        </p:txBody>
      </p:sp>
    </p:spTree>
    <p:extLst>
      <p:ext uri="{BB962C8B-B14F-4D97-AF65-F5344CB8AC3E}">
        <p14:creationId xmlns:p14="http://schemas.microsoft.com/office/powerpoint/2010/main" val="24467151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4386" y="-24964"/>
            <a:ext cx="9168386" cy="1558028"/>
          </a:xfrm>
          <a:prstGeom prst="rect">
            <a:avLst/>
          </a:prstGeom>
        </p:spPr>
        <p:txBody>
          <a:bodyPr wrap="square" lIns="540000" tIns="360000" rIns="540000" bIns="360000">
            <a:spAutoFit/>
          </a:bodyPr>
          <a:lstStyle/>
          <a:p>
            <a:r>
              <a:rPr lang="en-GB" b="1" dirty="0" smtClean="0"/>
              <a:t>Representations of war through the </a:t>
            </a:r>
            <a:r>
              <a:rPr lang="en-GB" b="1" dirty="0" smtClean="0"/>
              <a:t>ages</a:t>
            </a:r>
          </a:p>
          <a:p>
            <a:endParaRPr lang="en-GB" b="1" dirty="0"/>
          </a:p>
          <a:p>
            <a:endParaRPr lang="en-GB" b="1" dirty="0" smtClean="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027" y="754050"/>
            <a:ext cx="7269560" cy="54521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925027" y="6220656"/>
            <a:ext cx="7823437" cy="646331"/>
          </a:xfrm>
          <a:prstGeom prst="rect">
            <a:avLst/>
          </a:prstGeom>
        </p:spPr>
        <p:txBody>
          <a:bodyPr wrap="square">
            <a:spAutoFit/>
          </a:bodyPr>
          <a:lstStyle/>
          <a:p>
            <a:r>
              <a:rPr lang="en-GB" dirty="0" err="1"/>
              <a:t>Omran</a:t>
            </a:r>
            <a:r>
              <a:rPr lang="en-GB" dirty="0"/>
              <a:t> </a:t>
            </a:r>
            <a:r>
              <a:rPr lang="en-GB" dirty="0" err="1" smtClean="0"/>
              <a:t>Daqneesh</a:t>
            </a:r>
            <a:r>
              <a:rPr lang="en-GB" dirty="0" smtClean="0"/>
              <a:t>, Aleppo, </a:t>
            </a:r>
            <a:r>
              <a:rPr lang="en-GB" dirty="0" err="1" smtClean="0"/>
              <a:t>Augsut</a:t>
            </a:r>
            <a:r>
              <a:rPr lang="en-GB" dirty="0"/>
              <a:t> 17 2016 (http://time.com/4456905/aleppo-syria-boy-ambulance</a:t>
            </a:r>
            <a:r>
              <a:rPr lang="en-GB" dirty="0" smtClean="0"/>
              <a:t>/)</a:t>
            </a:r>
            <a:endParaRPr lang="en-GB" dirty="0"/>
          </a:p>
        </p:txBody>
      </p:sp>
    </p:spTree>
    <p:extLst>
      <p:ext uri="{BB962C8B-B14F-4D97-AF65-F5344CB8AC3E}">
        <p14:creationId xmlns:p14="http://schemas.microsoft.com/office/powerpoint/2010/main" val="16078407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0" y="4871313"/>
            <a:ext cx="4499992" cy="2176732"/>
          </a:xfrm>
          <a:prstGeom prst="rect">
            <a:avLst/>
          </a:prstGeom>
        </p:spPr>
        <p:txBody>
          <a:bodyPr wrap="square" lIns="180000" tIns="72000" rIns="180000" bIns="72000">
            <a:spAutoFit/>
          </a:bodyPr>
          <a:lstStyle/>
          <a:p>
            <a:r>
              <a:rPr lang="it-IT" dirty="0" smtClean="0"/>
              <a:t>Tammam Azzamm, </a:t>
            </a:r>
            <a:r>
              <a:rPr lang="it-IT" i="1" dirty="0" smtClean="0"/>
              <a:t>Freedom Graffiti </a:t>
            </a:r>
            <a:r>
              <a:rPr lang="it-IT" dirty="0" smtClean="0"/>
              <a:t>(</a:t>
            </a:r>
            <a:r>
              <a:rPr lang="it-IT" dirty="0"/>
              <a:t>2013) </a:t>
            </a:r>
            <a:endParaRPr lang="it-IT" dirty="0" smtClean="0"/>
          </a:p>
          <a:p>
            <a:r>
              <a:rPr lang="it-IT" sz="1200" dirty="0" smtClean="0"/>
              <a:t>– </a:t>
            </a:r>
            <a:r>
              <a:rPr lang="it-IT" sz="1200" dirty="0"/>
              <a:t>see </a:t>
            </a:r>
            <a:r>
              <a:rPr lang="it-IT" sz="1200" dirty="0">
                <a:hlinkClick r:id="rId2"/>
              </a:rPr>
              <a:t>https://</a:t>
            </a:r>
            <a:r>
              <a:rPr lang="it-IT" sz="1200" dirty="0" smtClean="0">
                <a:hlinkClick r:id="rId2"/>
              </a:rPr>
              <a:t>www.theguardian.com/artanddesign/jonathanjonesblog/2013/feb/04/syria-klimt-kiss-tammam-azzam</a:t>
            </a:r>
            <a:endParaRPr lang="it-IT" sz="1200" dirty="0" smtClean="0"/>
          </a:p>
          <a:p>
            <a:endParaRPr lang="it-IT" sz="1200" dirty="0"/>
          </a:p>
          <a:p>
            <a:r>
              <a:rPr lang="it-IT" dirty="0" smtClean="0"/>
              <a:t>Imranovi, Modern </a:t>
            </a:r>
            <a:r>
              <a:rPr lang="it-IT" dirty="0"/>
              <a:t>Face of Syria (2015) </a:t>
            </a:r>
            <a:endParaRPr lang="it-IT" dirty="0" smtClean="0"/>
          </a:p>
          <a:p>
            <a:r>
              <a:rPr lang="it-IT" sz="1200" dirty="0" smtClean="0"/>
              <a:t>– </a:t>
            </a:r>
            <a:r>
              <a:rPr lang="it-IT" sz="1200" dirty="0"/>
              <a:t>see </a:t>
            </a:r>
            <a:r>
              <a:rPr lang="it-IT" sz="1200" dirty="0">
                <a:hlinkClick r:id="rId3"/>
              </a:rPr>
              <a:t>http://edition.cnn.com/2015/11/25/arts/art-of-war-graphic-new-portrayal-of-syrias-struggle</a:t>
            </a:r>
            <a:r>
              <a:rPr lang="it-IT" sz="1200" dirty="0" smtClean="0">
                <a:hlinkClick r:id="rId3"/>
              </a:rPr>
              <a:t>/</a:t>
            </a:r>
            <a:endParaRPr lang="it-IT" sz="1200" dirty="0" smtClean="0"/>
          </a:p>
          <a:p>
            <a:r>
              <a:rPr lang="it-IT" sz="1200" dirty="0" smtClean="0"/>
              <a:t> </a:t>
            </a:r>
          </a:p>
          <a:p>
            <a:pPr algn="r"/>
            <a:endParaRPr lang="en-GB" sz="1200"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62427" y="-30054"/>
            <a:ext cx="4781573" cy="6888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069"/>
            <a:ext cx="4860032" cy="48600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573581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6445859"/>
          </a:xfrm>
          <a:prstGeom prst="rect">
            <a:avLst/>
          </a:prstGeom>
          <a:noFill/>
        </p:spPr>
        <p:txBody>
          <a:bodyPr wrap="square" lIns="540000" tIns="540000" rIns="540000" bIns="540000" rtlCol="0">
            <a:spAutoFit/>
          </a:bodyPr>
          <a:lstStyle/>
          <a:p>
            <a:pPr algn="just"/>
            <a:r>
              <a:rPr lang="en-GB" b="1" dirty="0" smtClean="0"/>
              <a:t>Group exercise: The French Revolution</a:t>
            </a:r>
          </a:p>
          <a:p>
            <a:endParaRPr lang="en-GB" dirty="0"/>
          </a:p>
          <a:p>
            <a:pPr algn="just"/>
            <a:r>
              <a:rPr lang="en-GB" sz="1600" i="1" dirty="0" smtClean="0"/>
              <a:t>In groups, make a mind-map listing words, tropes, themes, ideas, etc. that you associate with the French Revolution.</a:t>
            </a:r>
          </a:p>
          <a:p>
            <a:pPr algn="just"/>
            <a:endParaRPr lang="en-GB" sz="1600" i="1" dirty="0" smtClean="0"/>
          </a:p>
          <a:p>
            <a:pPr algn="just"/>
            <a:endParaRPr lang="en-GB" sz="1600" i="1" dirty="0"/>
          </a:p>
          <a:p>
            <a:pPr algn="just"/>
            <a:endParaRPr lang="en-GB" sz="1600" i="1" dirty="0" smtClean="0"/>
          </a:p>
          <a:p>
            <a:pPr algn="ctr"/>
            <a:r>
              <a:rPr lang="en-GB" sz="3600" i="1" dirty="0" smtClean="0">
                <a:solidFill>
                  <a:schemeClr val="tx2"/>
                </a:solidFill>
              </a:rPr>
              <a:t>THE </a:t>
            </a:r>
          </a:p>
          <a:p>
            <a:pPr algn="ctr"/>
            <a:r>
              <a:rPr lang="en-GB" sz="3600" i="1" dirty="0" smtClean="0">
                <a:solidFill>
                  <a:srgbClr val="FF0000"/>
                </a:solidFill>
              </a:rPr>
              <a:t>FRENCH</a:t>
            </a:r>
          </a:p>
          <a:p>
            <a:pPr algn="ctr"/>
            <a:r>
              <a:rPr lang="en-GB" sz="3600" i="1" dirty="0" smtClean="0">
                <a:solidFill>
                  <a:schemeClr val="tx2"/>
                </a:solidFill>
              </a:rPr>
              <a:t>REVOLUTION</a:t>
            </a:r>
          </a:p>
          <a:p>
            <a:pPr algn="ctr"/>
            <a:endParaRPr lang="en-GB" sz="3600" i="1" dirty="0">
              <a:solidFill>
                <a:schemeClr val="tx2"/>
              </a:solidFill>
            </a:endParaRPr>
          </a:p>
          <a:p>
            <a:pPr algn="just"/>
            <a:endParaRPr lang="en-GB" dirty="0">
              <a:solidFill>
                <a:schemeClr val="tx2"/>
              </a:solidFill>
            </a:endParaRPr>
          </a:p>
          <a:p>
            <a:pPr algn="just"/>
            <a:r>
              <a:rPr lang="en-GB" sz="1600" i="1" dirty="0" smtClean="0"/>
              <a:t>(these will be returned to at the beginning of Friday’s session)</a:t>
            </a:r>
          </a:p>
          <a:p>
            <a:pPr algn="ctr"/>
            <a:endParaRPr lang="en-GB" sz="3600" i="1" dirty="0">
              <a:solidFill>
                <a:schemeClr val="tx2"/>
              </a:solidFill>
            </a:endParaRPr>
          </a:p>
          <a:p>
            <a:pPr algn="just"/>
            <a:endParaRPr lang="en-GB" sz="1600" i="1" dirty="0"/>
          </a:p>
        </p:txBody>
      </p:sp>
    </p:spTree>
    <p:extLst>
      <p:ext uri="{BB962C8B-B14F-4D97-AF65-F5344CB8AC3E}">
        <p14:creationId xmlns:p14="http://schemas.microsoft.com/office/powerpoint/2010/main" val="4759528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704"/>
            <a:ext cx="9144000" cy="7615410"/>
          </a:xfrm>
          <a:prstGeom prst="rect">
            <a:avLst/>
          </a:prstGeom>
          <a:noFill/>
        </p:spPr>
        <p:txBody>
          <a:bodyPr wrap="square" lIns="540000" tIns="540000" rIns="540000" bIns="540000" rtlCol="0">
            <a:spAutoFit/>
          </a:bodyPr>
          <a:lstStyle/>
          <a:p>
            <a:pPr algn="r"/>
            <a:r>
              <a:rPr lang="en-GB" sz="2000" b="1" dirty="0"/>
              <a:t>L</a:t>
            </a:r>
            <a:r>
              <a:rPr lang="en-GB" sz="2000" b="1" dirty="0" smtClean="0"/>
              <a:t>ooking ahead to Friday</a:t>
            </a:r>
          </a:p>
          <a:p>
            <a:pPr algn="just"/>
            <a:r>
              <a:rPr lang="en-GB" sz="2000" i="1" u="sng" dirty="0" smtClean="0"/>
              <a:t>Required </a:t>
            </a:r>
            <a:r>
              <a:rPr lang="en-GB" sz="2000" i="1" u="sng" dirty="0"/>
              <a:t>reading and other preparation:</a:t>
            </a:r>
            <a:endParaRPr lang="en-GB" sz="2000" dirty="0"/>
          </a:p>
          <a:p>
            <a:pPr marL="285750" lvl="0" indent="-285750" algn="just">
              <a:buFont typeface="Arial" panose="020B0604020202020204" pitchFamily="34" charset="0"/>
              <a:buChar char="•"/>
            </a:pPr>
            <a:r>
              <a:rPr lang="en-GB" sz="2000" b="1" dirty="0" smtClean="0"/>
              <a:t>Andrew </a:t>
            </a:r>
            <a:r>
              <a:rPr lang="en-GB" sz="2000" b="1" dirty="0" err="1"/>
              <a:t>McClennan</a:t>
            </a:r>
            <a:r>
              <a:rPr lang="en-GB" sz="2000" b="1" dirty="0"/>
              <a:t>, ‘Introduction’ and ‘The Revolutionary Louvre’ in </a:t>
            </a:r>
            <a:r>
              <a:rPr lang="en-GB" sz="2000" b="1" i="1" dirty="0"/>
              <a:t>Inventing the Louvre: Art, Politics, and the Origins of the Modern Museum in Eighteenth-Century Paris</a:t>
            </a:r>
            <a:r>
              <a:rPr lang="en-GB" sz="2000" b="1" dirty="0"/>
              <a:t> </a:t>
            </a:r>
            <a:r>
              <a:rPr lang="en-GB" sz="2000" b="1" dirty="0" smtClean="0"/>
              <a:t>(University of California: Los </a:t>
            </a:r>
            <a:r>
              <a:rPr lang="en-GB" sz="2000" b="1" dirty="0"/>
              <a:t>Angeles, 1999), pp. 1–12, 91–123</a:t>
            </a:r>
            <a:r>
              <a:rPr lang="en-GB" sz="2000" b="1" dirty="0" smtClean="0"/>
              <a:t>.</a:t>
            </a:r>
          </a:p>
          <a:p>
            <a:pPr marL="285750" lvl="0" indent="-285750" algn="just">
              <a:buFont typeface="Arial" panose="020B0604020202020204" pitchFamily="34" charset="0"/>
              <a:buChar char="•"/>
            </a:pPr>
            <a:r>
              <a:rPr lang="en-GB" sz="2000" b="1" dirty="0" smtClean="0"/>
              <a:t>Philip </a:t>
            </a:r>
            <a:r>
              <a:rPr lang="en-GB" sz="2000" b="1" dirty="0"/>
              <a:t>G Dwyer, ‘Napoleon Bonaparte as Hero and Saviour: Image, Rhetoric and Behaviour in the Construction of a Legend,’ </a:t>
            </a:r>
            <a:r>
              <a:rPr lang="en-GB" sz="2000" b="1" i="1" dirty="0"/>
              <a:t>French History </a:t>
            </a:r>
            <a:r>
              <a:rPr lang="en-GB" sz="2000" b="1" dirty="0"/>
              <a:t>(Vol. 18, No. 1, 2004</a:t>
            </a:r>
            <a:r>
              <a:rPr lang="en-GB" sz="2000" b="1" dirty="0" smtClean="0"/>
              <a:t>), </a:t>
            </a:r>
            <a:r>
              <a:rPr lang="en-GB" sz="2000" b="1" dirty="0"/>
              <a:t>pp.379–403</a:t>
            </a:r>
            <a:r>
              <a:rPr lang="en-GB" sz="2000" b="1" dirty="0" smtClean="0"/>
              <a:t>.</a:t>
            </a:r>
          </a:p>
          <a:p>
            <a:pPr lvl="0" algn="r"/>
            <a:r>
              <a:rPr lang="en-GB" sz="1600" i="1" u="sng" dirty="0" smtClean="0"/>
              <a:t>Background </a:t>
            </a:r>
            <a:r>
              <a:rPr lang="en-GB" sz="1600" i="1" u="sng" dirty="0"/>
              <a:t>reading:</a:t>
            </a:r>
            <a:endParaRPr lang="en-GB" sz="1600" dirty="0"/>
          </a:p>
          <a:p>
            <a:pPr marL="342900" indent="-342900">
              <a:buFont typeface="Arial" panose="020B0604020202020204" pitchFamily="34" charset="0"/>
              <a:buChar char="•"/>
            </a:pPr>
            <a:r>
              <a:rPr lang="en-GB" sz="1600" dirty="0"/>
              <a:t>Background document available on Moodle</a:t>
            </a:r>
          </a:p>
          <a:p>
            <a:pPr marL="342900" indent="-342900">
              <a:buFont typeface="Arial" panose="020B0604020202020204" pitchFamily="34" charset="0"/>
              <a:buChar char="•"/>
            </a:pPr>
            <a:r>
              <a:rPr lang="en-GB" sz="1600" dirty="0"/>
              <a:t>British Library, ‘The Impact of the Napoleonic Wars in Britain’ and ‘The Impact of the French Revolution in Britain’ (</a:t>
            </a:r>
            <a:r>
              <a:rPr lang="en-GB" sz="1600" dirty="0">
                <a:hlinkClick r:id="rId2"/>
              </a:rPr>
              <a:t>http://www.bl.uk/romantics-and-victorians/articles/the-impact-of-the-napoleonic-wars-in-britain</a:t>
            </a:r>
            <a:r>
              <a:rPr lang="en-GB" sz="1600" dirty="0"/>
              <a:t>; </a:t>
            </a:r>
            <a:r>
              <a:rPr lang="en-GB" sz="1600" dirty="0">
                <a:hlinkClick r:id="rId3"/>
              </a:rPr>
              <a:t>http://www.bl.uk/romantics-and-victorians/articles/the-impact-of-the-french-revolution-in-britain</a:t>
            </a:r>
            <a:r>
              <a:rPr lang="en-GB" sz="1600" dirty="0"/>
              <a:t>). Pay particular attention to the collections of Revolution-era visual culture which accompany each of these articles.</a:t>
            </a:r>
          </a:p>
          <a:p>
            <a:pPr marL="342900" indent="-342900">
              <a:buFont typeface="Arial" panose="020B0604020202020204" pitchFamily="34" charset="0"/>
              <a:buChar char="•"/>
            </a:pPr>
            <a:r>
              <a:rPr lang="en-GB" sz="1600" dirty="0"/>
              <a:t>Open University, </a:t>
            </a:r>
            <a:r>
              <a:rPr lang="en-GB" sz="1600" i="1" dirty="0"/>
              <a:t>French Revolution </a:t>
            </a:r>
            <a:r>
              <a:rPr lang="en-GB" sz="1600" dirty="0"/>
              <a:t>(</a:t>
            </a:r>
            <a:r>
              <a:rPr lang="en-GB" sz="1600" dirty="0">
                <a:hlinkClick r:id="rId4"/>
              </a:rPr>
              <a:t>http://www.open.edu/openlearn/history-the-arts/history/history-art/french-revolution/content-section-0</a:t>
            </a:r>
            <a:r>
              <a:rPr lang="en-GB" sz="1600" dirty="0"/>
              <a:t>)</a:t>
            </a:r>
          </a:p>
          <a:p>
            <a:pPr marL="342900" indent="-342900">
              <a:buFont typeface="Arial" panose="020B0604020202020204" pitchFamily="34" charset="0"/>
              <a:buChar char="•"/>
            </a:pPr>
            <a:r>
              <a:rPr lang="en-GB" sz="1600" dirty="0"/>
              <a:t>David Gates, ‘Napoleonic Wars,’ </a:t>
            </a:r>
            <a:r>
              <a:rPr lang="en-GB" sz="1600" i="1" dirty="0"/>
              <a:t>The Oxford Companion to Military History </a:t>
            </a:r>
            <a:r>
              <a:rPr lang="en-GB" sz="1600" dirty="0"/>
              <a:t>(Oxford: Oxford University, 2004). Online: </a:t>
            </a:r>
            <a:r>
              <a:rPr lang="en-GB" sz="1600" dirty="0">
                <a:hlinkClick r:id="rId5"/>
              </a:rPr>
              <a:t>http://www.oxfordreference.com/view/10.1093/acref/9780198606963.001.0001/acref-9780198606963-e-891</a:t>
            </a:r>
            <a:r>
              <a:rPr lang="en-GB" sz="1600" dirty="0"/>
              <a:t>.</a:t>
            </a:r>
          </a:p>
          <a:p>
            <a:pPr lvl="0" algn="just"/>
            <a:endParaRPr lang="en-GB" sz="2000" i="1" dirty="0">
              <a:solidFill>
                <a:schemeClr val="tx2"/>
              </a:solidFill>
            </a:endParaRPr>
          </a:p>
          <a:p>
            <a:pPr algn="just"/>
            <a:endParaRPr lang="en-GB" sz="1600" i="1" dirty="0"/>
          </a:p>
        </p:txBody>
      </p:sp>
    </p:spTree>
    <p:extLst>
      <p:ext uri="{BB962C8B-B14F-4D97-AF65-F5344CB8AC3E}">
        <p14:creationId xmlns:p14="http://schemas.microsoft.com/office/powerpoint/2010/main" val="406463528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207</TotalTime>
  <Words>1717</Words>
  <Application>Microsoft Office PowerPoint</Application>
  <PresentationFormat>On-screen Show (4:3)</PresentationFormat>
  <Paragraphs>219</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cp:lastModifiedBy>
  <cp:revision>19</cp:revision>
  <dcterms:created xsi:type="dcterms:W3CDTF">2015-09-27T12:38:37Z</dcterms:created>
  <dcterms:modified xsi:type="dcterms:W3CDTF">2017-01-29T14:52:20Z</dcterms:modified>
</cp:coreProperties>
</file>