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364" r:id="rId2"/>
    <p:sldId id="383" r:id="rId3"/>
    <p:sldId id="387" r:id="rId4"/>
    <p:sldId id="380" r:id="rId5"/>
    <p:sldId id="365" r:id="rId6"/>
    <p:sldId id="386" r:id="rId7"/>
    <p:sldId id="381" r:id="rId8"/>
    <p:sldId id="378" r:id="rId9"/>
    <p:sldId id="384" r:id="rId10"/>
    <p:sldId id="385" r:id="rId11"/>
    <p:sldId id="379" r:id="rId12"/>
    <p:sldId id="38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7B363B-087B-49E0-9EA0-FB40EF45CA9C}" v="10" dt="2025-10-01T10:54:21.2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48" autoAdjust="0"/>
    <p:restoredTop sz="94689"/>
  </p:normalViewPr>
  <p:slideViewPr>
    <p:cSldViewPr snapToGrid="0" showGuides="1">
      <p:cViewPr varScale="1">
        <p:scale>
          <a:sx n="70" d="100"/>
          <a:sy n="70" d="100"/>
        </p:scale>
        <p:origin x="1027" y="2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10/11/2025</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10/11/2025</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10/11/2025</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10/11/2025</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10/11/2025</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10/11/2025</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10/11/2025</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10/11/2025</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10/11/2025</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10/11/2025</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10/11/2025</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10/11/2025</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psychologytoday.com/us/blog/in-practice/201506/how-to-use-your-strengths-to-overcome-your-weaknesses?msockid=1177cf598b6b6a6c18b3da148a4c6bb8" TargetMode="External"/><Relationship Id="rId2" Type="http://schemas.openxmlformats.org/officeDocument/2006/relationships/hyperlink" Target="https://www.theknowledgeacademy.com/blog/personal-development-swot-analysis/" TargetMode="External"/><Relationship Id="rId1" Type="http://schemas.openxmlformats.org/officeDocument/2006/relationships/slideLayout" Target="../slideLayouts/slideLayout2.xml"/><Relationship Id="rId4" Type="http://schemas.openxmlformats.org/officeDocument/2006/relationships/hyperlink" Target="https://careerswales.gov.wales/plan-your-career/skills-and-strengths/identify-your-skills-and-strength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10/11/2025</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 chloe adams</a:t>
            </a:r>
          </a:p>
          <a:p>
            <a:r>
              <a:rPr lang="en-GB" altLang="en-US" u="sng" dirty="0"/>
              <a:t>Student ID: 2424766</a:t>
            </a:r>
            <a:endParaRPr lang="en-GB" altLang="en-US" b="1" i="1" dirty="0"/>
          </a:p>
          <a:p>
            <a:r>
              <a:rPr lang="en-GB" altLang="en-US" u="sng" dirty="0"/>
              <a:t>Lecturer’s Name</a:t>
            </a:r>
            <a:r>
              <a:rPr lang="en-GB" altLang="en-US" b="1" i="1" dirty="0"/>
              <a:t>: Odette Jack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ctr">
              <a:buNone/>
            </a:pPr>
            <a:r>
              <a:rPr lang="en-GB" dirty="0"/>
              <a:t>On this page state whether you have or have not used AI. Include the AI source if you have!</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10/11/2025</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
        <p:nvSpPr>
          <p:cNvPr id="6" name="TextBox 5">
            <a:extLst>
              <a:ext uri="{FF2B5EF4-FFF2-40B4-BE49-F238E27FC236}">
                <a16:creationId xmlns:a16="http://schemas.microsoft.com/office/drawing/2014/main" id="{0DE7BE16-2DF5-3244-4F5A-5219A5FD2C7C}"/>
              </a:ext>
            </a:extLst>
          </p:cNvPr>
          <p:cNvSpPr txBox="1"/>
          <p:nvPr/>
        </p:nvSpPr>
        <p:spPr>
          <a:xfrm>
            <a:off x="2041676" y="3429000"/>
            <a:ext cx="8567057" cy="400110"/>
          </a:xfrm>
          <a:prstGeom prst="rect">
            <a:avLst/>
          </a:prstGeom>
          <a:noFill/>
        </p:spPr>
        <p:txBody>
          <a:bodyPr wrap="square" rtlCol="0">
            <a:spAutoFit/>
          </a:bodyPr>
          <a:lstStyle/>
          <a:p>
            <a:r>
              <a:rPr lang="en-GB" sz="2000" dirty="0"/>
              <a:t>No I do not use ai for anything</a:t>
            </a:r>
            <a:r>
              <a:rPr lang="en-GB" dirty="0"/>
              <a:t>.</a:t>
            </a:r>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13219-FCBB-1C7B-7BFC-D49694D13FC1}"/>
              </a:ext>
            </a:extLst>
          </p:cNvPr>
          <p:cNvSpPr>
            <a:spLocks noGrp="1"/>
          </p:cNvSpPr>
          <p:nvPr>
            <p:ph type="title"/>
          </p:nvPr>
        </p:nvSpPr>
        <p:spPr/>
        <p:txBody>
          <a:bodyPr/>
          <a:lstStyle/>
          <a:p>
            <a:r>
              <a:rPr lang="en-GB"/>
              <a:t>Self-Awareness Presentation</a:t>
            </a:r>
          </a:p>
        </p:txBody>
      </p:sp>
      <p:sp>
        <p:nvSpPr>
          <p:cNvPr id="3" name="Content Placeholder 2">
            <a:extLst>
              <a:ext uri="{FF2B5EF4-FFF2-40B4-BE49-F238E27FC236}">
                <a16:creationId xmlns:a16="http://schemas.microsoft.com/office/drawing/2014/main" id="{8B61AE5D-E720-02D0-1C47-466C56FE7134}"/>
              </a:ext>
            </a:extLst>
          </p:cNvPr>
          <p:cNvSpPr>
            <a:spLocks noGrp="1"/>
          </p:cNvSpPr>
          <p:nvPr>
            <p:ph idx="1"/>
          </p:nvPr>
        </p:nvSpPr>
        <p:spPr/>
        <p:txBody>
          <a:bodyPr/>
          <a:lstStyle/>
          <a:p>
            <a:endParaRPr lang="en-GB"/>
          </a:p>
        </p:txBody>
      </p:sp>
      <p:sp>
        <p:nvSpPr>
          <p:cNvPr id="4" name="Date Placeholder 3">
            <a:extLst>
              <a:ext uri="{FF2B5EF4-FFF2-40B4-BE49-F238E27FC236}">
                <a16:creationId xmlns:a16="http://schemas.microsoft.com/office/drawing/2014/main" id="{B0EEA7F2-39C5-3C98-F885-2747098EDFD3}"/>
              </a:ext>
            </a:extLst>
          </p:cNvPr>
          <p:cNvSpPr>
            <a:spLocks noGrp="1"/>
          </p:cNvSpPr>
          <p:nvPr>
            <p:ph type="dt" sz="half" idx="10"/>
          </p:nvPr>
        </p:nvSpPr>
        <p:spPr/>
        <p:txBody>
          <a:bodyPr/>
          <a:lstStyle/>
          <a:p>
            <a:pPr>
              <a:defRPr/>
            </a:pPr>
            <a:fld id="{30226994-B490-4403-8CE4-43D4FD570BBD}" type="datetime1">
              <a:rPr lang="en-GB" altLang="en-US" smtClean="0"/>
              <a:pPr>
                <a:defRPr/>
              </a:pPr>
              <a:t>10/11/2025</a:t>
            </a:fld>
            <a:endParaRPr lang="en-GB" altLang="en-US"/>
          </a:p>
        </p:txBody>
      </p:sp>
      <p:sp>
        <p:nvSpPr>
          <p:cNvPr id="5" name="Slide Number Placeholder 4">
            <a:extLst>
              <a:ext uri="{FF2B5EF4-FFF2-40B4-BE49-F238E27FC236}">
                <a16:creationId xmlns:a16="http://schemas.microsoft.com/office/drawing/2014/main" id="{27E97591-A728-E658-F6BD-4AFB4FBCADCB}"/>
              </a:ext>
            </a:extLst>
          </p:cNvPr>
          <p:cNvSpPr>
            <a:spLocks noGrp="1"/>
          </p:cNvSpPr>
          <p:nvPr>
            <p:ph type="sldNum" sz="quarter" idx="12"/>
          </p:nvPr>
        </p:nvSpPr>
        <p:spPr/>
        <p:txBody>
          <a:bodyPr/>
          <a:lstStyle/>
          <a:p>
            <a:pPr>
              <a:defRPr/>
            </a:pPr>
            <a:fld id="{9AFB928A-D6AD-4F2A-B2DD-923741E90643}" type="slidenum">
              <a:rPr lang="en-GB" altLang="en-US" smtClean="0"/>
              <a:pPr>
                <a:defRPr/>
              </a:pPr>
              <a:t>3</a:t>
            </a:fld>
            <a:endParaRPr lang="en-GB" altLang="en-US"/>
          </a:p>
        </p:txBody>
      </p:sp>
    </p:spTree>
    <p:extLst>
      <p:ext uri="{BB962C8B-B14F-4D97-AF65-F5344CB8AC3E}">
        <p14:creationId xmlns:p14="http://schemas.microsoft.com/office/powerpoint/2010/main" val="3026307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437CAAEC-4CD3-D3A1-CC31-1121EF7CC7EA}"/>
              </a:ext>
            </a:extLst>
          </p:cNvPr>
          <p:cNvSpPr>
            <a:spLocks noGrp="1"/>
          </p:cNvSpPr>
          <p:nvPr>
            <p:ph type="title"/>
          </p:nvPr>
        </p:nvSpPr>
        <p:spPr>
          <a:xfrm>
            <a:off x="499110" y="396082"/>
            <a:ext cx="10972800" cy="681037"/>
          </a:xfrm>
        </p:spPr>
        <p:txBody>
          <a:bodyPr/>
          <a:lstStyle/>
          <a:p>
            <a:r>
              <a:rPr lang="en-GB" altLang="en-US" b="1" dirty="0"/>
              <a:t>Overview</a:t>
            </a:r>
          </a:p>
        </p:txBody>
      </p:sp>
      <p:sp>
        <p:nvSpPr>
          <p:cNvPr id="17411" name="Content Placeholder 2">
            <a:extLst>
              <a:ext uri="{FF2B5EF4-FFF2-40B4-BE49-F238E27FC236}">
                <a16:creationId xmlns:a16="http://schemas.microsoft.com/office/drawing/2014/main" id="{5FF0828E-3873-85A7-99B1-9569FFB07C15}"/>
              </a:ext>
            </a:extLst>
          </p:cNvPr>
          <p:cNvSpPr>
            <a:spLocks noGrp="1"/>
          </p:cNvSpPr>
          <p:nvPr>
            <p:ph idx="1"/>
          </p:nvPr>
        </p:nvSpPr>
        <p:spPr>
          <a:xfrm>
            <a:off x="720090" y="1077119"/>
            <a:ext cx="10862310" cy="4583907"/>
          </a:xfrm>
        </p:spPr>
        <p:txBody>
          <a:bodyPr/>
          <a:lstStyle/>
          <a:p>
            <a:pPr>
              <a:defRPr/>
            </a:pPr>
            <a:r>
              <a:rPr lang="en-GB" altLang="en-US" sz="2400" dirty="0"/>
              <a:t>Introduction </a:t>
            </a:r>
          </a:p>
          <a:p>
            <a:pPr>
              <a:defRPr/>
            </a:pPr>
            <a:r>
              <a:rPr lang="en-GB" altLang="en-US" sz="2400" dirty="0"/>
              <a:t>What is swot analysis and why is it important in personal and professional development?</a:t>
            </a:r>
          </a:p>
          <a:p>
            <a:pPr>
              <a:defRPr/>
            </a:pPr>
            <a:r>
              <a:rPr lang="en-GB" altLang="en-US" sz="2400" dirty="0"/>
              <a:t>Swot analysis for future career</a:t>
            </a:r>
          </a:p>
          <a:p>
            <a:pPr>
              <a:defRPr/>
            </a:pPr>
            <a:r>
              <a:rPr lang="en-GB" altLang="en-US" sz="2400" dirty="0"/>
              <a:t>Strengths , </a:t>
            </a:r>
            <a:r>
              <a:rPr lang="en-GB" altLang="en-US" sz="2400" dirty="0" err="1"/>
              <a:t>weaknesses,treats</a:t>
            </a:r>
            <a:r>
              <a:rPr lang="en-GB" altLang="en-US" sz="2400" dirty="0"/>
              <a:t> and opportunities.</a:t>
            </a:r>
          </a:p>
          <a:p>
            <a:pPr>
              <a:defRPr/>
            </a:pPr>
            <a:r>
              <a:rPr lang="en-GB" altLang="en-US" sz="2400" dirty="0"/>
              <a:t>How I will use my strengths to help opportunities </a:t>
            </a:r>
          </a:p>
          <a:p>
            <a:pPr>
              <a:defRPr/>
            </a:pPr>
            <a:r>
              <a:rPr lang="en-GB" altLang="en-US" sz="2400" dirty="0"/>
              <a:t>Conclusion </a:t>
            </a:r>
          </a:p>
          <a:p>
            <a:pPr>
              <a:defRPr/>
            </a:pPr>
            <a:r>
              <a:rPr lang="en-GB" altLang="en-US" sz="2400" dirty="0"/>
              <a:t>References </a:t>
            </a:r>
          </a:p>
          <a:p>
            <a:pPr>
              <a:defRPr/>
            </a:pPr>
            <a:endParaRPr lang="en-GB" altLang="en-US" dirty="0"/>
          </a:p>
        </p:txBody>
      </p:sp>
      <p:sp>
        <p:nvSpPr>
          <p:cNvPr id="4" name="Date Placeholder 3">
            <a:extLst>
              <a:ext uri="{FF2B5EF4-FFF2-40B4-BE49-F238E27FC236}">
                <a16:creationId xmlns:a16="http://schemas.microsoft.com/office/drawing/2014/main" id="{836534C0-F26B-E03E-B6DE-F41139592B54}"/>
              </a:ext>
            </a:extLst>
          </p:cNvPr>
          <p:cNvSpPr>
            <a:spLocks noGrp="1"/>
          </p:cNvSpPr>
          <p:nvPr>
            <p:ph type="dt" sz="quarter" idx="10"/>
          </p:nvPr>
        </p:nvSpPr>
        <p:spPr/>
        <p:txBody>
          <a:bodyPr/>
          <a:lstStyle/>
          <a:p>
            <a:pPr>
              <a:defRPr/>
            </a:pPr>
            <a:fld id="{9F458A58-9170-4293-9FCB-97B777C99F2B}" type="datetime1">
              <a:rPr lang="en-GB" altLang="en-US" smtClean="0"/>
              <a:pPr>
                <a:defRPr/>
              </a:pPr>
              <a:t>10/11/2025</a:t>
            </a:fld>
            <a:endParaRPr lang="en-GB" altLang="en-US"/>
          </a:p>
        </p:txBody>
      </p:sp>
      <p:sp>
        <p:nvSpPr>
          <p:cNvPr id="7173" name="Slide Number Placeholder 4">
            <a:extLst>
              <a:ext uri="{FF2B5EF4-FFF2-40B4-BE49-F238E27FC236}">
                <a16:creationId xmlns:a16="http://schemas.microsoft.com/office/drawing/2014/main" id="{BF6032E4-8687-CDA8-6A56-B310EB9F7A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3F62C13-3DF8-4B55-9E1B-D07C54478AE3}" type="slidenum">
              <a:rPr lang="en-GB" altLang="en-US" sz="1200">
                <a:solidFill>
                  <a:srgbClr val="898989"/>
                </a:solidFill>
              </a:rPr>
              <a:pPr>
                <a:spcBef>
                  <a:spcPct val="0"/>
                </a:spcBef>
                <a:buFontTx/>
                <a:buNone/>
              </a:pPr>
              <a:t>4</a:t>
            </a:fld>
            <a:endParaRPr lang="en-GB" altLang="en-US" sz="1200">
              <a:solidFill>
                <a:srgbClr val="898989"/>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4FF99867-3357-4233-5905-8EE9CCE8EEFE}"/>
              </a:ext>
            </a:extLst>
          </p:cNvPr>
          <p:cNvSpPr>
            <a:spLocks noGrp="1"/>
          </p:cNvSpPr>
          <p:nvPr>
            <p:ph type="title"/>
          </p:nvPr>
        </p:nvSpPr>
        <p:spPr>
          <a:xfrm>
            <a:off x="1981200" y="274639"/>
            <a:ext cx="8229600" cy="777875"/>
          </a:xfrm>
        </p:spPr>
        <p:txBody>
          <a:bodyPr/>
          <a:lstStyle/>
          <a:p>
            <a:r>
              <a:rPr lang="en-GB" altLang="en-US" b="1" dirty="0"/>
              <a:t>Introduction</a:t>
            </a:r>
            <a:endParaRPr lang="en-US" altLang="en-US" b="1" i="1" dirty="0">
              <a:solidFill>
                <a:srgbClr val="FF0000"/>
              </a:solidFill>
            </a:endParaRPr>
          </a:p>
        </p:txBody>
      </p:sp>
      <p:sp>
        <p:nvSpPr>
          <p:cNvPr id="4" name="Date Placeholder 3">
            <a:extLst>
              <a:ext uri="{FF2B5EF4-FFF2-40B4-BE49-F238E27FC236}">
                <a16:creationId xmlns:a16="http://schemas.microsoft.com/office/drawing/2014/main" id="{DC53B14B-BF33-2508-AD1A-B195373A4763}"/>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10/11/2025</a:t>
            </a:fld>
            <a:endParaRPr lang="en-GB" altLang="en-US">
              <a:solidFill>
                <a:prstClr val="black">
                  <a:tint val="75000"/>
                </a:prstClr>
              </a:solidFill>
              <a:latin typeface="Myriad Pro"/>
            </a:endParaRPr>
          </a:p>
        </p:txBody>
      </p:sp>
      <p:sp>
        <p:nvSpPr>
          <p:cNvPr id="8196" name="Slide Number Placeholder 4">
            <a:extLst>
              <a:ext uri="{FF2B5EF4-FFF2-40B4-BE49-F238E27FC236}">
                <a16:creationId xmlns:a16="http://schemas.microsoft.com/office/drawing/2014/main" id="{886431FF-65F4-96D9-3AC1-A1CF78A656A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ED4D28C-0A3F-4416-BB82-3A291C9C4B30}" type="slidenum">
              <a:rPr lang="en-GB" altLang="en-US" sz="1200">
                <a:solidFill>
                  <a:srgbClr val="898989"/>
                </a:solidFill>
                <a:cs typeface="Arial" panose="020B0604020202020204" pitchFamily="34" charset="0"/>
              </a:rPr>
              <a:pPr fontAlgn="base">
                <a:spcBef>
                  <a:spcPct val="0"/>
                </a:spcBef>
                <a:spcAft>
                  <a:spcPct val="0"/>
                </a:spcAft>
                <a:buNone/>
              </a:pPr>
              <a:t>5</a:t>
            </a:fld>
            <a:endParaRPr lang="en-GB" altLang="en-US" sz="1200">
              <a:solidFill>
                <a:srgbClr val="898989"/>
              </a:solidFill>
              <a:cs typeface="Arial" panose="020B0604020202020204" pitchFamily="34" charset="0"/>
            </a:endParaRPr>
          </a:p>
        </p:txBody>
      </p:sp>
      <p:sp>
        <p:nvSpPr>
          <p:cNvPr id="2" name="Content Placeholder 1">
            <a:extLst>
              <a:ext uri="{FF2B5EF4-FFF2-40B4-BE49-F238E27FC236}">
                <a16:creationId xmlns:a16="http://schemas.microsoft.com/office/drawing/2014/main" id="{F7D47917-3C8A-D3F7-6E1D-4C05B41225B1}"/>
              </a:ext>
            </a:extLst>
          </p:cNvPr>
          <p:cNvSpPr>
            <a:spLocks noGrp="1"/>
          </p:cNvSpPr>
          <p:nvPr>
            <p:ph idx="1"/>
          </p:nvPr>
        </p:nvSpPr>
        <p:spPr>
          <a:xfrm>
            <a:off x="240030" y="1052514"/>
            <a:ext cx="11521440" cy="4464049"/>
          </a:xfrm>
        </p:spPr>
        <p:txBody>
          <a:bodyPr/>
          <a:lstStyle/>
          <a:p>
            <a:pPr marL="0" indent="0" algn="ctr">
              <a:buNone/>
              <a:defRPr/>
            </a:pPr>
            <a:r>
              <a:rPr lang="en-GB" sz="1600" dirty="0"/>
              <a:t>Tell us about yourself and your future career aspiration.</a:t>
            </a:r>
          </a:p>
          <a:p>
            <a:pPr marL="0" indent="0" algn="ctr">
              <a:buNone/>
              <a:defRPr/>
            </a:pPr>
            <a:r>
              <a:rPr lang="en-GB" sz="1600" dirty="0"/>
              <a:t>My name is chloe adams</a:t>
            </a:r>
          </a:p>
          <a:p>
            <a:pPr marL="0" indent="0" algn="ctr">
              <a:buNone/>
              <a:defRPr/>
            </a:pPr>
            <a:r>
              <a:rPr lang="en-GB" sz="1600" dirty="0"/>
              <a:t>I am currently studying BSc health and social care degree.</a:t>
            </a:r>
          </a:p>
          <a:p>
            <a:pPr marL="0" indent="0" algn="ctr">
              <a:buNone/>
              <a:defRPr/>
            </a:pPr>
            <a:r>
              <a:rPr lang="en-GB" sz="1600" dirty="0"/>
              <a:t>For a career for my future, I would eventually like to be an entrepreneur. Some where in the business career whether its like digital marketing, e- commerce store, investing,</a:t>
            </a:r>
          </a:p>
          <a:p>
            <a:pPr marL="0" indent="0" algn="ctr">
              <a:buNone/>
              <a:defRPr/>
            </a:pPr>
            <a:r>
              <a:rPr lang="en-GB" sz="1600" dirty="0"/>
              <a:t> real estate/air bnb , drop shipping. These are just a couple ideas that you could take to go down the entrepreneur pathway. The goal is to live the best life for the time we have. And to help others that want to live financially free and explore the world and not have to stress. </a:t>
            </a:r>
          </a:p>
          <a:p>
            <a:pPr marL="0" indent="0" algn="ctr">
              <a:buNone/>
              <a:defRPr/>
            </a:pPr>
            <a:r>
              <a:rPr lang="en-GB" sz="1600" dirty="0"/>
              <a:t>What this presentation is about. Do not write essay </a:t>
            </a:r>
          </a:p>
          <a:p>
            <a:pPr marL="0" indent="0" algn="ctr">
              <a:buNone/>
              <a:defRPr/>
            </a:pPr>
            <a:r>
              <a:rPr lang="en-GB" sz="1600" dirty="0"/>
              <a:t>This presentation is about me. It's about my dreams and what I want to do for my future. I'm studying health and social now, but it was only to open new opportunities for jobs and to help people and my family. But I first studied business law and business marketing, and I realised this is really my passion. I'm going to be using swot analysis to show why it helps personal and professional development. It gives you more in depth understanding of me and how I can get better and take the next step to becoming an entrepreneur in the future. </a:t>
            </a:r>
            <a:endParaRPr lang="en-GB" b="1" dirty="0"/>
          </a:p>
          <a:p>
            <a:pPr>
              <a:defRPr/>
            </a:pPr>
            <a:endParaRPr lang="en-GB" b="1"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75A81-1043-FB61-EC46-E2C1EB5240A9}"/>
              </a:ext>
            </a:extLst>
          </p:cNvPr>
          <p:cNvSpPr>
            <a:spLocks noGrp="1"/>
          </p:cNvSpPr>
          <p:nvPr>
            <p:ph type="title"/>
          </p:nvPr>
        </p:nvSpPr>
        <p:spPr>
          <a:xfrm>
            <a:off x="609600" y="274638"/>
            <a:ext cx="10972800" cy="574448"/>
          </a:xfrm>
        </p:spPr>
        <p:txBody>
          <a:bodyPr/>
          <a:lstStyle/>
          <a:p>
            <a:r>
              <a:rPr lang="en-GB" dirty="0"/>
              <a:t>How am I going to do this?</a:t>
            </a:r>
          </a:p>
        </p:txBody>
      </p:sp>
      <p:sp>
        <p:nvSpPr>
          <p:cNvPr id="3" name="Content Placeholder 2">
            <a:extLst>
              <a:ext uri="{FF2B5EF4-FFF2-40B4-BE49-F238E27FC236}">
                <a16:creationId xmlns:a16="http://schemas.microsoft.com/office/drawing/2014/main" id="{8DF53D72-89A5-1B0E-3173-D35BCFC9619B}"/>
              </a:ext>
            </a:extLst>
          </p:cNvPr>
          <p:cNvSpPr>
            <a:spLocks noGrp="1"/>
          </p:cNvSpPr>
          <p:nvPr>
            <p:ph idx="1"/>
          </p:nvPr>
        </p:nvSpPr>
        <p:spPr>
          <a:xfrm>
            <a:off x="206827" y="2343718"/>
            <a:ext cx="4397829" cy="3254828"/>
          </a:xfrm>
        </p:spPr>
        <p:txBody>
          <a:bodyPr/>
          <a:lstStyle/>
          <a:p>
            <a:r>
              <a:rPr lang="en-GB" sz="2400" dirty="0"/>
              <a:t>I need to :</a:t>
            </a:r>
          </a:p>
          <a:p>
            <a:r>
              <a:rPr lang="en-GB" sz="1800" dirty="0"/>
              <a:t>Market researching</a:t>
            </a:r>
          </a:p>
          <a:p>
            <a:r>
              <a:rPr lang="en-GB" sz="1800" dirty="0"/>
              <a:t>Business plan</a:t>
            </a:r>
          </a:p>
          <a:p>
            <a:r>
              <a:rPr lang="en-GB" sz="1800" dirty="0"/>
              <a:t>Long term goals and everyday plans.</a:t>
            </a:r>
          </a:p>
          <a:p>
            <a:r>
              <a:rPr lang="en-GB" sz="1800" dirty="0"/>
              <a:t>Licensing and regulations</a:t>
            </a:r>
          </a:p>
          <a:p>
            <a:r>
              <a:rPr lang="en-GB" sz="1800" dirty="0"/>
              <a:t>Taking risks and trusting your self</a:t>
            </a:r>
          </a:p>
          <a:p>
            <a:r>
              <a:rPr lang="en-GB" sz="1800" dirty="0" err="1"/>
              <a:t>Challanging</a:t>
            </a:r>
            <a:r>
              <a:rPr lang="en-GB" sz="1800" dirty="0"/>
              <a:t> my self and working hard</a:t>
            </a:r>
          </a:p>
          <a:p>
            <a:r>
              <a:rPr lang="en-GB" sz="1800" dirty="0"/>
              <a:t>Acting fast</a:t>
            </a:r>
          </a:p>
          <a:p>
            <a:r>
              <a:rPr lang="en-GB" sz="1800" dirty="0"/>
              <a:t>Learning and teaching new things</a:t>
            </a:r>
          </a:p>
          <a:p>
            <a:endParaRPr lang="en-GB" sz="1800" dirty="0"/>
          </a:p>
        </p:txBody>
      </p:sp>
      <p:sp>
        <p:nvSpPr>
          <p:cNvPr id="4" name="Date Placeholder 3">
            <a:extLst>
              <a:ext uri="{FF2B5EF4-FFF2-40B4-BE49-F238E27FC236}">
                <a16:creationId xmlns:a16="http://schemas.microsoft.com/office/drawing/2014/main" id="{A5A503ED-8AC0-1781-3298-819C158FA22D}"/>
              </a:ext>
            </a:extLst>
          </p:cNvPr>
          <p:cNvSpPr>
            <a:spLocks noGrp="1"/>
          </p:cNvSpPr>
          <p:nvPr>
            <p:ph type="dt" sz="half" idx="10"/>
          </p:nvPr>
        </p:nvSpPr>
        <p:spPr/>
        <p:txBody>
          <a:bodyPr/>
          <a:lstStyle/>
          <a:p>
            <a:pPr>
              <a:defRPr/>
            </a:pPr>
            <a:fld id="{30226994-B490-4403-8CE4-43D4FD570BBD}" type="datetime1">
              <a:rPr lang="en-GB" altLang="en-US" smtClean="0"/>
              <a:pPr>
                <a:defRPr/>
              </a:pPr>
              <a:t>10/11/2025</a:t>
            </a:fld>
            <a:endParaRPr lang="en-GB" altLang="en-US"/>
          </a:p>
        </p:txBody>
      </p:sp>
      <p:sp>
        <p:nvSpPr>
          <p:cNvPr id="5" name="Slide Number Placeholder 4">
            <a:extLst>
              <a:ext uri="{FF2B5EF4-FFF2-40B4-BE49-F238E27FC236}">
                <a16:creationId xmlns:a16="http://schemas.microsoft.com/office/drawing/2014/main" id="{87F750D5-A47D-B53C-C30B-B25DCC80C3ED}"/>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pic>
        <p:nvPicPr>
          <p:cNvPr id="6" name="Picture 5">
            <a:extLst>
              <a:ext uri="{FF2B5EF4-FFF2-40B4-BE49-F238E27FC236}">
                <a16:creationId xmlns:a16="http://schemas.microsoft.com/office/drawing/2014/main" id="{246A0EE2-65DA-D411-3865-F0DCC1B79698}"/>
              </a:ext>
            </a:extLst>
          </p:cNvPr>
          <p:cNvPicPr>
            <a:picLocks noChangeAspect="1"/>
          </p:cNvPicPr>
          <p:nvPr/>
        </p:nvPicPr>
        <p:blipFill>
          <a:blip r:embed="rId2"/>
          <a:stretch>
            <a:fillRect/>
          </a:stretch>
        </p:blipFill>
        <p:spPr>
          <a:xfrm>
            <a:off x="5333999" y="1143000"/>
            <a:ext cx="6651173" cy="4374233"/>
          </a:xfrm>
          <a:prstGeom prst="rect">
            <a:avLst/>
          </a:prstGeom>
        </p:spPr>
      </p:pic>
      <p:sp>
        <p:nvSpPr>
          <p:cNvPr id="7" name="TextBox 6">
            <a:extLst>
              <a:ext uri="{FF2B5EF4-FFF2-40B4-BE49-F238E27FC236}">
                <a16:creationId xmlns:a16="http://schemas.microsoft.com/office/drawing/2014/main" id="{67C75F12-C347-083A-E041-5BF434CCA12C}"/>
              </a:ext>
            </a:extLst>
          </p:cNvPr>
          <p:cNvSpPr txBox="1"/>
          <p:nvPr/>
        </p:nvSpPr>
        <p:spPr>
          <a:xfrm>
            <a:off x="206826" y="1113446"/>
            <a:ext cx="5127173" cy="1323439"/>
          </a:xfrm>
          <a:prstGeom prst="rect">
            <a:avLst/>
          </a:prstGeom>
          <a:noFill/>
        </p:spPr>
        <p:txBody>
          <a:bodyPr wrap="square" rtlCol="0">
            <a:spAutoFit/>
          </a:bodyPr>
          <a:lstStyle/>
          <a:p>
            <a:r>
              <a:rPr lang="en-GB" sz="1600" dirty="0"/>
              <a:t>With SWOT analysis it allows me to understand where all my strengths and weaknesses are and where I need to improve and build more confidence. It allows you to think more clearly and make more opportunities for your self Aswell.</a:t>
            </a:r>
          </a:p>
        </p:txBody>
      </p:sp>
    </p:spTree>
    <p:extLst>
      <p:ext uri="{BB962C8B-B14F-4D97-AF65-F5344CB8AC3E}">
        <p14:creationId xmlns:p14="http://schemas.microsoft.com/office/powerpoint/2010/main" val="34788340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609600" y="114299"/>
            <a:ext cx="10972800" cy="1159330"/>
          </a:xfrm>
        </p:spPr>
        <p:txBody>
          <a:bodyPr/>
          <a:lstStyle/>
          <a:p>
            <a:r>
              <a:rPr lang="en-GB" sz="3200" b="1" dirty="0"/>
              <a:t>What is a SWOT Analysis and why is it important to your personal and professional development?</a:t>
            </a:r>
            <a:endParaRPr lang="en-GB" altLang="en-US" sz="3200" b="1"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2081048" y="2025870"/>
            <a:ext cx="8875986" cy="2010102"/>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10/11/2025</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4B904670-820E-47CC-86D8-CF3D7CD14D9E}" type="slidenum">
              <a:rPr lang="en-GB" altLang="en-US" sz="1200">
                <a:solidFill>
                  <a:srgbClr val="898989"/>
                </a:solidFill>
                <a:cs typeface="Arial" panose="020B0604020202020204" pitchFamily="34" charset="0"/>
              </a:rPr>
              <a:pPr fontAlgn="base">
                <a:spcBef>
                  <a:spcPct val="0"/>
                </a:spcBef>
                <a:spcAft>
                  <a:spcPct val="0"/>
                </a:spcAft>
                <a:buNone/>
              </a:pPr>
              <a:t>7</a:t>
            </a:fld>
            <a:endParaRPr lang="en-GB" altLang="en-US" sz="1200">
              <a:solidFill>
                <a:srgbClr val="898989"/>
              </a:solidFill>
              <a:cs typeface="Arial" panose="020B0604020202020204" pitchFamily="34" charset="0"/>
            </a:endParaRPr>
          </a:p>
        </p:txBody>
      </p:sp>
      <p:sp>
        <p:nvSpPr>
          <p:cNvPr id="2" name="Content Placeholder 1">
            <a:extLst>
              <a:ext uri="{FF2B5EF4-FFF2-40B4-BE49-F238E27FC236}">
                <a16:creationId xmlns:a16="http://schemas.microsoft.com/office/drawing/2014/main" id="{792D0034-A6BD-AD3D-9856-A1C1A1D0EFDB}"/>
              </a:ext>
            </a:extLst>
          </p:cNvPr>
          <p:cNvSpPr txBox="1">
            <a:spLocks/>
          </p:cNvSpPr>
          <p:nvPr/>
        </p:nvSpPr>
        <p:spPr bwMode="auto">
          <a:xfrm>
            <a:off x="794657" y="1186543"/>
            <a:ext cx="10787743" cy="43300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defRPr/>
            </a:pPr>
            <a:r>
              <a:rPr lang="en-GB" sz="2000" dirty="0"/>
              <a:t>SWOT analysis is a strategic tool for evaluating a business's Strengths, Weaknesses, Opportunities, and Threats. It assists organizations in assessing internal capabilities and external environments, aiding in strategy development and risk identification while clarifying competitive positioning and future potential.</a:t>
            </a:r>
          </a:p>
          <a:p>
            <a:pPr>
              <a:defRPr/>
            </a:pPr>
            <a:endParaRPr lang="en-GB" sz="2000" dirty="0"/>
          </a:p>
          <a:p>
            <a:pPr marL="0" indent="0">
              <a:buFont typeface="Arial" panose="020B0604020202020204" pitchFamily="34" charset="0"/>
              <a:buNone/>
              <a:defRPr/>
            </a:pPr>
            <a:r>
              <a:rPr lang="en-GB" sz="2000" dirty="0"/>
              <a:t>why is it important to your personal and professional development?</a:t>
            </a:r>
          </a:p>
          <a:p>
            <a:pPr>
              <a:defRPr/>
            </a:pPr>
            <a:r>
              <a:rPr lang="en-GB" sz="2000" dirty="0"/>
              <a:t>Understanding my strengths, weaknesses, opportunities, and threats is crucial for personal and professional development. It fosters purposeful growth by building confidence through strengths, identifying and improving weaknesses, and enhancing performance, communication, and adaptability. This self-awareness promotes continuous growth, resilience, and informed decision-making, leading to realistic goal setting and increased capability and confidence.</a:t>
            </a:r>
          </a:p>
          <a:p>
            <a:pPr>
              <a:defRPr/>
            </a:pPr>
            <a:r>
              <a:rPr lang="en-GB" sz="2000" dirty="0"/>
              <a:t>The Knowledge Academy  26 August 2025</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10/11/2025</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4BA63B0-57B7-4749-A8AB-75E15FE4EF80}" type="slidenum">
              <a:rPr lang="en-GB" altLang="en-US" sz="1200">
                <a:solidFill>
                  <a:srgbClr val="898989"/>
                </a:solidFill>
                <a:cs typeface="Arial" panose="020B0604020202020204" pitchFamily="34" charset="0"/>
              </a:rPr>
              <a:pPr fontAlgn="base">
                <a:spcBef>
                  <a:spcPct val="0"/>
                </a:spcBef>
                <a:spcAft>
                  <a:spcPct val="0"/>
                </a:spcAft>
                <a:buNone/>
              </a:pPr>
              <a:t>8</a:t>
            </a:fld>
            <a:endParaRPr lang="en-GB" altLang="en-US" sz="1200">
              <a:solidFill>
                <a:srgbClr val="898989"/>
              </a:solidFill>
              <a:cs typeface="Arial" panose="020B0604020202020204" pitchFamily="34" charset="0"/>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250371" y="164985"/>
            <a:ext cx="11571503" cy="849815"/>
          </a:xfrm>
        </p:spPr>
        <p:txBody>
          <a:bodyPr/>
          <a:lstStyle/>
          <a:p>
            <a:r>
              <a:rPr lang="en-GB" sz="2400" b="1" dirty="0"/>
              <a:t>Describe your own Strengths, Weaknesses, Opportunities, and Threats</a:t>
            </a:r>
          </a:p>
        </p:txBody>
      </p:sp>
      <p:cxnSp>
        <p:nvCxnSpPr>
          <p:cNvPr id="5" name="Straight Connector 4">
            <a:extLst>
              <a:ext uri="{FF2B5EF4-FFF2-40B4-BE49-F238E27FC236}">
                <a16:creationId xmlns:a16="http://schemas.microsoft.com/office/drawing/2014/main" id="{CE6D86FC-4A3E-6173-D8D8-FD370BDE3508}"/>
              </a:ext>
            </a:extLst>
          </p:cNvPr>
          <p:cNvCxnSpPr>
            <a:cxnSpLocks/>
          </p:cNvCxnSpPr>
          <p:nvPr/>
        </p:nvCxnSpPr>
        <p:spPr>
          <a:xfrm>
            <a:off x="1062182" y="3364992"/>
            <a:ext cx="9892330" cy="0"/>
          </a:xfrm>
          <a:prstGeom prst="line">
            <a:avLst/>
          </a:prstGeom>
          <a:effectLst/>
        </p:spPr>
        <p:style>
          <a:lnRef idx="3">
            <a:schemeClr val="accent5"/>
          </a:lnRef>
          <a:fillRef idx="0">
            <a:schemeClr val="accent5"/>
          </a:fillRef>
          <a:effectRef idx="2">
            <a:schemeClr val="accent5"/>
          </a:effectRef>
          <a:fontRef idx="minor">
            <a:schemeClr val="tx1"/>
          </a:fontRef>
        </p:style>
      </p:cxnSp>
      <p:sp>
        <p:nvSpPr>
          <p:cNvPr id="9" name="TextBox 8">
            <a:extLst>
              <a:ext uri="{FF2B5EF4-FFF2-40B4-BE49-F238E27FC236}">
                <a16:creationId xmlns:a16="http://schemas.microsoft.com/office/drawing/2014/main" id="{6ED0A35B-0378-4A23-6E8E-0B01671357FF}"/>
              </a:ext>
            </a:extLst>
          </p:cNvPr>
          <p:cNvSpPr txBox="1"/>
          <p:nvPr/>
        </p:nvSpPr>
        <p:spPr>
          <a:xfrm>
            <a:off x="334433" y="838204"/>
            <a:ext cx="5445879" cy="2394923"/>
          </a:xfrm>
          <a:prstGeom prst="rect">
            <a:avLst/>
          </a:prstGeom>
          <a:solidFill>
            <a:schemeClr val="accent5">
              <a:lumMod val="20000"/>
              <a:lumOff val="80000"/>
            </a:schemeClr>
          </a:solidFill>
          <a:ln w="19050">
            <a:solidFill>
              <a:srgbClr val="4BACC6"/>
            </a:solidFill>
          </a:ln>
        </p:spPr>
        <p:txBody>
          <a:bodyPr wrap="square" rtlCol="0">
            <a:noAutofit/>
          </a:bodyPr>
          <a:lstStyle/>
          <a:p>
            <a:r>
              <a:rPr lang="en-GB" b="1" dirty="0"/>
              <a:t>STRENGTHS</a:t>
            </a:r>
          </a:p>
          <a:p>
            <a:r>
              <a:rPr lang="en-GB" sz="1600" b="1" dirty="0"/>
              <a:t>Adaptability- </a:t>
            </a:r>
            <a:r>
              <a:rPr lang="en-GB" sz="1600" dirty="0"/>
              <a:t>I can adjust to new things quickly whether its new places people challenges.</a:t>
            </a:r>
          </a:p>
          <a:p>
            <a:r>
              <a:rPr lang="en-GB" sz="1600" b="1" dirty="0"/>
              <a:t>Fast learner- </a:t>
            </a:r>
            <a:r>
              <a:rPr lang="en-GB" sz="1600" dirty="0"/>
              <a:t>I feel I can learn things quickly and I tend to be a visual learner.</a:t>
            </a:r>
          </a:p>
          <a:p>
            <a:r>
              <a:rPr lang="en-GB" sz="1600" b="1" dirty="0"/>
              <a:t>Procrastination- </a:t>
            </a:r>
            <a:r>
              <a:rPr lang="en-GB" sz="1600" dirty="0"/>
              <a:t>delaying tasks or decisions. </a:t>
            </a:r>
            <a:r>
              <a:rPr lang="en-GB" sz="1600" dirty="0" err="1"/>
              <a:t>i</a:t>
            </a:r>
            <a:r>
              <a:rPr lang="en-GB" sz="1600" dirty="0"/>
              <a:t> leave things to the last minute and manage to get things done on time.</a:t>
            </a:r>
          </a:p>
          <a:p>
            <a:r>
              <a:rPr lang="en-GB" sz="1600" b="1" dirty="0" err="1"/>
              <a:t>Resiliance</a:t>
            </a:r>
            <a:r>
              <a:rPr lang="en-GB" sz="1600" b="1" dirty="0"/>
              <a:t> </a:t>
            </a:r>
          </a:p>
          <a:p>
            <a:endParaRPr lang="en-GB" dirty="0"/>
          </a:p>
          <a:p>
            <a:endParaRPr lang="en-GB" b="1" dirty="0"/>
          </a:p>
          <a:p>
            <a:endParaRPr lang="en-GB" sz="1400" b="1" dirty="0"/>
          </a:p>
        </p:txBody>
      </p:sp>
      <p:sp>
        <p:nvSpPr>
          <p:cNvPr id="3" name="TextBox 2">
            <a:extLst>
              <a:ext uri="{FF2B5EF4-FFF2-40B4-BE49-F238E27FC236}">
                <a16:creationId xmlns:a16="http://schemas.microsoft.com/office/drawing/2014/main" id="{A80538F9-C306-0F3E-28E1-89A72A735427}"/>
              </a:ext>
            </a:extLst>
          </p:cNvPr>
          <p:cNvSpPr txBox="1"/>
          <p:nvPr/>
        </p:nvSpPr>
        <p:spPr>
          <a:xfrm>
            <a:off x="6411689" y="991035"/>
            <a:ext cx="5246910" cy="2218325"/>
          </a:xfrm>
          <a:prstGeom prst="rect">
            <a:avLst/>
          </a:prstGeom>
          <a:ln/>
        </p:spPr>
        <p:style>
          <a:lnRef idx="1">
            <a:schemeClr val="accent4"/>
          </a:lnRef>
          <a:fillRef idx="2">
            <a:schemeClr val="accent4"/>
          </a:fillRef>
          <a:effectRef idx="1">
            <a:schemeClr val="accent4"/>
          </a:effectRef>
          <a:fontRef idx="minor">
            <a:schemeClr val="dk1"/>
          </a:fontRef>
        </p:style>
        <p:txBody>
          <a:bodyPr wrap="square" rtlCol="0">
            <a:noAutofit/>
          </a:bodyPr>
          <a:lstStyle/>
          <a:p>
            <a:r>
              <a:rPr lang="en-GB" b="1" dirty="0"/>
              <a:t>WEAKNESSES</a:t>
            </a:r>
          </a:p>
          <a:p>
            <a:r>
              <a:rPr lang="en-GB" sz="1400" b="1" dirty="0"/>
              <a:t>Communication skills- </a:t>
            </a:r>
            <a:r>
              <a:rPr lang="en-GB" sz="1400" dirty="0"/>
              <a:t>I can talk to people but do not tend to hold conversations. And I don’t really talk to people I don’t know I observe.</a:t>
            </a:r>
          </a:p>
          <a:p>
            <a:r>
              <a:rPr lang="en-GB" sz="1400" b="1" dirty="0"/>
              <a:t>Overly critical- </a:t>
            </a:r>
            <a:r>
              <a:rPr lang="en-GB" sz="1400" dirty="0"/>
              <a:t>being hard on my self or others. I feel because no one will tell me the little problems or things noticeable I am more hard on my self to be perfect and realise little off things which don’t really make a difference  but is still a big problem in my eyes.</a:t>
            </a:r>
          </a:p>
          <a:p>
            <a:endParaRPr lang="en-GB" sz="1400" b="1" dirty="0"/>
          </a:p>
        </p:txBody>
      </p:sp>
      <p:sp>
        <p:nvSpPr>
          <p:cNvPr id="6" name="TextBox 5">
            <a:extLst>
              <a:ext uri="{FF2B5EF4-FFF2-40B4-BE49-F238E27FC236}">
                <a16:creationId xmlns:a16="http://schemas.microsoft.com/office/drawing/2014/main" id="{509BE14E-9AAE-B0FA-CAEF-F687324E6BA7}"/>
              </a:ext>
            </a:extLst>
          </p:cNvPr>
          <p:cNvSpPr txBox="1"/>
          <p:nvPr/>
        </p:nvSpPr>
        <p:spPr>
          <a:xfrm>
            <a:off x="334441" y="3493007"/>
            <a:ext cx="5445871" cy="2063032"/>
          </a:xfrm>
          <a:prstGeom prst="rect">
            <a:avLst/>
          </a:prstGeom>
          <a:ln/>
        </p:spPr>
        <p:style>
          <a:lnRef idx="1">
            <a:schemeClr val="accent6"/>
          </a:lnRef>
          <a:fillRef idx="2">
            <a:schemeClr val="accent6"/>
          </a:fillRef>
          <a:effectRef idx="1">
            <a:schemeClr val="accent6"/>
          </a:effectRef>
          <a:fontRef idx="minor">
            <a:schemeClr val="dk1"/>
          </a:fontRef>
        </p:style>
        <p:txBody>
          <a:bodyPr wrap="square" rtlCol="0">
            <a:noAutofit/>
          </a:bodyPr>
          <a:lstStyle/>
          <a:p>
            <a:r>
              <a:rPr lang="en-GB" b="1" dirty="0"/>
              <a:t>OPPORTUNITIES</a:t>
            </a:r>
          </a:p>
          <a:p>
            <a:r>
              <a:rPr lang="en-GB" b="1" dirty="0"/>
              <a:t>Future training</a:t>
            </a:r>
          </a:p>
          <a:p>
            <a:r>
              <a:rPr lang="en-GB" b="1" dirty="0"/>
              <a:t>Challenges outside comfort zone</a:t>
            </a:r>
          </a:p>
          <a:p>
            <a:r>
              <a:rPr lang="en-GB" b="1" dirty="0"/>
              <a:t>Exploring new pathways</a:t>
            </a:r>
          </a:p>
          <a:p>
            <a:endParaRPr lang="en-GB" b="1" dirty="0"/>
          </a:p>
          <a:p>
            <a:endParaRPr lang="en-GB" b="1" dirty="0"/>
          </a:p>
        </p:txBody>
      </p:sp>
      <p:sp>
        <p:nvSpPr>
          <p:cNvPr id="8" name="TextBox 7">
            <a:extLst>
              <a:ext uri="{FF2B5EF4-FFF2-40B4-BE49-F238E27FC236}">
                <a16:creationId xmlns:a16="http://schemas.microsoft.com/office/drawing/2014/main" id="{0AE4A104-A4EE-B803-A9E6-7110FFC0A54D}"/>
              </a:ext>
            </a:extLst>
          </p:cNvPr>
          <p:cNvSpPr txBox="1"/>
          <p:nvPr/>
        </p:nvSpPr>
        <p:spPr>
          <a:xfrm>
            <a:off x="6411689" y="3493007"/>
            <a:ext cx="5246909" cy="2090303"/>
          </a:xfrm>
          <a:prstGeom prst="rect">
            <a:avLst/>
          </a:prstGeom>
          <a:ln/>
        </p:spPr>
        <p:style>
          <a:lnRef idx="1">
            <a:schemeClr val="dk1"/>
          </a:lnRef>
          <a:fillRef idx="2">
            <a:schemeClr val="dk1"/>
          </a:fillRef>
          <a:effectRef idx="1">
            <a:schemeClr val="dk1"/>
          </a:effectRef>
          <a:fontRef idx="minor">
            <a:schemeClr val="dk1"/>
          </a:fontRef>
        </p:style>
        <p:txBody>
          <a:bodyPr wrap="square" rtlCol="0">
            <a:noAutofit/>
          </a:bodyPr>
          <a:lstStyle/>
          <a:p>
            <a:r>
              <a:rPr lang="en-GB" b="1" dirty="0"/>
              <a:t>THREATS</a:t>
            </a:r>
          </a:p>
          <a:p>
            <a:r>
              <a:rPr lang="en-GB" sz="1400" b="1" dirty="0"/>
              <a:t>Demotivated- </a:t>
            </a:r>
            <a:r>
              <a:rPr lang="en-GB" sz="1400" dirty="0"/>
              <a:t>I feel I want to do something but don’t have enough encouragement or push power to want to do so.</a:t>
            </a:r>
          </a:p>
          <a:p>
            <a:r>
              <a:rPr lang="en-GB" sz="1400" b="1" dirty="0"/>
              <a:t>Risk taker-</a:t>
            </a:r>
            <a:r>
              <a:rPr lang="en-GB" sz="1400" dirty="0"/>
              <a:t> I don’t be taking as much risks as what I used to before because I think about what if it messes up or messes with my life. what if I make the wrong move.</a:t>
            </a:r>
          </a:p>
          <a:p>
            <a:r>
              <a:rPr lang="en-GB" sz="1400" b="1" dirty="0"/>
              <a:t>Burnout-</a:t>
            </a:r>
            <a:r>
              <a:rPr lang="en-GB" sz="1400" dirty="0"/>
              <a:t>not taking the time for your self to eat or do other things always busy.</a:t>
            </a:r>
            <a:endParaRPr lang="en-GB" sz="1400" b="1" dirty="0"/>
          </a:p>
          <a:p>
            <a:endParaRPr lang="en-GB" sz="1400" b="1" dirty="0"/>
          </a:p>
        </p:txBody>
      </p:sp>
      <p:cxnSp>
        <p:nvCxnSpPr>
          <p:cNvPr id="12" name="Straight Connector 11">
            <a:extLst>
              <a:ext uri="{FF2B5EF4-FFF2-40B4-BE49-F238E27FC236}">
                <a16:creationId xmlns:a16="http://schemas.microsoft.com/office/drawing/2014/main" id="{AFCFDF46-9465-2CDC-F3D1-9C91B323CB0E}"/>
              </a:ext>
            </a:extLst>
          </p:cNvPr>
          <p:cNvCxnSpPr>
            <a:cxnSpLocks/>
          </p:cNvCxnSpPr>
          <p:nvPr/>
        </p:nvCxnSpPr>
        <p:spPr>
          <a:xfrm flipV="1">
            <a:off x="6096000" y="1349828"/>
            <a:ext cx="0" cy="4077857"/>
          </a:xfrm>
          <a:prstGeom prst="line">
            <a:avLst/>
          </a:prstGeom>
          <a:effectLst/>
        </p:spPr>
        <p:style>
          <a:lnRef idx="3">
            <a:schemeClr val="accent5"/>
          </a:lnRef>
          <a:fillRef idx="0">
            <a:schemeClr val="accent5"/>
          </a:fillRef>
          <a:effectRef idx="2">
            <a:schemeClr val="accent5"/>
          </a:effectRef>
          <a:fontRef idx="minor">
            <a:schemeClr val="tx1"/>
          </a:fontRef>
        </p:style>
      </p:cxn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609600" y="274637"/>
            <a:ext cx="10972800" cy="1325563"/>
          </a:xfrm>
        </p:spPr>
        <p:txBody>
          <a:bodyPr/>
          <a:lstStyle/>
          <a:p>
            <a:r>
              <a:rPr lang="en-GB" sz="3200" b="1" dirty="0"/>
              <a:t>Using examples: Explain how you could leverage your strengths to overcome your weaknesses and minimise threats</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609600" y="1719943"/>
            <a:ext cx="10972800" cy="3797289"/>
          </a:xfrm>
        </p:spPr>
        <p:txBody>
          <a:bodyPr/>
          <a:lstStyle/>
          <a:p>
            <a:pPr marL="0" indent="0">
              <a:buNone/>
            </a:pPr>
            <a:endParaRPr lang="en-GB" sz="1600" dirty="0">
              <a:solidFill>
                <a:srgbClr val="FF0000"/>
              </a:solidFill>
            </a:endParaRPr>
          </a:p>
          <a:p>
            <a:r>
              <a:rPr lang="en-GB" sz="1800" dirty="0"/>
              <a:t>I can utilize strengths in adaptability, communication, and problem-solving to counteract weaknesses like limited experience and self-doubt. Adaptability allows for quick learning and adjustment, diminishing the effects of inexperience. Communication skills facilitate feedback and relationship-building, providing necessary support.</a:t>
            </a:r>
          </a:p>
          <a:p>
            <a:endParaRPr lang="en-GB" sz="1800" dirty="0"/>
          </a:p>
          <a:p>
            <a:r>
              <a:rPr lang="en-GB" sz="1800" dirty="0"/>
              <a:t> These strengths also help mitigate external challenges, enabling me to remain informed, collaborate effectively, and continuously improve. Identifying strengths that can offset weaknesses and mitigate threats is crucial. Key strategies include using strengths to protect against external threats, compensate for weaknesses, and minimize threats overall.</a:t>
            </a:r>
          </a:p>
          <a:p>
            <a:endParaRPr lang="en-GB" sz="1800" dirty="0"/>
          </a:p>
          <a:p>
            <a:r>
              <a:rPr lang="en-GB" sz="1800" dirty="0"/>
              <a:t>Alice Boyes Ph.D. June 1, 2015</a:t>
            </a:r>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10/11/2025</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9</a:t>
            </a:fld>
            <a:endParaRPr lang="en-GB" altLang="en-US"/>
          </a:p>
        </p:txBody>
      </p:sp>
    </p:spTree>
    <p:extLst>
      <p:ext uri="{BB962C8B-B14F-4D97-AF65-F5344CB8AC3E}">
        <p14:creationId xmlns:p14="http://schemas.microsoft.com/office/powerpoint/2010/main" val="29416682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p:txBody>
          <a:bodyPr/>
          <a:lstStyle/>
          <a:p>
            <a:r>
              <a:rPr lang="en-GB" sz="3200" b="1" dirty="0"/>
              <a:t>What opportunities are available to you, and how do you utilise them with your strengths?</a:t>
            </a:r>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p:txBody>
          <a:bodyPr/>
          <a:lstStyle/>
          <a:p>
            <a:r>
              <a:rPr lang="en-GB" sz="1800" dirty="0"/>
              <a:t>Identify opportunities that include education and training, networking, career advancements, technological tools, and personal growth. Link these opportunities to your strengths by explaining how you can leverage those strengths to capitalize on them. For instance, use strong communication skills for networking, adaptability for learning new technologies, problem-solving to address challenges, and self-motivation for pursuing further education.</a:t>
            </a:r>
          </a:p>
          <a:p>
            <a:pPr marL="0" indent="0">
              <a:buNone/>
            </a:pPr>
            <a:endParaRPr lang="en-GB" sz="1800" dirty="0"/>
          </a:p>
          <a:p>
            <a:r>
              <a:rPr lang="en-GB" sz="1800" dirty="0"/>
              <a:t>Opportunities for personal and professional growth include further education, online courses, and networking events. Utilizing strengths in communication and self-motivation can help capitalize on these opportunities by connecting with mentors for insights and maintaining commitment to learning, ultimately enhancing skills, expanding networks, and preparing for future career advancements.</a:t>
            </a:r>
          </a:p>
          <a:p>
            <a:endParaRPr lang="en-GB" sz="1800" dirty="0"/>
          </a:p>
          <a:p>
            <a:r>
              <a:rPr lang="en-GB" sz="1800" dirty="0"/>
              <a:t>Careers Wales 2025</a:t>
            </a:r>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10/11/2025</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10</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981200" y="228600"/>
            <a:ext cx="8229600" cy="1143000"/>
          </a:xfrm>
        </p:spPr>
        <p:txBody>
          <a:bodyPr/>
          <a:lstStyle/>
          <a:p>
            <a:r>
              <a:rPr lang="en-GB" altLang="en-US" b="1"/>
              <a:t>Conclusion</a:t>
            </a:r>
            <a:endParaRPr lang="en-GB" altLang="en-US" b="1" i="1">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1722966" y="1311729"/>
            <a:ext cx="9372600" cy="620485"/>
          </a:xfrm>
        </p:spPr>
        <p:txBody>
          <a:bodyPr/>
          <a:lstStyle/>
          <a:p>
            <a:pPr marL="0" indent="0" algn="ctr">
              <a:buNone/>
            </a:pPr>
            <a:r>
              <a:rPr lang="en-GB" altLang="en-US" dirty="0"/>
              <a:t>A short summary of what you have presented.</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10/11/2025</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2F02BF59-C96F-4ED8-9D13-E093DFC18094}" type="slidenum">
              <a:rPr lang="en-GB" altLang="en-US" sz="1200">
                <a:solidFill>
                  <a:srgbClr val="898989"/>
                </a:solidFill>
                <a:cs typeface="Arial" panose="020B0604020202020204" pitchFamily="34" charset="0"/>
              </a:rPr>
              <a:pPr fontAlgn="base">
                <a:spcBef>
                  <a:spcPct val="0"/>
                </a:spcBef>
                <a:spcAft>
                  <a:spcPct val="0"/>
                </a:spcAft>
                <a:buNone/>
              </a:pPr>
              <a:t>11</a:t>
            </a:fld>
            <a:endParaRPr lang="en-GB" altLang="en-US" sz="1200">
              <a:solidFill>
                <a:srgbClr val="898989"/>
              </a:solidFill>
              <a:cs typeface="Arial" panose="020B0604020202020204" pitchFamily="34" charset="0"/>
            </a:endParaRPr>
          </a:p>
        </p:txBody>
      </p:sp>
      <p:sp>
        <p:nvSpPr>
          <p:cNvPr id="2" name="TextBox 1">
            <a:extLst>
              <a:ext uri="{FF2B5EF4-FFF2-40B4-BE49-F238E27FC236}">
                <a16:creationId xmlns:a16="http://schemas.microsoft.com/office/drawing/2014/main" id="{DA774BC0-5295-E93B-2FF8-EF6368CB0D05}"/>
              </a:ext>
            </a:extLst>
          </p:cNvPr>
          <p:cNvSpPr txBox="1"/>
          <p:nvPr/>
        </p:nvSpPr>
        <p:spPr>
          <a:xfrm>
            <a:off x="734785" y="2275114"/>
            <a:ext cx="10722429" cy="2308324"/>
          </a:xfrm>
          <a:prstGeom prst="rect">
            <a:avLst/>
          </a:prstGeom>
          <a:noFill/>
        </p:spPr>
        <p:txBody>
          <a:bodyPr wrap="square" rtlCol="0">
            <a:spAutoFit/>
          </a:bodyPr>
          <a:lstStyle/>
          <a:p>
            <a:r>
              <a:rPr lang="en-GB" dirty="0"/>
              <a:t>What have you presented?</a:t>
            </a:r>
          </a:p>
          <a:p>
            <a:endParaRPr lang="en-GB" dirty="0"/>
          </a:p>
          <a:p>
            <a:r>
              <a:rPr lang="en-GB" dirty="0"/>
              <a:t>In conclusion, a SWOT analysis serves as an effective self-assessment tool that enhances individuals' understanding of their strengths, weaknesses, opportunities, and threats. This process fosters self-awareness, facilitates goal setting, and supports strategic planning, enabling individuals to make informed choices aligned with their ambitions. By recognizing their SWOT, individuals can improve performance, build confidence, and adapt to changing environments, ultimately empowering them to take charge of their personal and professional development and pursue long-term success.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423031" y="1368425"/>
            <a:ext cx="11345938" cy="1143001"/>
          </a:xfrm>
        </p:spPr>
        <p:txBody>
          <a:bodyPr/>
          <a:lstStyle/>
          <a:p>
            <a:pPr marL="0" indent="0" algn="ctr">
              <a:buNone/>
            </a:pPr>
            <a:r>
              <a:rPr lang="en-GB" altLang="en-US" dirty="0"/>
              <a:t>In the Harvard style, you must show at 2 or more references, which you have cited in your slides.</a:t>
            </a: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10/11/2025</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355A216-6885-427F-A634-39F7E4E2D5B0}" type="slidenum">
              <a:rPr lang="en-GB" altLang="en-US" sz="1200">
                <a:solidFill>
                  <a:srgbClr val="898989"/>
                </a:solidFill>
                <a:cs typeface="Arial" panose="020B0604020202020204" pitchFamily="34" charset="0"/>
              </a:rPr>
              <a:pPr fontAlgn="base">
                <a:spcBef>
                  <a:spcPct val="0"/>
                </a:spcBef>
                <a:spcAft>
                  <a:spcPct val="0"/>
                </a:spcAft>
                <a:buNone/>
              </a:pPr>
              <a:t>12</a:t>
            </a:fld>
            <a:endParaRPr lang="en-GB" altLang="en-US" sz="1200">
              <a:solidFill>
                <a:srgbClr val="898989"/>
              </a:solidFill>
              <a:cs typeface="Arial" panose="020B0604020202020204" pitchFamily="34" charset="0"/>
            </a:endParaRPr>
          </a:p>
        </p:txBody>
      </p:sp>
      <p:sp>
        <p:nvSpPr>
          <p:cNvPr id="3" name="TextBox 2">
            <a:extLst>
              <a:ext uri="{FF2B5EF4-FFF2-40B4-BE49-F238E27FC236}">
                <a16:creationId xmlns:a16="http://schemas.microsoft.com/office/drawing/2014/main" id="{F0480890-05EB-2AEA-8090-4C6D3D94782C}"/>
              </a:ext>
            </a:extLst>
          </p:cNvPr>
          <p:cNvSpPr txBox="1"/>
          <p:nvPr/>
        </p:nvSpPr>
        <p:spPr>
          <a:xfrm>
            <a:off x="772886" y="2634343"/>
            <a:ext cx="10733314" cy="3139321"/>
          </a:xfrm>
          <a:prstGeom prst="rect">
            <a:avLst/>
          </a:prstGeom>
          <a:noFill/>
        </p:spPr>
        <p:txBody>
          <a:bodyPr wrap="square" rtlCol="0">
            <a:spAutoFit/>
          </a:bodyPr>
          <a:lstStyle/>
          <a:p>
            <a:pPr marL="285750" indent="-285750">
              <a:buFont typeface="Arial" panose="020B0604020202020204" pitchFamily="34" charset="0"/>
              <a:buChar char="•"/>
            </a:pPr>
            <a:r>
              <a:rPr lang="en-GB" dirty="0">
                <a:hlinkClick r:id="rId2"/>
              </a:rPr>
              <a:t>https://www.theknowledgeacademy.com/blog/personal-development-swot-analysis/</a:t>
            </a:r>
            <a:r>
              <a:rPr lang="en-GB" dirty="0"/>
              <a:t>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hlinkClick r:id="rId3"/>
              </a:rPr>
              <a:t>https://www.psychologytoday.com/us/blog/in-practice/201506/how-to-use-your-strengths-to-overcome-your-weaknesses?msockid=1177cf598b6b6a6c18b3da148a4c6bb8</a:t>
            </a: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hlinkClick r:id="rId4"/>
              </a:rPr>
              <a:t>https://careerswales.gov.wales/plan-your-career/skills-and-strengths/identify-your-skills-and-strengths</a:t>
            </a:r>
            <a:endParaRPr lang="en-GB" dirty="0"/>
          </a:p>
          <a:p>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1291</Words>
  <Application>Microsoft Office PowerPoint</Application>
  <PresentationFormat>Widescreen</PresentationFormat>
  <Paragraphs>112</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Myriad Pro</vt:lpstr>
      <vt:lpstr>20140311PresentationUWTSDTemplate</vt:lpstr>
      <vt:lpstr>PowerPoint Presentation</vt:lpstr>
      <vt:lpstr>Acknowledge use of AI</vt:lpstr>
      <vt:lpstr>Self-Awareness Presentation</vt:lpstr>
      <vt:lpstr>Overview</vt:lpstr>
      <vt:lpstr>Introduction</vt:lpstr>
      <vt:lpstr>How am I going to do this?</vt:lpstr>
      <vt:lpstr>What is a SWOT Analysis and why is it important to your personal and professional development?</vt:lpstr>
      <vt:lpstr>Describe your own Strengths, Weaknesses, Opportunities, and Threats</vt:lpstr>
      <vt:lpstr>Using examples: Explain how you could leverage your strengths to overcome your weaknesses and minimise threats</vt:lpstr>
      <vt:lpstr>What opportunities are available to you, and how do you utilise them with your strengths?</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chloe adams</cp:lastModifiedBy>
  <cp:revision>30</cp:revision>
  <dcterms:created xsi:type="dcterms:W3CDTF">2025-02-21T18:28:54Z</dcterms:created>
  <dcterms:modified xsi:type="dcterms:W3CDTF">2025-11-10T03:11:14Z</dcterms:modified>
</cp:coreProperties>
</file>