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4" r:id="rId2"/>
    <p:sldId id="257" r:id="rId3"/>
    <p:sldId id="258" r:id="rId4"/>
    <p:sldId id="262" r:id="rId5"/>
    <p:sldId id="259" r:id="rId6"/>
    <p:sldId id="260" r:id="rId7"/>
    <p:sldId id="261" r:id="rId8"/>
    <p:sldId id="265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396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16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vid Charles Williams (International Centre)" userId="ba7ba280-601e-4d8a-9293-8398117798c9" providerId="ADAL" clId="{A6B04311-F21F-4C0F-9999-EEB87ED4FB8A}"/>
    <pc:docChg chg="modSld">
      <pc:chgData name="David Charles Williams (International Centre)" userId="ba7ba280-601e-4d8a-9293-8398117798c9" providerId="ADAL" clId="{A6B04311-F21F-4C0F-9999-EEB87ED4FB8A}" dt="2023-02-14T16:49:01.988" v="122" actId="20577"/>
      <pc:docMkLst>
        <pc:docMk/>
      </pc:docMkLst>
      <pc:sldChg chg="modSp mod">
        <pc:chgData name="David Charles Williams (International Centre)" userId="ba7ba280-601e-4d8a-9293-8398117798c9" providerId="ADAL" clId="{A6B04311-F21F-4C0F-9999-EEB87ED4FB8A}" dt="2023-02-14T16:49:01.988" v="122" actId="20577"/>
        <pc:sldMkLst>
          <pc:docMk/>
          <pc:sldMk cId="2773248563" sldId="262"/>
        </pc:sldMkLst>
        <pc:spChg chg="mod">
          <ac:chgData name="David Charles Williams (International Centre)" userId="ba7ba280-601e-4d8a-9293-8398117798c9" providerId="ADAL" clId="{A6B04311-F21F-4C0F-9999-EEB87ED4FB8A}" dt="2023-02-14T16:49:01.988" v="122" actId="20577"/>
          <ac:spMkLst>
            <pc:docMk/>
            <pc:sldMk cId="2773248563" sldId="262"/>
            <ac:spMk id="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2CA407-449E-40E1-8CA2-D9DA5D5AEA75}" type="datetimeFigureOut">
              <a:rPr lang="en-GB" smtClean="0"/>
              <a:t>14/02/2023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3CCEA5-903B-4F24-9C9D-B401BCC4F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15659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D20446-8C1E-4A9F-89ED-EBC5FC07251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89307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3CCEA5-903B-4F24-9C9D-B401BCC4F272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43787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60576-F2E1-4717-A941-0FE3FDB65535}" type="datetime1">
              <a:rPr lang="en-GB" smtClean="0"/>
              <a:t>14/02/2023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AA6ED-29D6-499B-8875-8564B4832C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65005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829FF-6C5F-46E7-A3C5-779BE2041706}" type="datetime1">
              <a:rPr lang="en-GB" smtClean="0"/>
              <a:t>14/02/2023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AA6ED-29D6-499B-8875-8564B4832C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96355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C4AB4-E472-4DF2-BF03-D78D0D21BBE0}" type="datetime1">
              <a:rPr lang="en-GB" smtClean="0"/>
              <a:t>14/02/2023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AA6ED-29D6-499B-8875-8564B4832C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18828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117EF-4BDB-4600-873D-5A65F4DC8888}" type="datetime1">
              <a:rPr lang="en-GB" smtClean="0"/>
              <a:t>14/02/2023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AA6ED-29D6-499B-8875-8564B4832C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9524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9968E-7D76-41F2-B693-B97963C84957}" type="datetime1">
              <a:rPr lang="en-GB" smtClean="0"/>
              <a:t>14/02/2023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AA6ED-29D6-499B-8875-8564B4832C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57418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54F1B-A3F2-41EA-9F02-38C491606BB5}" type="datetime1">
              <a:rPr lang="en-GB" smtClean="0"/>
              <a:t>14/02/2023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AA6ED-29D6-499B-8875-8564B4832C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27954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D6C64-1E08-4823-8B24-EA772B0A5B5C}" type="datetime1">
              <a:rPr lang="en-GB" smtClean="0"/>
              <a:t>14/02/2023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AA6ED-29D6-499B-8875-8564B4832C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71332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D55A2-61DD-4883-933A-EB330B527046}" type="datetime1">
              <a:rPr lang="en-GB" smtClean="0"/>
              <a:t>14/02/2023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AA6ED-29D6-499B-8875-8564B4832C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8898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94C35-02CA-41FD-B47D-CFD220DE2194}" type="datetime1">
              <a:rPr lang="en-GB" smtClean="0"/>
              <a:t>14/02/2023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AA6ED-29D6-499B-8875-8564B4832C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85278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58363-511D-4BB9-920C-276C4BF95E02}" type="datetime1">
              <a:rPr lang="en-GB" smtClean="0"/>
              <a:t>14/02/2023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AA6ED-29D6-499B-8875-8564B4832C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6470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7A736-F7A8-47E3-9A27-907783369E7D}" type="datetime1">
              <a:rPr lang="en-GB" smtClean="0"/>
              <a:t>14/02/2023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AA6ED-29D6-499B-8875-8564B4832C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17771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72BB28-F115-41EA-9256-46140BF2A7D9}" type="datetime1">
              <a:rPr lang="en-GB" smtClean="0"/>
              <a:t>14/02/2023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AAA6ED-29D6-499B-8875-8564B4832C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0576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621381"/>
            <a:ext cx="9144000" cy="235354"/>
          </a:xfrm>
        </p:spPr>
        <p:txBody>
          <a:bodyPr>
            <a:normAutofit fontScale="90000"/>
          </a:bodyPr>
          <a:lstStyle/>
          <a:p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2215978"/>
            <a:ext cx="9144000" cy="3041822"/>
          </a:xfrm>
        </p:spPr>
        <p:txBody>
          <a:bodyPr>
            <a:normAutofit/>
          </a:bodyPr>
          <a:lstStyle/>
          <a:p>
            <a:endParaRPr lang="en-GB" dirty="0"/>
          </a:p>
          <a:p>
            <a:r>
              <a:rPr lang="en-GB" sz="3600" dirty="0"/>
              <a:t>Active and Passive voice  </a:t>
            </a:r>
          </a:p>
          <a:p>
            <a:r>
              <a:rPr lang="en-GB" dirty="0"/>
              <a:t>by David C. Williams </a:t>
            </a:r>
            <a:r>
              <a:rPr lang="en-GB" sz="2000" dirty="0"/>
              <a:t>MA (TEFL) RSA Dip. (TEFL)</a:t>
            </a:r>
          </a:p>
          <a:p>
            <a:r>
              <a:rPr lang="en-GB" dirty="0"/>
              <a:t>Lecturer English for Academic Purposes (EAP) </a:t>
            </a:r>
          </a:p>
          <a:p>
            <a:r>
              <a:rPr lang="en-GB" dirty="0"/>
              <a:t>UWTSD Swansea campus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F81A9B-40D1-48DE-9F55-896B8958FC5F}" type="slidenum">
              <a:rPr lang="en-GB" smtClean="0"/>
              <a:t>1</a:t>
            </a:fld>
            <a:endParaRPr lang="en-GB"/>
          </a:p>
        </p:txBody>
      </p:sp>
      <p:pic>
        <p:nvPicPr>
          <p:cNvPr id="5" name="Picture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246" y="621381"/>
            <a:ext cx="3205403" cy="140512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509379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Structure of presentation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are active voice and passive voice?</a:t>
            </a:r>
          </a:p>
          <a:p>
            <a:r>
              <a:rPr lang="en-GB" dirty="0"/>
              <a:t>How is passive voice formed?</a:t>
            </a:r>
          </a:p>
          <a:p>
            <a:r>
              <a:rPr lang="en-GB" dirty="0"/>
              <a:t>Example of past participles</a:t>
            </a:r>
          </a:p>
          <a:p>
            <a:r>
              <a:rPr lang="en-GB" dirty="0"/>
              <a:t>Uses of passive voice</a:t>
            </a:r>
          </a:p>
          <a:p>
            <a:r>
              <a:rPr lang="en-GB" dirty="0"/>
              <a:t>Transitive and intransitive verbs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AA6ED-29D6-499B-8875-8564B4832C8A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3280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are active and passive voice?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Active voice </a:t>
            </a:r>
            <a:r>
              <a:rPr lang="en-GB" dirty="0"/>
              <a:t>- the opposite of passive voice. In sentences such as </a:t>
            </a:r>
            <a:r>
              <a:rPr lang="en-GB" i="1" dirty="0"/>
              <a:t>The e-mail was sent by John</a:t>
            </a:r>
            <a:r>
              <a:rPr lang="en-GB" dirty="0"/>
              <a:t>. (passive voice), we can change it to active voice by swopping the position of subject and object. Thus, the active form would be as follows – </a:t>
            </a:r>
            <a:r>
              <a:rPr lang="en-GB" i="1" dirty="0"/>
              <a:t>John sent the e-mail</a:t>
            </a:r>
            <a:r>
              <a:rPr lang="en-GB" dirty="0"/>
              <a:t>. In an active structure a person is normally the subject. </a:t>
            </a:r>
            <a:r>
              <a:rPr lang="en-GB" b="1" dirty="0"/>
              <a:t> </a:t>
            </a:r>
            <a:endParaRPr lang="en-GB" dirty="0"/>
          </a:p>
          <a:p>
            <a:r>
              <a:rPr lang="en-GB" b="1" dirty="0">
                <a:solidFill>
                  <a:srgbClr val="0070C0"/>
                </a:solidFill>
              </a:rPr>
              <a:t>Passive voice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/>
              <a:t>– the opposite of active voice. In sentences such as </a:t>
            </a:r>
            <a:r>
              <a:rPr lang="en-GB" i="1" dirty="0"/>
              <a:t>John sent the e-mail (active voice), </a:t>
            </a:r>
            <a:r>
              <a:rPr lang="en-GB" dirty="0"/>
              <a:t>we can change it to passive voice by swopping the position of subject and object. Thus, the passive voice would be as follows – </a:t>
            </a:r>
            <a:r>
              <a:rPr lang="en-GB" i="1" dirty="0"/>
              <a:t>The e-mail was sent by John</a:t>
            </a:r>
            <a:r>
              <a:rPr lang="en-GB" dirty="0"/>
              <a:t>. In a passive structure a thing is normally the subject/emphasis, whereas in an active structure a person is normally the subject/emphasis.  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AA6ED-29D6-499B-8875-8564B4832C8A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93319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is passive voice formed?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To form a passive voice structure only 2 elements are needed</a:t>
            </a:r>
          </a:p>
          <a:p>
            <a:pPr lvl="1"/>
            <a:r>
              <a:rPr lang="en-GB" dirty="0"/>
              <a:t>A form of the verb “To be” AND a past participle</a:t>
            </a:r>
          </a:p>
          <a:p>
            <a:r>
              <a:rPr lang="en-GB" dirty="0"/>
              <a:t>Examples of </a:t>
            </a:r>
            <a:r>
              <a:rPr lang="en-GB" b="1" dirty="0">
                <a:solidFill>
                  <a:srgbClr val="FF0000"/>
                </a:solidFill>
              </a:rPr>
              <a:t>active</a:t>
            </a:r>
            <a:r>
              <a:rPr lang="en-GB" dirty="0"/>
              <a:t> and </a:t>
            </a:r>
            <a:r>
              <a:rPr lang="en-GB" b="1" u="sng" dirty="0">
                <a:solidFill>
                  <a:srgbClr val="0070C0"/>
                </a:solidFill>
              </a:rPr>
              <a:t>passive</a:t>
            </a:r>
            <a:r>
              <a:rPr lang="en-GB" dirty="0"/>
              <a:t> voice:-</a:t>
            </a:r>
          </a:p>
          <a:p>
            <a:pPr lvl="1"/>
            <a:r>
              <a:rPr lang="en-GB" sz="2000" dirty="0"/>
              <a:t>John </a:t>
            </a:r>
            <a:r>
              <a:rPr lang="en-GB" sz="2000" b="1" dirty="0">
                <a:solidFill>
                  <a:srgbClr val="FF0000"/>
                </a:solidFill>
              </a:rPr>
              <a:t>sends</a:t>
            </a:r>
            <a:r>
              <a:rPr lang="en-GB" sz="2000" dirty="0"/>
              <a:t> the email 	The email </a:t>
            </a:r>
            <a:r>
              <a:rPr lang="en-GB" sz="2000" b="1" u="sng" dirty="0">
                <a:solidFill>
                  <a:srgbClr val="0070C0"/>
                </a:solidFill>
              </a:rPr>
              <a:t>is sent </a:t>
            </a:r>
            <a:r>
              <a:rPr lang="en-GB" sz="2000" dirty="0"/>
              <a:t>by John 		(present simple)</a:t>
            </a:r>
          </a:p>
          <a:p>
            <a:pPr lvl="1"/>
            <a:r>
              <a:rPr lang="en-GB" sz="2000" dirty="0"/>
              <a:t>John </a:t>
            </a:r>
            <a:r>
              <a:rPr lang="en-GB" sz="2000" b="1" dirty="0">
                <a:solidFill>
                  <a:srgbClr val="FF0000"/>
                </a:solidFill>
              </a:rPr>
              <a:t>sent</a:t>
            </a:r>
            <a:r>
              <a:rPr lang="en-GB" sz="2000" dirty="0">
                <a:solidFill>
                  <a:srgbClr val="FF0000"/>
                </a:solidFill>
              </a:rPr>
              <a:t> </a:t>
            </a:r>
            <a:r>
              <a:rPr lang="en-GB" sz="2000" dirty="0"/>
              <a:t>the email		The email </a:t>
            </a:r>
            <a:r>
              <a:rPr lang="en-GB" sz="2000" b="1" u="sng" dirty="0">
                <a:solidFill>
                  <a:srgbClr val="0070C0"/>
                </a:solidFill>
              </a:rPr>
              <a:t>was sent </a:t>
            </a:r>
            <a:r>
              <a:rPr lang="en-GB" sz="2000" dirty="0"/>
              <a:t>by John 	(past simple)</a:t>
            </a:r>
          </a:p>
          <a:p>
            <a:pPr lvl="1"/>
            <a:r>
              <a:rPr lang="en-GB" sz="2000" dirty="0"/>
              <a:t>John </a:t>
            </a:r>
            <a:r>
              <a:rPr lang="en-GB" sz="2000" b="1" dirty="0">
                <a:solidFill>
                  <a:srgbClr val="FF0000"/>
                </a:solidFill>
              </a:rPr>
              <a:t>has sent </a:t>
            </a:r>
            <a:r>
              <a:rPr lang="en-GB" sz="2000" dirty="0"/>
              <a:t>the email 	The email </a:t>
            </a:r>
            <a:r>
              <a:rPr lang="en-GB" sz="2000" b="1" u="sng" dirty="0">
                <a:solidFill>
                  <a:srgbClr val="0070C0"/>
                </a:solidFill>
              </a:rPr>
              <a:t>has been sent </a:t>
            </a:r>
            <a:r>
              <a:rPr lang="en-GB" sz="2000" dirty="0"/>
              <a:t>by John 	(present perfect)</a:t>
            </a:r>
          </a:p>
          <a:p>
            <a:pPr lvl="1"/>
            <a:r>
              <a:rPr lang="en-GB" sz="2000" dirty="0"/>
              <a:t>John </a:t>
            </a:r>
            <a:r>
              <a:rPr lang="en-GB" sz="2000" b="1" dirty="0">
                <a:solidFill>
                  <a:srgbClr val="FF0000"/>
                </a:solidFill>
              </a:rPr>
              <a:t>had sent </a:t>
            </a:r>
            <a:r>
              <a:rPr lang="en-GB" sz="2000" dirty="0"/>
              <a:t>the email	The email </a:t>
            </a:r>
            <a:r>
              <a:rPr lang="en-GB" sz="2000" b="1" u="sng" dirty="0">
                <a:solidFill>
                  <a:srgbClr val="0070C0"/>
                </a:solidFill>
              </a:rPr>
              <a:t>had been sent </a:t>
            </a:r>
            <a:r>
              <a:rPr lang="en-GB" sz="2000" dirty="0"/>
              <a:t>by John 	(past perfect)</a:t>
            </a:r>
          </a:p>
          <a:p>
            <a:pPr lvl="1"/>
            <a:r>
              <a:rPr lang="en-GB" sz="2000" dirty="0"/>
              <a:t>John </a:t>
            </a:r>
            <a:r>
              <a:rPr lang="en-GB" sz="2000" b="1" dirty="0">
                <a:solidFill>
                  <a:srgbClr val="FF0000"/>
                </a:solidFill>
              </a:rPr>
              <a:t>will send </a:t>
            </a:r>
            <a:r>
              <a:rPr lang="en-GB" sz="2000" dirty="0"/>
              <a:t>the email	The email </a:t>
            </a:r>
            <a:r>
              <a:rPr lang="en-GB" sz="2000" b="1" u="sng" dirty="0">
                <a:solidFill>
                  <a:srgbClr val="0070C0"/>
                </a:solidFill>
              </a:rPr>
              <a:t>will be sent </a:t>
            </a:r>
            <a:r>
              <a:rPr lang="en-GB" sz="2000" dirty="0"/>
              <a:t>by John 	(future simple)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AA6ED-29D6-499B-8875-8564B4832C8A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32485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Examples of past participles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02924681"/>
              </p:ext>
            </p:extLst>
          </p:nvPr>
        </p:nvGraphicFramePr>
        <p:xfrm>
          <a:off x="838200" y="1825625"/>
          <a:ext cx="10515600" cy="3708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05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Infinitive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Past simple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Past participle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Begin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Began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Begun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Buy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Bought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Bought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Choose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Chose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Chosen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Do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Did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Done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Drive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Drove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Driven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Go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Gone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Have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Had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Had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See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Saw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Seen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Write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Wrote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Written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AA6ED-29D6-499B-8875-8564B4832C8A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57137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Uses of passive voice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000" dirty="0"/>
              <a:t>In academic assignments it is an excellent way to avoid the “I” word</a:t>
            </a:r>
          </a:p>
          <a:p>
            <a:pPr lvl="1"/>
            <a:r>
              <a:rPr lang="en-GB" sz="1600" dirty="0"/>
              <a:t>Students often use subjective structures such as </a:t>
            </a:r>
            <a:r>
              <a:rPr lang="en-GB" sz="1600" i="1" dirty="0"/>
              <a:t>I feel, I believe, I  think</a:t>
            </a:r>
            <a:r>
              <a:rPr lang="en-GB" sz="1600" dirty="0"/>
              <a:t>,… </a:t>
            </a:r>
          </a:p>
          <a:p>
            <a:pPr lvl="1"/>
            <a:r>
              <a:rPr lang="en-GB" sz="1600" dirty="0"/>
              <a:t>These can be replaced with the more objective structures </a:t>
            </a:r>
            <a:r>
              <a:rPr lang="en-GB" sz="1600" i="1" dirty="0"/>
              <a:t>it is felt, it is believed, it is thought...</a:t>
            </a:r>
          </a:p>
          <a:p>
            <a:r>
              <a:rPr lang="en-GB" sz="2000" dirty="0"/>
              <a:t>It can be used for paraphrasing</a:t>
            </a:r>
          </a:p>
          <a:p>
            <a:pPr lvl="1"/>
            <a:r>
              <a:rPr lang="en-GB" sz="1600" dirty="0"/>
              <a:t>changing a structure from active to passive alters the word order</a:t>
            </a:r>
          </a:p>
          <a:p>
            <a:pPr lvl="1"/>
            <a:r>
              <a:rPr lang="en-GB" sz="1600" dirty="0"/>
              <a:t>This is one of the main ways of creating paraphrases.</a:t>
            </a:r>
          </a:p>
          <a:p>
            <a:r>
              <a:rPr lang="en-GB" sz="2000" dirty="0"/>
              <a:t>It allows the original subject of the active structure to be hidden…</a:t>
            </a:r>
          </a:p>
          <a:p>
            <a:pPr lvl="1"/>
            <a:r>
              <a:rPr lang="en-GB" sz="1600" dirty="0"/>
              <a:t>…if the original subject of the active sentence (now object in the passive sentence) needs to be hidden </a:t>
            </a:r>
          </a:p>
          <a:p>
            <a:pPr lvl="1"/>
            <a:r>
              <a:rPr lang="en-GB" sz="1600" dirty="0"/>
              <a:t>…if the original subject the active sentence is unimportant </a:t>
            </a:r>
          </a:p>
          <a:p>
            <a:pPr lvl="1"/>
            <a:r>
              <a:rPr lang="en-GB" sz="1600" dirty="0"/>
              <a:t>ACTIVE - John sent the email/ PASSIVE - The email was sent (by John)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AA6ED-29D6-499B-8875-8564B4832C8A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9794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Transitive and intransitive verbs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/>
              <a:t>Transitive verbs </a:t>
            </a:r>
          </a:p>
          <a:p>
            <a:pPr lvl="1"/>
            <a:r>
              <a:rPr lang="en-GB" dirty="0"/>
              <a:t>These verbs are followed by an object</a:t>
            </a:r>
          </a:p>
          <a:p>
            <a:pPr lvl="1"/>
            <a:r>
              <a:rPr lang="en-GB" dirty="0"/>
              <a:t>e.g. </a:t>
            </a:r>
            <a:r>
              <a:rPr lang="en-GB" i="1" dirty="0"/>
              <a:t>I met Linda this afternoon, </a:t>
            </a:r>
            <a:r>
              <a:rPr lang="en-GB" dirty="0"/>
              <a:t>or </a:t>
            </a:r>
            <a:r>
              <a:rPr lang="en-GB" i="1" dirty="0"/>
              <a:t>I’m reading a newspaper</a:t>
            </a:r>
            <a:r>
              <a:rPr lang="en-GB" dirty="0"/>
              <a:t>. </a:t>
            </a:r>
          </a:p>
          <a:p>
            <a:pPr lvl="1"/>
            <a:r>
              <a:rPr lang="en-GB" dirty="0"/>
              <a:t>Such verbs can form a passive voice construction. </a:t>
            </a:r>
          </a:p>
          <a:p>
            <a:pPr lvl="1"/>
            <a:r>
              <a:rPr lang="en-GB" dirty="0"/>
              <a:t>They are useful when </a:t>
            </a:r>
            <a:r>
              <a:rPr lang="en-GB" b="1" dirty="0"/>
              <a:t>paraphrasing</a:t>
            </a:r>
            <a:r>
              <a:rPr lang="en-GB" dirty="0"/>
              <a:t> an original piece of text, whereas intransitive</a:t>
            </a:r>
            <a:r>
              <a:rPr lang="en-GB" b="1" dirty="0"/>
              <a:t> </a:t>
            </a:r>
            <a:r>
              <a:rPr lang="en-GB" dirty="0"/>
              <a:t>verbs are not. </a:t>
            </a:r>
          </a:p>
          <a:p>
            <a:r>
              <a:rPr lang="en-GB" b="1" dirty="0"/>
              <a:t>Intransitive verbs</a:t>
            </a:r>
          </a:p>
          <a:p>
            <a:pPr lvl="1"/>
            <a:r>
              <a:rPr lang="en-GB" dirty="0"/>
              <a:t>These verbs do not need an object</a:t>
            </a:r>
          </a:p>
          <a:p>
            <a:pPr lvl="1"/>
            <a:r>
              <a:rPr lang="en-GB" dirty="0"/>
              <a:t>e.g. </a:t>
            </a:r>
            <a:r>
              <a:rPr lang="en-GB" i="1" dirty="0"/>
              <a:t>My shoulder aches. The train arrived</a:t>
            </a:r>
            <a:r>
              <a:rPr lang="en-GB" dirty="0"/>
              <a:t>. </a:t>
            </a:r>
          </a:p>
          <a:p>
            <a:pPr lvl="1"/>
            <a:r>
              <a:rPr lang="en-GB" dirty="0"/>
              <a:t>Such verbs cannot form a passive voice construction.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AA6ED-29D6-499B-8875-8564B4832C8A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38681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Examples of intransitive verbs</a:t>
            </a:r>
            <a:br>
              <a:rPr lang="en-GB" dirty="0"/>
            </a:br>
            <a:r>
              <a:rPr lang="en-GB" sz="1600" dirty="0"/>
              <a:t>(from https://www.grammar-quizzes.com/passive1d.html)</a:t>
            </a:r>
            <a:br>
              <a:rPr lang="en-GB" sz="1600" dirty="0"/>
            </a:br>
            <a:endParaRPr lang="en-GB" sz="1600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58857676"/>
              </p:ext>
            </p:extLst>
          </p:nvPr>
        </p:nvGraphicFramePr>
        <p:xfrm>
          <a:off x="838200" y="1825625"/>
          <a:ext cx="10515600" cy="2961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8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Agree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Cough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Go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Remain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Appear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Happen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Respond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dirty="0"/>
                        <a:t>Arrive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Depend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Laugh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Result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Become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Die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Lie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Revolt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Belong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Disappear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Live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Rise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Collapse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Emerge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Look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Sit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Consist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Exist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Last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Sleep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Cost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Fall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Occur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smile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AA6ED-29D6-499B-8875-8564B4832C8A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35301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677</Words>
  <Application>Microsoft Office PowerPoint</Application>
  <PresentationFormat>Widescreen</PresentationFormat>
  <Paragraphs>119</Paragraphs>
  <Slides>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           </vt:lpstr>
      <vt:lpstr>Structure of presentation</vt:lpstr>
      <vt:lpstr>What are active and passive voice?</vt:lpstr>
      <vt:lpstr>How is passive voice formed?</vt:lpstr>
      <vt:lpstr>Examples of past participles</vt:lpstr>
      <vt:lpstr>Uses of passive voice</vt:lpstr>
      <vt:lpstr>Transitive and intransitive verbs </vt:lpstr>
      <vt:lpstr>Examples of intransitive verbs (from https://www.grammar-quizzes.com/passive1d.html) 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Passive voice</dc:title>
  <dc:creator>David Charles Williams (International Centre)</dc:creator>
  <cp:lastModifiedBy>David Charles Williams (International Centre)</cp:lastModifiedBy>
  <cp:revision>34</cp:revision>
  <dcterms:created xsi:type="dcterms:W3CDTF">2020-08-06T14:22:00Z</dcterms:created>
  <dcterms:modified xsi:type="dcterms:W3CDTF">2023-02-14T16:49:08Z</dcterms:modified>
</cp:coreProperties>
</file>