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4" r:id="rId1"/>
    <p:sldMasterId id="2147483761" r:id="rId2"/>
    <p:sldMasterId id="2147483837" r:id="rId3"/>
    <p:sldMasterId id="2147483915" r:id="rId4"/>
  </p:sldMasterIdLst>
  <p:notesMasterIdLst>
    <p:notesMasterId r:id="rId30"/>
  </p:notesMasterIdLst>
  <p:sldIdLst>
    <p:sldId id="474" r:id="rId5"/>
    <p:sldId id="258" r:id="rId6"/>
    <p:sldId id="260" r:id="rId7"/>
    <p:sldId id="475" r:id="rId8"/>
    <p:sldId id="498" r:id="rId9"/>
    <p:sldId id="293" r:id="rId10"/>
    <p:sldId id="307" r:id="rId11"/>
    <p:sldId id="546" r:id="rId12"/>
    <p:sldId id="547" r:id="rId13"/>
    <p:sldId id="313" r:id="rId14"/>
    <p:sldId id="519" r:id="rId15"/>
    <p:sldId id="372" r:id="rId16"/>
    <p:sldId id="524" r:id="rId17"/>
    <p:sldId id="520" r:id="rId18"/>
    <p:sldId id="521" r:id="rId19"/>
    <p:sldId id="525" r:id="rId20"/>
    <p:sldId id="527" r:id="rId21"/>
    <p:sldId id="528" r:id="rId22"/>
    <p:sldId id="268" r:id="rId23"/>
    <p:sldId id="532" r:id="rId24"/>
    <p:sldId id="529" r:id="rId25"/>
    <p:sldId id="530" r:id="rId26"/>
    <p:sldId id="531" r:id="rId27"/>
    <p:sldId id="533" r:id="rId28"/>
    <p:sldId id="548" r:id="rId2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42CD5"/>
    <a:srgbClr val="CCF9FF"/>
    <a:srgbClr val="EBD2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8D230F3-CF80-4859-8CE7-A43EE81993B5}" styleName="Light Style 1 –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12C8C85-51F0-491E-9774-3900AFEF0FD7}" styleName="Light Style 2 –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17292A2E-F333-43FB-9621-5CBBE7FDCDCB}" styleName="Light Style 2 –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9DCAF9ED-07DC-4A11-8D7F-57B35C25682E}" styleName="Medium Style 1 –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72833802-FEF1-4C79-8D5D-14CF1EAF98D9}" styleName="Light Style 2 –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1FECB4D8-DB02-4DC6-A0A2-4F2EBAE1DC90}" styleName="Medium Style 1 – Accent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128" autoAdjust="0"/>
    <p:restoredTop sz="94660"/>
  </p:normalViewPr>
  <p:slideViewPr>
    <p:cSldViewPr snapToGrid="0">
      <p:cViewPr>
        <p:scale>
          <a:sx n="100" d="100"/>
          <a:sy n="100" d="100"/>
        </p:scale>
        <p:origin x="496" y="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24F88B-4BEC-4DE1-A9F2-5DE075044BC9}" type="datetimeFigureOut">
              <a:t>12/4/24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CD7DC03-4094-4227-9F54-4DFFCBF54F2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1988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48210B4-A524-4427-804D-B58EB5A81ED3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416749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8 Segments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49B328-75EF-4903-B932-E7F60FD8E0D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0566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77754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12/4/24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1145103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171258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19FBF-C5BE-8044-9696-BC272BB931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767687-199B-1641-ABA8-49C342C7F2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F7FA51-C425-A440-A465-6CD53DC5B6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12/4/24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B0D2A2-B4CC-7948-B89F-0F589DCA3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BE34BB-C937-1440-AD99-FF7D94B789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96798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0B8D3-20AD-4A4D-8E06-FA5905C27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BD982-34D9-5D40-ACDE-E836946CC7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AA06AC-700A-C14F-9F13-BBD8C4A65E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12/4/24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B9143F-D0C8-D94D-A3D0-173F45446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066BC8-BDE6-E843-9998-6C95A2BA8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4690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4DB7D-6617-7249-8676-24DB09E02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5C38EA-6E95-A84C-A8B6-AECF84F851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659FB-F348-DA46-81DA-C32C0FED6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12/4/24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BB0EA-0D3B-F247-9D24-C13823A80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2D2A89-66B3-614C-8AD4-660C038D5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56345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02FDF4-DCC5-5A4E-98A5-5FD76E51A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8B58F2-6859-CB4A-BF99-596AE53D95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A8E517-573C-4C44-8905-CC752CAECA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A81511-C309-8144-84E4-FB8177C2C6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12/4/24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35ED5C-2129-8345-8762-8AE8B1C030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6B6199-44A4-D14B-B76F-9DABD3EC46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789492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2D304-B739-0B4B-9482-C674A1526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4A99F5-6CF6-8E43-8925-3024CA5462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AF2E25-8CAB-6D4B-B27A-0356817D2C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837C62-78D6-BA48-8AFC-418D2DC6DB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2579D0-33DE-C54E-A614-42D597906AD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B28192B-2602-BB4A-9DA9-2A2B47488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12/4/24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730FBF-EE10-7D44-83A0-DF675E3FC8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789D07-7FEB-0C4B-B750-3DD8429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94474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7945F-CBB3-0043-89EB-840F3D5FB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0723D7-5BBE-AB4F-9C22-700B6C8F50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12/4/24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908276-82AA-3943-8F1C-C76285384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B2636ED-F48C-674F-86A2-737927495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883817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B0F7C7-29A0-8C4E-AAA4-E036874E2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12/4/24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6EF28A-FB41-5144-A62D-B5E6D1E976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AA45E7-8D9D-544D-A129-FF92CB7FC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403561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4693D-737F-7644-A5F2-69FAB2E9F9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5F814-FC7A-B04A-A078-C732D0A65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C9F7D5-B939-3E47-A6C7-1CCCD79EFB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FD2CEE-45F7-0048-81D0-B5576F8808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12/4/24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6A2547-0BED-3641-8197-8D4FBA23B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83EF3C-5292-2848-8F72-0BC42739C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372986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3C684-3558-E94B-8F87-02C325041F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6576DC-877A-554F-8AC1-C1AED741673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012392-FA86-F34E-942C-146F3D0A74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5D60A5-8CFE-7A4A-BC8F-A8BC9D52D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12/4/24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20BF9B-5575-214C-9D6E-C5091ED7B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F457ED-29A7-2E49-8DF9-C8C041254B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4661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23FCC-D34C-E84C-8CA2-ACBEDFA48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D1F828-925B-C64C-958E-7F5CA18260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49A9DC-3CDD-C44E-9B1E-329CBB0A6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12/4/24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E2E344-291E-914F-BA54-285F553D8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65934E-1298-704D-8BF5-A1750637D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80779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5D2D99-574A-7C49-AF87-C95DA1E63F5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D7E3BA-5531-FB41-88BE-3263DA3137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A3A9D-6867-DE4B-BA1A-C734B15A7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8BDFD4-B4A3-0244-83E9-1F4379931917}" type="datetimeFigureOut">
              <a:rPr lang="en-US" smtClean="0"/>
              <a:t>12/4/24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DCE6D8-9D03-B542-9DC2-CA4253A57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4236A7-8C73-7548-A7AF-603759541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15646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229370614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2637986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12/4/24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70784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6661219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12/4/24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291438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1999" y="304800"/>
            <a:ext cx="6597692" cy="719424"/>
          </a:xfrm>
        </p:spPr>
        <p:txBody>
          <a:bodyPr anchor="b"/>
          <a:lstStyle>
            <a:lvl1pPr algn="l">
              <a:defRPr sz="2200" b="0"/>
            </a:lvl1pPr>
          </a:lstStyle>
          <a:p>
            <a:r>
              <a:rPr lang="cy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57484" y="2292825"/>
            <a:ext cx="6612168" cy="3833339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1" y="1160463"/>
            <a:ext cx="6597692" cy="95408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640FA7-9E61-4241-B68C-58155F4F4A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5ED7AD-9FB0-7441-8C24-82056FF4FAAA}" type="datetimeFigureOut">
              <a:rPr lang="en-US"/>
              <a:pPr>
                <a:defRPr/>
              </a:pPr>
              <a:t>12/4/24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528A56-BE6B-E540-A363-CEEF7A3F54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49D1D2-5AA0-9A48-99D6-88D2E34B05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72AB5E1-B30D-8643-A3AF-194E14945C1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67731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12/4/24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0677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2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5" Type="http://schemas.openxmlformats.org/officeDocument/2006/relationships/theme" Target="../theme/theme4.xml"/><Relationship Id="rId4" Type="http://schemas.openxmlformats.org/officeDocument/2006/relationships/slideLayout" Target="../slideLayouts/slideLayout4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97" r:id="rId1"/>
    <p:sldLayoutId id="2147483899" r:id="rId2"/>
    <p:sldLayoutId id="2147483900" r:id="rId3"/>
    <p:sldLayoutId id="2147483901" r:id="rId4"/>
    <p:sldLayoutId id="2147483902" r:id="rId5"/>
    <p:sldLayoutId id="2147483903" r:id="rId6"/>
    <p:sldLayoutId id="2147483904" r:id="rId7"/>
    <p:sldLayoutId id="2147483905" r:id="rId8"/>
    <p:sldLayoutId id="2147483906" r:id="rId9"/>
    <p:sldLayoutId id="2147483907" r:id="rId10"/>
    <p:sldLayoutId id="2147483908" r:id="rId11"/>
    <p:sldLayoutId id="214748392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12/4/24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4" r:id="rId12"/>
    <p:sldLayoutId id="2147483896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7948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04A0AB9-9A4C-164F-89D0-7548AA9D0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3E2875-082D-8540-ADAC-05F0496F34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B0BA35-1949-F14B-81B6-A69355B972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8BDFD4-B4A3-0244-83E9-1F4379931917}" type="datetimeFigureOut">
              <a:rPr lang="en-US" smtClean="0"/>
              <a:t>12/4/24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CB8BF6-B187-434F-85C6-DDC2E0881C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469248-A30B-944C-8A02-DF692CF840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BACA6-EF06-CC45-97E1-A793A54E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0047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0" r:id="rId3"/>
    <p:sldLayoutId id="2147483841" r:id="rId4"/>
    <p:sldLayoutId id="2147483842" r:id="rId5"/>
    <p:sldLayoutId id="2147483843" r:id="rId6"/>
    <p:sldLayoutId id="2147483844" r:id="rId7"/>
    <p:sldLayoutId id="2147483845" r:id="rId8"/>
    <p:sldLayoutId id="2147483846" r:id="rId9"/>
    <p:sldLayoutId id="2147483847" r:id="rId10"/>
    <p:sldLayoutId id="2147483848" r:id="rId11"/>
    <p:sldLayoutId id="2147483849" r:id="rId12"/>
    <p:sldLayoutId id="2147483788" r:id="rId13"/>
    <p:sldLayoutId id="2147483800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482505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8" r:id="rId2"/>
    <p:sldLayoutId id="2147483921" r:id="rId3"/>
    <p:sldLayoutId id="2147483922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microsoft.com/office/2007/relationships/hdphoto" Target="../media/hdphoto1.wdp"/><Relationship Id="rId4" Type="http://schemas.openxmlformats.org/officeDocument/2006/relationships/image" Target="../media/image19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tiff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tiff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Grŵp</a:t>
            </a:r>
            <a:r>
              <a:rPr lang="en-US" sz="2400" b="1" dirty="0">
                <a:solidFill>
                  <a:srgbClr val="002060"/>
                </a:solidFill>
              </a:rPr>
              <a:t> B – </a:t>
            </a:r>
            <a:r>
              <a:rPr lang="en-US" sz="2400" b="1" dirty="0" err="1">
                <a:solidFill>
                  <a:srgbClr val="002060"/>
                </a:solidFill>
              </a:rPr>
              <a:t>Darlith</a:t>
            </a:r>
            <a:r>
              <a:rPr lang="en-US" sz="2400" b="1" dirty="0">
                <a:solidFill>
                  <a:srgbClr val="002060"/>
                </a:solidFill>
              </a:rPr>
              <a:t>/Lecture 10</a:t>
            </a:r>
          </a:p>
          <a:p>
            <a:pPr algn="ctr"/>
            <a:r>
              <a:rPr lang="en-US" sz="2400" dirty="0" err="1">
                <a:solidFill>
                  <a:srgbClr val="002060"/>
                </a:solidFill>
                <a:ea typeface="Calibri"/>
                <a:cs typeface="Calibri"/>
              </a:rPr>
              <a:t>Rhagfyr</a:t>
            </a:r>
            <a:r>
              <a:rPr lang="en-US" sz="2400" dirty="0">
                <a:solidFill>
                  <a:srgbClr val="002060"/>
                </a:solidFill>
                <a:ea typeface="Calibri"/>
                <a:cs typeface="Calibri"/>
              </a:rPr>
              <a:t> 5ed 2024</a:t>
            </a:r>
            <a:endParaRPr lang="en-US" sz="24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r>
              <a:rPr lang="en-US" sz="2400" b="1" dirty="0" err="1">
                <a:solidFill>
                  <a:srgbClr val="002060"/>
                </a:solidFill>
              </a:rPr>
              <a:t>Catrin</a:t>
            </a:r>
            <a:r>
              <a:rPr lang="en-US" sz="2400" b="1" dirty="0">
                <a:solidFill>
                  <a:srgbClr val="002060"/>
                </a:solidFill>
              </a:rPr>
              <a:t> Evans-Thomas</a:t>
            </a:r>
          </a:p>
          <a:p>
            <a:pPr algn="ctr"/>
            <a:r>
              <a:rPr lang="en-US" sz="2000" dirty="0" err="1">
                <a:solidFill>
                  <a:srgbClr val="002060"/>
                </a:solidFill>
              </a:rPr>
              <a:t>c.evans-thomas@pcydds.ac.uk</a:t>
            </a:r>
            <a:endParaRPr lang="en-US" sz="2000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pPr algn="ctr"/>
            <a:endParaRPr lang="en-US" sz="200" b="1" dirty="0">
              <a:solidFill>
                <a:srgbClr val="002060"/>
              </a:solidFill>
            </a:endParaRPr>
          </a:p>
          <a:p>
            <a:endParaRPr lang="en-US" sz="2400" dirty="0">
              <a:solidFill>
                <a:srgbClr val="002060"/>
              </a:solidFill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2024-25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3" name="Picture 25" descr="Logo&#10;&#10;Description automatically generated">
            <a:extLst>
              <a:ext uri="{FF2B5EF4-FFF2-40B4-BE49-F238E27FC236}">
                <a16:creationId xmlns:a16="http://schemas.microsoft.com/office/drawing/2014/main" id="{330A134F-1040-4664-617D-AD7D5F08256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4592" y="188192"/>
            <a:ext cx="4281992" cy="1025035"/>
          </a:xfrm>
          <a:prstGeom prst="rect">
            <a:avLst/>
          </a:prstGeom>
          <a:solidFill>
            <a:srgbClr val="002060"/>
          </a:solidFill>
        </p:spPr>
      </p:pic>
      <p:pic>
        <p:nvPicPr>
          <p:cNvPr id="4" name="Picture 24" descr="Logo&#10;&#10;Description automatically generated">
            <a:extLst>
              <a:ext uri="{FF2B5EF4-FFF2-40B4-BE49-F238E27FC236}">
                <a16:creationId xmlns:a16="http://schemas.microsoft.com/office/drawing/2014/main" id="{F49BE84A-06C5-F37A-7DEA-D4DFD322DF1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745416" y="133328"/>
            <a:ext cx="4281992" cy="997797"/>
          </a:xfrm>
          <a:prstGeom prst="rect">
            <a:avLst/>
          </a:prstGeom>
          <a:solidFill>
            <a:srgbClr val="002060"/>
          </a:solidFill>
        </p:spPr>
      </p:pic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1A62F18-5754-9AFF-6614-222B20FBA2AA}"/>
              </a:ext>
            </a:extLst>
          </p:cNvPr>
          <p:cNvSpPr/>
          <p:nvPr/>
        </p:nvSpPr>
        <p:spPr>
          <a:xfrm>
            <a:off x="0" y="5605220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09563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09423"/>
            <a:ext cx="5984927" cy="1399357"/>
          </a:xfrm>
          <a:prstGeom prst="rect">
            <a:avLst/>
          </a:prstGeom>
        </p:spPr>
      </p:pic>
      <p:sp>
        <p:nvSpPr>
          <p:cNvPr id="14" name="Oval Callout 5">
            <a:extLst>
              <a:ext uri="{FF2B5EF4-FFF2-40B4-BE49-F238E27FC236}">
                <a16:creationId xmlns:a16="http://schemas.microsoft.com/office/drawing/2014/main" id="{E97A95B0-7711-BF8D-255F-4ED0379880D7}"/>
              </a:ext>
            </a:extLst>
          </p:cNvPr>
          <p:cNvSpPr/>
          <p:nvPr/>
        </p:nvSpPr>
        <p:spPr>
          <a:xfrm flipH="1">
            <a:off x="4648227" y="512696"/>
            <a:ext cx="4385992" cy="2350015"/>
          </a:xfrm>
          <a:prstGeom prst="wedgeEllipseCallout">
            <a:avLst>
              <a:gd name="adj1" fmla="val 78563"/>
              <a:gd name="adj2" fmla="val 27235"/>
            </a:avLst>
          </a:prstGeom>
          <a:solidFill>
            <a:srgbClr val="00206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800" b="1" dirty="0">
                <a:solidFill>
                  <a:schemeClr val="bg1"/>
                </a:solidFill>
                <a:cs typeface="Calibri"/>
              </a:rPr>
              <a:t>Bore da!</a:t>
            </a: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B831793A-4ADC-E4C4-914D-2D0658A411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1783" y="1885998"/>
            <a:ext cx="3361880" cy="33132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659647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9054731" y="318519"/>
            <a:ext cx="3072735" cy="218521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>
              <a:solidFill>
                <a:srgbClr val="002060"/>
              </a:solidFill>
              <a:ea typeface="Calibri" panose="020F0502020204030204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b="1" dirty="0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2000" i="1" dirty="0">
              <a:solidFill>
                <a:srgbClr val="002060"/>
              </a:solidFill>
              <a:ea typeface="+mn-lt"/>
              <a:cs typeface="+mn-lt"/>
            </a:endParaRPr>
          </a:p>
          <a:p>
            <a:pPr marL="342900" indent="-342900">
              <a:buFont typeface="Arial"/>
              <a:buChar char="•"/>
            </a:pPr>
            <a:endParaRPr lang="en-US" sz="2800" b="1">
              <a:solidFill>
                <a:srgbClr val="002060"/>
              </a:solidFill>
              <a:ea typeface="+mn-lt"/>
              <a:cs typeface="+mn-lt"/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8A4AE9F-5DF7-6017-0AEB-620855084D4D}"/>
              </a:ext>
            </a:extLst>
          </p:cNvPr>
          <p:cNvSpPr/>
          <p:nvPr/>
        </p:nvSpPr>
        <p:spPr>
          <a:xfrm>
            <a:off x="0" y="5623508"/>
            <a:ext cx="12191998" cy="1252779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US"/>
          </a:p>
        </p:txBody>
      </p:sp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C37AEC87-3889-2D39-11C7-7D70342E8D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" y="5627851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7C975DA1-B11E-13F8-1159-EF754364FD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1756" y="5627711"/>
            <a:ext cx="5984927" cy="1399357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9C7831C9-D034-3E5D-2A74-A8E5D1AD0359}"/>
              </a:ext>
            </a:extLst>
          </p:cNvPr>
          <p:cNvSpPr txBox="1">
            <a:spLocks/>
          </p:cNvSpPr>
          <p:nvPr/>
        </p:nvSpPr>
        <p:spPr>
          <a:xfrm>
            <a:off x="605072" y="2274164"/>
            <a:ext cx="4645747" cy="189914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3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3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3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3000" b="1" dirty="0">
                <a:solidFill>
                  <a:srgbClr val="002060"/>
                </a:solidFill>
                <a:latin typeface="Segoe Print" panose="02000800000000000000" pitchFamily="2" charset="0"/>
              </a:rPr>
              <a:t>BA3 2024-25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059150-D0AD-9627-5944-E7B733210D3E}"/>
              </a:ext>
            </a:extLst>
          </p:cNvPr>
          <p:cNvSpPr txBox="1"/>
          <p:nvPr/>
        </p:nvSpPr>
        <p:spPr>
          <a:xfrm>
            <a:off x="6867191" y="441719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79F9DB-0F16-C10E-9998-CE266D72C737}"/>
              </a:ext>
            </a:extLst>
          </p:cNvPr>
          <p:cNvSpPr txBox="1"/>
          <p:nvPr/>
        </p:nvSpPr>
        <p:spPr>
          <a:xfrm>
            <a:off x="11293195" y="369345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7BECF68B-F354-8A10-3872-2EACF513D23A}"/>
              </a:ext>
            </a:extLst>
          </p:cNvPr>
          <p:cNvSpPr txBox="1">
            <a:spLocks/>
          </p:cNvSpPr>
          <p:nvPr/>
        </p:nvSpPr>
        <p:spPr>
          <a:xfrm>
            <a:off x="5565913" y="2257746"/>
            <a:ext cx="6301409" cy="2845881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>
                <a:latin typeface="+mj-lt"/>
                <a:cs typeface="Cavolini" panose="03000502040302020204" pitchFamily="66" charset="0"/>
              </a:rPr>
              <a:t>Y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gorffennol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rheolaidd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/ Regular past tense verbs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800" dirty="0" err="1">
                <a:latin typeface="+mj-lt"/>
                <a:cs typeface="Cavolini" panose="03000502040302020204" pitchFamily="66" charset="0"/>
              </a:rPr>
              <a:t>Meicroddysgu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/ Microteaching – </a:t>
            </a:r>
            <a:r>
              <a:rPr lang="en-US" sz="2800" dirty="0" err="1">
                <a:latin typeface="+mj-lt"/>
                <a:cs typeface="Cavolini" panose="03000502040302020204" pitchFamily="66" charset="0"/>
              </a:rPr>
              <a:t>Stori</a:t>
            </a:r>
            <a:r>
              <a:rPr lang="en-US" sz="2800" dirty="0">
                <a:latin typeface="+mj-lt"/>
                <a:cs typeface="Cavolini" panose="03000502040302020204" pitchFamily="66" charset="0"/>
              </a:rPr>
              <a:t> Huw</a:t>
            </a: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800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766955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riangle 3">
            <a:extLst>
              <a:ext uri="{FF2B5EF4-FFF2-40B4-BE49-F238E27FC236}">
                <a16:creationId xmlns:a16="http://schemas.microsoft.com/office/drawing/2014/main" id="{261F6DE4-6A3C-0048-8AA2-4196D053CA75}"/>
              </a:ext>
            </a:extLst>
          </p:cNvPr>
          <p:cNvSpPr/>
          <p:nvPr/>
        </p:nvSpPr>
        <p:spPr>
          <a:xfrm>
            <a:off x="3276600" y="1174750"/>
            <a:ext cx="5594350" cy="4479925"/>
          </a:xfrm>
          <a:prstGeom prst="triangle">
            <a:avLst/>
          </a:prstGeom>
          <a:solidFill>
            <a:srgbClr val="00B0F0"/>
          </a:solidFill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cy-GB" dirty="0"/>
          </a:p>
        </p:txBody>
      </p:sp>
      <p:sp>
        <p:nvSpPr>
          <p:cNvPr id="26626" name="Rectangle 4">
            <a:extLst>
              <a:ext uri="{FF2B5EF4-FFF2-40B4-BE49-F238E27FC236}">
                <a16:creationId xmlns:a16="http://schemas.microsoft.com/office/drawing/2014/main" id="{96860BD0-E0F0-7644-8750-94EF31F36A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72038" y="144463"/>
            <a:ext cx="2500312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 dirty="0" err="1">
                <a:latin typeface="Segoe Print" panose="02000800000000000000" pitchFamily="2" charset="0"/>
                <a:cs typeface="Ayuthaya" pitchFamily="2" charset="-34"/>
              </a:rPr>
              <a:t>Cynnydd</a:t>
            </a:r>
            <a:endParaRPr lang="en-US" altLang="cy-GB" sz="4000" dirty="0">
              <a:latin typeface="Segoe Print" panose="02000800000000000000" pitchFamily="2" charset="0"/>
              <a:cs typeface="Ayuthaya" pitchFamily="2" charset="-34"/>
            </a:endParaRPr>
          </a:p>
        </p:txBody>
      </p:sp>
      <p:sp>
        <p:nvSpPr>
          <p:cNvPr id="26627" name="Rectangle 5">
            <a:extLst>
              <a:ext uri="{FF2B5EF4-FFF2-40B4-BE49-F238E27FC236}">
                <a16:creationId xmlns:a16="http://schemas.microsoft.com/office/drawing/2014/main" id="{565ABE85-09C0-064C-B4FA-8B717B7AEA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14475" y="5654675"/>
            <a:ext cx="17621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 b="1">
                <a:latin typeface="Segoe Print" panose="02000800000000000000" pitchFamily="2" charset="0"/>
                <a:cs typeface="Ayuthaya" pitchFamily="2" charset="-34"/>
              </a:rPr>
              <a:t>Hyder</a:t>
            </a:r>
          </a:p>
        </p:txBody>
      </p:sp>
      <p:sp>
        <p:nvSpPr>
          <p:cNvPr id="26628" name="Rectangle 6">
            <a:extLst>
              <a:ext uri="{FF2B5EF4-FFF2-40B4-BE49-F238E27FC236}">
                <a16:creationId xmlns:a16="http://schemas.microsoft.com/office/drawing/2014/main" id="{98FAAA33-DF4F-1D4D-BB18-714CFEA35E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18575" y="5654675"/>
            <a:ext cx="231775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4000">
                <a:latin typeface="Segoe Print" panose="02000800000000000000" pitchFamily="2" charset="0"/>
                <a:cs typeface="Ayuthaya" pitchFamily="2" charset="-34"/>
              </a:rPr>
              <a:t>Ymarfer</a:t>
            </a:r>
          </a:p>
        </p:txBody>
      </p:sp>
      <p:sp>
        <p:nvSpPr>
          <p:cNvPr id="26629" name="Rectangle 7">
            <a:extLst>
              <a:ext uri="{FF2B5EF4-FFF2-40B4-BE49-F238E27FC236}">
                <a16:creationId xmlns:a16="http://schemas.microsoft.com/office/drawing/2014/main" id="{67327085-B3DE-FC4F-A4AD-C9786230E0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16538" y="730250"/>
            <a:ext cx="1514475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progress</a:t>
            </a:r>
          </a:p>
        </p:txBody>
      </p:sp>
      <p:sp>
        <p:nvSpPr>
          <p:cNvPr id="26630" name="Rectangle 8">
            <a:extLst>
              <a:ext uri="{FF2B5EF4-FFF2-40B4-BE49-F238E27FC236}">
                <a16:creationId xmlns:a16="http://schemas.microsoft.com/office/drawing/2014/main" id="{09954C38-6609-A646-988E-ABB16170C7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9342438" y="6308725"/>
            <a:ext cx="1471612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practice</a:t>
            </a:r>
          </a:p>
        </p:txBody>
      </p:sp>
      <p:sp>
        <p:nvSpPr>
          <p:cNvPr id="26631" name="Rectangle 9">
            <a:extLst>
              <a:ext uri="{FF2B5EF4-FFF2-40B4-BE49-F238E27FC236}">
                <a16:creationId xmlns:a16="http://schemas.microsoft.com/office/drawing/2014/main" id="{7B94EF63-50F5-FA41-8FFC-F8B1408EC6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08113" y="6338888"/>
            <a:ext cx="1868487" cy="476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500">
                <a:solidFill>
                  <a:srgbClr val="FF0000"/>
                </a:solidFill>
                <a:latin typeface="Segoe Print" panose="02000800000000000000" pitchFamily="2" charset="0"/>
                <a:cs typeface="Ayuthaya" pitchFamily="2" charset="-34"/>
              </a:rPr>
              <a:t>confidence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BE74A27-9C78-3140-B9B0-F293CCAE385C}"/>
              </a:ext>
            </a:extLst>
          </p:cNvPr>
          <p:cNvCxnSpPr/>
          <p:nvPr/>
        </p:nvCxnSpPr>
        <p:spPr>
          <a:xfrm flipH="1">
            <a:off x="2697163" y="1174750"/>
            <a:ext cx="2619375" cy="42957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6EE52EF3-4C51-2846-92B6-55E45EDBE6DC}"/>
              </a:ext>
            </a:extLst>
          </p:cNvPr>
          <p:cNvCxnSpPr>
            <a:cxnSpLocks/>
          </p:cNvCxnSpPr>
          <p:nvPr/>
        </p:nvCxnSpPr>
        <p:spPr>
          <a:xfrm>
            <a:off x="6775450" y="1174750"/>
            <a:ext cx="2674938" cy="4065588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cxnSp>
        <p:nvCxnSpPr>
          <p:cNvPr id="15" name="Straight Arrow Connector 14">
            <a:extLst>
              <a:ext uri="{FF2B5EF4-FFF2-40B4-BE49-F238E27FC236}">
                <a16:creationId xmlns:a16="http://schemas.microsoft.com/office/drawing/2014/main" id="{EE4FCE0D-649F-0349-9869-558B934B03C6}"/>
              </a:ext>
            </a:extLst>
          </p:cNvPr>
          <p:cNvCxnSpPr>
            <a:cxnSpLocks/>
          </p:cNvCxnSpPr>
          <p:nvPr/>
        </p:nvCxnSpPr>
        <p:spPr>
          <a:xfrm flipH="1">
            <a:off x="3576638" y="6308725"/>
            <a:ext cx="5040312" cy="53975"/>
          </a:xfrm>
          <a:prstGeom prst="straightConnector1">
            <a:avLst/>
          </a:prstGeom>
          <a:ln w="66675" cap="flat" cmpd="sng" algn="ctr">
            <a:solidFill>
              <a:schemeClr val="dk1"/>
            </a:solidFill>
            <a:prstDash val="solid"/>
            <a:round/>
            <a:headEnd type="arrow" w="med" len="med"/>
            <a:tailEnd type="arrow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tx1"/>
          </a:fontRef>
        </p:style>
      </p:cxnSp>
      <p:sp>
        <p:nvSpPr>
          <p:cNvPr id="26635" name="TextBox 16">
            <a:extLst>
              <a:ext uri="{FF2B5EF4-FFF2-40B4-BE49-F238E27FC236}">
                <a16:creationId xmlns:a16="http://schemas.microsoft.com/office/drawing/2014/main" id="{166A218F-73BC-EA4F-A9EC-876AEF44F7D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59350" y="3206750"/>
            <a:ext cx="2228850" cy="1554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6000" b="1" dirty="0" err="1">
                <a:latin typeface="Segoe Print" panose="02000800000000000000" pitchFamily="2" charset="0"/>
                <a:cs typeface="Arial Unicode MS" panose="020B0604020202020204" pitchFamily="34" charset="-128"/>
              </a:rPr>
              <a:t>SGIL</a:t>
            </a:r>
            <a:r>
              <a:rPr lang="en-US" altLang="cy-GB" sz="3500" dirty="0" err="1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a</a:t>
            </a:r>
            <a:r>
              <a:rPr lang="en-US" altLang="cy-GB" sz="3500" dirty="0">
                <a:solidFill>
                  <a:schemeClr val="bg1"/>
                </a:solidFill>
                <a:latin typeface="Segoe Print" panose="02000800000000000000" pitchFamily="2" charset="0"/>
                <a:cs typeface="Arial Unicode MS" panose="020B0604020202020204" pitchFamily="34" charset="-128"/>
              </a:rPr>
              <a:t> skill</a:t>
            </a:r>
          </a:p>
        </p:txBody>
      </p:sp>
    </p:spTree>
    <p:extLst>
      <p:ext uri="{BB962C8B-B14F-4D97-AF65-F5344CB8AC3E}">
        <p14:creationId xmlns:p14="http://schemas.microsoft.com/office/powerpoint/2010/main" val="10277316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peech Bubble: Rectangle with Corners Rounded 4">
            <a:extLst>
              <a:ext uri="{FF2B5EF4-FFF2-40B4-BE49-F238E27FC236}">
                <a16:creationId xmlns:a16="http://schemas.microsoft.com/office/drawing/2014/main" id="{FA92C1AF-EA0F-0C44-8253-A8AEFAF84EEB}"/>
              </a:ext>
            </a:extLst>
          </p:cNvPr>
          <p:cNvSpPr/>
          <p:nvPr/>
        </p:nvSpPr>
        <p:spPr>
          <a:xfrm>
            <a:off x="1707594" y="2157612"/>
            <a:ext cx="3437872" cy="1516365"/>
          </a:xfrm>
          <a:prstGeom prst="wedgeRoundRectCallout">
            <a:avLst>
              <a:gd name="adj1" fmla="val -62149"/>
              <a:gd name="adj2" fmla="val 41570"/>
              <a:gd name="adj3" fmla="val 16667"/>
            </a:avLst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Byddwn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ni’n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ymarfer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sgiliau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dirty="0" err="1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GB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/>
            <a:endParaRPr lang="en-GB" i="1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GB" i="1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Cavolini" panose="03000502040302020204" pitchFamily="66" charset="0"/>
                <a:cs typeface="Cavolini" panose="03000502040302020204" pitchFamily="66" charset="0"/>
              </a:rPr>
              <a:t>We’ll be practicing these skills today.</a:t>
            </a:r>
          </a:p>
        </p:txBody>
      </p:sp>
      <p:sp>
        <p:nvSpPr>
          <p:cNvPr id="2" name="Title 6">
            <a:extLst>
              <a:ext uri="{FF2B5EF4-FFF2-40B4-BE49-F238E27FC236}">
                <a16:creationId xmlns:a16="http://schemas.microsoft.com/office/drawing/2014/main" id="{3B83D9F2-1BF2-1D44-A770-E9A9F660BCAD}"/>
              </a:ext>
            </a:extLst>
          </p:cNvPr>
          <p:cNvSpPr txBox="1">
            <a:spLocks/>
          </p:cNvSpPr>
          <p:nvPr/>
        </p:nvSpPr>
        <p:spPr>
          <a:xfrm>
            <a:off x="165847" y="-418596"/>
            <a:ext cx="12026153" cy="20693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500" b="1" cap="none" dirty="0" err="1">
                <a:latin typeface="Ink Free" panose="03080402000500000000" pitchFamily="66" charset="0"/>
              </a:rPr>
              <a:t>Berfau</a:t>
            </a:r>
            <a:r>
              <a:rPr lang="en-US" sz="4500" b="1" cap="none" dirty="0">
                <a:latin typeface="Ink Free" panose="03080402000500000000" pitchFamily="66" charset="0"/>
              </a:rPr>
              <a:t> </a:t>
            </a:r>
            <a:r>
              <a:rPr lang="en-US" sz="4500" b="1" cap="none" dirty="0" err="1">
                <a:latin typeface="Ink Free" panose="03080402000500000000" pitchFamily="66" charset="0"/>
              </a:rPr>
              <a:t>Rheolaidd</a:t>
            </a:r>
            <a:r>
              <a:rPr lang="en-US" sz="4500" b="1" cap="none" dirty="0">
                <a:latin typeface="Ink Free" panose="03080402000500000000" pitchFamily="66" charset="0"/>
              </a:rPr>
              <a:t> y  </a:t>
            </a:r>
            <a:r>
              <a:rPr lang="en-US" sz="4500" b="1" cap="none" dirty="0" err="1">
                <a:latin typeface="Ink Free" panose="03080402000500000000" pitchFamily="66" charset="0"/>
              </a:rPr>
              <a:t>Gorffennol</a:t>
            </a:r>
            <a:endParaRPr lang="en-US" sz="4500" b="1" cap="none" dirty="0">
              <a:latin typeface="Ink Free" panose="03080402000500000000" pitchFamily="66" charset="0"/>
            </a:endParaRPr>
          </a:p>
          <a:p>
            <a:r>
              <a:rPr lang="en-US" sz="4500" b="1" cap="none" dirty="0">
                <a:latin typeface="Ink Free" panose="03080402000500000000" pitchFamily="66" charset="0"/>
              </a:rPr>
              <a:t> Regular Past Tense Verbs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0BEA279-46F5-3F4A-A994-9EF111D313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-1031170" y="2746123"/>
            <a:ext cx="4457700" cy="4111877"/>
          </a:xfrm>
          <a:prstGeom prst="rect">
            <a:avLst/>
          </a:prstGeom>
        </p:spPr>
      </p:pic>
      <p:pic>
        <p:nvPicPr>
          <p:cNvPr id="4" name="Picture 3" descr="Table&#10;&#10;Description automatically generated">
            <a:extLst>
              <a:ext uri="{FF2B5EF4-FFF2-40B4-BE49-F238E27FC236}">
                <a16:creationId xmlns:a16="http://schemas.microsoft.com/office/drawing/2014/main" id="{4AC4E711-B767-8B44-A316-1D3446450E08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10"/>
          <a:stretch/>
        </p:blipFill>
        <p:spPr>
          <a:xfrm>
            <a:off x="5228492" y="1723869"/>
            <a:ext cx="6703877" cy="491400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A13CE34-D842-7344-8053-8279ED814FA9}"/>
              </a:ext>
            </a:extLst>
          </p:cNvPr>
          <p:cNvSpPr txBox="1"/>
          <p:nvPr/>
        </p:nvSpPr>
        <p:spPr>
          <a:xfrm>
            <a:off x="6938720" y="2576447"/>
            <a:ext cx="3860848" cy="369332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81751FA-E753-544E-9D34-E72BB5D2BCCC}"/>
              </a:ext>
            </a:extLst>
          </p:cNvPr>
          <p:cNvSpPr txBox="1"/>
          <p:nvPr/>
        </p:nvSpPr>
        <p:spPr>
          <a:xfrm>
            <a:off x="7256012" y="3551375"/>
            <a:ext cx="3860848" cy="369332"/>
          </a:xfrm>
          <a:prstGeom prst="rect">
            <a:avLst/>
          </a:prstGeom>
          <a:noFill/>
          <a:ln w="508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1375A31-410F-2049-BB7C-B4D9F42CCA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37939" y="4180871"/>
            <a:ext cx="3143234" cy="1757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65366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1639078"/>
              </p:ext>
            </p:extLst>
          </p:nvPr>
        </p:nvGraphicFramePr>
        <p:xfrm>
          <a:off x="2041451" y="1961203"/>
          <a:ext cx="9965093" cy="4366272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7213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920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5164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2083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Cadarnhaol</a:t>
                      </a:r>
                      <a:r>
                        <a:rPr lang="en-US" sz="2000" dirty="0"/>
                        <a:t> / </a:t>
                      </a:r>
                    </a:p>
                    <a:p>
                      <a:pPr algn="ctr"/>
                      <a:r>
                        <a:rPr lang="en-US" sz="2000" dirty="0"/>
                        <a:t>Positive</a:t>
                      </a:r>
                    </a:p>
                  </a:txBody>
                  <a:tcPr marL="68580" marR="68580" marT="34293" marB="342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Cwestiwn</a:t>
                      </a:r>
                      <a:r>
                        <a:rPr lang="en-US" sz="2000" dirty="0"/>
                        <a:t> / Question</a:t>
                      </a:r>
                    </a:p>
                  </a:txBody>
                  <a:tcPr marL="68580" marR="68580" marT="34293" marB="34293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000" dirty="0" err="1"/>
                        <a:t>Negyddol</a:t>
                      </a:r>
                      <a:r>
                        <a:rPr lang="en-US" sz="2000" dirty="0"/>
                        <a:t> / </a:t>
                      </a:r>
                    </a:p>
                    <a:p>
                      <a:pPr algn="ctr"/>
                      <a:r>
                        <a:rPr lang="en-US" sz="2000" dirty="0"/>
                        <a:t>Negative</a:t>
                      </a:r>
                    </a:p>
                  </a:txBody>
                  <a:tcPr marL="68580" marR="68580" marT="34293" marB="34293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5895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Roeddwn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i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Roeddet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ti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e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hi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ni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Roeddech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chi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Roedden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nhw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Oeddwn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Oeddet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ti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Oedd e?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Oedd hi?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Oeddech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chi?</a:t>
                      </a: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nhw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</a:txBody>
                  <a:tcPr marL="68580" marR="68580" marT="34293" marB="34293"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Doeddwn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Doeddet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ti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e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hi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ni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Doeddech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chi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  <a:p>
                      <a:pPr>
                        <a:lnSpc>
                          <a:spcPct val="150000"/>
                        </a:lnSpc>
                        <a:spcBef>
                          <a:spcPts val="600"/>
                        </a:spcBef>
                      </a:pP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Doedden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nhw</a:t>
                      </a:r>
                      <a:r>
                        <a:rPr lang="en-US" sz="2000" b="1" dirty="0">
                          <a:latin typeface="Segoe Print" panose="02000800000000000000" pitchFamily="2" charset="0"/>
                        </a:rPr>
                        <a:t> </a:t>
                      </a:r>
                      <a:r>
                        <a:rPr lang="en-US" sz="2000" b="1" dirty="0" err="1">
                          <a:latin typeface="Segoe Print" panose="02000800000000000000" pitchFamily="2" charset="0"/>
                        </a:rPr>
                        <a:t>ddim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9335792-A55C-D840-B978-28D3E8B7158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57830278"/>
              </p:ext>
            </p:extLst>
          </p:nvPr>
        </p:nvGraphicFramePr>
        <p:xfrm>
          <a:off x="185455" y="2266003"/>
          <a:ext cx="1685875" cy="36323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85875">
                  <a:extLst>
                    <a:ext uri="{9D8B030D-6E8A-4147-A177-3AD203B41FA5}">
                      <a16:colId xmlns:a16="http://schemas.microsoft.com/office/drawing/2014/main" val="2043829294"/>
                    </a:ext>
                  </a:extLst>
                </a:gridCol>
              </a:tblGrid>
              <a:tr h="362083">
                <a:tc>
                  <a:txBody>
                    <a:bodyPr/>
                    <a:lstStyle/>
                    <a:p>
                      <a:pPr algn="ctr"/>
                      <a:r>
                        <a:rPr lang="en-US" sz="2000" dirty="0"/>
                        <a:t>Person</a:t>
                      </a:r>
                    </a:p>
                  </a:txBody>
                  <a:tcPr marL="68580" marR="68580" marT="34293" marB="34293"/>
                </a:tc>
                <a:extLst>
                  <a:ext uri="{0D108BD9-81ED-4DB2-BD59-A6C34878D82A}">
                    <a16:rowId xmlns:a16="http://schemas.microsoft.com/office/drawing/2014/main" val="3408189799"/>
                  </a:ext>
                </a:extLst>
              </a:tr>
              <a:tr h="3258953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Fi / Me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/>
                        <a:t>Ti</a:t>
                      </a:r>
                      <a:r>
                        <a:rPr lang="en-US" sz="2000" b="1" dirty="0"/>
                        <a:t> / You (s.)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Fe / Him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Hi / Her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Ni / Us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/>
                        <a:t>Chi / You (pl.)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1" dirty="0" err="1"/>
                        <a:t>Nhw</a:t>
                      </a:r>
                      <a:r>
                        <a:rPr lang="en-US" sz="2000" b="1" dirty="0"/>
                        <a:t> / Them</a:t>
                      </a:r>
                      <a:endParaRPr lang="en-US" sz="2000" b="1" dirty="0">
                        <a:latin typeface="Segoe Print" panose="02000800000000000000" pitchFamily="2" charset="0"/>
                      </a:endParaRPr>
                    </a:p>
                  </a:txBody>
                  <a:tcPr marL="68580" marR="68580" marT="34293" marB="34293"/>
                </a:tc>
                <a:extLst>
                  <a:ext uri="{0D108BD9-81ED-4DB2-BD59-A6C34878D82A}">
                    <a16:rowId xmlns:a16="http://schemas.microsoft.com/office/drawing/2014/main" val="3591475509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D7A511D-C026-87B9-9AFE-7E166880C7A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5450657"/>
              </p:ext>
            </p:extLst>
          </p:nvPr>
        </p:nvGraphicFramePr>
        <p:xfrm>
          <a:off x="4052741" y="2749703"/>
          <a:ext cx="1454924" cy="3471447"/>
        </p:xfrm>
        <a:graphic>
          <a:graphicData uri="http://schemas.openxmlformats.org/drawingml/2006/table">
            <a:tbl>
              <a:tblPr>
                <a:tableStyleId>{69C7853C-536D-4A76-A0AE-DD22124D55A5}</a:tableStyleId>
              </a:tblPr>
              <a:tblGrid>
                <a:gridCol w="1454924">
                  <a:extLst>
                    <a:ext uri="{9D8B030D-6E8A-4147-A177-3AD203B41FA5}">
                      <a16:colId xmlns:a16="http://schemas.microsoft.com/office/drawing/2014/main" val="2088152935"/>
                    </a:ext>
                  </a:extLst>
                </a:gridCol>
              </a:tblGrid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I was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15996566"/>
                  </a:ext>
                </a:extLst>
              </a:tr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You were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6382120"/>
                  </a:ext>
                </a:extLst>
              </a:tr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He was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7945585"/>
                  </a:ext>
                </a:extLst>
              </a:tr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She was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59617822"/>
                  </a:ext>
                </a:extLst>
              </a:tr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We were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8423560"/>
                  </a:ext>
                </a:extLst>
              </a:tr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You were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13578699"/>
                  </a:ext>
                </a:extLst>
              </a:tr>
              <a:tr h="495921">
                <a:tc>
                  <a:txBody>
                    <a:bodyPr/>
                    <a:lstStyle/>
                    <a:p>
                      <a:pPr algn="l"/>
                      <a:r>
                        <a:rPr lang="cy-GB" sz="1900" b="0" i="1" dirty="0">
                          <a:effectLst/>
                        </a:rPr>
                        <a:t>They were</a:t>
                      </a:r>
                      <a:endParaRPr lang="en-GB" sz="1900" b="0" i="1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33297" marR="133297" marT="0" marB="0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8962176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5565602-7890-CBBE-3519-800751EE5C1F}"/>
              </a:ext>
            </a:extLst>
          </p:cNvPr>
          <p:cNvSpPr txBox="1"/>
          <p:nvPr/>
        </p:nvSpPr>
        <p:spPr>
          <a:xfrm>
            <a:off x="2162542" y="296880"/>
            <a:ext cx="7866915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Yr </a:t>
            </a:r>
            <a:r>
              <a:rPr lang="en-US" sz="3600" dirty="0" err="1">
                <a:latin typeface="Tw Cen MT" panose="020B0602020104020603" pitchFamily="34" charset="0"/>
              </a:rPr>
              <a:t>amherffaith</a:t>
            </a:r>
            <a:r>
              <a:rPr lang="en-US" sz="3600" dirty="0">
                <a:latin typeface="Tw Cen MT" panose="020B0602020104020603" pitchFamily="34" charset="0"/>
              </a:rPr>
              <a:t> / The imperfect tense</a:t>
            </a:r>
          </a:p>
          <a:p>
            <a:pPr algn="ctr"/>
            <a:r>
              <a:rPr lang="en-US" sz="3600" dirty="0">
                <a:latin typeface="Tw Cen MT" panose="020B0602020104020603" pitchFamily="34" charset="0"/>
              </a:rPr>
              <a:t>= was / were</a:t>
            </a:r>
          </a:p>
        </p:txBody>
      </p:sp>
    </p:spTree>
    <p:extLst>
      <p:ext uri="{BB962C8B-B14F-4D97-AF65-F5344CB8AC3E}">
        <p14:creationId xmlns:p14="http://schemas.microsoft.com/office/powerpoint/2010/main" val="42916886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6">
            <a:extLst>
              <a:ext uri="{FF2B5EF4-FFF2-40B4-BE49-F238E27FC236}">
                <a16:creationId xmlns:a16="http://schemas.microsoft.com/office/drawing/2014/main" id="{DEB18C5E-D2AF-458C-AAB5-58AF894D095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930971130"/>
              </p:ext>
            </p:extLst>
          </p:nvPr>
        </p:nvGraphicFramePr>
        <p:xfrm>
          <a:off x="304800" y="1450209"/>
          <a:ext cx="5691809" cy="2415209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6721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96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82578">
                <a:tc gridSpan="2">
                  <a:txBody>
                    <a:bodyPr/>
                    <a:lstStyle/>
                    <a:p>
                      <a:pPr algn="ctr"/>
                      <a:r>
                        <a:rPr lang="en-GB" sz="2800" b="1" dirty="0" err="1"/>
                        <a:t>Mynd</a:t>
                      </a:r>
                      <a:r>
                        <a:rPr lang="en-GB" sz="2800" b="1" dirty="0"/>
                        <a:t> (</a:t>
                      </a:r>
                      <a:r>
                        <a:rPr lang="en-GB" sz="2800" b="0" dirty="0"/>
                        <a:t>‘to go’)</a:t>
                      </a: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/>
                        <a:t>Es </a:t>
                      </a:r>
                      <a:r>
                        <a:rPr lang="en-GB" sz="3200" b="0" baseline="0" dirty="0" err="1"/>
                        <a:t>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Aethon</a:t>
                      </a:r>
                      <a:r>
                        <a:rPr lang="en-GB" sz="3200" b="0" baseline="0" dirty="0"/>
                        <a:t> </a:t>
                      </a:r>
                      <a:r>
                        <a:rPr lang="en-GB" sz="3200" b="0" baseline="0" dirty="0" err="1"/>
                        <a:t>ni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dirty="0"/>
                        <a:t>Est </a:t>
                      </a:r>
                      <a:r>
                        <a:rPr lang="en-GB" sz="3200" b="0" dirty="0" err="1"/>
                        <a:t>ti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Aethoch</a:t>
                      </a:r>
                      <a:r>
                        <a:rPr lang="en-GB" sz="3200" b="0" dirty="0"/>
                        <a:t> chi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Aeth</a:t>
                      </a:r>
                      <a:r>
                        <a:rPr lang="en-GB" sz="3200" b="0" baseline="0" dirty="0"/>
                        <a:t> e / hi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Aethon</a:t>
                      </a:r>
                      <a:r>
                        <a:rPr lang="en-GB" sz="3200" b="0" dirty="0"/>
                        <a:t> </a:t>
                      </a:r>
                      <a:r>
                        <a:rPr lang="en-GB" sz="3200" b="0" dirty="0" err="1"/>
                        <a:t>nhw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5" name="Content Placeholder 6">
            <a:extLst>
              <a:ext uri="{FF2B5EF4-FFF2-40B4-BE49-F238E27FC236}">
                <a16:creationId xmlns:a16="http://schemas.microsoft.com/office/drawing/2014/main" id="{73FB7119-F042-4E85-838F-A8F2A9A9B608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31226678"/>
              </p:ext>
            </p:extLst>
          </p:nvPr>
        </p:nvGraphicFramePr>
        <p:xfrm>
          <a:off x="304800" y="4205297"/>
          <a:ext cx="5691809" cy="2415209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265954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3226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82578">
                <a:tc gridSpan="2">
                  <a:txBody>
                    <a:bodyPr/>
                    <a:lstStyle/>
                    <a:p>
                      <a:pPr algn="ctr"/>
                      <a:r>
                        <a:rPr lang="en-GB" sz="2800" b="1" dirty="0" err="1"/>
                        <a:t>Gwneud</a:t>
                      </a:r>
                      <a:r>
                        <a:rPr lang="en-GB" sz="2800" b="1" dirty="0"/>
                        <a:t> (</a:t>
                      </a:r>
                      <a:r>
                        <a:rPr lang="en-GB" sz="2800" b="0" dirty="0"/>
                        <a:t>‘to do/make’)</a:t>
                      </a: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2800" b="0" baseline="0" dirty="0" err="1"/>
                        <a:t>Gwnes</a:t>
                      </a:r>
                      <a:r>
                        <a:rPr lang="en-GB" sz="2800" b="0" baseline="0" dirty="0"/>
                        <a:t> </a:t>
                      </a:r>
                      <a:r>
                        <a:rPr lang="en-GB" sz="2800" b="0" baseline="0" dirty="0" err="1"/>
                        <a:t>i</a:t>
                      </a:r>
                      <a:endParaRPr lang="en-GB" sz="28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baseline="0" dirty="0" err="1"/>
                        <a:t>Gwnaethon</a:t>
                      </a:r>
                      <a:r>
                        <a:rPr lang="en-GB" sz="2800" b="0" baseline="0" dirty="0"/>
                        <a:t> </a:t>
                      </a:r>
                      <a:r>
                        <a:rPr lang="en-GB" sz="2800" b="0" baseline="0" dirty="0" err="1"/>
                        <a:t>ni</a:t>
                      </a:r>
                      <a:endParaRPr lang="en-GB" sz="28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2800" b="0" dirty="0" err="1"/>
                        <a:t>Gwnest</a:t>
                      </a:r>
                      <a:r>
                        <a:rPr lang="en-GB" sz="2800" b="0" dirty="0"/>
                        <a:t> </a:t>
                      </a:r>
                      <a:r>
                        <a:rPr lang="en-GB" sz="2800" b="0" dirty="0" err="1"/>
                        <a:t>ti</a:t>
                      </a:r>
                      <a:endParaRPr lang="en-GB" sz="28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dirty="0" err="1"/>
                        <a:t>Gwnaethoch</a:t>
                      </a:r>
                      <a:r>
                        <a:rPr lang="en-GB" sz="2800" b="0" dirty="0"/>
                        <a:t> chi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2800" b="0" baseline="0" dirty="0" err="1"/>
                        <a:t>Gwnaeth</a:t>
                      </a:r>
                      <a:r>
                        <a:rPr lang="en-GB" sz="2800" b="0" baseline="0" dirty="0"/>
                        <a:t> e / hi</a:t>
                      </a:r>
                      <a:endParaRPr lang="en-GB" sz="28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800" b="0" dirty="0" err="1"/>
                        <a:t>Gwnaethon</a:t>
                      </a:r>
                      <a:r>
                        <a:rPr lang="en-GB" sz="2800" b="0" dirty="0"/>
                        <a:t> </a:t>
                      </a:r>
                      <a:r>
                        <a:rPr lang="en-GB" sz="2800" b="0" dirty="0" err="1"/>
                        <a:t>nhw</a:t>
                      </a:r>
                      <a:endParaRPr lang="en-GB" sz="28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175AA9B5-77D6-49C7-A57D-A43BAA78F712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835837175"/>
              </p:ext>
            </p:extLst>
          </p:nvPr>
        </p:nvGraphicFramePr>
        <p:xfrm>
          <a:off x="6195391" y="1450209"/>
          <a:ext cx="5691809" cy="2415209"/>
        </p:xfrm>
        <a:graphic>
          <a:graphicData uri="http://schemas.openxmlformats.org/drawingml/2006/table">
            <a:tbl>
              <a:tblPr firstRow="1" bandRow="1">
                <a:tableStyleId>{17292A2E-F333-43FB-9621-5CBBE7FDCDCB}</a:tableStyleId>
              </a:tblPr>
              <a:tblGrid>
                <a:gridCol w="26721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96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82578">
                <a:tc gridSpan="2">
                  <a:txBody>
                    <a:bodyPr/>
                    <a:lstStyle/>
                    <a:p>
                      <a:pPr algn="ctr"/>
                      <a:r>
                        <a:rPr lang="en-GB" sz="2800" b="1" dirty="0"/>
                        <a:t>Cael (</a:t>
                      </a:r>
                      <a:r>
                        <a:rPr lang="en-GB" sz="2800" b="0" dirty="0"/>
                        <a:t>‘to have’)</a:t>
                      </a: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Ces</a:t>
                      </a:r>
                      <a:r>
                        <a:rPr lang="en-GB" sz="3200" b="0" baseline="0" dirty="0"/>
                        <a:t> </a:t>
                      </a:r>
                      <a:r>
                        <a:rPr lang="en-GB" sz="3200" b="0" baseline="0" dirty="0" err="1"/>
                        <a:t>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Cawson</a:t>
                      </a:r>
                      <a:r>
                        <a:rPr lang="en-GB" sz="3200" b="0" baseline="0" dirty="0"/>
                        <a:t> </a:t>
                      </a:r>
                      <a:r>
                        <a:rPr lang="en-GB" sz="3200" b="0" baseline="0" dirty="0" err="1"/>
                        <a:t>ni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Cest</a:t>
                      </a:r>
                      <a:r>
                        <a:rPr lang="en-GB" sz="3200" b="0" dirty="0"/>
                        <a:t> </a:t>
                      </a:r>
                      <a:r>
                        <a:rPr lang="en-GB" sz="3200" b="0" dirty="0" err="1"/>
                        <a:t>ti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Cawsoch</a:t>
                      </a:r>
                      <a:r>
                        <a:rPr lang="en-GB" sz="3200" b="0" dirty="0"/>
                        <a:t> chi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Cafodd</a:t>
                      </a:r>
                      <a:r>
                        <a:rPr lang="en-GB" sz="3200" b="0" baseline="0" dirty="0"/>
                        <a:t> e / hi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Cawson</a:t>
                      </a:r>
                      <a:r>
                        <a:rPr lang="en-GB" sz="3200" b="0" dirty="0"/>
                        <a:t> </a:t>
                      </a:r>
                      <a:r>
                        <a:rPr lang="en-GB" sz="3200" b="0" dirty="0" err="1"/>
                        <a:t>nhw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graphicFrame>
        <p:nvGraphicFramePr>
          <p:cNvPr id="8" name="Content Placeholder 6">
            <a:extLst>
              <a:ext uri="{FF2B5EF4-FFF2-40B4-BE49-F238E27FC236}">
                <a16:creationId xmlns:a16="http://schemas.microsoft.com/office/drawing/2014/main" id="{1C70FE4E-7B1D-4CB7-AAD1-61192A0EDCD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74645451"/>
              </p:ext>
            </p:extLst>
          </p:nvPr>
        </p:nvGraphicFramePr>
        <p:xfrm>
          <a:off x="6255030" y="4205297"/>
          <a:ext cx="5691809" cy="2405256"/>
        </p:xfrm>
        <a:graphic>
          <a:graphicData uri="http://schemas.openxmlformats.org/drawingml/2006/table">
            <a:tbl>
              <a:tblPr firstRow="1" bandRow="1">
                <a:tableStyleId>{72833802-FEF1-4C79-8D5D-14CF1EAF98D9}</a:tableStyleId>
              </a:tblPr>
              <a:tblGrid>
                <a:gridCol w="267218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1962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72625">
                <a:tc gridSpan="2">
                  <a:txBody>
                    <a:bodyPr/>
                    <a:lstStyle/>
                    <a:p>
                      <a:pPr algn="ctr"/>
                      <a:r>
                        <a:rPr lang="en-GB" sz="2800" b="1" dirty="0"/>
                        <a:t>Dod (</a:t>
                      </a:r>
                      <a:r>
                        <a:rPr lang="en-GB" sz="2800" b="0" dirty="0"/>
                        <a:t>‘to come’)</a:t>
                      </a:r>
                    </a:p>
                  </a:txBody>
                  <a:tcPr anchor="ctr"/>
                </a:tc>
                <a:tc hMerge="1">
                  <a:txBody>
                    <a:bodyPr/>
                    <a:lstStyle/>
                    <a:p>
                      <a:endParaRPr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/>
                        <a:t>Des </a:t>
                      </a:r>
                      <a:r>
                        <a:rPr lang="en-GB" sz="3200" b="0" baseline="0" dirty="0" err="1"/>
                        <a:t>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Daethon</a:t>
                      </a:r>
                      <a:r>
                        <a:rPr lang="en-GB" sz="3200" b="0" baseline="0" dirty="0"/>
                        <a:t> </a:t>
                      </a:r>
                      <a:r>
                        <a:rPr lang="en-GB" sz="3200" b="0" baseline="0" dirty="0" err="1"/>
                        <a:t>ni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Dest</a:t>
                      </a:r>
                      <a:r>
                        <a:rPr lang="en-GB" sz="3200" b="0" dirty="0"/>
                        <a:t> </a:t>
                      </a:r>
                      <a:r>
                        <a:rPr lang="en-GB" sz="3200" b="0" dirty="0" err="1"/>
                        <a:t>ti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Daethoch</a:t>
                      </a:r>
                      <a:r>
                        <a:rPr lang="en-GB" sz="3200" b="0" dirty="0"/>
                        <a:t> chi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10877">
                <a:tc>
                  <a:txBody>
                    <a:bodyPr/>
                    <a:lstStyle/>
                    <a:p>
                      <a:r>
                        <a:rPr lang="en-GB" sz="3200" b="0" baseline="0" dirty="0" err="1"/>
                        <a:t>Daeth</a:t>
                      </a:r>
                      <a:r>
                        <a:rPr lang="en-GB" sz="3200" b="0" baseline="0" dirty="0"/>
                        <a:t> e / hi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0" dirty="0" err="1"/>
                        <a:t>Daethon</a:t>
                      </a:r>
                      <a:r>
                        <a:rPr lang="en-GB" sz="3200" b="0" dirty="0"/>
                        <a:t> </a:t>
                      </a:r>
                      <a:r>
                        <a:rPr lang="en-GB" sz="3200" b="0" dirty="0" err="1"/>
                        <a:t>nhw</a:t>
                      </a:r>
                      <a:endParaRPr lang="en-GB" sz="3200" b="0" dirty="0"/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FA277012-E94B-96D0-A21B-D306961E98A7}"/>
              </a:ext>
            </a:extLst>
          </p:cNvPr>
          <p:cNvSpPr txBox="1"/>
          <p:nvPr/>
        </p:nvSpPr>
        <p:spPr>
          <a:xfrm>
            <a:off x="304800" y="463999"/>
            <a:ext cx="11582400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 err="1">
                <a:latin typeface="Tw Cen MT" panose="020B0602020104020603" pitchFamily="34" charset="0"/>
              </a:rPr>
              <a:t>Berfau</a:t>
            </a:r>
            <a:r>
              <a:rPr lang="en-US" sz="3600" dirty="0">
                <a:latin typeface="Tw Cen MT" panose="020B0602020104020603" pitchFamily="34" charset="0"/>
              </a:rPr>
              <a:t> </a:t>
            </a:r>
            <a:r>
              <a:rPr lang="en-US" sz="3600" dirty="0" err="1">
                <a:latin typeface="Tw Cen MT" panose="020B0602020104020603" pitchFamily="34" charset="0"/>
              </a:rPr>
              <a:t>afreolaidd</a:t>
            </a:r>
            <a:r>
              <a:rPr lang="en-US" sz="3600" dirty="0">
                <a:latin typeface="Tw Cen MT" panose="020B0602020104020603" pitchFamily="34" charset="0"/>
              </a:rPr>
              <a:t> </a:t>
            </a:r>
            <a:r>
              <a:rPr lang="en-US" sz="3600" dirty="0" err="1">
                <a:latin typeface="Tw Cen MT" panose="020B0602020104020603" pitchFamily="34" charset="0"/>
              </a:rPr>
              <a:t>gorffennol</a:t>
            </a:r>
            <a:r>
              <a:rPr lang="en-US" sz="3600" dirty="0">
                <a:latin typeface="Tw Cen MT" panose="020B0602020104020603" pitchFamily="34" charset="0"/>
              </a:rPr>
              <a:t>/ Past tense irregular verbs</a:t>
            </a:r>
          </a:p>
        </p:txBody>
      </p:sp>
    </p:spTree>
    <p:extLst>
      <p:ext uri="{BB962C8B-B14F-4D97-AF65-F5344CB8AC3E}">
        <p14:creationId xmlns:p14="http://schemas.microsoft.com/office/powerpoint/2010/main" val="27208598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7CE3CFD-05E3-6043-8AAC-9ED860F3F27C}"/>
              </a:ext>
            </a:extLst>
          </p:cNvPr>
          <p:cNvSpPr txBox="1"/>
          <p:nvPr/>
        </p:nvSpPr>
        <p:spPr>
          <a:xfrm>
            <a:off x="1591733" y="447850"/>
            <a:ext cx="9093200" cy="1446550"/>
          </a:xfrm>
          <a:prstGeom prst="rect">
            <a:avLst/>
          </a:prstGeom>
          <a:solidFill>
            <a:srgbClr val="FFDCE9"/>
          </a:solidFill>
          <a:effectLst>
            <a:glow rad="558800">
              <a:schemeClr val="accent1">
                <a:alpha val="40000"/>
              </a:schemeClr>
            </a:glow>
            <a:softEdge rad="63500"/>
          </a:effectLst>
        </p:spPr>
        <p:txBody>
          <a:bodyPr wrap="square" rtlCol="0">
            <a:spAutoFit/>
          </a:bodyPr>
          <a:lstStyle/>
          <a:p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Atebwch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:</a:t>
            </a:r>
            <a:endParaRPr lang="en-US" sz="1700" i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1700" i="1" dirty="0">
                <a:latin typeface="Cavolini" panose="03000502040302020204" pitchFamily="66" charset="0"/>
                <a:cs typeface="Cavolini" panose="03000502040302020204" pitchFamily="66" charset="0"/>
              </a:rPr>
              <a:t>Using the presentations and resources we have used to practice the past tense verbs, answer these questions :</a:t>
            </a:r>
          </a:p>
          <a:p>
            <a:r>
              <a:rPr lang="en-US" sz="1700" i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9D71E4-CBDA-814F-B6B5-56DB685D4B40}"/>
              </a:ext>
            </a:extLst>
          </p:cNvPr>
          <p:cNvSpPr txBox="1"/>
          <p:nvPr/>
        </p:nvSpPr>
        <p:spPr>
          <a:xfrm>
            <a:off x="1591733" y="2340565"/>
            <a:ext cx="9093200" cy="309001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50000"/>
              </a:lnSpc>
              <a:buAutoNum type="arabicPeriod"/>
            </a:pP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Ble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est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ti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ddoe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Est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ti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i’r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siop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Beth gest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ti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frecwast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heddiw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Beth gest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ti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swper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neithiwr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Beth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wnest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ti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200" dirty="0" err="1">
                <a:latin typeface="Cavolini" panose="03000502040302020204" pitchFamily="66" charset="0"/>
                <a:cs typeface="Cavolini" panose="03000502040302020204" pitchFamily="66" charset="0"/>
              </a:rPr>
              <a:t>ddoe</a:t>
            </a:r>
            <a:r>
              <a:rPr lang="en-US" sz="22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>
              <a:lnSpc>
                <a:spcPct val="150000"/>
              </a:lnSpc>
            </a:pPr>
            <a:endParaRPr lang="en-US" sz="22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60710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7CE3CFD-05E3-6043-8AAC-9ED860F3F27C}"/>
              </a:ext>
            </a:extLst>
          </p:cNvPr>
          <p:cNvSpPr txBox="1"/>
          <p:nvPr/>
        </p:nvSpPr>
        <p:spPr>
          <a:xfrm>
            <a:off x="1591733" y="363183"/>
            <a:ext cx="9093200" cy="1446550"/>
          </a:xfrm>
          <a:prstGeom prst="rect">
            <a:avLst/>
          </a:prstGeom>
          <a:solidFill>
            <a:srgbClr val="FFDCE9"/>
          </a:solidFill>
          <a:effectLst>
            <a:glow rad="558800">
              <a:schemeClr val="accent1">
                <a:alpha val="40000"/>
              </a:schemeClr>
            </a:glow>
            <a:softEdge rad="63500"/>
          </a:effectLst>
        </p:spPr>
        <p:txBody>
          <a:bodyPr wrap="square" rtlCol="0">
            <a:spAutoFit/>
          </a:bodyPr>
          <a:lstStyle/>
          <a:p>
            <a:endParaRPr lang="en-US" sz="20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Parwch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brawddegau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1700" dirty="0" err="1">
                <a:latin typeface="Cavolini" panose="03000502040302020204" pitchFamily="66" charset="0"/>
                <a:cs typeface="Cavolini" panose="03000502040302020204" pitchFamily="66" charset="0"/>
              </a:rPr>
              <a:t>yma</a:t>
            </a:r>
            <a:r>
              <a:rPr lang="en-US" sz="1700" dirty="0">
                <a:latin typeface="Cavolini" panose="03000502040302020204" pitchFamily="66" charset="0"/>
                <a:cs typeface="Cavolini" panose="03000502040302020204" pitchFamily="66" charset="0"/>
              </a:rPr>
              <a:t> :</a:t>
            </a:r>
            <a:endParaRPr lang="en-US" sz="1700" i="1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1700" i="1" dirty="0">
                <a:latin typeface="Cavolini" panose="03000502040302020204" pitchFamily="66" charset="0"/>
                <a:cs typeface="Cavolini" panose="03000502040302020204" pitchFamily="66" charset="0"/>
              </a:rPr>
              <a:t>Using the presentations and resources we have used to practice the past tense verbs, pair the Welsh and the English :</a:t>
            </a:r>
          </a:p>
          <a:p>
            <a:r>
              <a:rPr lang="en-US" sz="1700" i="1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9D71E4-CBDA-814F-B6B5-56DB685D4B40}"/>
              </a:ext>
            </a:extLst>
          </p:cNvPr>
          <p:cNvSpPr txBox="1"/>
          <p:nvPr/>
        </p:nvSpPr>
        <p:spPr>
          <a:xfrm>
            <a:off x="211668" y="2073396"/>
            <a:ext cx="5393266" cy="3740832"/>
          </a:xfrm>
          <a:prstGeom prst="rect">
            <a:avLst/>
          </a:prstGeom>
          <a:solidFill>
            <a:srgbClr val="F3F08A"/>
          </a:solidFill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Ces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dost a jam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frecwast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Es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Gaerdydd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ddoe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Yfais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laeth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bore ‘ma.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Des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i’r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ysgol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yn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y car.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Aeth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pennaeth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adre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Ches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ddim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gwaith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cartref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ddoe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Est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ti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i’r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sinema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neithiwr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Chwaraeais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rygbi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ddydd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000" dirty="0" err="1">
                <a:latin typeface="Cavolini" panose="03000502040302020204" pitchFamily="66" charset="0"/>
                <a:cs typeface="Cavolini" panose="03000502040302020204" pitchFamily="66" charset="0"/>
              </a:rPr>
              <a:t>Sadwrn</a:t>
            </a: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480763-A987-9742-9D18-E1D04CADF7BF}"/>
              </a:ext>
            </a:extLst>
          </p:cNvPr>
          <p:cNvSpPr txBox="1"/>
          <p:nvPr/>
        </p:nvSpPr>
        <p:spPr>
          <a:xfrm>
            <a:off x="6028265" y="2073396"/>
            <a:ext cx="5884333" cy="37408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Did you go to the cinema last night?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The headteacher went home.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I went to Cardiff yesterday.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I had toast and jam for breakfast.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I played rugby on Saturday.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I came to school in the car. 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I drank milk this morning.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Cavolini" panose="03000502040302020204" pitchFamily="66" charset="0"/>
                <a:cs typeface="Cavolini" panose="03000502040302020204" pitchFamily="66" charset="0"/>
              </a:rPr>
              <a:t>I didn’t have homework yesterday. </a:t>
            </a:r>
          </a:p>
        </p:txBody>
      </p:sp>
    </p:spTree>
    <p:extLst>
      <p:ext uri="{BB962C8B-B14F-4D97-AF65-F5344CB8AC3E}">
        <p14:creationId xmlns:p14="http://schemas.microsoft.com/office/powerpoint/2010/main" val="25299948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365110" y="2018364"/>
            <a:ext cx="9025800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defTabSz="457200"/>
            <a:r>
              <a:rPr lang="en-GB" sz="2800" dirty="0">
                <a:solidFill>
                  <a:srgbClr val="B71E42"/>
                </a:solidFill>
                <a:latin typeface="Segoe Print" panose="02000800000000000000" pitchFamily="2" charset="0"/>
              </a:rPr>
              <a:t>  </a:t>
            </a:r>
            <a:r>
              <a:rPr lang="en-GB" sz="2200" dirty="0" err="1">
                <a:solidFill>
                  <a:srgbClr val="B71E42"/>
                </a:solidFill>
                <a:latin typeface="Segoe Print" panose="02000800000000000000" pitchFamily="2" charset="0"/>
              </a:rPr>
              <a:t>berfenw</a:t>
            </a:r>
            <a:r>
              <a:rPr lang="en-GB" sz="22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	-	verb-noun (dictionary form of doing word)</a:t>
            </a:r>
          </a:p>
          <a:p>
            <a:pPr defTabSz="457200"/>
            <a:r>
              <a:rPr lang="en-GB" sz="2200" dirty="0">
                <a:solidFill>
                  <a:srgbClr val="B71E42"/>
                </a:solidFill>
                <a:latin typeface="Segoe Print" panose="02000800000000000000" pitchFamily="2" charset="0"/>
              </a:rPr>
              <a:t>  </a:t>
            </a:r>
            <a:r>
              <a:rPr lang="en-GB" sz="2200" dirty="0" err="1">
                <a:solidFill>
                  <a:srgbClr val="B71E42"/>
                </a:solidFill>
                <a:latin typeface="Segoe Print" panose="02000800000000000000" pitchFamily="2" charset="0"/>
              </a:rPr>
              <a:t>bonyn</a:t>
            </a:r>
            <a:r>
              <a:rPr lang="en-GB" sz="22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		-   stem (the part we add an ending to)</a:t>
            </a:r>
          </a:p>
          <a:p>
            <a:pPr defTabSz="457200"/>
            <a:r>
              <a:rPr lang="en-GB" sz="2200" dirty="0">
                <a:solidFill>
                  <a:srgbClr val="B71E42"/>
                </a:solidFill>
                <a:latin typeface="Segoe Print" panose="02000800000000000000" pitchFamily="2" charset="0"/>
              </a:rPr>
              <a:t>  </a:t>
            </a:r>
            <a:r>
              <a:rPr lang="en-GB" sz="2200" dirty="0" err="1">
                <a:solidFill>
                  <a:srgbClr val="B71E42"/>
                </a:solidFill>
                <a:latin typeface="Segoe Print" panose="02000800000000000000" pitchFamily="2" charset="0"/>
              </a:rPr>
              <a:t>terfyniad</a:t>
            </a:r>
            <a:r>
              <a:rPr lang="en-GB" sz="22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	-	ending  (the part that tells us when/who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)</a:t>
            </a:r>
          </a:p>
        </p:txBody>
      </p:sp>
      <p:sp>
        <p:nvSpPr>
          <p:cNvPr id="5" name="Title 6">
            <a:extLst>
              <a:ext uri="{FF2B5EF4-FFF2-40B4-BE49-F238E27FC236}">
                <a16:creationId xmlns:a16="http://schemas.microsoft.com/office/drawing/2014/main" id="{1CA09C8C-1636-B944-9794-61479EC1C62D}"/>
              </a:ext>
            </a:extLst>
          </p:cNvPr>
          <p:cNvSpPr txBox="1">
            <a:spLocks/>
          </p:cNvSpPr>
          <p:nvPr/>
        </p:nvSpPr>
        <p:spPr>
          <a:xfrm>
            <a:off x="2431475" y="359267"/>
            <a:ext cx="7335982" cy="1283688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1" cap="none" dirty="0">
                <a:latin typeface="Tw Cen MT" panose="020B0602020104020603" pitchFamily="34" charset="77"/>
              </a:rPr>
              <a:t>Sut </a:t>
            </a:r>
            <a:r>
              <a:rPr lang="en-US" sz="4000" b="1" cap="none" dirty="0" err="1">
                <a:latin typeface="Tw Cen MT" panose="020B0602020104020603" pitchFamily="34" charset="77"/>
              </a:rPr>
              <a:t>mae</a:t>
            </a:r>
            <a:r>
              <a:rPr lang="en-US" sz="4000" b="1" cap="none" dirty="0">
                <a:latin typeface="Tw Cen MT" panose="020B0602020104020603" pitchFamily="34" charset="77"/>
              </a:rPr>
              <a:t> </a:t>
            </a:r>
            <a:r>
              <a:rPr lang="en-US" sz="4000" b="1" cap="none" dirty="0" err="1">
                <a:latin typeface="Tw Cen MT" panose="020B0602020104020603" pitchFamily="34" charset="77"/>
              </a:rPr>
              <a:t>creu</a:t>
            </a:r>
            <a:r>
              <a:rPr lang="en-US" sz="4000" b="1" cap="none" dirty="0">
                <a:latin typeface="Tw Cen MT" panose="020B0602020104020603" pitchFamily="34" charset="77"/>
              </a:rPr>
              <a:t> </a:t>
            </a:r>
            <a:r>
              <a:rPr lang="en-US" sz="4000" b="1" cap="none" dirty="0" err="1">
                <a:latin typeface="Tw Cen MT" panose="020B0602020104020603" pitchFamily="34" charset="77"/>
              </a:rPr>
              <a:t>berf</a:t>
            </a:r>
            <a:r>
              <a:rPr lang="en-US" sz="4000" b="1" cap="none" dirty="0">
                <a:latin typeface="Tw Cen MT" panose="020B0602020104020603" pitchFamily="34" charset="77"/>
              </a:rPr>
              <a:t> </a:t>
            </a:r>
            <a:r>
              <a:rPr lang="en-US" sz="4000" b="1" cap="none" dirty="0" err="1">
                <a:latin typeface="Tw Cen MT" panose="020B0602020104020603" pitchFamily="34" charset="77"/>
              </a:rPr>
              <a:t>gryno</a:t>
            </a:r>
            <a:r>
              <a:rPr lang="en-US" sz="4000" b="1" cap="none" dirty="0">
                <a:latin typeface="Tw Cen MT" panose="020B0602020104020603" pitchFamily="34" charset="77"/>
              </a:rPr>
              <a:t>?</a:t>
            </a:r>
          </a:p>
          <a:p>
            <a:pPr algn="ctr"/>
            <a:r>
              <a:rPr lang="en-US" sz="4000" b="1" cap="none" dirty="0">
                <a:latin typeface="Tw Cen MT" panose="020B0602020104020603" pitchFamily="34" charset="77"/>
              </a:rPr>
              <a:t>How to form </a:t>
            </a:r>
            <a:r>
              <a:rPr lang="en-US" sz="4000" b="1" cap="none" dirty="0" err="1">
                <a:latin typeface="Tw Cen MT" panose="020B0602020104020603" pitchFamily="34" charset="77"/>
              </a:rPr>
              <a:t>consise</a:t>
            </a:r>
            <a:r>
              <a:rPr lang="en-US" sz="4000" b="1" cap="none" dirty="0">
                <a:latin typeface="Tw Cen MT" panose="020B0602020104020603" pitchFamily="34" charset="77"/>
              </a:rPr>
              <a:t> verbs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183AB35C-8AD8-CA78-AD14-7AFC1C656A1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41935515"/>
              </p:ext>
            </p:extLst>
          </p:nvPr>
        </p:nvGraphicFramePr>
        <p:xfrm>
          <a:off x="536864" y="3829612"/>
          <a:ext cx="11118272" cy="2468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79568">
                  <a:extLst>
                    <a:ext uri="{9D8B030D-6E8A-4147-A177-3AD203B41FA5}">
                      <a16:colId xmlns:a16="http://schemas.microsoft.com/office/drawing/2014/main" val="3180036488"/>
                    </a:ext>
                  </a:extLst>
                </a:gridCol>
                <a:gridCol w="2128404">
                  <a:extLst>
                    <a:ext uri="{9D8B030D-6E8A-4147-A177-3AD203B41FA5}">
                      <a16:colId xmlns:a16="http://schemas.microsoft.com/office/drawing/2014/main" val="317507733"/>
                    </a:ext>
                  </a:extLst>
                </a:gridCol>
                <a:gridCol w="2639291">
                  <a:extLst>
                    <a:ext uri="{9D8B030D-6E8A-4147-A177-3AD203B41FA5}">
                      <a16:colId xmlns:a16="http://schemas.microsoft.com/office/drawing/2014/main" val="2798668119"/>
                    </a:ext>
                  </a:extLst>
                </a:gridCol>
                <a:gridCol w="3571009">
                  <a:extLst>
                    <a:ext uri="{9D8B030D-6E8A-4147-A177-3AD203B41FA5}">
                      <a16:colId xmlns:a16="http://schemas.microsoft.com/office/drawing/2014/main" val="305831693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200" b="1" dirty="0" err="1"/>
                        <a:t>berfenw</a:t>
                      </a:r>
                      <a:r>
                        <a:rPr lang="en-US" sz="2200" b="1" dirty="0"/>
                        <a:t> </a:t>
                      </a:r>
                    </a:p>
                    <a:p>
                      <a:pPr algn="ctr"/>
                      <a:r>
                        <a:rPr lang="en-US" sz="2200" b="1" dirty="0"/>
                        <a:t>(verb-noun)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200" b="1" dirty="0" err="1"/>
                        <a:t>bonyn</a:t>
                      </a:r>
                      <a:r>
                        <a:rPr lang="en-US" sz="2200" b="1" dirty="0"/>
                        <a:t> </a:t>
                      </a:r>
                    </a:p>
                    <a:p>
                      <a:pPr algn="ctr"/>
                      <a:r>
                        <a:rPr lang="en-US" sz="2200" b="1" dirty="0"/>
                        <a:t>(stem)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200" b="1" dirty="0" err="1"/>
                        <a:t>terfyniad</a:t>
                      </a:r>
                      <a:r>
                        <a:rPr lang="en-US" sz="2200" b="1" dirty="0"/>
                        <a:t> </a:t>
                      </a:r>
                    </a:p>
                    <a:p>
                      <a:pPr algn="ctr"/>
                      <a:r>
                        <a:rPr lang="en-US" sz="2200" b="1" dirty="0"/>
                        <a:t>(ending)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200" b="1" dirty="0" err="1"/>
                        <a:t>berf</a:t>
                      </a:r>
                      <a:r>
                        <a:rPr lang="en-US" sz="2200" b="1" dirty="0"/>
                        <a:t> </a:t>
                      </a:r>
                      <a:r>
                        <a:rPr lang="en-US" sz="2200" b="1" dirty="0" err="1"/>
                        <a:t>gryno</a:t>
                      </a:r>
                      <a:r>
                        <a:rPr lang="en-US" sz="2200" b="1" dirty="0"/>
                        <a:t> </a:t>
                      </a:r>
                    </a:p>
                    <a:p>
                      <a:pPr algn="ctr"/>
                      <a:r>
                        <a:rPr lang="en-US" sz="2200" b="1" dirty="0"/>
                        <a:t>(</a:t>
                      </a:r>
                      <a:r>
                        <a:rPr lang="en-US" sz="2200" b="1" dirty="0" err="1"/>
                        <a:t>consise</a:t>
                      </a:r>
                      <a:r>
                        <a:rPr lang="en-US" sz="2200" b="1" dirty="0"/>
                        <a:t> verb)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59771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200" dirty="0" err="1"/>
                        <a:t>darllen</a:t>
                      </a:r>
                      <a:r>
                        <a:rPr lang="en-US" sz="2200" dirty="0"/>
                        <a:t> (to read)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darllen</a:t>
                      </a:r>
                      <a:r>
                        <a:rPr lang="en-US" sz="2200" dirty="0"/>
                        <a:t>-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 dirty="0"/>
                        <a:t>-ais i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darllenais</a:t>
                      </a:r>
                      <a:r>
                        <a:rPr lang="en-US" sz="2200" dirty="0"/>
                        <a:t> i (I said)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14035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200" dirty="0" err="1"/>
                        <a:t>codi</a:t>
                      </a:r>
                      <a:r>
                        <a:rPr lang="en-US" sz="2200" dirty="0"/>
                        <a:t> (to get up)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 dirty="0"/>
                        <a:t>cod-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 dirty="0"/>
                        <a:t>-odd hi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cododd</a:t>
                      </a:r>
                      <a:r>
                        <a:rPr lang="en-US" sz="2200" dirty="0"/>
                        <a:t> hi (she got up) 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48016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200" dirty="0" err="1"/>
                        <a:t>dweud</a:t>
                      </a:r>
                      <a:r>
                        <a:rPr lang="en-US" sz="2200" dirty="0"/>
                        <a:t> (to say)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dwed</a:t>
                      </a:r>
                      <a:r>
                        <a:rPr lang="en-US" sz="2200" dirty="0"/>
                        <a:t>-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 dirty="0"/>
                        <a:t>-odd 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dwedodd</a:t>
                      </a:r>
                      <a:r>
                        <a:rPr lang="en-US" sz="2200" dirty="0"/>
                        <a:t> e (he said)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103102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200" dirty="0" err="1"/>
                        <a:t>cerdded</a:t>
                      </a:r>
                      <a:r>
                        <a:rPr lang="en-US" sz="2200" dirty="0"/>
                        <a:t> (to walk)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cerdd</a:t>
                      </a:r>
                      <a:r>
                        <a:rPr lang="en-US" sz="2200" dirty="0"/>
                        <a:t>-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 dirty="0"/>
                        <a:t>-</a:t>
                      </a:r>
                      <a:r>
                        <a:rPr lang="en-US" sz="2200" dirty="0" err="1"/>
                        <a:t>och</a:t>
                      </a:r>
                      <a:r>
                        <a:rPr lang="en-US" sz="2200" dirty="0"/>
                        <a:t> chi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200" dirty="0" err="1"/>
                        <a:t>cerddoch</a:t>
                      </a:r>
                      <a:r>
                        <a:rPr lang="en-US" sz="2200" dirty="0"/>
                        <a:t> chi (you walked)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736536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84924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4685"/>
    </mc:Choice>
    <mc:Fallback xmlns="">
      <p:transition spd="slow" advTm="114685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able&#10;&#10;Description automatically generated">
            <a:extLst>
              <a:ext uri="{FF2B5EF4-FFF2-40B4-BE49-F238E27FC236}">
                <a16:creationId xmlns:a16="http://schemas.microsoft.com/office/drawing/2014/main" id="{AB7FBA4E-6AE8-1B42-8275-1D2A3480F4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4161" y="589843"/>
            <a:ext cx="8034901" cy="5395320"/>
          </a:xfrm>
          <a:prstGeom prst="rect">
            <a:avLst/>
          </a:prstGeom>
        </p:spPr>
      </p:pic>
      <p:sp>
        <p:nvSpPr>
          <p:cNvPr id="2" name="Title 6">
            <a:extLst>
              <a:ext uri="{FF2B5EF4-FFF2-40B4-BE49-F238E27FC236}">
                <a16:creationId xmlns:a16="http://schemas.microsoft.com/office/drawing/2014/main" id="{69D43BFE-5716-C57D-9798-42110228D5B7}"/>
              </a:ext>
            </a:extLst>
          </p:cNvPr>
          <p:cNvSpPr txBox="1">
            <a:spLocks/>
          </p:cNvSpPr>
          <p:nvPr/>
        </p:nvSpPr>
        <p:spPr>
          <a:xfrm>
            <a:off x="227012" y="589843"/>
            <a:ext cx="3221180" cy="1283688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1" cap="none" dirty="0" err="1">
                <a:latin typeface="Tw Cen MT" panose="020B0602020104020603" pitchFamily="34" charset="77"/>
              </a:rPr>
              <a:t>Bonyn</a:t>
            </a:r>
            <a:r>
              <a:rPr lang="en-US" sz="4000" b="1" cap="none" dirty="0">
                <a:latin typeface="Tw Cen MT" panose="020B0602020104020603" pitchFamily="34" charset="77"/>
              </a:rPr>
              <a:t> y </a:t>
            </a:r>
            <a:r>
              <a:rPr lang="en-US" sz="4000" b="1" cap="none" dirty="0" err="1">
                <a:latin typeface="Tw Cen MT" panose="020B0602020104020603" pitchFamily="34" charset="77"/>
              </a:rPr>
              <a:t>ferf</a:t>
            </a:r>
            <a:endParaRPr lang="en-US" sz="4000" b="1" cap="none" dirty="0">
              <a:latin typeface="Tw Cen MT" panose="020B0602020104020603" pitchFamily="34" charset="77"/>
            </a:endParaRPr>
          </a:p>
          <a:p>
            <a:pPr algn="ctr"/>
            <a:r>
              <a:rPr lang="en-US" sz="4000" b="1" cap="none" dirty="0">
                <a:latin typeface="Tw Cen MT" panose="020B0602020104020603" pitchFamily="34" charset="77"/>
              </a:rPr>
              <a:t>Verb stems</a:t>
            </a:r>
          </a:p>
        </p:txBody>
      </p:sp>
    </p:spTree>
    <p:extLst>
      <p:ext uri="{BB962C8B-B14F-4D97-AF65-F5344CB8AC3E}">
        <p14:creationId xmlns:p14="http://schemas.microsoft.com/office/powerpoint/2010/main" val="2064218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70409"/>
    </mc:Choice>
    <mc:Fallback xmlns="">
      <p:transition spd="slow" advTm="170409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14544" y="866853"/>
            <a:ext cx="4177456" cy="5202000"/>
          </a:xfrm>
          <a:prstGeom prst="rect">
            <a:avLst/>
          </a:prstGeom>
        </p:spPr>
      </p:pic>
      <p:graphicFrame>
        <p:nvGraphicFramePr>
          <p:cNvPr id="5" name="Content Placeholder 3">
            <a:extLst>
              <a:ext uri="{FF2B5EF4-FFF2-40B4-BE49-F238E27FC236}">
                <a16:creationId xmlns:a16="http://schemas.microsoft.com/office/drawing/2014/main" id="{45A8C67C-7C98-C840-8CB3-984DA61401E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5459368"/>
              </p:ext>
            </p:extLst>
          </p:nvPr>
        </p:nvGraphicFramePr>
        <p:xfrm>
          <a:off x="3471863" y="589843"/>
          <a:ext cx="5012638" cy="5517798"/>
        </p:xfrm>
        <a:graphic>
          <a:graphicData uri="http://schemas.openxmlformats.org/drawingml/2006/table">
            <a:tbl>
              <a:tblPr firstRow="1" bandRow="1">
                <a:tableStyleId>{7E9639D4-E3E2-4D34-9284-5A2195B3D0D7}</a:tableStyleId>
              </a:tblPr>
              <a:tblGrid>
                <a:gridCol w="212440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8823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57571">
                <a:tc>
                  <a:txBody>
                    <a:bodyPr/>
                    <a:lstStyle/>
                    <a:p>
                      <a:pPr algn="ctr"/>
                      <a:r>
                        <a:rPr lang="en-US" sz="3500" dirty="0"/>
                        <a:t>Person</a:t>
                      </a:r>
                      <a:endParaRPr lang="en-US" sz="3500" dirty="0">
                        <a:latin typeface="Segoe Print" panose="02000800000000000000" pitchFamily="2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500" dirty="0" err="1"/>
                        <a:t>Terfyniad</a:t>
                      </a:r>
                      <a:r>
                        <a:rPr lang="en-US" sz="3500" dirty="0"/>
                        <a:t> (ending)</a:t>
                      </a:r>
                      <a:endParaRPr lang="en-US" sz="3500" dirty="0">
                        <a:latin typeface="Segoe Print" panose="02000800000000000000" pitchFamily="2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26593">
                <a:tc>
                  <a:txBody>
                    <a:bodyPr/>
                    <a:lstStyle/>
                    <a:p>
                      <a:r>
                        <a:rPr lang="en-US" sz="3500" dirty="0"/>
                        <a:t>1. fi</a:t>
                      </a:r>
                      <a:endParaRPr lang="en-US" sz="3500" dirty="0">
                        <a:latin typeface="Segoe Print" panose="02000800000000000000" pitchFamily="2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500" dirty="0"/>
                        <a:t>- </a:t>
                      </a:r>
                      <a:r>
                        <a:rPr lang="en-US" sz="3500" dirty="0" err="1"/>
                        <a:t>ais</a:t>
                      </a:r>
                      <a:r>
                        <a:rPr lang="en-US" sz="3500" dirty="0"/>
                        <a:t> </a:t>
                      </a:r>
                      <a:r>
                        <a:rPr lang="en-US" sz="3500" dirty="0" err="1"/>
                        <a:t>i</a:t>
                      </a:r>
                      <a:endParaRPr lang="en-US" sz="3500" dirty="0">
                        <a:latin typeface="Segoe Print" panose="02000800000000000000" pitchFamily="2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26593">
                <a:tc>
                  <a:txBody>
                    <a:bodyPr/>
                    <a:lstStyle/>
                    <a:p>
                      <a:r>
                        <a:rPr lang="en-US" sz="3500" dirty="0"/>
                        <a:t>2. </a:t>
                      </a:r>
                      <a:r>
                        <a:rPr lang="en-US" sz="3500" dirty="0" err="1"/>
                        <a:t>ti</a:t>
                      </a:r>
                      <a:endParaRPr lang="en-US" sz="3500" dirty="0">
                        <a:latin typeface="Segoe Print" panose="02000800000000000000" pitchFamily="2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500" dirty="0"/>
                        <a:t>- </a:t>
                      </a:r>
                      <a:r>
                        <a:rPr lang="en-US" sz="3500" dirty="0" err="1"/>
                        <a:t>aist</a:t>
                      </a:r>
                      <a:r>
                        <a:rPr lang="en-US" sz="3500" dirty="0"/>
                        <a:t> </a:t>
                      </a:r>
                      <a:r>
                        <a:rPr lang="en-US" sz="3500" dirty="0" err="1"/>
                        <a:t>ti</a:t>
                      </a:r>
                      <a:endParaRPr lang="en-US" sz="3500" dirty="0">
                        <a:latin typeface="Segoe Print" panose="02000800000000000000" pitchFamily="2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26593">
                <a:tc>
                  <a:txBody>
                    <a:bodyPr/>
                    <a:lstStyle/>
                    <a:p>
                      <a:r>
                        <a:rPr lang="en-US" sz="3500" dirty="0"/>
                        <a:t>3. </a:t>
                      </a:r>
                      <a:r>
                        <a:rPr lang="en-US" sz="3500" dirty="0" err="1"/>
                        <a:t>fe</a:t>
                      </a:r>
                      <a:r>
                        <a:rPr lang="en-US" sz="3500" dirty="0"/>
                        <a:t>/hi</a:t>
                      </a:r>
                      <a:endParaRPr lang="en-US" sz="3500" dirty="0">
                        <a:latin typeface="Segoe Print" panose="02000800000000000000" pitchFamily="2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500" dirty="0"/>
                        <a:t>- odd e/hi</a:t>
                      </a:r>
                      <a:endParaRPr lang="en-US" sz="3500" dirty="0">
                        <a:latin typeface="Segoe Print" panose="02000800000000000000" pitchFamily="2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26593">
                <a:tc>
                  <a:txBody>
                    <a:bodyPr/>
                    <a:lstStyle/>
                    <a:p>
                      <a:r>
                        <a:rPr lang="en-US" sz="3500" dirty="0"/>
                        <a:t>4. </a:t>
                      </a:r>
                      <a:r>
                        <a:rPr lang="en-US" sz="3500" dirty="0" err="1"/>
                        <a:t>ni</a:t>
                      </a:r>
                      <a:endParaRPr lang="en-US" sz="3500" dirty="0">
                        <a:latin typeface="Segoe Print" panose="02000800000000000000" pitchFamily="2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500" dirty="0"/>
                        <a:t>- on </a:t>
                      </a:r>
                      <a:r>
                        <a:rPr lang="en-US" sz="3500" dirty="0" err="1"/>
                        <a:t>ni</a:t>
                      </a:r>
                      <a:endParaRPr lang="en-US" sz="3500" dirty="0">
                        <a:latin typeface="Segoe Print" panose="02000800000000000000" pitchFamily="2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26593">
                <a:tc>
                  <a:txBody>
                    <a:bodyPr/>
                    <a:lstStyle/>
                    <a:p>
                      <a:r>
                        <a:rPr lang="en-US" sz="3500" dirty="0"/>
                        <a:t>5. chi</a:t>
                      </a:r>
                      <a:endParaRPr lang="en-US" sz="3500" dirty="0">
                        <a:latin typeface="Segoe Print" panose="02000800000000000000" pitchFamily="2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500" dirty="0"/>
                        <a:t>- </a:t>
                      </a:r>
                      <a:r>
                        <a:rPr lang="en-US" sz="3500" dirty="0" err="1"/>
                        <a:t>och</a:t>
                      </a:r>
                      <a:r>
                        <a:rPr lang="en-US" sz="3500" dirty="0"/>
                        <a:t> chi</a:t>
                      </a:r>
                      <a:endParaRPr lang="en-US" sz="3500" dirty="0">
                        <a:latin typeface="Segoe Print" panose="02000800000000000000" pitchFamily="2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726593">
                <a:tc>
                  <a:txBody>
                    <a:bodyPr/>
                    <a:lstStyle/>
                    <a:p>
                      <a:r>
                        <a:rPr lang="en-US" sz="3500" dirty="0"/>
                        <a:t>6. </a:t>
                      </a:r>
                      <a:r>
                        <a:rPr lang="en-US" sz="3500" dirty="0" err="1"/>
                        <a:t>nhw</a:t>
                      </a:r>
                      <a:endParaRPr lang="en-US" sz="3500" dirty="0">
                        <a:latin typeface="Segoe Print" panose="02000800000000000000" pitchFamily="2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500" dirty="0"/>
                        <a:t>- on </a:t>
                      </a:r>
                      <a:r>
                        <a:rPr lang="en-US" sz="3500" dirty="0" err="1"/>
                        <a:t>nhw</a:t>
                      </a:r>
                      <a:endParaRPr lang="en-US" sz="3500" dirty="0">
                        <a:latin typeface="Segoe Print" panose="02000800000000000000" pitchFamily="2" charset="0"/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3" name="Title 6">
            <a:extLst>
              <a:ext uri="{FF2B5EF4-FFF2-40B4-BE49-F238E27FC236}">
                <a16:creationId xmlns:a16="http://schemas.microsoft.com/office/drawing/2014/main" id="{4A775F53-B3B3-6028-FC85-EB6F1DDA6608}"/>
              </a:ext>
            </a:extLst>
          </p:cNvPr>
          <p:cNvSpPr txBox="1">
            <a:spLocks/>
          </p:cNvSpPr>
          <p:nvPr/>
        </p:nvSpPr>
        <p:spPr>
          <a:xfrm>
            <a:off x="227012" y="589843"/>
            <a:ext cx="3035733" cy="1283688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b="1" cap="none" dirty="0" err="1">
                <a:latin typeface="Tw Cen MT" panose="020B0602020104020603" pitchFamily="34" charset="77"/>
              </a:rPr>
              <a:t>Terfyniadau</a:t>
            </a:r>
            <a:endParaRPr lang="en-US" sz="4000" b="1" cap="none" dirty="0">
              <a:latin typeface="Tw Cen MT" panose="020B0602020104020603" pitchFamily="34" charset="77"/>
            </a:endParaRPr>
          </a:p>
          <a:p>
            <a:pPr algn="ctr"/>
            <a:r>
              <a:rPr lang="en-US" sz="4000" b="1" cap="none" dirty="0">
                <a:latin typeface="Tw Cen MT" panose="020B0602020104020603" pitchFamily="34" charset="77"/>
              </a:rPr>
              <a:t>Verb endings</a:t>
            </a:r>
          </a:p>
        </p:txBody>
      </p:sp>
    </p:spTree>
    <p:extLst>
      <p:ext uri="{BB962C8B-B14F-4D97-AF65-F5344CB8AC3E}">
        <p14:creationId xmlns:p14="http://schemas.microsoft.com/office/powerpoint/2010/main" val="2959908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1446"/>
    </mc:Choice>
    <mc:Fallback xmlns="">
      <p:transition spd="slow" advTm="101446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list of words on a white background&#10;&#10;Description automatically generated">
            <a:extLst>
              <a:ext uri="{FF2B5EF4-FFF2-40B4-BE49-F238E27FC236}">
                <a16:creationId xmlns:a16="http://schemas.microsoft.com/office/drawing/2014/main" id="{C3D313AF-DC72-8990-6548-40BD1B6546B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865" y="313324"/>
            <a:ext cx="4662644" cy="6432027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3A1DB72-F6FE-C865-4530-516C4975F94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51060721"/>
              </p:ext>
            </p:extLst>
          </p:nvPr>
        </p:nvGraphicFramePr>
        <p:xfrm>
          <a:off x="5247861" y="498931"/>
          <a:ext cx="6609521" cy="5634092"/>
        </p:xfrm>
        <a:graphic>
          <a:graphicData uri="http://schemas.openxmlformats.org/drawingml/2006/table">
            <a:tbl>
              <a:tblPr firstRow="1" firstCol="1" lastRow="1" lastCol="1" bandRow="1" bandCol="1"/>
              <a:tblGrid>
                <a:gridCol w="1136432">
                  <a:extLst>
                    <a:ext uri="{9D8B030D-6E8A-4147-A177-3AD203B41FA5}">
                      <a16:colId xmlns:a16="http://schemas.microsoft.com/office/drawing/2014/main" val="425616095"/>
                    </a:ext>
                  </a:extLst>
                </a:gridCol>
                <a:gridCol w="1342593">
                  <a:extLst>
                    <a:ext uri="{9D8B030D-6E8A-4147-A177-3AD203B41FA5}">
                      <a16:colId xmlns:a16="http://schemas.microsoft.com/office/drawing/2014/main" val="2732754555"/>
                    </a:ext>
                  </a:extLst>
                </a:gridCol>
                <a:gridCol w="1455508">
                  <a:extLst>
                    <a:ext uri="{9D8B030D-6E8A-4147-A177-3AD203B41FA5}">
                      <a16:colId xmlns:a16="http://schemas.microsoft.com/office/drawing/2014/main" val="3588601777"/>
                    </a:ext>
                  </a:extLst>
                </a:gridCol>
                <a:gridCol w="2674988">
                  <a:extLst>
                    <a:ext uri="{9D8B030D-6E8A-4147-A177-3AD203B41FA5}">
                      <a16:colId xmlns:a16="http://schemas.microsoft.com/office/drawing/2014/main" val="2255761333"/>
                    </a:ext>
                  </a:extLst>
                </a:gridCol>
              </a:tblGrid>
              <a:tr h="300092">
                <a:tc>
                  <a:txBody>
                    <a:bodyPr/>
                    <a:lstStyle/>
                    <a:p>
                      <a:pPr algn="ctr"/>
                      <a:r>
                        <a:rPr lang="cy-GB" sz="14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Terfyniad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Berf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Bonyn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y-GB" sz="14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Berf gorffennol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2040714"/>
                  </a:ext>
                </a:extLst>
              </a:tr>
              <a:tr h="150046">
                <a:tc gridSpan="4">
                  <a:txBody>
                    <a:bodyPr/>
                    <a:lstStyle/>
                    <a:p>
                      <a:r>
                        <a:rPr lang="cy-GB" sz="14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-io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3062627"/>
                  </a:ext>
                </a:extLst>
              </a:tr>
              <a:tr h="150046"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-io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Anghofio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Anghofi-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 dirty="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Anghofiais i’r gwaith cartref.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7483630"/>
                  </a:ext>
                </a:extLst>
              </a:tr>
              <a:tr h="150046"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-io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Ffonio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Ffoni-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 dirty="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Ffoniaist ti’r pennaeth?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67506940"/>
                  </a:ext>
                </a:extLst>
              </a:tr>
              <a:tr h="150046"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-io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Cofio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Cofi-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 dirty="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Cofiodd y plant y gwaith. 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9593367"/>
                  </a:ext>
                </a:extLst>
              </a:tr>
              <a:tr h="150046">
                <a:tc gridSpan="4">
                  <a:txBody>
                    <a:bodyPr/>
                    <a:lstStyle/>
                    <a:p>
                      <a:r>
                        <a:rPr lang="cy-GB" sz="14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llafariaid (vowel)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369946"/>
                  </a:ext>
                </a:extLst>
              </a:tr>
              <a:tr h="150046"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-o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Gwisgo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Gwisg-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 dirty="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Gwisgoch chi grys rygbi.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31714396"/>
                  </a:ext>
                </a:extLst>
              </a:tr>
              <a:tr h="150046">
                <a:tc>
                  <a:txBody>
                    <a:bodyPr/>
                    <a:lstStyle/>
                    <a:p>
                      <a:r>
                        <a:rPr lang="cy-GB" sz="1400" dirty="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-u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Sychu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Sych-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 dirty="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Sychoch chi y dillad.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25890900"/>
                  </a:ext>
                </a:extLst>
              </a:tr>
              <a:tr h="150046"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-i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Codi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Cod-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 dirty="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Cododd Mr Jones yn gynnar. 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59225844"/>
                  </a:ext>
                </a:extLst>
              </a:tr>
              <a:tr h="150046"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-a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Bwyta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Bwyt-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 dirty="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Bwytais i afal amser chwarae. 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45156023"/>
                  </a:ext>
                </a:extLst>
              </a:tr>
              <a:tr h="150046">
                <a:tc gridSpan="4"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-ed/-eg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9305073"/>
                  </a:ext>
                </a:extLst>
              </a:tr>
              <a:tr h="150046"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-ed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Cerdded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Cerdd-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 dirty="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Cerddodd y plant fel eliffant. 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85168386"/>
                  </a:ext>
                </a:extLst>
              </a:tr>
              <a:tr h="150046"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-eg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Rhedeg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Rhed-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 dirty="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Rhedodd yr athrawes yn gyflym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84852284"/>
                  </a:ext>
                </a:extLst>
              </a:tr>
              <a:tr h="150046"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-ed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Yfed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Yf-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 dirty="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Yfon ni y llaeth i gyd. 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57710252"/>
                  </a:ext>
                </a:extLst>
              </a:tr>
              <a:tr h="150046">
                <a:tc gridSpan="4"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-oi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3335329"/>
                  </a:ext>
                </a:extLst>
              </a:tr>
              <a:tr h="150046"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-oi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Rhoi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Rho-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 dirty="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Rhoddodd Siân yr ateb i fi. 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2244598"/>
                  </a:ext>
                </a:extLst>
              </a:tr>
              <a:tr h="150046"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-oi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Troi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Tro-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 dirty="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Troais i i’r chwith.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27835688"/>
                  </a:ext>
                </a:extLst>
              </a:tr>
              <a:tr h="150046">
                <a:tc gridSpan="4"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dim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98872933"/>
                  </a:ext>
                </a:extLst>
              </a:tr>
              <a:tr h="150046"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Gofyn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Gofynn-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 dirty="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Gofynnais i am help. 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15090033"/>
                  </a:ext>
                </a:extLst>
              </a:tr>
              <a:tr h="150046"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Eistedd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Eistedd-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 dirty="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Eisteddodd pawb yn dawel.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67482557"/>
                  </a:ext>
                </a:extLst>
              </a:tr>
              <a:tr h="150046"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Edrych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Edrych-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 dirty="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Edrychon ni ar y bwrdd gwyn.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50884061"/>
                  </a:ext>
                </a:extLst>
              </a:tr>
              <a:tr h="150046"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Darllen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Darllen-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 dirty="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Darllenoch chi lyfr darllen. 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84519056"/>
                  </a:ext>
                </a:extLst>
              </a:tr>
              <a:tr h="150046">
                <a:tc gridSpan="4">
                  <a:txBody>
                    <a:bodyPr/>
                    <a:lstStyle/>
                    <a:p>
                      <a:r>
                        <a:rPr lang="cy-GB" sz="1400" b="1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eraill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0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2172582"/>
                  </a:ext>
                </a:extLst>
              </a:tr>
              <a:tr h="300092"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Dweud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Dwed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Dywed-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 dirty="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Dwedais i ddim byd. 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646083"/>
                  </a:ext>
                </a:extLst>
              </a:tr>
              <a:tr h="89832"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 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Cau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Cae-</a:t>
                      </a:r>
                      <a:endParaRPr lang="en-GB" sz="140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400" b="1">
                          <a:effectLst/>
                          <a:latin typeface="Calibri" panose="020F0502020204030204" pitchFamily="34" charset="0"/>
                          <a:ea typeface="MS Mincho" panose="02020609040205080304" pitchFamily="49" charset="-128"/>
                          <a:cs typeface="Calibri" panose="020F0502020204030204" pitchFamily="34" charset="0"/>
                        </a:rPr>
                        <a:t>Caeodd Siôn y drws. </a:t>
                      </a:r>
                      <a:endParaRPr lang="en-GB" sz="1400" dirty="0">
                        <a:effectLst/>
                        <a:latin typeface="Calibri" panose="020F0502020204030204" pitchFamily="34" charset="0"/>
                        <a:ea typeface="MS Mincho" panose="02020609040205080304" pitchFamily="49" charset="-128"/>
                        <a:cs typeface="Calibri" panose="020F0502020204030204" pitchFamily="34" charset="0"/>
                      </a:endParaRPr>
                    </a:p>
                  </a:txBody>
                  <a:tcPr marL="56267" marR="56267" marT="0" marB="0">
                    <a:lnL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80008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884543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198517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able&#10;&#10;Description automatically generated">
            <a:extLst>
              <a:ext uri="{FF2B5EF4-FFF2-40B4-BE49-F238E27FC236}">
                <a16:creationId xmlns:a16="http://schemas.microsoft.com/office/drawing/2014/main" id="{1864500D-0AC6-E245-B17E-79D83C6EAE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867" t="18845" r="23085" b="14395"/>
          <a:stretch/>
        </p:blipFill>
        <p:spPr>
          <a:xfrm>
            <a:off x="3877846" y="1671333"/>
            <a:ext cx="6775213" cy="2288923"/>
          </a:xfrm>
          <a:prstGeom prst="rect">
            <a:avLst/>
          </a:prstGeom>
        </p:spPr>
      </p:pic>
      <p:pic>
        <p:nvPicPr>
          <p:cNvPr id="6" name="Picture 5" descr="Table&#10;&#10;Description automatically generated">
            <a:extLst>
              <a:ext uri="{FF2B5EF4-FFF2-40B4-BE49-F238E27FC236}">
                <a16:creationId xmlns:a16="http://schemas.microsoft.com/office/drawing/2014/main" id="{C8CEDC41-E118-744A-AFB6-106998FCDA6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7758"/>
          <a:stretch/>
        </p:blipFill>
        <p:spPr>
          <a:xfrm>
            <a:off x="197223" y="4119474"/>
            <a:ext cx="8623881" cy="2288923"/>
          </a:xfrm>
          <a:prstGeom prst="rect">
            <a:avLst/>
          </a:prstGeom>
        </p:spPr>
      </p:pic>
      <p:sp>
        <p:nvSpPr>
          <p:cNvPr id="9" name="Rounded Rectangular Callout 8">
            <a:extLst>
              <a:ext uri="{FF2B5EF4-FFF2-40B4-BE49-F238E27FC236}">
                <a16:creationId xmlns:a16="http://schemas.microsoft.com/office/drawing/2014/main" id="{1D250BE6-ED6D-7F4F-BEC3-C7A7893A27F0}"/>
              </a:ext>
            </a:extLst>
          </p:cNvPr>
          <p:cNvSpPr/>
          <p:nvPr/>
        </p:nvSpPr>
        <p:spPr>
          <a:xfrm>
            <a:off x="197224" y="244761"/>
            <a:ext cx="5898776" cy="1269498"/>
          </a:xfrm>
          <a:prstGeom prst="wedgeRoundRectCallout">
            <a:avLst>
              <a:gd name="adj1" fmla="val -41976"/>
              <a:gd name="adj2" fmla="val 8493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6">
            <a:extLst>
              <a:ext uri="{FF2B5EF4-FFF2-40B4-BE49-F238E27FC236}">
                <a16:creationId xmlns:a16="http://schemas.microsoft.com/office/drawing/2014/main" id="{19260104-BCF4-7643-9E28-68893D4652BF}"/>
              </a:ext>
            </a:extLst>
          </p:cNvPr>
          <p:cNvSpPr txBox="1">
            <a:spLocks/>
          </p:cNvSpPr>
          <p:nvPr/>
        </p:nvSpPr>
        <p:spPr>
          <a:xfrm>
            <a:off x="579437" y="0"/>
            <a:ext cx="6596818" cy="126949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Beth </a:t>
            </a:r>
            <a:r>
              <a:rPr lang="en-US" sz="44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wnest</a:t>
            </a:r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4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ti</a:t>
            </a:r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4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ddoe</a:t>
            </a:r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18821427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Table&#10;&#10;Description automatically generated">
            <a:extLst>
              <a:ext uri="{FF2B5EF4-FFF2-40B4-BE49-F238E27FC236}">
                <a16:creationId xmlns:a16="http://schemas.microsoft.com/office/drawing/2014/main" id="{D3922AAC-A743-634F-B36C-008D5FE934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6717" y="1911537"/>
            <a:ext cx="10938565" cy="2783914"/>
          </a:xfrm>
          <a:prstGeom prst="rect">
            <a:avLst/>
          </a:prstGeom>
        </p:spPr>
      </p:pic>
      <p:sp>
        <p:nvSpPr>
          <p:cNvPr id="3" name="Rounded Rectangular Callout 2">
            <a:extLst>
              <a:ext uri="{FF2B5EF4-FFF2-40B4-BE49-F238E27FC236}">
                <a16:creationId xmlns:a16="http://schemas.microsoft.com/office/drawing/2014/main" id="{18AD4635-4672-E341-8BE5-CFEBEF0DC608}"/>
              </a:ext>
            </a:extLst>
          </p:cNvPr>
          <p:cNvSpPr/>
          <p:nvPr/>
        </p:nvSpPr>
        <p:spPr>
          <a:xfrm>
            <a:off x="197224" y="409738"/>
            <a:ext cx="5736437" cy="1015546"/>
          </a:xfrm>
          <a:prstGeom prst="wedgeRoundRectCallout">
            <a:avLst>
              <a:gd name="adj1" fmla="val -41976"/>
              <a:gd name="adj2" fmla="val 8493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6">
            <a:extLst>
              <a:ext uri="{FF2B5EF4-FFF2-40B4-BE49-F238E27FC236}">
                <a16:creationId xmlns:a16="http://schemas.microsoft.com/office/drawing/2014/main" id="{68C7156A-3BFF-A647-8F83-762A95A7AC38}"/>
              </a:ext>
            </a:extLst>
          </p:cNvPr>
          <p:cNvSpPr txBox="1">
            <a:spLocks/>
          </p:cNvSpPr>
          <p:nvPr/>
        </p:nvSpPr>
        <p:spPr>
          <a:xfrm>
            <a:off x="385419" y="7290"/>
            <a:ext cx="6596818" cy="126949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Beth </a:t>
            </a:r>
            <a:r>
              <a:rPr lang="en-US" sz="44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wnest</a:t>
            </a:r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4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ti</a:t>
            </a:r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 </a:t>
            </a:r>
            <a:r>
              <a:rPr lang="en-US" sz="4400" b="1" cap="none" dirty="0" err="1">
                <a:solidFill>
                  <a:schemeClr val="bg1"/>
                </a:solidFill>
                <a:latin typeface="Ink Free" panose="03080402000500000000" pitchFamily="66" charset="0"/>
              </a:rPr>
              <a:t>ddoe</a:t>
            </a:r>
            <a:r>
              <a:rPr lang="en-US" sz="4400" b="1" cap="none" dirty="0">
                <a:solidFill>
                  <a:schemeClr val="bg1"/>
                </a:solidFill>
                <a:latin typeface="Ink Free" panose="03080402000500000000" pitchFamily="66" charset="0"/>
              </a:rPr>
              <a:t>? </a:t>
            </a:r>
          </a:p>
        </p:txBody>
      </p:sp>
      <p:sp>
        <p:nvSpPr>
          <p:cNvPr id="6" name="Rounded Rectangular Callout 5">
            <a:extLst>
              <a:ext uri="{FF2B5EF4-FFF2-40B4-BE49-F238E27FC236}">
                <a16:creationId xmlns:a16="http://schemas.microsoft.com/office/drawing/2014/main" id="{6E2AD6DE-D291-DF46-A16A-A02D6AABBEDC}"/>
              </a:ext>
            </a:extLst>
          </p:cNvPr>
          <p:cNvSpPr/>
          <p:nvPr/>
        </p:nvSpPr>
        <p:spPr>
          <a:xfrm>
            <a:off x="4810088" y="4899186"/>
            <a:ext cx="5140736" cy="1269498"/>
          </a:xfrm>
          <a:prstGeom prst="wedgeRoundRectCallout">
            <a:avLst>
              <a:gd name="adj1" fmla="val 42427"/>
              <a:gd name="adj2" fmla="val 9764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467CACF-FC21-864F-A9DD-AE3F000CBF8F}"/>
              </a:ext>
            </a:extLst>
          </p:cNvPr>
          <p:cNvSpPr txBox="1"/>
          <p:nvPr/>
        </p:nvSpPr>
        <p:spPr>
          <a:xfrm>
            <a:off x="5277555" y="4899187"/>
            <a:ext cx="4099527" cy="1269498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Autofit/>
          </a:bodyPr>
          <a:lstStyle/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Ddoe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ymlaciais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Ddoe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cerddais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i’r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gwaith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Ddoe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,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yfais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altLang="en-US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ddŵr</a:t>
            </a:r>
            <a:r>
              <a:rPr lang="en-US" altLang="en-US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  <a:endParaRPr lang="en-US" altLang="en-US" sz="2000" dirty="0">
              <a:solidFill>
                <a:srgbClr val="0070C0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0091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Yr amser gorffennol: cadarnhaol | The past tense: positive">
            <a:extLst>
              <a:ext uri="{FF2B5EF4-FFF2-40B4-BE49-F238E27FC236}">
                <a16:creationId xmlns:a16="http://schemas.microsoft.com/office/drawing/2014/main" id="{D2667B0C-CA32-C19E-1B1C-046607A9E4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4600" y="0"/>
            <a:ext cx="97012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93054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Yr amser gorffennol: negyddol | The past tense: negative">
            <a:extLst>
              <a:ext uri="{FF2B5EF4-FFF2-40B4-BE49-F238E27FC236}">
                <a16:creationId xmlns:a16="http://schemas.microsoft.com/office/drawing/2014/main" id="{930059F2-CB7E-A356-5F9D-CDBB24547A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4600" y="0"/>
            <a:ext cx="97012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Yr amser gorffennol: negyddol | The past tense: negative">
            <a:extLst>
              <a:ext uri="{FF2B5EF4-FFF2-40B4-BE49-F238E27FC236}">
                <a16:creationId xmlns:a16="http://schemas.microsoft.com/office/drawing/2014/main" id="{A1F21BDC-251A-8DC6-46D3-6AD9A05AD64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7000" y="152400"/>
            <a:ext cx="97012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591207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Yr amser gorffennol: cwestiynau ac atebion | The past tense: questions and answers">
            <a:extLst>
              <a:ext uri="{FF2B5EF4-FFF2-40B4-BE49-F238E27FC236}">
                <a16:creationId xmlns:a16="http://schemas.microsoft.com/office/drawing/2014/main" id="{491F7C5E-7B9B-487B-6943-D172F7EB4A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4600" y="0"/>
            <a:ext cx="9701213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71637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BG">
            <a:extLst>
              <a:ext uri="{FF2B5EF4-FFF2-40B4-BE49-F238E27FC236}">
                <a16:creationId xmlns:a16="http://schemas.microsoft.com/office/drawing/2014/main" id="{D40854B3-7181-4797-8793-E6FF00A296E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5" name="Tekhnologic Logo">
            <a:extLst>
              <a:ext uri="{FF2B5EF4-FFF2-40B4-BE49-F238E27FC236}">
                <a16:creationId xmlns:a16="http://schemas.microsoft.com/office/drawing/2014/main" id="{C5D662CC-1BE3-434A-87C6-6DCBC37C88A8}"/>
              </a:ext>
            </a:extLst>
          </p:cNvPr>
          <p:cNvGrpSpPr/>
          <p:nvPr/>
        </p:nvGrpSpPr>
        <p:grpSpPr>
          <a:xfrm>
            <a:off x="5685616" y="6661025"/>
            <a:ext cx="820768" cy="180000"/>
            <a:chOff x="5464435" y="6630924"/>
            <a:chExt cx="820768" cy="180000"/>
          </a:xfrm>
        </p:grpSpPr>
        <p:pic>
          <p:nvPicPr>
            <p:cNvPr id="26" name="Image">
              <a:extLst>
                <a:ext uri="{FF2B5EF4-FFF2-40B4-BE49-F238E27FC236}">
                  <a16:creationId xmlns:a16="http://schemas.microsoft.com/office/drawing/2014/main" id="{B6C46ED3-364F-42FD-9E9B-2627FCCB1D4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duotone>
                <a:schemeClr val="accent1">
                  <a:shade val="45000"/>
                  <a:satMod val="135000"/>
                </a:schemeClr>
                <a:prstClr val="white"/>
              </a:duotone>
              <a:extLst>
                <a:ext uri="{BEBA8EAE-BF5A-486C-A8C5-ECC9F3942E4B}">
                  <a14:imgProps xmlns:a14="http://schemas.microsoft.com/office/drawing/2010/main">
                    <a14:imgLayer r:embed="rId5">
                      <a14:imgEffect>
                        <a14:brightnessContrast bright="4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64435" y="6630924"/>
              <a:ext cx="180000" cy="180000"/>
            </a:xfrm>
            <a:prstGeom prst="rect">
              <a:avLst/>
            </a:prstGeom>
          </p:spPr>
        </p:pic>
        <p:sp>
          <p:nvSpPr>
            <p:cNvPr id="27" name="Text">
              <a:extLst>
                <a:ext uri="{FF2B5EF4-FFF2-40B4-BE49-F238E27FC236}">
                  <a16:creationId xmlns:a16="http://schemas.microsoft.com/office/drawing/2014/main" id="{8C8A5E28-D2DF-40B5-802B-38576B3EE85E}"/>
                </a:ext>
              </a:extLst>
            </p:cNvPr>
            <p:cNvSpPr/>
            <p:nvPr/>
          </p:nvSpPr>
          <p:spPr>
            <a:xfrm>
              <a:off x="5624766" y="6651674"/>
              <a:ext cx="660437" cy="138499"/>
            </a:xfrm>
            <a:prstGeom prst="rect">
              <a:avLst/>
            </a:prstGeom>
            <a:noFill/>
          </p:spPr>
          <p:txBody>
            <a:bodyPr wrap="none" lIns="0" tIns="0" rIns="0" bIns="0">
              <a:spAutoFit/>
            </a:bodyPr>
            <a:lstStyle/>
            <a:p>
              <a:pPr algn="ctr"/>
              <a:r>
                <a:rPr lang="en-US" sz="900" b="1" cap="none" spc="0" dirty="0">
                  <a:ln w="0"/>
                  <a:solidFill>
                    <a:srgbClr val="3059A2"/>
                  </a:solidFill>
                  <a:latin typeface="Century Gothic" panose="020B0502020202020204" pitchFamily="34" charset="0"/>
                </a:rPr>
                <a:t>tekhnologic</a:t>
              </a:r>
            </a:p>
          </p:txBody>
        </p:sp>
      </p:grpSp>
      <p:sp>
        <p:nvSpPr>
          <p:cNvPr id="28" name="Spinner BG">
            <a:extLst>
              <a:ext uri="{FF2B5EF4-FFF2-40B4-BE49-F238E27FC236}">
                <a16:creationId xmlns:a16="http://schemas.microsoft.com/office/drawing/2014/main" id="{E7247EFC-DA6F-4517-958E-60940FA8DC84}"/>
              </a:ext>
            </a:extLst>
          </p:cNvPr>
          <p:cNvSpPr/>
          <p:nvPr/>
        </p:nvSpPr>
        <p:spPr>
          <a:xfrm>
            <a:off x="2856000" y="189000"/>
            <a:ext cx="6480000" cy="6480000"/>
          </a:xfrm>
          <a:prstGeom prst="ellipse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6" name="Anchor">
            <a:extLst>
              <a:ext uri="{FF2B5EF4-FFF2-40B4-BE49-F238E27FC236}">
                <a16:creationId xmlns:a16="http://schemas.microsoft.com/office/drawing/2014/main" id="{B316AF16-047B-4F82-AB9C-1224E1DDA737}"/>
              </a:ext>
            </a:extLst>
          </p:cNvPr>
          <p:cNvSpPr/>
          <p:nvPr/>
        </p:nvSpPr>
        <p:spPr>
          <a:xfrm>
            <a:off x="5196000" y="2529000"/>
            <a:ext cx="1800000" cy="1800000"/>
          </a:xfrm>
          <a:prstGeom prst="ellipse">
            <a:avLst/>
          </a:prstGeom>
          <a:solidFill>
            <a:srgbClr val="00B050">
              <a:alpha val="0"/>
            </a:srgbClr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3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31" name="Spinning Wheel 8">
            <a:extLst>
              <a:ext uri="{FF2B5EF4-FFF2-40B4-BE49-F238E27FC236}">
                <a16:creationId xmlns:a16="http://schemas.microsoft.com/office/drawing/2014/main" id="{E921064C-EBBA-4E80-AB6A-A190838B5F84}"/>
              </a:ext>
            </a:extLst>
          </p:cNvPr>
          <p:cNvGrpSpPr/>
          <p:nvPr/>
        </p:nvGrpSpPr>
        <p:grpSpPr>
          <a:xfrm>
            <a:off x="2815164" y="143576"/>
            <a:ext cx="6566993" cy="6572859"/>
            <a:chOff x="2815164" y="143576"/>
            <a:chExt cx="6566993" cy="6572859"/>
          </a:xfrm>
        </p:grpSpPr>
        <p:sp>
          <p:nvSpPr>
            <p:cNvPr id="32" name="Segment 8">
              <a:extLst>
                <a:ext uri="{FF2B5EF4-FFF2-40B4-BE49-F238E27FC236}">
                  <a16:creationId xmlns:a16="http://schemas.microsoft.com/office/drawing/2014/main" id="{D20BC89B-AB14-4202-B21D-9F98D737CFDE}"/>
                </a:ext>
              </a:extLst>
            </p:cNvPr>
            <p:cNvSpPr/>
            <p:nvPr/>
          </p:nvSpPr>
          <p:spPr>
            <a:xfrm rot="2700000">
              <a:off x="4336406" y="283644"/>
              <a:ext cx="2449781" cy="2169646"/>
            </a:xfrm>
            <a:custGeom>
              <a:avLst/>
              <a:gdLst>
                <a:gd name="connsiteX0" fmla="*/ 896254 w 2449781"/>
                <a:gd name="connsiteY0" fmla="*/ 0 h 2169646"/>
                <a:gd name="connsiteX1" fmla="*/ 2449781 w 2449781"/>
                <a:gd name="connsiteY1" fmla="*/ 1553527 h 2169646"/>
                <a:gd name="connsiteX2" fmla="*/ 2197019 w 2449781"/>
                <a:gd name="connsiteY2" fmla="*/ 2163747 h 2169646"/>
                <a:gd name="connsiteX3" fmla="*/ 2197585 w 2449781"/>
                <a:gd name="connsiteY3" fmla="*/ 2169646 h 2169646"/>
                <a:gd name="connsiteX4" fmla="*/ 282 w 2449781"/>
                <a:gd name="connsiteY4" fmla="*/ 2169646 h 2169646"/>
                <a:gd name="connsiteX5" fmla="*/ 0 w 2449781"/>
                <a:gd name="connsiteY5" fmla="*/ 2163747 h 2169646"/>
                <a:gd name="connsiteX6" fmla="*/ 896254 w 2449781"/>
                <a:gd name="connsiteY6" fmla="*/ 0 h 216964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449781" h="2169646">
                  <a:moveTo>
                    <a:pt x="896254" y="0"/>
                  </a:moveTo>
                  <a:lnTo>
                    <a:pt x="2449781" y="1553527"/>
                  </a:lnTo>
                  <a:cubicBezTo>
                    <a:pt x="2281273" y="1722035"/>
                    <a:pt x="2197020" y="1942891"/>
                    <a:pt x="2197019" y="2163747"/>
                  </a:cubicBezTo>
                  <a:lnTo>
                    <a:pt x="2197585" y="2169646"/>
                  </a:lnTo>
                  <a:lnTo>
                    <a:pt x="282" y="2169646"/>
                  </a:lnTo>
                  <a:lnTo>
                    <a:pt x="0" y="2163747"/>
                  </a:lnTo>
                  <a:cubicBezTo>
                    <a:pt x="1" y="1380625"/>
                    <a:pt x="298752" y="597502"/>
                    <a:pt x="896254" y="0"/>
                  </a:cubicBezTo>
                  <a:close/>
                </a:path>
              </a:pathLst>
            </a:custGeom>
            <a:solidFill>
              <a:srgbClr val="FFFF00"/>
            </a:solidFill>
            <a:ln w="6350">
              <a:solidFill>
                <a:srgbClr val="FFFF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3" name="Segment 7">
              <a:extLst>
                <a:ext uri="{FF2B5EF4-FFF2-40B4-BE49-F238E27FC236}">
                  <a16:creationId xmlns:a16="http://schemas.microsoft.com/office/drawing/2014/main" id="{33F905B7-1DEB-4661-98A9-311BA29BA9EA}"/>
                </a:ext>
              </a:extLst>
            </p:cNvPr>
            <p:cNvSpPr/>
            <p:nvPr/>
          </p:nvSpPr>
          <p:spPr>
            <a:xfrm rot="2700000">
              <a:off x="2805840" y="1822658"/>
              <a:ext cx="2448722" cy="2153595"/>
            </a:xfrm>
            <a:custGeom>
              <a:avLst/>
              <a:gdLst>
                <a:gd name="connsiteX0" fmla="*/ 0 w 2448722"/>
                <a:gd name="connsiteY0" fmla="*/ 0 h 2153595"/>
                <a:gd name="connsiteX1" fmla="*/ 2197476 w 2448722"/>
                <a:gd name="connsiteY1" fmla="*/ 0 h 2153595"/>
                <a:gd name="connsiteX2" fmla="*/ 2212363 w 2448722"/>
                <a:gd name="connsiteY2" fmla="*/ 155325 h 2153595"/>
                <a:gd name="connsiteX3" fmla="*/ 2390086 w 2448722"/>
                <a:gd name="connsiteY3" fmla="*/ 535179 h 2153595"/>
                <a:gd name="connsiteX4" fmla="*/ 2448722 w 2448722"/>
                <a:gd name="connsiteY4" fmla="*/ 600051 h 2153595"/>
                <a:gd name="connsiteX5" fmla="*/ 895179 w 2448722"/>
                <a:gd name="connsiteY5" fmla="*/ 2153595 h 2153595"/>
                <a:gd name="connsiteX6" fmla="*/ 787270 w 2448722"/>
                <a:gd name="connsiteY6" fmla="*/ 2040086 h 2153595"/>
                <a:gd name="connsiteX7" fmla="*/ 13551 w 2448722"/>
                <a:gd name="connsiteY7" fmla="*/ 283810 h 2153595"/>
                <a:gd name="connsiteX8" fmla="*/ 0 w 2448722"/>
                <a:gd name="connsiteY8" fmla="*/ 0 h 215359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48722" h="2153595">
                  <a:moveTo>
                    <a:pt x="0" y="0"/>
                  </a:moveTo>
                  <a:lnTo>
                    <a:pt x="2197476" y="0"/>
                  </a:lnTo>
                  <a:lnTo>
                    <a:pt x="2212363" y="155325"/>
                  </a:lnTo>
                  <a:cubicBezTo>
                    <a:pt x="2238693" y="291316"/>
                    <a:pt x="2297933" y="422193"/>
                    <a:pt x="2390086" y="535179"/>
                  </a:cubicBezTo>
                  <a:lnTo>
                    <a:pt x="2448722" y="600051"/>
                  </a:lnTo>
                  <a:lnTo>
                    <a:pt x="895179" y="2153595"/>
                  </a:lnTo>
                  <a:lnTo>
                    <a:pt x="787270" y="2040086"/>
                  </a:lnTo>
                  <a:cubicBezTo>
                    <a:pt x="332141" y="1536353"/>
                    <a:pt x="74235" y="917740"/>
                    <a:pt x="13551" y="28381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rgbClr val="7030A0"/>
            </a:solidFill>
            <a:ln w="6350">
              <a:solidFill>
                <a:srgbClr val="7030A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4" name="Segment 6">
              <a:extLst>
                <a:ext uri="{FF2B5EF4-FFF2-40B4-BE49-F238E27FC236}">
                  <a16:creationId xmlns:a16="http://schemas.microsoft.com/office/drawing/2014/main" id="{FE539E03-1C95-4FAD-94E2-4E0EA4D283E2}"/>
                </a:ext>
              </a:extLst>
            </p:cNvPr>
            <p:cNvSpPr/>
            <p:nvPr/>
          </p:nvSpPr>
          <p:spPr>
            <a:xfrm rot="2700000">
              <a:off x="2950172" y="2744681"/>
              <a:ext cx="2177951" cy="2447968"/>
            </a:xfrm>
            <a:custGeom>
              <a:avLst/>
              <a:gdLst>
                <a:gd name="connsiteX0" fmla="*/ 0 w 2177951"/>
                <a:gd name="connsiteY0" fmla="*/ 1553575 h 2447968"/>
                <a:gd name="connsiteX1" fmla="*/ 1553575 w 2177951"/>
                <a:gd name="connsiteY1" fmla="*/ 0 h 2447968"/>
                <a:gd name="connsiteX2" fmla="*/ 1617112 w 2177951"/>
                <a:gd name="connsiteY2" fmla="*/ 57429 h 2447968"/>
                <a:gd name="connsiteX3" fmla="*/ 2161790 w 2177951"/>
                <a:gd name="connsiteY3" fmla="*/ 250949 h 2447968"/>
                <a:gd name="connsiteX4" fmla="*/ 2177951 w 2177951"/>
                <a:gd name="connsiteY4" fmla="*/ 249400 h 2447968"/>
                <a:gd name="connsiteX5" fmla="*/ 2177951 w 2177951"/>
                <a:gd name="connsiteY5" fmla="*/ 2447197 h 2447968"/>
                <a:gd name="connsiteX6" fmla="*/ 2161790 w 2177951"/>
                <a:gd name="connsiteY6" fmla="*/ 2447968 h 2447968"/>
                <a:gd name="connsiteX7" fmla="*/ 112205 w 2177951"/>
                <a:gd name="connsiteY7" fmla="*/ 1660245 h 2447968"/>
                <a:gd name="connsiteX8" fmla="*/ 0 w 2177951"/>
                <a:gd name="connsiteY8" fmla="*/ 1553575 h 24479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77951" h="2447968">
                  <a:moveTo>
                    <a:pt x="0" y="1553575"/>
                  </a:moveTo>
                  <a:lnTo>
                    <a:pt x="1553575" y="0"/>
                  </a:lnTo>
                  <a:lnTo>
                    <a:pt x="1617112" y="57429"/>
                  </a:lnTo>
                  <a:cubicBezTo>
                    <a:pt x="1775291" y="186442"/>
                    <a:pt x="1968540" y="250949"/>
                    <a:pt x="2161790" y="250949"/>
                  </a:cubicBezTo>
                  <a:lnTo>
                    <a:pt x="2177951" y="249400"/>
                  </a:lnTo>
                  <a:lnTo>
                    <a:pt x="2177951" y="2447197"/>
                  </a:lnTo>
                  <a:lnTo>
                    <a:pt x="2161790" y="2447968"/>
                  </a:lnTo>
                  <a:cubicBezTo>
                    <a:pt x="1427612" y="2447968"/>
                    <a:pt x="693435" y="2185394"/>
                    <a:pt x="112205" y="1660245"/>
                  </a:cubicBezTo>
                  <a:lnTo>
                    <a:pt x="0" y="1553575"/>
                  </a:lnTo>
                  <a:close/>
                </a:path>
              </a:pathLst>
            </a:custGeom>
            <a:solidFill>
              <a:srgbClr val="FFC000"/>
            </a:solidFill>
            <a:ln w="6350">
              <a:solidFill>
                <a:srgbClr val="FFC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5" name="Segment 5">
              <a:extLst>
                <a:ext uri="{FF2B5EF4-FFF2-40B4-BE49-F238E27FC236}">
                  <a16:creationId xmlns:a16="http://schemas.microsoft.com/office/drawing/2014/main" id="{1929078E-1E45-4548-A344-70624D576E9C}"/>
                </a:ext>
              </a:extLst>
            </p:cNvPr>
            <p:cNvSpPr/>
            <p:nvPr/>
          </p:nvSpPr>
          <p:spPr>
            <a:xfrm rot="2700000">
              <a:off x="4498473" y="4274424"/>
              <a:ext cx="2142680" cy="2447628"/>
            </a:xfrm>
            <a:custGeom>
              <a:avLst/>
              <a:gdLst>
                <a:gd name="connsiteX0" fmla="*/ 0 w 2142680"/>
                <a:gd name="connsiteY0" fmla="*/ 249658 h 2447628"/>
                <a:gd name="connsiteX1" fmla="*/ 145062 w 2142680"/>
                <a:gd name="connsiteY1" fmla="*/ 235754 h 2447628"/>
                <a:gd name="connsiteX2" fmla="*/ 524917 w 2142680"/>
                <a:gd name="connsiteY2" fmla="*/ 58032 h 2447628"/>
                <a:gd name="connsiteX3" fmla="*/ 589120 w 2142680"/>
                <a:gd name="connsiteY3" fmla="*/ 0 h 2447628"/>
                <a:gd name="connsiteX4" fmla="*/ 2142680 w 2142680"/>
                <a:gd name="connsiteY4" fmla="*/ 1553559 h 2447628"/>
                <a:gd name="connsiteX5" fmla="*/ 2029824 w 2142680"/>
                <a:gd name="connsiteY5" fmla="*/ 1660848 h 2447628"/>
                <a:gd name="connsiteX6" fmla="*/ 273547 w 2142680"/>
                <a:gd name="connsiteY6" fmla="*/ 2434567 h 2447628"/>
                <a:gd name="connsiteX7" fmla="*/ 0 w 2142680"/>
                <a:gd name="connsiteY7" fmla="*/ 2447628 h 2447628"/>
                <a:gd name="connsiteX8" fmla="*/ 0 w 2142680"/>
                <a:gd name="connsiteY8" fmla="*/ 249658 h 2447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42680" h="2447628">
                  <a:moveTo>
                    <a:pt x="0" y="249658"/>
                  </a:moveTo>
                  <a:lnTo>
                    <a:pt x="145062" y="235754"/>
                  </a:lnTo>
                  <a:cubicBezTo>
                    <a:pt x="281053" y="209425"/>
                    <a:pt x="411931" y="150184"/>
                    <a:pt x="524917" y="58032"/>
                  </a:cubicBezTo>
                  <a:lnTo>
                    <a:pt x="589120" y="0"/>
                  </a:lnTo>
                  <a:lnTo>
                    <a:pt x="2142680" y="1553559"/>
                  </a:lnTo>
                  <a:lnTo>
                    <a:pt x="2029824" y="1660848"/>
                  </a:lnTo>
                  <a:cubicBezTo>
                    <a:pt x="1526090" y="2115977"/>
                    <a:pt x="907477" y="2373883"/>
                    <a:pt x="273547" y="2434567"/>
                  </a:cubicBezTo>
                  <a:lnTo>
                    <a:pt x="0" y="2447628"/>
                  </a:lnTo>
                  <a:lnTo>
                    <a:pt x="0" y="249658"/>
                  </a:lnTo>
                  <a:close/>
                </a:path>
              </a:pathLst>
            </a:custGeom>
            <a:solidFill>
              <a:srgbClr val="FF0000"/>
            </a:solidFill>
            <a:ln w="63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Segment 4">
              <a:extLst>
                <a:ext uri="{FF2B5EF4-FFF2-40B4-BE49-F238E27FC236}">
                  <a16:creationId xmlns:a16="http://schemas.microsoft.com/office/drawing/2014/main" id="{21180D1E-FED8-4EAE-9B9B-263A0B6C9DA2}"/>
                </a:ext>
              </a:extLst>
            </p:cNvPr>
            <p:cNvSpPr/>
            <p:nvPr/>
          </p:nvSpPr>
          <p:spPr>
            <a:xfrm rot="2700000">
              <a:off x="5404598" y="4411870"/>
              <a:ext cx="2448487" cy="2160643"/>
            </a:xfrm>
            <a:custGeom>
              <a:avLst/>
              <a:gdLst>
                <a:gd name="connsiteX0" fmla="*/ 251381 w 2448487"/>
                <a:gd name="connsiteY0" fmla="*/ 0 h 2160643"/>
                <a:gd name="connsiteX1" fmla="*/ 2448487 w 2448487"/>
                <a:gd name="connsiteY1" fmla="*/ 1 h 2160643"/>
                <a:gd name="connsiteX2" fmla="*/ 2434569 w 2448487"/>
                <a:gd name="connsiteY2" fmla="*/ 291509 h 2160643"/>
                <a:gd name="connsiteX3" fmla="*/ 1660850 w 2448487"/>
                <a:gd name="connsiteY3" fmla="*/ 2047785 h 2160643"/>
                <a:gd name="connsiteX4" fmla="*/ 1553559 w 2448487"/>
                <a:gd name="connsiteY4" fmla="*/ 2160643 h 2160643"/>
                <a:gd name="connsiteX5" fmla="*/ 0 w 2448487"/>
                <a:gd name="connsiteY5" fmla="*/ 607083 h 2160643"/>
                <a:gd name="connsiteX6" fmla="*/ 58034 w 2448487"/>
                <a:gd name="connsiteY6" fmla="*/ 542878 h 2160643"/>
                <a:gd name="connsiteX7" fmla="*/ 235756 w 2448487"/>
                <a:gd name="connsiteY7" fmla="*/ 163024 h 2160643"/>
                <a:gd name="connsiteX8" fmla="*/ 251381 w 2448487"/>
                <a:gd name="connsiteY8" fmla="*/ 0 h 216064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48487" h="2160643">
                  <a:moveTo>
                    <a:pt x="251381" y="0"/>
                  </a:moveTo>
                  <a:lnTo>
                    <a:pt x="2448487" y="1"/>
                  </a:lnTo>
                  <a:lnTo>
                    <a:pt x="2434569" y="291509"/>
                  </a:lnTo>
                  <a:cubicBezTo>
                    <a:pt x="2373884" y="925439"/>
                    <a:pt x="2115979" y="1544052"/>
                    <a:pt x="1660850" y="2047785"/>
                  </a:cubicBezTo>
                  <a:lnTo>
                    <a:pt x="1553559" y="2160643"/>
                  </a:lnTo>
                  <a:lnTo>
                    <a:pt x="0" y="607083"/>
                  </a:lnTo>
                  <a:lnTo>
                    <a:pt x="58034" y="542878"/>
                  </a:lnTo>
                  <a:cubicBezTo>
                    <a:pt x="150186" y="429893"/>
                    <a:pt x="209427" y="299015"/>
                    <a:pt x="235756" y="163024"/>
                  </a:cubicBezTo>
                  <a:lnTo>
                    <a:pt x="251381" y="0"/>
                  </a:lnTo>
                  <a:close/>
                </a:path>
              </a:pathLst>
            </a:custGeom>
            <a:solidFill>
              <a:srgbClr val="00B0F0"/>
            </a:solidFill>
            <a:ln w="6350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7" name="Segment 3">
              <a:extLst>
                <a:ext uri="{FF2B5EF4-FFF2-40B4-BE49-F238E27FC236}">
                  <a16:creationId xmlns:a16="http://schemas.microsoft.com/office/drawing/2014/main" id="{F5BB40EF-1594-42AB-954D-75E904090D19}"/>
                </a:ext>
              </a:extLst>
            </p:cNvPr>
            <p:cNvSpPr/>
            <p:nvPr/>
          </p:nvSpPr>
          <p:spPr>
            <a:xfrm rot="2700000">
              <a:off x="6933676" y="2878448"/>
              <a:ext cx="2451031" cy="2163188"/>
            </a:xfrm>
            <a:custGeom>
              <a:avLst/>
              <a:gdLst>
                <a:gd name="connsiteX0" fmla="*/ 0 w 2451031"/>
                <a:gd name="connsiteY0" fmla="*/ 1553560 h 2163188"/>
                <a:gd name="connsiteX1" fmla="*/ 1553559 w 2451031"/>
                <a:gd name="connsiteY1" fmla="*/ 0 h 2163188"/>
                <a:gd name="connsiteX2" fmla="*/ 1554863 w 2451031"/>
                <a:gd name="connsiteY2" fmla="*/ 1240 h 2163188"/>
                <a:gd name="connsiteX3" fmla="*/ 2437113 w 2451031"/>
                <a:gd name="connsiteY3" fmla="*/ 1871678 h 2163188"/>
                <a:gd name="connsiteX4" fmla="*/ 2451031 w 2451031"/>
                <a:gd name="connsiteY4" fmla="*/ 2163188 h 2163188"/>
                <a:gd name="connsiteX5" fmla="*/ 253925 w 2451031"/>
                <a:gd name="connsiteY5" fmla="*/ 2163188 h 2163188"/>
                <a:gd name="connsiteX6" fmla="*/ 238300 w 2451031"/>
                <a:gd name="connsiteY6" fmla="*/ 2000163 h 2163188"/>
                <a:gd name="connsiteX7" fmla="*/ 1336 w 2451031"/>
                <a:gd name="connsiteY7" fmla="*/ 1554767 h 2163188"/>
                <a:gd name="connsiteX8" fmla="*/ 0 w 2451031"/>
                <a:gd name="connsiteY8" fmla="*/ 1553560 h 21631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51031" h="2163188">
                  <a:moveTo>
                    <a:pt x="0" y="1553560"/>
                  </a:moveTo>
                  <a:lnTo>
                    <a:pt x="1553559" y="0"/>
                  </a:lnTo>
                  <a:lnTo>
                    <a:pt x="1554863" y="1240"/>
                  </a:lnTo>
                  <a:cubicBezTo>
                    <a:pt x="2077678" y="524055"/>
                    <a:pt x="2371761" y="1188984"/>
                    <a:pt x="2437113" y="1871678"/>
                  </a:cubicBezTo>
                  <a:lnTo>
                    <a:pt x="2451031" y="2163188"/>
                  </a:lnTo>
                  <a:lnTo>
                    <a:pt x="253925" y="2163188"/>
                  </a:lnTo>
                  <a:lnTo>
                    <a:pt x="238300" y="2000163"/>
                  </a:lnTo>
                  <a:cubicBezTo>
                    <a:pt x="206705" y="1836975"/>
                    <a:pt x="127717" y="1681148"/>
                    <a:pt x="1336" y="1554767"/>
                  </a:cubicBezTo>
                  <a:lnTo>
                    <a:pt x="0" y="1553560"/>
                  </a:lnTo>
                  <a:close/>
                </a:path>
              </a:pathLst>
            </a:custGeom>
            <a:solidFill>
              <a:srgbClr val="FF3399"/>
            </a:solidFill>
            <a:ln w="6350">
              <a:solidFill>
                <a:srgbClr val="FF3399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8" name="Segment 2">
              <a:extLst>
                <a:ext uri="{FF2B5EF4-FFF2-40B4-BE49-F238E27FC236}">
                  <a16:creationId xmlns:a16="http://schemas.microsoft.com/office/drawing/2014/main" id="{6970B667-AB1B-4963-AAF4-E765CDEC26EB}"/>
                </a:ext>
              </a:extLst>
            </p:cNvPr>
            <p:cNvSpPr/>
            <p:nvPr/>
          </p:nvSpPr>
          <p:spPr>
            <a:xfrm rot="2700000">
              <a:off x="7080107" y="1671349"/>
              <a:ext cx="2158032" cy="2446069"/>
            </a:xfrm>
            <a:custGeom>
              <a:avLst/>
              <a:gdLst>
                <a:gd name="connsiteX0" fmla="*/ 0 w 2158032"/>
                <a:gd name="connsiteY0" fmla="*/ 0 h 2446069"/>
                <a:gd name="connsiteX1" fmla="*/ 291508 w 2158032"/>
                <a:gd name="connsiteY1" fmla="*/ 13918 h 2446069"/>
                <a:gd name="connsiteX2" fmla="*/ 2047785 w 2158032"/>
                <a:gd name="connsiteY2" fmla="*/ 787637 h 2446069"/>
                <a:gd name="connsiteX3" fmla="*/ 2158032 w 2158032"/>
                <a:gd name="connsiteY3" fmla="*/ 892446 h 2446069"/>
                <a:gd name="connsiteX4" fmla="*/ 604409 w 2158032"/>
                <a:gd name="connsiteY4" fmla="*/ 2446069 h 2446069"/>
                <a:gd name="connsiteX5" fmla="*/ 542878 w 2158032"/>
                <a:gd name="connsiteY5" fmla="*/ 2390453 h 2446069"/>
                <a:gd name="connsiteX6" fmla="*/ 163023 w 2158032"/>
                <a:gd name="connsiteY6" fmla="*/ 2212731 h 2446069"/>
                <a:gd name="connsiteX7" fmla="*/ 0 w 2158032"/>
                <a:gd name="connsiteY7" fmla="*/ 2197105 h 2446069"/>
                <a:gd name="connsiteX8" fmla="*/ 0 w 2158032"/>
                <a:gd name="connsiteY8" fmla="*/ 0 h 244606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8032" h="2446069">
                  <a:moveTo>
                    <a:pt x="0" y="0"/>
                  </a:moveTo>
                  <a:lnTo>
                    <a:pt x="291508" y="13918"/>
                  </a:lnTo>
                  <a:cubicBezTo>
                    <a:pt x="925438" y="74602"/>
                    <a:pt x="1544052" y="332508"/>
                    <a:pt x="2047785" y="787637"/>
                  </a:cubicBezTo>
                  <a:lnTo>
                    <a:pt x="2158032" y="892446"/>
                  </a:lnTo>
                  <a:lnTo>
                    <a:pt x="604409" y="2446069"/>
                  </a:lnTo>
                  <a:lnTo>
                    <a:pt x="542878" y="2390453"/>
                  </a:lnTo>
                  <a:cubicBezTo>
                    <a:pt x="429892" y="2298301"/>
                    <a:pt x="299014" y="2239060"/>
                    <a:pt x="163023" y="2212731"/>
                  </a:cubicBezTo>
                  <a:lnTo>
                    <a:pt x="0" y="219710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B050"/>
            </a:solidFill>
            <a:ln w="635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9" name="Segment 1">
              <a:extLst>
                <a:ext uri="{FF2B5EF4-FFF2-40B4-BE49-F238E27FC236}">
                  <a16:creationId xmlns:a16="http://schemas.microsoft.com/office/drawing/2014/main" id="{6AC31196-611C-45F8-9AAB-64E751271C66}"/>
                </a:ext>
              </a:extLst>
            </p:cNvPr>
            <p:cNvSpPr/>
            <p:nvPr/>
          </p:nvSpPr>
          <p:spPr>
            <a:xfrm rot="2700000">
              <a:off x="5550063" y="142205"/>
              <a:ext cx="2159337" cy="2447277"/>
            </a:xfrm>
            <a:custGeom>
              <a:avLst/>
              <a:gdLst>
                <a:gd name="connsiteX0" fmla="*/ 0 w 2159337"/>
                <a:gd name="connsiteY0" fmla="*/ 893686 h 2447277"/>
                <a:gd name="connsiteX1" fmla="*/ 111552 w 2159337"/>
                <a:gd name="connsiteY1" fmla="*/ 787637 h 2447277"/>
                <a:gd name="connsiteX2" fmla="*/ 1867828 w 2159337"/>
                <a:gd name="connsiteY2" fmla="*/ 13918 h 2447277"/>
                <a:gd name="connsiteX3" fmla="*/ 2159337 w 2159337"/>
                <a:gd name="connsiteY3" fmla="*/ 0 h 2447277"/>
                <a:gd name="connsiteX4" fmla="*/ 2159337 w 2159337"/>
                <a:gd name="connsiteY4" fmla="*/ 2197105 h 2447277"/>
                <a:gd name="connsiteX5" fmla="*/ 1996313 w 2159337"/>
                <a:gd name="connsiteY5" fmla="*/ 2212731 h 2447277"/>
                <a:gd name="connsiteX6" fmla="*/ 1616459 w 2159337"/>
                <a:gd name="connsiteY6" fmla="*/ 2390453 h 2447277"/>
                <a:gd name="connsiteX7" fmla="*/ 1553591 w 2159337"/>
                <a:gd name="connsiteY7" fmla="*/ 2447277 h 2447277"/>
                <a:gd name="connsiteX8" fmla="*/ 0 w 2159337"/>
                <a:gd name="connsiteY8" fmla="*/ 893686 h 24472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59337" h="2447277">
                  <a:moveTo>
                    <a:pt x="0" y="893686"/>
                  </a:moveTo>
                  <a:lnTo>
                    <a:pt x="111552" y="787637"/>
                  </a:lnTo>
                  <a:cubicBezTo>
                    <a:pt x="615285" y="332508"/>
                    <a:pt x="1233898" y="74602"/>
                    <a:pt x="1867828" y="13918"/>
                  </a:cubicBezTo>
                  <a:lnTo>
                    <a:pt x="2159337" y="0"/>
                  </a:lnTo>
                  <a:lnTo>
                    <a:pt x="2159337" y="2197105"/>
                  </a:lnTo>
                  <a:lnTo>
                    <a:pt x="1996313" y="2212731"/>
                  </a:lnTo>
                  <a:cubicBezTo>
                    <a:pt x="1860322" y="2239060"/>
                    <a:pt x="1729444" y="2298301"/>
                    <a:pt x="1616459" y="2390453"/>
                  </a:cubicBezTo>
                  <a:lnTo>
                    <a:pt x="1553591" y="2447277"/>
                  </a:lnTo>
                  <a:lnTo>
                    <a:pt x="0" y="893686"/>
                  </a:lnTo>
                  <a:close/>
                </a:path>
              </a:pathLst>
            </a:custGeom>
            <a:solidFill>
              <a:srgbClr val="FF0000"/>
            </a:solidFill>
            <a:ln w="63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0" name="Segment 8 Text">
              <a:extLst>
                <a:ext uri="{FF2B5EF4-FFF2-40B4-BE49-F238E27FC236}">
                  <a16:creationId xmlns:a16="http://schemas.microsoft.com/office/drawing/2014/main" id="{38E89541-5CDE-4327-83D8-57D2940845E0}"/>
                </a:ext>
              </a:extLst>
            </p:cNvPr>
            <p:cNvSpPr/>
            <p:nvPr/>
          </p:nvSpPr>
          <p:spPr>
            <a:xfrm rot="14832960">
              <a:off x="4276441" y="1226701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41" name="Segment 7 Text">
              <a:extLst>
                <a:ext uri="{FF2B5EF4-FFF2-40B4-BE49-F238E27FC236}">
                  <a16:creationId xmlns:a16="http://schemas.microsoft.com/office/drawing/2014/main" id="{03846760-DDAD-454B-BD73-1BDCE93E0255}"/>
                </a:ext>
              </a:extLst>
            </p:cNvPr>
            <p:cNvSpPr/>
            <p:nvPr/>
          </p:nvSpPr>
          <p:spPr>
            <a:xfrm rot="12040397">
              <a:off x="3190845" y="2296719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42" name="Segment 6 Text">
              <a:extLst>
                <a:ext uri="{FF2B5EF4-FFF2-40B4-BE49-F238E27FC236}">
                  <a16:creationId xmlns:a16="http://schemas.microsoft.com/office/drawing/2014/main" id="{696CFC48-119A-4B20-9B4E-A1F6C7F15525}"/>
                </a:ext>
              </a:extLst>
            </p:cNvPr>
            <p:cNvSpPr/>
            <p:nvPr/>
          </p:nvSpPr>
          <p:spPr>
            <a:xfrm rot="9272001">
              <a:off x="3255932" y="3815630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43" name="Segment 5 Text">
              <a:extLst>
                <a:ext uri="{FF2B5EF4-FFF2-40B4-BE49-F238E27FC236}">
                  <a16:creationId xmlns:a16="http://schemas.microsoft.com/office/drawing/2014/main" id="{3C4264AC-7BD2-4091-B6B1-2E05EA921A47}"/>
                </a:ext>
              </a:extLst>
            </p:cNvPr>
            <p:cNvSpPr/>
            <p:nvPr/>
          </p:nvSpPr>
          <p:spPr>
            <a:xfrm rot="6885915">
              <a:off x="4248349" y="4806505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60" name="Segment 4 Text">
              <a:extLst>
                <a:ext uri="{FF2B5EF4-FFF2-40B4-BE49-F238E27FC236}">
                  <a16:creationId xmlns:a16="http://schemas.microsoft.com/office/drawing/2014/main" id="{FDE67F57-E493-4F0E-A4CB-8589AEF36208}"/>
                </a:ext>
              </a:extLst>
            </p:cNvPr>
            <p:cNvSpPr/>
            <p:nvPr/>
          </p:nvSpPr>
          <p:spPr>
            <a:xfrm rot="4023253">
              <a:off x="5776442" y="4808983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61" name="Segment 3 Text">
              <a:extLst>
                <a:ext uri="{FF2B5EF4-FFF2-40B4-BE49-F238E27FC236}">
                  <a16:creationId xmlns:a16="http://schemas.microsoft.com/office/drawing/2014/main" id="{97AEC5D1-1E94-4E28-877D-B501EFB3F7BC}"/>
                </a:ext>
              </a:extLst>
            </p:cNvPr>
            <p:cNvSpPr/>
            <p:nvPr/>
          </p:nvSpPr>
          <p:spPr>
            <a:xfrm rot="1130371">
              <a:off x="6840010" y="3719126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62" name="Segment 2 Text">
              <a:extLst>
                <a:ext uri="{FF2B5EF4-FFF2-40B4-BE49-F238E27FC236}">
                  <a16:creationId xmlns:a16="http://schemas.microsoft.com/office/drawing/2014/main" id="{9931ED56-B927-49A1-9E88-4C39D7FA065C}"/>
                </a:ext>
              </a:extLst>
            </p:cNvPr>
            <p:cNvSpPr/>
            <p:nvPr/>
          </p:nvSpPr>
          <p:spPr>
            <a:xfrm rot="20520957">
              <a:off x="6824007" y="2330916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  <p:sp>
          <p:nvSpPr>
            <p:cNvPr id="65" name="Segment 1 Text">
              <a:extLst>
                <a:ext uri="{FF2B5EF4-FFF2-40B4-BE49-F238E27FC236}">
                  <a16:creationId xmlns:a16="http://schemas.microsoft.com/office/drawing/2014/main" id="{33DA8D27-CF9A-4A9C-9DF7-5BAB6D52717F}"/>
                </a:ext>
              </a:extLst>
            </p:cNvPr>
            <p:cNvSpPr/>
            <p:nvPr/>
          </p:nvSpPr>
          <p:spPr>
            <a:xfrm rot="17752461">
              <a:off x="5861225" y="1240486"/>
              <a:ext cx="2134632" cy="815259"/>
            </a:xfrm>
            <a:prstGeom prst="rect">
              <a:avLst/>
            </a:prstGeom>
            <a:noFill/>
          </p:spPr>
          <p:txBody>
            <a:bodyPr vert="horz" wrap="square" lIns="36000" tIns="36000" rIns="36000" bIns="36000" anchor="ctr" anchorCtr="0">
              <a:normAutofit fontScale="92500" lnSpcReduction="10000"/>
            </a:bodyPr>
            <a:lstStyle/>
            <a:p>
              <a:pPr algn="ctr"/>
              <a:r>
                <a:rPr lang="en-US" sz="2800" b="1" cap="none" spc="0" dirty="0">
                  <a:ln w="0"/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Your text here</a:t>
              </a:r>
            </a:p>
          </p:txBody>
        </p:sp>
      </p:grpSp>
      <p:grpSp>
        <p:nvGrpSpPr>
          <p:cNvPr id="67" name="Spin Button">
            <a:extLst>
              <a:ext uri="{FF2B5EF4-FFF2-40B4-BE49-F238E27FC236}">
                <a16:creationId xmlns:a16="http://schemas.microsoft.com/office/drawing/2014/main" id="{1972FA71-9F7D-4B81-B488-7F26645D57CD}"/>
              </a:ext>
            </a:extLst>
          </p:cNvPr>
          <p:cNvGrpSpPr/>
          <p:nvPr/>
        </p:nvGrpSpPr>
        <p:grpSpPr>
          <a:xfrm>
            <a:off x="5196000" y="2529000"/>
            <a:ext cx="1800000" cy="1800000"/>
            <a:chOff x="5196000" y="2529000"/>
            <a:chExt cx="1800000" cy="1800000"/>
          </a:xfrm>
        </p:grpSpPr>
        <p:sp>
          <p:nvSpPr>
            <p:cNvPr id="51" name="Spin Button">
              <a:extLst>
                <a:ext uri="{FF2B5EF4-FFF2-40B4-BE49-F238E27FC236}">
                  <a16:creationId xmlns:a16="http://schemas.microsoft.com/office/drawing/2014/main" id="{B7650D7D-7FCB-4A79-BFAA-6C32C5E3579F}"/>
                </a:ext>
              </a:extLst>
            </p:cNvPr>
            <p:cNvSpPr/>
            <p:nvPr/>
          </p:nvSpPr>
          <p:spPr>
            <a:xfrm>
              <a:off x="5196000" y="2529000"/>
              <a:ext cx="1800000" cy="1800000"/>
            </a:xfrm>
            <a:custGeom>
              <a:avLst/>
              <a:gdLst>
                <a:gd name="connsiteX0" fmla="*/ 900000 w 1800000"/>
                <a:gd name="connsiteY0" fmla="*/ 0 h 1800000"/>
                <a:gd name="connsiteX1" fmla="*/ 1800000 w 1800000"/>
                <a:gd name="connsiteY1" fmla="*/ 900000 h 1800000"/>
                <a:gd name="connsiteX2" fmla="*/ 900000 w 1800000"/>
                <a:gd name="connsiteY2" fmla="*/ 1800000 h 1800000"/>
                <a:gd name="connsiteX3" fmla="*/ 0 w 1800000"/>
                <a:gd name="connsiteY3" fmla="*/ 900000 h 1800000"/>
                <a:gd name="connsiteX4" fmla="*/ 900000 w 1800000"/>
                <a:gd name="connsiteY4" fmla="*/ 0 h 180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800000" h="1800000">
                  <a:moveTo>
                    <a:pt x="900000" y="0"/>
                  </a:moveTo>
                  <a:cubicBezTo>
                    <a:pt x="1397056" y="0"/>
                    <a:pt x="1800000" y="402944"/>
                    <a:pt x="1800000" y="900000"/>
                  </a:cubicBezTo>
                  <a:cubicBezTo>
                    <a:pt x="1800000" y="1397056"/>
                    <a:pt x="1397056" y="1800000"/>
                    <a:pt x="900000" y="1800000"/>
                  </a:cubicBezTo>
                  <a:cubicBezTo>
                    <a:pt x="402944" y="1800000"/>
                    <a:pt x="0" y="1397056"/>
                    <a:pt x="0" y="900000"/>
                  </a:cubicBezTo>
                  <a:cubicBezTo>
                    <a:pt x="0" y="402944"/>
                    <a:pt x="402944" y="0"/>
                    <a:pt x="900000" y="0"/>
                  </a:cubicBezTo>
                  <a:close/>
                </a:path>
              </a:pathLst>
            </a:custGeom>
            <a:solidFill>
              <a:schemeClr val="accent6">
                <a:lumMod val="60000"/>
                <a:lumOff val="40000"/>
              </a:schemeClr>
            </a:solidFill>
            <a:ln w="19050">
              <a:noFill/>
            </a:ln>
            <a:effectLst>
              <a:outerShdw blurRad="57785" dist="33020" dir="3180000" algn="ctr">
                <a:srgbClr val="000000">
                  <a:alpha val="30000"/>
                </a:srgbClr>
              </a:outerShdw>
            </a:effectLst>
            <a:scene3d>
              <a:camera prst="orthographicFront">
                <a:rot lat="0" lon="0" rev="0"/>
              </a:camera>
              <a:lightRig rig="brightRoom" dir="t">
                <a:rot lat="0" lon="0" rev="600000"/>
              </a:lightRig>
            </a:scene3d>
            <a:sp3d prstMaterial="metal">
              <a:bevelT w="38100" h="57150" prst="angle"/>
            </a:sp3d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lIns="0" tIns="0" rIns="0" bIns="0" rtlCol="0" anchor="ctr">
              <a:normAutofit/>
            </a:bodyPr>
            <a:lstStyle/>
            <a:p>
              <a:pPr algn="ctr"/>
              <a:r>
                <a:rPr lang="en-GB" sz="4000" b="1" dirty="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SPIN</a:t>
              </a:r>
            </a:p>
          </p:txBody>
        </p:sp>
        <p:sp>
          <p:nvSpPr>
            <p:cNvPr id="63" name="Arrow: Curved Down 62">
              <a:extLst>
                <a:ext uri="{FF2B5EF4-FFF2-40B4-BE49-F238E27FC236}">
                  <a16:creationId xmlns:a16="http://schemas.microsoft.com/office/drawing/2014/main" id="{B210A41A-0C7E-475B-831B-931895C7011C}"/>
                </a:ext>
              </a:extLst>
            </p:cNvPr>
            <p:cNvSpPr/>
            <p:nvPr/>
          </p:nvSpPr>
          <p:spPr>
            <a:xfrm>
              <a:off x="5392462" y="2664749"/>
              <a:ext cx="1410677" cy="515092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64" name="Arrow: Curved Down 63">
              <a:extLst>
                <a:ext uri="{FF2B5EF4-FFF2-40B4-BE49-F238E27FC236}">
                  <a16:creationId xmlns:a16="http://schemas.microsoft.com/office/drawing/2014/main" id="{1CA3CB84-AD33-4099-80E9-01351CE5DBB5}"/>
                </a:ext>
              </a:extLst>
            </p:cNvPr>
            <p:cNvSpPr/>
            <p:nvPr/>
          </p:nvSpPr>
          <p:spPr>
            <a:xfrm flipH="1" flipV="1">
              <a:off x="5384979" y="3672555"/>
              <a:ext cx="1410677" cy="515092"/>
            </a:xfrm>
            <a:prstGeom prst="curvedDownArrow">
              <a:avLst/>
            </a:prstGeom>
            <a:solidFill>
              <a:schemeClr val="accent6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</p:grpSp>
      <p:sp>
        <p:nvSpPr>
          <p:cNvPr id="48" name="Marker">
            <a:extLst>
              <a:ext uri="{FF2B5EF4-FFF2-40B4-BE49-F238E27FC236}">
                <a16:creationId xmlns:a16="http://schemas.microsoft.com/office/drawing/2014/main" id="{6F381C54-25EF-445D-B869-A54C62C08DBE}"/>
              </a:ext>
            </a:extLst>
          </p:cNvPr>
          <p:cNvSpPr/>
          <p:nvPr/>
        </p:nvSpPr>
        <p:spPr>
          <a:xfrm rot="10800000">
            <a:off x="5741207" y="-2198"/>
            <a:ext cx="720000" cy="720000"/>
          </a:xfrm>
          <a:prstGeom prst="triangle">
            <a:avLst/>
          </a:prstGeom>
          <a:solidFill>
            <a:srgbClr val="C00000"/>
          </a:solidFill>
          <a:ln w="19050">
            <a:noFill/>
          </a:ln>
          <a:effectLst/>
          <a:scene3d>
            <a:camera prst="orthographicFront">
              <a:rot lat="0" lon="0" rev="0"/>
            </a:camera>
            <a:lightRig rig="contrasting" dir="t">
              <a:rot lat="0" lon="0" rev="7800000"/>
            </a:lightRig>
          </a:scene3d>
          <a:sp3d>
            <a:bevelT w="139700" h="1397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ED3C2BF-0DDA-5942-A9A7-352D8B55727E}"/>
              </a:ext>
            </a:extLst>
          </p:cNvPr>
          <p:cNvSpPr txBox="1"/>
          <p:nvPr/>
        </p:nvSpPr>
        <p:spPr>
          <a:xfrm>
            <a:off x="336878" y="2572425"/>
            <a:ext cx="2097780" cy="14773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Newidiwch y geiriau i wneud gêm i ymarfer berfau’r gorffennol.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6AECE05-0331-4941-B884-302F7F3D5D6A}"/>
              </a:ext>
            </a:extLst>
          </p:cNvPr>
          <p:cNvSpPr txBox="1"/>
          <p:nvPr/>
        </p:nvSpPr>
        <p:spPr>
          <a:xfrm>
            <a:off x="9621551" y="2458051"/>
            <a:ext cx="2097780" cy="1477328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y-GB" b="1" dirty="0"/>
              <a:t>Change the words to create a game to practice using past tense verbs. </a:t>
            </a:r>
          </a:p>
        </p:txBody>
      </p:sp>
    </p:spTree>
    <p:extLst>
      <p:ext uri="{BB962C8B-B14F-4D97-AF65-F5344CB8AC3E}">
        <p14:creationId xmlns:p14="http://schemas.microsoft.com/office/powerpoint/2010/main" val="471797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repeatCount="indefinite" fill="hold" nodeType="clickEffect">
                                  <p:stCondLst>
                                    <p:cond delay="0"/>
                                  </p:stCondLst>
                                  <p:endCondLst>
                                    <p:cond evt="onNext" delay="0">
                                      <p:tgtEl>
                                        <p:sldTgt/>
                                      </p:tgtEl>
                                    </p:cond>
                                  </p:endCondLst>
                                  <p:childTnLst>
                                    <p:animRot by="21600000">
                                      <p:cBhvr>
                                        <p:cTn id="6" dur="25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1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7"/>
                  </p:tgtEl>
                </p:cond>
              </p:nextCondLst>
            </p:seq>
          </p:childTnLst>
        </p:cTn>
      </p:par>
    </p:tnLst>
    <p:bldLst>
      <p:bldP spid="46" grpId="0" animBg="1"/>
      <p:bldP spid="46" grpId="1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4C - Cyw a'i Ffrindiau, Cyfres 1">
            <a:extLst>
              <a:ext uri="{FF2B5EF4-FFF2-40B4-BE49-F238E27FC236}">
                <a16:creationId xmlns:a16="http://schemas.microsoft.com/office/drawing/2014/main" id="{7ACE6738-DE87-2D16-B639-E5D828B9F9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56" y="3175000"/>
            <a:ext cx="6202544" cy="3488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ED41C6E-9A64-A263-9FE9-DE157EB7984A}"/>
              </a:ext>
            </a:extLst>
          </p:cNvPr>
          <p:cNvSpPr txBox="1"/>
          <p:nvPr/>
        </p:nvSpPr>
        <p:spPr>
          <a:xfrm>
            <a:off x="2001221" y="-3400"/>
            <a:ext cx="239341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cyw.cymru</a:t>
            </a:r>
            <a:r>
              <a:rPr lang="en-US" dirty="0"/>
              <a:t>/</a:t>
            </a:r>
            <a:r>
              <a:rPr lang="en-US" dirty="0" err="1"/>
              <a:t>en</a:t>
            </a:r>
            <a:r>
              <a:rPr lang="en-US" dirty="0"/>
              <a:t>/</a:t>
            </a:r>
          </a:p>
        </p:txBody>
      </p:sp>
      <p:pic>
        <p:nvPicPr>
          <p:cNvPr id="5" name="Picture 4" descr="A screenshot of a video game&#10;&#10;Description automatically generated">
            <a:extLst>
              <a:ext uri="{FF2B5EF4-FFF2-40B4-BE49-F238E27FC236}">
                <a16:creationId xmlns:a16="http://schemas.microsoft.com/office/drawing/2014/main" id="{DB7A241F-D4B8-D4B2-6792-1491202F256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4606" y="491504"/>
            <a:ext cx="3815199" cy="225352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A9CC215-183B-E154-7E66-B2095D7F218F}"/>
              </a:ext>
            </a:extLst>
          </p:cNvPr>
          <p:cNvSpPr/>
          <p:nvPr/>
        </p:nvSpPr>
        <p:spPr>
          <a:xfrm>
            <a:off x="4475759" y="3556396"/>
            <a:ext cx="988091" cy="469361"/>
          </a:xfrm>
          <a:prstGeom prst="rect">
            <a:avLst/>
          </a:prstGeom>
          <a:noFill/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26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Jangl</a:t>
            </a:r>
            <a:endParaRPr lang="en-GB" sz="2600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01B0B7-68C3-5912-D7BC-8D242B039940}"/>
              </a:ext>
            </a:extLst>
          </p:cNvPr>
          <p:cNvSpPr txBox="1"/>
          <p:nvPr/>
        </p:nvSpPr>
        <p:spPr>
          <a:xfrm>
            <a:off x="6651560" y="1418567"/>
            <a:ext cx="4936040" cy="397031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defTabSz="457200"/>
            <a:r>
              <a:rPr lang="en-GB" b="1" dirty="0" err="1">
                <a:latin typeface="Segoe Print" panose="02000800000000000000" pitchFamily="2" charset="0"/>
              </a:rPr>
              <a:t>Mae’r</a:t>
            </a:r>
            <a:r>
              <a:rPr lang="en-GB" b="1" dirty="0">
                <a:latin typeface="Segoe Print" panose="02000800000000000000" pitchFamily="2" charset="0"/>
              </a:rPr>
              <a:t> </a:t>
            </a:r>
            <a:r>
              <a:rPr lang="en-GB" b="1" dirty="0" err="1">
                <a:latin typeface="Segoe Print" panose="02000800000000000000" pitchFamily="2" charset="0"/>
              </a:rPr>
              <a:t>wefan</a:t>
            </a:r>
            <a:r>
              <a:rPr lang="en-GB" b="1" dirty="0">
                <a:latin typeface="Segoe Print" panose="02000800000000000000" pitchFamily="2" charset="0"/>
              </a:rPr>
              <a:t> </a:t>
            </a:r>
            <a:r>
              <a:rPr lang="en-GB" b="1" dirty="0" err="1">
                <a:latin typeface="Segoe Print" panose="02000800000000000000" pitchFamily="2" charset="0"/>
              </a:rPr>
              <a:t>yn</a:t>
            </a:r>
            <a:r>
              <a:rPr lang="en-GB" b="1" dirty="0">
                <a:latin typeface="Segoe Print" panose="02000800000000000000" pitchFamily="2" charset="0"/>
              </a:rPr>
              <a:t> </a:t>
            </a:r>
            <a:r>
              <a:rPr lang="en-GB" b="1" dirty="0" err="1">
                <a:latin typeface="Segoe Print" panose="02000800000000000000" pitchFamily="2" charset="0"/>
              </a:rPr>
              <a:t>llawn</a:t>
            </a:r>
            <a:r>
              <a:rPr lang="en-GB" b="1" dirty="0">
                <a:latin typeface="Segoe Print" panose="02000800000000000000" pitchFamily="2" charset="0"/>
              </a:rPr>
              <a:t> </a:t>
            </a:r>
            <a:r>
              <a:rPr lang="en-GB" b="1" dirty="0" err="1">
                <a:latin typeface="Segoe Print" panose="02000800000000000000" pitchFamily="2" charset="0"/>
              </a:rPr>
              <a:t>straeon</a:t>
            </a:r>
            <a:r>
              <a:rPr lang="en-GB" b="1" dirty="0">
                <a:latin typeface="Segoe Print" panose="02000800000000000000" pitchFamily="2" charset="0"/>
              </a:rPr>
              <a:t>, </a:t>
            </a:r>
            <a:r>
              <a:rPr lang="en-GB" b="1" dirty="0" err="1">
                <a:latin typeface="Segoe Print" panose="02000800000000000000" pitchFamily="2" charset="0"/>
              </a:rPr>
              <a:t>gemau</a:t>
            </a:r>
            <a:r>
              <a:rPr lang="en-GB" b="1" dirty="0">
                <a:latin typeface="Segoe Print" panose="02000800000000000000" pitchFamily="2" charset="0"/>
              </a:rPr>
              <a:t>, </a:t>
            </a:r>
            <a:r>
              <a:rPr lang="en-GB" b="1" dirty="0" err="1">
                <a:latin typeface="Segoe Print" panose="02000800000000000000" pitchFamily="2" charset="0"/>
              </a:rPr>
              <a:t>caneuon</a:t>
            </a:r>
            <a:r>
              <a:rPr lang="en-GB" b="1" dirty="0">
                <a:latin typeface="Segoe Print" panose="02000800000000000000" pitchFamily="2" charset="0"/>
              </a:rPr>
              <a:t> a </a:t>
            </a:r>
            <a:r>
              <a:rPr lang="en-GB" b="1" dirty="0" err="1">
                <a:latin typeface="Segoe Print" panose="02000800000000000000" pitchFamily="2" charset="0"/>
              </a:rPr>
              <a:t>phosau</a:t>
            </a:r>
            <a:r>
              <a:rPr lang="en-GB" b="1" dirty="0">
                <a:latin typeface="Segoe Print" panose="02000800000000000000" pitchFamily="2" charset="0"/>
              </a:rPr>
              <a:t> </a:t>
            </a:r>
            <a:r>
              <a:rPr lang="en-GB" b="1" dirty="0" err="1">
                <a:latin typeface="Segoe Print" panose="02000800000000000000" pitchFamily="2" charset="0"/>
              </a:rPr>
              <a:t>i</a:t>
            </a:r>
            <a:r>
              <a:rPr lang="en-GB" b="1" dirty="0">
                <a:latin typeface="Segoe Print" panose="02000800000000000000" pitchFamily="2" charset="0"/>
              </a:rPr>
              <a:t> </a:t>
            </a:r>
            <a:r>
              <a:rPr lang="en-GB" b="1" dirty="0" err="1">
                <a:latin typeface="Segoe Print" panose="02000800000000000000" pitchFamily="2" charset="0"/>
              </a:rPr>
              <a:t>helpu’r</a:t>
            </a:r>
            <a:r>
              <a:rPr lang="en-GB" b="1" dirty="0">
                <a:latin typeface="Segoe Print" panose="02000800000000000000" pitchFamily="2" charset="0"/>
              </a:rPr>
              <a:t> </a:t>
            </a:r>
            <a:r>
              <a:rPr lang="en-GB" b="1" dirty="0" err="1">
                <a:latin typeface="Segoe Print" panose="02000800000000000000" pitchFamily="2" charset="0"/>
              </a:rPr>
              <a:t>dysgwyr</a:t>
            </a:r>
            <a:r>
              <a:rPr lang="en-GB" b="1" dirty="0">
                <a:latin typeface="Segoe Print" panose="02000800000000000000" pitchFamily="2" charset="0"/>
              </a:rPr>
              <a:t> </a:t>
            </a:r>
            <a:r>
              <a:rPr lang="en-GB" b="1" dirty="0" err="1">
                <a:latin typeface="Segoe Print" panose="02000800000000000000" pitchFamily="2" charset="0"/>
              </a:rPr>
              <a:t>lleiaf</a:t>
            </a:r>
            <a:r>
              <a:rPr lang="en-GB" b="1" dirty="0">
                <a:latin typeface="Segoe Print" panose="02000800000000000000" pitchFamily="2" charset="0"/>
              </a:rPr>
              <a:t> </a:t>
            </a:r>
            <a:r>
              <a:rPr lang="en-GB" b="1" dirty="0" err="1">
                <a:latin typeface="Segoe Print" panose="02000800000000000000" pitchFamily="2" charset="0"/>
              </a:rPr>
              <a:t>i</a:t>
            </a:r>
            <a:r>
              <a:rPr lang="en-GB" b="1" dirty="0">
                <a:latin typeface="Segoe Print" panose="02000800000000000000" pitchFamily="2" charset="0"/>
              </a:rPr>
              <a:t> </a:t>
            </a:r>
            <a:r>
              <a:rPr lang="en-GB" b="1" dirty="0" err="1">
                <a:latin typeface="Segoe Print" panose="02000800000000000000" pitchFamily="2" charset="0"/>
              </a:rPr>
              <a:t>ddysgu</a:t>
            </a:r>
            <a:r>
              <a:rPr lang="en-GB" b="1" dirty="0">
                <a:latin typeface="Segoe Print" panose="02000800000000000000" pitchFamily="2" charset="0"/>
              </a:rPr>
              <a:t> Cymraeg. </a:t>
            </a:r>
          </a:p>
          <a:p>
            <a:pPr defTabSz="457200"/>
            <a:endParaRPr lang="en-GB" b="1" dirty="0">
              <a:latin typeface="Segoe Print" panose="02000800000000000000" pitchFamily="2" charset="0"/>
            </a:endParaRPr>
          </a:p>
          <a:p>
            <a:pPr defTabSz="457200"/>
            <a:r>
              <a:rPr lang="en-GB" b="1" dirty="0">
                <a:latin typeface="Segoe Print" panose="02000800000000000000" pitchFamily="2" charset="0"/>
              </a:rPr>
              <a:t>Pa </a:t>
            </a:r>
            <a:r>
              <a:rPr lang="en-GB" b="1" dirty="0" err="1">
                <a:latin typeface="Segoe Print" panose="02000800000000000000" pitchFamily="2" charset="0"/>
              </a:rPr>
              <a:t>ddeunydd</a:t>
            </a:r>
            <a:r>
              <a:rPr lang="en-GB" b="1" dirty="0">
                <a:latin typeface="Segoe Print" panose="02000800000000000000" pitchFamily="2" charset="0"/>
              </a:rPr>
              <a:t> </a:t>
            </a:r>
            <a:r>
              <a:rPr lang="en-GB" b="1" dirty="0" err="1">
                <a:latin typeface="Segoe Print" panose="02000800000000000000" pitchFamily="2" charset="0"/>
              </a:rPr>
              <a:t>allwch</a:t>
            </a:r>
            <a:r>
              <a:rPr lang="en-GB" b="1" dirty="0">
                <a:latin typeface="Segoe Print" panose="02000800000000000000" pitchFamily="2" charset="0"/>
              </a:rPr>
              <a:t> chi </a:t>
            </a:r>
            <a:r>
              <a:rPr lang="en-GB" b="1" dirty="0" err="1">
                <a:latin typeface="Segoe Print" panose="02000800000000000000" pitchFamily="2" charset="0"/>
              </a:rPr>
              <a:t>ymgorffori</a:t>
            </a:r>
            <a:r>
              <a:rPr lang="en-GB" b="1" dirty="0">
                <a:latin typeface="Segoe Print" panose="02000800000000000000" pitchFamily="2" charset="0"/>
              </a:rPr>
              <a:t> </a:t>
            </a:r>
            <a:r>
              <a:rPr lang="en-GB" b="1" dirty="0" err="1">
                <a:latin typeface="Segoe Print" panose="02000800000000000000" pitchFamily="2" charset="0"/>
              </a:rPr>
              <a:t>yn</a:t>
            </a:r>
            <a:r>
              <a:rPr lang="en-GB" b="1" dirty="0">
                <a:latin typeface="Segoe Print" panose="02000800000000000000" pitchFamily="2" charset="0"/>
              </a:rPr>
              <a:t> </a:t>
            </a:r>
            <a:r>
              <a:rPr lang="en-GB" b="1" dirty="0" err="1">
                <a:latin typeface="Segoe Print" panose="02000800000000000000" pitchFamily="2" charset="0"/>
              </a:rPr>
              <a:t>eich</a:t>
            </a:r>
            <a:r>
              <a:rPr lang="en-GB" b="1" dirty="0">
                <a:latin typeface="Segoe Print" panose="02000800000000000000" pitchFamily="2" charset="0"/>
              </a:rPr>
              <a:t> </a:t>
            </a:r>
            <a:r>
              <a:rPr lang="en-GB" b="1" dirty="0" err="1">
                <a:latin typeface="Segoe Print" panose="02000800000000000000" pitchFamily="2" charset="0"/>
              </a:rPr>
              <a:t>gwersi</a:t>
            </a:r>
            <a:r>
              <a:rPr lang="en-GB" b="1" dirty="0">
                <a:latin typeface="Segoe Print" panose="02000800000000000000" pitchFamily="2" charset="0"/>
              </a:rPr>
              <a:t> Cymraeg chi? </a:t>
            </a:r>
          </a:p>
          <a:p>
            <a:pPr defTabSz="457200"/>
            <a:endParaRPr lang="en-GB" dirty="0">
              <a:solidFill>
                <a:srgbClr val="DFDBD5">
                  <a:lumMod val="25000"/>
                </a:srgbClr>
              </a:solidFill>
              <a:latin typeface="Segoe Print" panose="02000800000000000000" pitchFamily="2" charset="0"/>
            </a:endParaRPr>
          </a:p>
          <a:p>
            <a:pPr defTabSz="457200"/>
            <a:r>
              <a:rPr lang="en-GB" i="1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The </a:t>
            </a:r>
            <a:r>
              <a:rPr lang="en-GB" i="1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Cyw</a:t>
            </a:r>
            <a:r>
              <a:rPr lang="en-GB" i="1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website is full of stories, games, songs and puzzles to support teaching and learning Welsh in the classroom.</a:t>
            </a:r>
          </a:p>
          <a:p>
            <a:pPr defTabSz="457200"/>
            <a:endParaRPr lang="en-GB" i="1" dirty="0">
              <a:solidFill>
                <a:srgbClr val="DFDBD5">
                  <a:lumMod val="25000"/>
                </a:srgbClr>
              </a:solidFill>
              <a:latin typeface="Segoe Print" panose="02000800000000000000" pitchFamily="2" charset="0"/>
            </a:endParaRPr>
          </a:p>
          <a:p>
            <a:pPr defTabSz="457200"/>
            <a:r>
              <a:rPr lang="en-GB" i="1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Look at the various aspects of the website and plan how you could implement them in your Welsh lessons.  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EFD3963-6E5B-B8E2-F9B1-48C3C39CC284}"/>
              </a:ext>
            </a:extLst>
          </p:cNvPr>
          <p:cNvSpPr/>
          <p:nvPr/>
        </p:nvSpPr>
        <p:spPr>
          <a:xfrm>
            <a:off x="7797367" y="365932"/>
            <a:ext cx="2260875" cy="869471"/>
          </a:xfrm>
          <a:prstGeom prst="rect">
            <a:avLst/>
          </a:prstGeom>
          <a:noFill/>
          <a:ln>
            <a:solidFill>
              <a:schemeClr val="tx2">
                <a:satMod val="155000"/>
              </a:schemeClr>
            </a:solidFill>
          </a:ln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26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latin typeface="MV Boli" panose="02000500030200090000" pitchFamily="2" charset="0"/>
                <a:cs typeface="MV Boli" panose="02000500030200090000" pitchFamily="2" charset="0"/>
              </a:rPr>
              <a:t>Gwefan</a:t>
            </a:r>
            <a:r>
              <a:rPr lang="en-GB" sz="2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26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latin typeface="MV Boli" panose="02000500030200090000" pitchFamily="2" charset="0"/>
                <a:cs typeface="MV Boli" panose="02000500030200090000" pitchFamily="2" charset="0"/>
              </a:rPr>
              <a:t>Cyw</a:t>
            </a:r>
            <a:r>
              <a:rPr lang="en-GB" sz="2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</a:p>
          <a:p>
            <a:pPr algn="ctr"/>
            <a:r>
              <a:rPr lang="en-GB" sz="2600" i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latin typeface="MV Boli" panose="02000500030200090000" pitchFamily="2" charset="0"/>
                <a:cs typeface="MV Boli" panose="02000500030200090000" pitchFamily="2" charset="0"/>
              </a:rPr>
              <a:t>Cyw</a:t>
            </a:r>
            <a:r>
              <a:rPr lang="en-GB" sz="2600" i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latin typeface="MV Boli" panose="02000500030200090000" pitchFamily="2" charset="0"/>
                <a:cs typeface="MV Boli" panose="02000500030200090000" pitchFamily="2" charset="0"/>
              </a:rPr>
              <a:t> Website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D91633B-DE89-3C69-B5FE-379EA88F12EB}"/>
              </a:ext>
            </a:extLst>
          </p:cNvPr>
          <p:cNvSpPr/>
          <p:nvPr/>
        </p:nvSpPr>
        <p:spPr>
          <a:xfrm>
            <a:off x="1317933" y="3169046"/>
            <a:ext cx="1071448" cy="469361"/>
          </a:xfrm>
          <a:prstGeom prst="rect">
            <a:avLst/>
          </a:prstGeom>
          <a:noFill/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26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Deryn</a:t>
            </a:r>
            <a:endParaRPr lang="en-GB" sz="2600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0052AF5-43D7-71E5-0A27-F264F22F9D03}"/>
              </a:ext>
            </a:extLst>
          </p:cNvPr>
          <p:cNvSpPr/>
          <p:nvPr/>
        </p:nvSpPr>
        <p:spPr>
          <a:xfrm>
            <a:off x="345665" y="3861052"/>
            <a:ext cx="1196481" cy="469361"/>
          </a:xfrm>
          <a:prstGeom prst="rect">
            <a:avLst/>
          </a:prstGeom>
          <a:noFill/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26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Plwmp</a:t>
            </a:r>
            <a:endParaRPr lang="en-GB" sz="2600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0097CBA-E262-C561-F8E0-CBC6D6B72EE8}"/>
              </a:ext>
            </a:extLst>
          </p:cNvPr>
          <p:cNvSpPr/>
          <p:nvPr/>
        </p:nvSpPr>
        <p:spPr>
          <a:xfrm>
            <a:off x="1322783" y="5652947"/>
            <a:ext cx="877484" cy="469361"/>
          </a:xfrm>
          <a:prstGeom prst="rect">
            <a:avLst/>
          </a:prstGeom>
          <a:noFill/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26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Bolgi</a:t>
            </a:r>
            <a:endParaRPr lang="en-GB" sz="2600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EEE52E9-FE96-CA63-8A43-881B40757C48}"/>
              </a:ext>
            </a:extLst>
          </p:cNvPr>
          <p:cNvSpPr/>
          <p:nvPr/>
        </p:nvSpPr>
        <p:spPr>
          <a:xfrm>
            <a:off x="1935867" y="6039956"/>
            <a:ext cx="778098" cy="469361"/>
          </a:xfrm>
          <a:prstGeom prst="rect">
            <a:avLst/>
          </a:prstGeom>
          <a:noFill/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26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Cyw</a:t>
            </a:r>
            <a:endParaRPr lang="en-GB" sz="2600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946AE8B-5E79-9AB1-B9AF-66CB0AA78BE8}"/>
              </a:ext>
            </a:extLst>
          </p:cNvPr>
          <p:cNvSpPr/>
          <p:nvPr/>
        </p:nvSpPr>
        <p:spPr>
          <a:xfrm>
            <a:off x="5163172" y="5805276"/>
            <a:ext cx="859852" cy="469361"/>
          </a:xfrm>
          <a:prstGeom prst="rect">
            <a:avLst/>
          </a:prstGeom>
          <a:noFill/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2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1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Llew</a:t>
            </a:r>
            <a:endParaRPr lang="en-GB" sz="2600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1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14" name="Right Arrow 13">
            <a:extLst>
              <a:ext uri="{FF2B5EF4-FFF2-40B4-BE49-F238E27FC236}">
                <a16:creationId xmlns:a16="http://schemas.microsoft.com/office/drawing/2014/main" id="{6FE15040-93A4-8B3A-6F59-023D6548914B}"/>
              </a:ext>
            </a:extLst>
          </p:cNvPr>
          <p:cNvSpPr/>
          <p:nvPr/>
        </p:nvSpPr>
        <p:spPr>
          <a:xfrm rot="2651864">
            <a:off x="2294782" y="3492663"/>
            <a:ext cx="614129" cy="304657"/>
          </a:xfrm>
          <a:prstGeom prst="rightArrow">
            <a:avLst>
              <a:gd name="adj1" fmla="val 50000"/>
              <a:gd name="adj2" fmla="val 52706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ight Arrow 14">
            <a:extLst>
              <a:ext uri="{FF2B5EF4-FFF2-40B4-BE49-F238E27FC236}">
                <a16:creationId xmlns:a16="http://schemas.microsoft.com/office/drawing/2014/main" id="{6F88909C-191C-D74F-4DCF-6480898B4096}"/>
              </a:ext>
            </a:extLst>
          </p:cNvPr>
          <p:cNvSpPr/>
          <p:nvPr/>
        </p:nvSpPr>
        <p:spPr>
          <a:xfrm rot="2651864">
            <a:off x="1417299" y="4233376"/>
            <a:ext cx="614129" cy="304657"/>
          </a:xfrm>
          <a:prstGeom prst="rightArrow">
            <a:avLst>
              <a:gd name="adj1" fmla="val 50000"/>
              <a:gd name="adj2" fmla="val 52706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ight Arrow 15">
            <a:extLst>
              <a:ext uri="{FF2B5EF4-FFF2-40B4-BE49-F238E27FC236}">
                <a16:creationId xmlns:a16="http://schemas.microsoft.com/office/drawing/2014/main" id="{2DDA5023-D0DF-9DB7-EAAD-E911ADDFED8F}"/>
              </a:ext>
            </a:extLst>
          </p:cNvPr>
          <p:cNvSpPr/>
          <p:nvPr/>
        </p:nvSpPr>
        <p:spPr>
          <a:xfrm rot="7881942">
            <a:off x="4504574" y="4070196"/>
            <a:ext cx="614129" cy="304657"/>
          </a:xfrm>
          <a:prstGeom prst="rightArrow">
            <a:avLst>
              <a:gd name="adj1" fmla="val 50000"/>
              <a:gd name="adj2" fmla="val 52706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ight Arrow 16">
            <a:extLst>
              <a:ext uri="{FF2B5EF4-FFF2-40B4-BE49-F238E27FC236}">
                <a16:creationId xmlns:a16="http://schemas.microsoft.com/office/drawing/2014/main" id="{49F962BC-ABD9-E739-333F-3A217EB927C1}"/>
              </a:ext>
            </a:extLst>
          </p:cNvPr>
          <p:cNvSpPr/>
          <p:nvPr/>
        </p:nvSpPr>
        <p:spPr>
          <a:xfrm rot="10800000">
            <a:off x="4560575" y="5887628"/>
            <a:ext cx="614129" cy="304657"/>
          </a:xfrm>
          <a:prstGeom prst="rightArrow">
            <a:avLst>
              <a:gd name="adj1" fmla="val 50000"/>
              <a:gd name="adj2" fmla="val 52706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ight Arrow 17">
            <a:extLst>
              <a:ext uri="{FF2B5EF4-FFF2-40B4-BE49-F238E27FC236}">
                <a16:creationId xmlns:a16="http://schemas.microsoft.com/office/drawing/2014/main" id="{596744BE-7088-DD07-3860-839922FB90CB}"/>
              </a:ext>
            </a:extLst>
          </p:cNvPr>
          <p:cNvSpPr/>
          <p:nvPr/>
        </p:nvSpPr>
        <p:spPr>
          <a:xfrm>
            <a:off x="2200267" y="5688908"/>
            <a:ext cx="614129" cy="304657"/>
          </a:xfrm>
          <a:prstGeom prst="rightArrow">
            <a:avLst>
              <a:gd name="adj1" fmla="val 50000"/>
              <a:gd name="adj2" fmla="val 52706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ight Arrow 19">
            <a:extLst>
              <a:ext uri="{FF2B5EF4-FFF2-40B4-BE49-F238E27FC236}">
                <a16:creationId xmlns:a16="http://schemas.microsoft.com/office/drawing/2014/main" id="{898AD6AD-29E8-C801-B7E3-6E20A4A9C207}"/>
              </a:ext>
            </a:extLst>
          </p:cNvPr>
          <p:cNvSpPr/>
          <p:nvPr/>
        </p:nvSpPr>
        <p:spPr>
          <a:xfrm>
            <a:off x="2705085" y="6129639"/>
            <a:ext cx="614129" cy="304657"/>
          </a:xfrm>
          <a:prstGeom prst="rightArrow">
            <a:avLst>
              <a:gd name="adj1" fmla="val 50000"/>
              <a:gd name="adj2" fmla="val 52706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18087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artoon of animals in a room&#10;&#10;Description automatically generated">
            <a:extLst>
              <a:ext uri="{FF2B5EF4-FFF2-40B4-BE49-F238E27FC236}">
                <a16:creationId xmlns:a16="http://schemas.microsoft.com/office/drawing/2014/main" id="{4129E1A3-E605-BD80-B900-D7A5CFB881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2972"/>
          <a:stretch/>
        </p:blipFill>
        <p:spPr>
          <a:xfrm>
            <a:off x="6209976" y="-1"/>
            <a:ext cx="5615738" cy="426140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28BB4F8-F67C-118E-C589-F5E8E5A73F5E}"/>
              </a:ext>
            </a:extLst>
          </p:cNvPr>
          <p:cNvSpPr/>
          <p:nvPr/>
        </p:nvSpPr>
        <p:spPr>
          <a:xfrm>
            <a:off x="7218741" y="4424307"/>
            <a:ext cx="3368551" cy="469361"/>
          </a:xfrm>
          <a:prstGeom prst="rect">
            <a:avLst/>
          </a:prstGeom>
          <a:noFill/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26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Geirfa</a:t>
            </a:r>
            <a:r>
              <a:rPr lang="en-GB" sz="2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   </a:t>
            </a:r>
            <a:r>
              <a:rPr lang="en-GB" sz="2600" i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Vocabulary</a:t>
            </a:r>
          </a:p>
        </p:txBody>
      </p:sp>
      <p:graphicFrame>
        <p:nvGraphicFramePr>
          <p:cNvPr id="8" name="Table 3">
            <a:extLst>
              <a:ext uri="{FF2B5EF4-FFF2-40B4-BE49-F238E27FC236}">
                <a16:creationId xmlns:a16="http://schemas.microsoft.com/office/drawing/2014/main" id="{80637978-E10C-04C4-8401-F57A854C505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6960270"/>
              </p:ext>
            </p:extLst>
          </p:nvPr>
        </p:nvGraphicFramePr>
        <p:xfrm>
          <a:off x="6925070" y="4957590"/>
          <a:ext cx="3955890" cy="159744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64153">
                  <a:extLst>
                    <a:ext uri="{9D8B030D-6E8A-4147-A177-3AD203B41FA5}">
                      <a16:colId xmlns:a16="http://schemas.microsoft.com/office/drawing/2014/main" val="3042991045"/>
                    </a:ext>
                  </a:extLst>
                </a:gridCol>
                <a:gridCol w="2091737">
                  <a:extLst>
                    <a:ext uri="{9D8B030D-6E8A-4147-A177-3AD203B41FA5}">
                      <a16:colId xmlns:a16="http://schemas.microsoft.com/office/drawing/2014/main" val="120231837"/>
                    </a:ext>
                  </a:extLst>
                </a:gridCol>
              </a:tblGrid>
              <a:tr h="37784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cuddio</a:t>
                      </a:r>
                      <a:endParaRPr lang="en-US" sz="1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to hide</a:t>
                      </a:r>
                      <a:endParaRPr lang="en-US" sz="1400" b="1" i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7723107"/>
                  </a:ext>
                </a:extLst>
              </a:tr>
              <a:tr h="40653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dod</a:t>
                      </a:r>
                      <a:r>
                        <a:rPr lang="en-US" sz="1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o </a:t>
                      </a: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hyd</a:t>
                      </a:r>
                      <a:r>
                        <a:rPr lang="en-US" sz="1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i</a:t>
                      </a:r>
                      <a:endParaRPr lang="en-US" sz="1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to find</a:t>
                      </a: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0398205"/>
                  </a:ext>
                </a:extLst>
              </a:tr>
              <a:tr h="40653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cuddfan</a:t>
                      </a:r>
                      <a:endParaRPr lang="en-US" sz="1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hiding place</a:t>
                      </a: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060750"/>
                  </a:ext>
                </a:extLst>
              </a:tr>
              <a:tr h="40653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cyfri</a:t>
                      </a:r>
                      <a:endParaRPr lang="en-US" sz="1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to count</a:t>
                      </a: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569374"/>
                  </a:ext>
                </a:extLst>
              </a:tr>
            </a:tbl>
          </a:graphicData>
        </a:graphic>
      </p:graphicFrame>
      <p:pic>
        <p:nvPicPr>
          <p:cNvPr id="9" name="Picture 8" descr="A cartoon of animals in a room&#10;&#10;Description automatically generated">
            <a:extLst>
              <a:ext uri="{FF2B5EF4-FFF2-40B4-BE49-F238E27FC236}">
                <a16:creationId xmlns:a16="http://schemas.microsoft.com/office/drawing/2014/main" id="{C465812B-4498-1F87-0A87-5F2836296C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412"/>
          <a:stretch/>
        </p:blipFill>
        <p:spPr>
          <a:xfrm>
            <a:off x="92854" y="3288532"/>
            <a:ext cx="6003146" cy="348176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5F21E2F2-1F64-3C33-490A-988A5C7715B7}"/>
              </a:ext>
            </a:extLst>
          </p:cNvPr>
          <p:cNvSpPr/>
          <p:nvPr/>
        </p:nvSpPr>
        <p:spPr>
          <a:xfrm>
            <a:off x="565747" y="313179"/>
            <a:ext cx="4420121" cy="469361"/>
          </a:xfrm>
          <a:prstGeom prst="rect">
            <a:avLst/>
          </a:prstGeom>
          <a:noFill/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26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Tasg</a:t>
            </a:r>
            <a:r>
              <a:rPr lang="en-GB" sz="2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26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Ddarllen</a:t>
            </a:r>
            <a:r>
              <a:rPr lang="en-GB" sz="2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</a:t>
            </a:r>
            <a:r>
              <a:rPr lang="en-GB" sz="2600" i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Reading task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DFD0712-4077-2CAB-42E1-ED4C499E4395}"/>
              </a:ext>
            </a:extLst>
          </p:cNvPr>
          <p:cNvSpPr txBox="1"/>
          <p:nvPr/>
        </p:nvSpPr>
        <p:spPr>
          <a:xfrm>
            <a:off x="231354" y="881374"/>
            <a:ext cx="5864646" cy="230832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defTabSz="457200"/>
            <a:r>
              <a:rPr lang="en-GB" sz="1600" b="1" dirty="0" err="1">
                <a:latin typeface="Segoe Print" panose="02000800000000000000" pitchFamily="2" charset="0"/>
              </a:rPr>
              <a:t>Darllenwch</a:t>
            </a:r>
            <a:r>
              <a:rPr lang="en-GB" sz="1600" b="1" dirty="0">
                <a:latin typeface="Segoe Print" panose="02000800000000000000" pitchFamily="2" charset="0"/>
              </a:rPr>
              <a:t> </a:t>
            </a:r>
            <a:r>
              <a:rPr lang="en-GB" sz="1600" b="1" dirty="0" err="1">
                <a:latin typeface="Segoe Print" panose="02000800000000000000" pitchFamily="2" charset="0"/>
              </a:rPr>
              <a:t>stori</a:t>
            </a:r>
            <a:r>
              <a:rPr lang="en-GB" sz="1600" b="1" dirty="0">
                <a:latin typeface="Segoe Print" panose="02000800000000000000" pitchFamily="2" charset="0"/>
              </a:rPr>
              <a:t> </a:t>
            </a:r>
            <a:r>
              <a:rPr lang="en-GB" sz="1600" b="1" dirty="0" err="1">
                <a:latin typeface="Segoe Print" panose="02000800000000000000" pitchFamily="2" charset="0"/>
              </a:rPr>
              <a:t>Cyw</a:t>
            </a:r>
            <a:r>
              <a:rPr lang="en-GB" sz="1600" b="1" dirty="0">
                <a:latin typeface="Segoe Print" panose="02000800000000000000" pitchFamily="2" charset="0"/>
              </a:rPr>
              <a:t> – ‘</a:t>
            </a:r>
            <a:r>
              <a:rPr lang="en-GB" sz="1600" b="1" dirty="0" err="1">
                <a:latin typeface="Segoe Print" panose="02000800000000000000" pitchFamily="2" charset="0"/>
              </a:rPr>
              <a:t>Chwarae</a:t>
            </a:r>
            <a:r>
              <a:rPr lang="en-GB" sz="1600" b="1" dirty="0">
                <a:latin typeface="Segoe Print" panose="02000800000000000000" pitchFamily="2" charset="0"/>
              </a:rPr>
              <a:t> </a:t>
            </a:r>
            <a:r>
              <a:rPr lang="en-GB" sz="1600" b="1" dirty="0" err="1">
                <a:latin typeface="Segoe Print" panose="02000800000000000000" pitchFamily="2" charset="0"/>
              </a:rPr>
              <a:t>gêm</a:t>
            </a:r>
            <a:r>
              <a:rPr lang="en-GB" sz="1600" b="1" dirty="0">
                <a:latin typeface="Segoe Print" panose="02000800000000000000" pitchFamily="2" charset="0"/>
              </a:rPr>
              <a:t>’. </a:t>
            </a:r>
            <a:r>
              <a:rPr lang="en-GB" sz="1600" b="1" dirty="0" err="1">
                <a:latin typeface="Segoe Print" panose="02000800000000000000" pitchFamily="2" charset="0"/>
              </a:rPr>
              <a:t>Atebwch</a:t>
            </a:r>
            <a:r>
              <a:rPr lang="en-GB" sz="1600" b="1" dirty="0">
                <a:latin typeface="Segoe Print" panose="02000800000000000000" pitchFamily="2" charset="0"/>
              </a:rPr>
              <a:t> y </a:t>
            </a:r>
            <a:r>
              <a:rPr lang="en-GB" sz="1600" b="1" dirty="0" err="1">
                <a:latin typeface="Segoe Print" panose="02000800000000000000" pitchFamily="2" charset="0"/>
              </a:rPr>
              <a:t>cwestiynau</a:t>
            </a:r>
            <a:r>
              <a:rPr lang="en-GB" sz="1600" b="1" dirty="0">
                <a:latin typeface="Segoe Print" panose="02000800000000000000" pitchFamily="2" charset="0"/>
              </a:rPr>
              <a:t> </a:t>
            </a:r>
            <a:r>
              <a:rPr lang="en-GB" sz="1600" b="1" dirty="0" err="1">
                <a:latin typeface="Segoe Print" panose="02000800000000000000" pitchFamily="2" charset="0"/>
              </a:rPr>
              <a:t>gan</a:t>
            </a:r>
            <a:r>
              <a:rPr lang="en-GB" sz="1600" b="1" dirty="0">
                <a:latin typeface="Segoe Print" panose="02000800000000000000" pitchFamily="2" charset="0"/>
              </a:rPr>
              <a:t> </a:t>
            </a:r>
            <a:r>
              <a:rPr lang="en-GB" sz="1600" b="1" dirty="0" err="1">
                <a:latin typeface="Segoe Print" panose="02000800000000000000" pitchFamily="2" charset="0"/>
              </a:rPr>
              <a:t>ddefnyddio</a:t>
            </a:r>
            <a:r>
              <a:rPr lang="en-GB" sz="1600" b="1" dirty="0">
                <a:latin typeface="Segoe Print" panose="02000800000000000000" pitchFamily="2" charset="0"/>
              </a:rPr>
              <a:t> </a:t>
            </a:r>
            <a:r>
              <a:rPr lang="en-GB" sz="1600" b="1" dirty="0" err="1">
                <a:latin typeface="Segoe Print" panose="02000800000000000000" pitchFamily="2" charset="0"/>
              </a:rPr>
              <a:t>brawddegau</a:t>
            </a:r>
            <a:r>
              <a:rPr lang="en-GB" sz="1600" b="1" dirty="0">
                <a:latin typeface="Segoe Print" panose="02000800000000000000" pitchFamily="2" charset="0"/>
              </a:rPr>
              <a:t> </a:t>
            </a:r>
            <a:r>
              <a:rPr lang="en-GB" sz="1600" b="1" dirty="0" err="1">
                <a:latin typeface="Segoe Print" panose="02000800000000000000" pitchFamily="2" charset="0"/>
              </a:rPr>
              <a:t>llawn</a:t>
            </a:r>
            <a:r>
              <a:rPr lang="en-GB" sz="1600" b="1" dirty="0">
                <a:latin typeface="Segoe Print" panose="02000800000000000000" pitchFamily="2" charset="0"/>
              </a:rPr>
              <a:t>. </a:t>
            </a:r>
          </a:p>
          <a:p>
            <a:pPr defTabSz="457200"/>
            <a:r>
              <a:rPr lang="en-GB" sz="1600" b="1" dirty="0" err="1">
                <a:latin typeface="Segoe Print" panose="02000800000000000000" pitchFamily="2" charset="0"/>
              </a:rPr>
              <a:t>Defnyddiwch</a:t>
            </a:r>
            <a:r>
              <a:rPr lang="en-GB" sz="1600" b="1" dirty="0">
                <a:latin typeface="Segoe Print" panose="02000800000000000000" pitchFamily="2" charset="0"/>
              </a:rPr>
              <a:t> </a:t>
            </a:r>
            <a:r>
              <a:rPr lang="en-GB" sz="1600" b="1" dirty="0" err="1">
                <a:latin typeface="Segoe Print" panose="02000800000000000000" pitchFamily="2" charset="0"/>
              </a:rPr>
              <a:t>patrymau’r</a:t>
            </a:r>
            <a:r>
              <a:rPr lang="en-GB" sz="1600" b="1" dirty="0">
                <a:latin typeface="Segoe Print" panose="02000800000000000000" pitchFamily="2" charset="0"/>
              </a:rPr>
              <a:t> </a:t>
            </a:r>
            <a:r>
              <a:rPr lang="en-GB" sz="1600" b="1" dirty="0" err="1">
                <a:latin typeface="Segoe Print" panose="02000800000000000000" pitchFamily="2" charset="0"/>
              </a:rPr>
              <a:t>sesiwn</a:t>
            </a:r>
            <a:r>
              <a:rPr lang="en-GB" sz="1600" b="1" dirty="0">
                <a:latin typeface="Segoe Print" panose="02000800000000000000" pitchFamily="2" charset="0"/>
              </a:rPr>
              <a:t> hon a </a:t>
            </a:r>
            <a:r>
              <a:rPr lang="en-GB" sz="1600" b="1" dirty="0" err="1">
                <a:latin typeface="Segoe Print" panose="02000800000000000000" pitchFamily="2" charset="0"/>
              </a:rPr>
              <a:t>sesiynau</a:t>
            </a:r>
            <a:r>
              <a:rPr lang="en-GB" sz="1600" b="1" dirty="0">
                <a:latin typeface="Segoe Print" panose="02000800000000000000" pitchFamily="2" charset="0"/>
              </a:rPr>
              <a:t> </a:t>
            </a:r>
            <a:r>
              <a:rPr lang="en-GB" sz="1600" b="1" dirty="0" err="1">
                <a:latin typeface="Segoe Print" panose="02000800000000000000" pitchFamily="2" charset="0"/>
              </a:rPr>
              <a:t>blaenorol</a:t>
            </a:r>
            <a:r>
              <a:rPr lang="en-GB" sz="1600" b="1" dirty="0">
                <a:latin typeface="Segoe Print" panose="02000800000000000000" pitchFamily="2" charset="0"/>
              </a:rPr>
              <a:t> </a:t>
            </a:r>
            <a:r>
              <a:rPr lang="en-GB" sz="1600" b="1" dirty="0" err="1">
                <a:latin typeface="Segoe Print" panose="02000800000000000000" pitchFamily="2" charset="0"/>
              </a:rPr>
              <a:t>i’ch</a:t>
            </a:r>
            <a:r>
              <a:rPr lang="en-GB" sz="1600" b="1" dirty="0">
                <a:latin typeface="Segoe Print" panose="02000800000000000000" pitchFamily="2" charset="0"/>
              </a:rPr>
              <a:t> </a:t>
            </a:r>
            <a:r>
              <a:rPr lang="en-GB" sz="1600" b="1" dirty="0" err="1">
                <a:latin typeface="Segoe Print" panose="02000800000000000000" pitchFamily="2" charset="0"/>
              </a:rPr>
              <a:t>helpu</a:t>
            </a:r>
            <a:r>
              <a:rPr lang="en-GB" sz="1600" b="1" dirty="0">
                <a:latin typeface="Segoe Print" panose="02000800000000000000" pitchFamily="2" charset="0"/>
              </a:rPr>
              <a:t> chi. </a:t>
            </a:r>
          </a:p>
          <a:p>
            <a:pPr defTabSz="457200"/>
            <a:endParaRPr lang="en-GB" sz="1600" dirty="0">
              <a:solidFill>
                <a:srgbClr val="DFDBD5">
                  <a:lumMod val="25000"/>
                </a:srgbClr>
              </a:solidFill>
              <a:latin typeface="Segoe Print" panose="02000800000000000000" pitchFamily="2" charset="0"/>
            </a:endParaRPr>
          </a:p>
          <a:p>
            <a:pPr defTabSz="457200"/>
            <a:r>
              <a:rPr lang="en-GB" sz="1600" i="1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Read this </a:t>
            </a:r>
            <a:r>
              <a:rPr lang="en-GB" sz="1600" i="1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Cyw</a:t>
            </a:r>
            <a:r>
              <a:rPr lang="en-GB" sz="1600" i="1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story – ‘</a:t>
            </a:r>
            <a:r>
              <a:rPr lang="en-GB" sz="1600" i="1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Chwarae</a:t>
            </a:r>
            <a:r>
              <a:rPr lang="en-GB" sz="1600" i="1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1600" i="1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gêm</a:t>
            </a:r>
            <a:r>
              <a:rPr lang="en-GB" sz="1600" i="1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’ and answer the past tense questions using full sentences if you can. </a:t>
            </a:r>
          </a:p>
          <a:p>
            <a:pPr defTabSz="457200"/>
            <a:r>
              <a:rPr lang="en-GB" sz="1600" i="1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Use the patterns we have studies in this session and previous sessions to help you. </a:t>
            </a:r>
          </a:p>
        </p:txBody>
      </p:sp>
    </p:spTree>
    <p:extLst>
      <p:ext uri="{BB962C8B-B14F-4D97-AF65-F5344CB8AC3E}">
        <p14:creationId xmlns:p14="http://schemas.microsoft.com/office/powerpoint/2010/main" val="8422964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group of cartoon animals&#10;&#10;Description automatically generated">
            <a:extLst>
              <a:ext uri="{FF2B5EF4-FFF2-40B4-BE49-F238E27FC236}">
                <a16:creationId xmlns:a16="http://schemas.microsoft.com/office/drawing/2014/main" id="{E5503BEE-A239-2331-7602-591DBFAEC44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193" b="2329"/>
          <a:stretch/>
        </p:blipFill>
        <p:spPr>
          <a:xfrm>
            <a:off x="80789" y="2954741"/>
            <a:ext cx="6342045" cy="3782075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87CB391-5DFF-FFE7-951A-5DA2FCF49531}"/>
              </a:ext>
            </a:extLst>
          </p:cNvPr>
          <p:cNvSpPr/>
          <p:nvPr/>
        </p:nvSpPr>
        <p:spPr>
          <a:xfrm>
            <a:off x="1093363" y="204846"/>
            <a:ext cx="3368551" cy="469361"/>
          </a:xfrm>
          <a:prstGeom prst="rect">
            <a:avLst/>
          </a:prstGeom>
          <a:noFill/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26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Geirfa</a:t>
            </a:r>
            <a:r>
              <a:rPr lang="en-GB" sz="2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   </a:t>
            </a:r>
            <a:r>
              <a:rPr lang="en-GB" sz="2600" i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Vocabulary</a:t>
            </a:r>
          </a:p>
        </p:txBody>
      </p:sp>
      <p:graphicFrame>
        <p:nvGraphicFramePr>
          <p:cNvPr id="6" name="Table 3">
            <a:extLst>
              <a:ext uri="{FF2B5EF4-FFF2-40B4-BE49-F238E27FC236}">
                <a16:creationId xmlns:a16="http://schemas.microsoft.com/office/drawing/2014/main" id="{CFAF5279-F794-DCDC-7782-0A1F0E733E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5422853"/>
              </p:ext>
            </p:extLst>
          </p:nvPr>
        </p:nvGraphicFramePr>
        <p:xfrm>
          <a:off x="799693" y="883175"/>
          <a:ext cx="3955890" cy="159744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64153">
                  <a:extLst>
                    <a:ext uri="{9D8B030D-6E8A-4147-A177-3AD203B41FA5}">
                      <a16:colId xmlns:a16="http://schemas.microsoft.com/office/drawing/2014/main" val="3042991045"/>
                    </a:ext>
                  </a:extLst>
                </a:gridCol>
                <a:gridCol w="2091737">
                  <a:extLst>
                    <a:ext uri="{9D8B030D-6E8A-4147-A177-3AD203B41FA5}">
                      <a16:colId xmlns:a16="http://schemas.microsoft.com/office/drawing/2014/main" val="120231837"/>
                    </a:ext>
                  </a:extLst>
                </a:gridCol>
              </a:tblGrid>
              <a:tr h="37784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Barod</a:t>
                      </a:r>
                      <a:r>
                        <a:rPr lang="en-US" sz="1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neu </a:t>
                      </a: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beidio</a:t>
                      </a:r>
                      <a:endParaRPr lang="en-US" sz="1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Ready or not</a:t>
                      </a:r>
                      <a:endParaRPr lang="en-US" sz="1400" b="1" i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7723107"/>
                  </a:ext>
                </a:extLst>
              </a:tr>
              <a:tr h="40653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bloeddio</a:t>
                      </a:r>
                      <a:endParaRPr lang="en-US" sz="1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to shout</a:t>
                      </a: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0398205"/>
                  </a:ext>
                </a:extLst>
              </a:tr>
              <a:tr h="40653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cyfeiriad</a:t>
                      </a:r>
                      <a:endParaRPr lang="en-US" sz="1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direction</a:t>
                      </a: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060750"/>
                  </a:ext>
                </a:extLst>
              </a:tr>
              <a:tr h="40653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Tyrd</a:t>
                      </a:r>
                      <a:r>
                        <a:rPr lang="en-US" sz="1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i</a:t>
                      </a:r>
                      <a:r>
                        <a:rPr lang="en-US" sz="1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guddio</a:t>
                      </a:r>
                      <a:endParaRPr lang="en-US" sz="1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Come to hide</a:t>
                      </a: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03643814"/>
                  </a:ext>
                </a:extLst>
              </a:tr>
            </a:tbl>
          </a:graphicData>
        </a:graphic>
      </p:graphicFrame>
      <p:pic>
        <p:nvPicPr>
          <p:cNvPr id="7" name="Picture 6" descr="A group of cartoon animals&#10;&#10;Description automatically generated">
            <a:extLst>
              <a:ext uri="{FF2B5EF4-FFF2-40B4-BE49-F238E27FC236}">
                <a16:creationId xmlns:a16="http://schemas.microsoft.com/office/drawing/2014/main" id="{AA4A11B9-A1D9-53C4-C4AE-22984A1E3F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2222"/>
          <a:stretch/>
        </p:blipFill>
        <p:spPr>
          <a:xfrm>
            <a:off x="5660297" y="86298"/>
            <a:ext cx="6450914" cy="3714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545190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3567E5C6-AB03-FE44-2077-336EC045BAC2}"/>
              </a:ext>
            </a:extLst>
          </p:cNvPr>
          <p:cNvSpPr/>
          <p:nvPr/>
        </p:nvSpPr>
        <p:spPr>
          <a:xfrm>
            <a:off x="7823282" y="154235"/>
            <a:ext cx="3368551" cy="469361"/>
          </a:xfrm>
          <a:prstGeom prst="rect">
            <a:avLst/>
          </a:prstGeom>
          <a:noFill/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26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Geirfa</a:t>
            </a:r>
            <a:r>
              <a:rPr lang="en-GB" sz="2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    </a:t>
            </a:r>
            <a:r>
              <a:rPr lang="en-GB" sz="2600" i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Vocabulary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9522BB5-227F-AF54-9FE2-3D5163DC63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7427196"/>
              </p:ext>
            </p:extLst>
          </p:nvPr>
        </p:nvGraphicFramePr>
        <p:xfrm>
          <a:off x="6676223" y="645277"/>
          <a:ext cx="5382156" cy="200398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36259">
                  <a:extLst>
                    <a:ext uri="{9D8B030D-6E8A-4147-A177-3AD203B41FA5}">
                      <a16:colId xmlns:a16="http://schemas.microsoft.com/office/drawing/2014/main" val="3042991045"/>
                    </a:ext>
                  </a:extLst>
                </a:gridCol>
                <a:gridCol w="2845897">
                  <a:extLst>
                    <a:ext uri="{9D8B030D-6E8A-4147-A177-3AD203B41FA5}">
                      <a16:colId xmlns:a16="http://schemas.microsoft.com/office/drawing/2014/main" val="120231837"/>
                    </a:ext>
                  </a:extLst>
                </a:gridCol>
              </a:tblGrid>
              <a:tr h="37784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gwasgu</a:t>
                      </a:r>
                      <a:r>
                        <a:rPr lang="en-US" sz="1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gyda’i</a:t>
                      </a:r>
                      <a:r>
                        <a:rPr lang="en-US" sz="1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gilydd</a:t>
                      </a:r>
                      <a:endParaRPr lang="en-US" sz="1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squeeze together</a:t>
                      </a:r>
                      <a:endParaRPr lang="en-US" sz="1400" b="1" i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7723107"/>
                  </a:ext>
                </a:extLst>
              </a:tr>
              <a:tr h="40653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ceisio’u</a:t>
                      </a:r>
                      <a:r>
                        <a:rPr lang="en-US" sz="1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gorau</a:t>
                      </a:r>
                      <a:endParaRPr lang="en-US" sz="1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trying their best</a:t>
                      </a: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0398205"/>
                  </a:ext>
                </a:extLst>
              </a:tr>
              <a:tr h="40653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chwilio</a:t>
                      </a:r>
                      <a:r>
                        <a:rPr lang="en-US" sz="1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yn</a:t>
                      </a:r>
                      <a:r>
                        <a:rPr lang="en-US" sz="1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y </a:t>
                      </a: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cwpwrdd</a:t>
                      </a:r>
                      <a:endParaRPr lang="en-US" sz="1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searching in the cupboard</a:t>
                      </a: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060750"/>
                  </a:ext>
                </a:extLst>
              </a:tr>
              <a:tr h="40653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dynn</a:t>
                      </a:r>
                      <a:r>
                        <a:rPr lang="en-US" sz="1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fel</a:t>
                      </a:r>
                      <a:r>
                        <a:rPr lang="en-US" sz="1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sardîns</a:t>
                      </a:r>
                      <a:endParaRPr lang="en-US" sz="1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tight as sardines</a:t>
                      </a: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3534118"/>
                  </a:ext>
                </a:extLst>
              </a:tr>
              <a:tr h="40653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i</a:t>
                      </a:r>
                      <a:r>
                        <a:rPr lang="en-US" sz="1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rywun</a:t>
                      </a:r>
                      <a:r>
                        <a:rPr lang="en-US" sz="1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arall</a:t>
                      </a:r>
                      <a:endParaRPr lang="en-US" sz="1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for somebody else</a:t>
                      </a: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0575744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1949530A-0BEC-2876-583C-22D38184D7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0629"/>
          <a:stretch/>
        </p:blipFill>
        <p:spPr>
          <a:xfrm>
            <a:off x="5629619" y="2833495"/>
            <a:ext cx="6428760" cy="3868432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1B9B328-FBAC-A558-7891-673E3E4C32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0000"/>
          <a:stretch/>
        </p:blipFill>
        <p:spPr>
          <a:xfrm>
            <a:off x="133621" y="154235"/>
            <a:ext cx="6428760" cy="3917731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A530507-33AF-5A57-5CDE-EC09138FF5A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8843162"/>
              </p:ext>
            </p:extLst>
          </p:nvPr>
        </p:nvGraphicFramePr>
        <p:xfrm>
          <a:off x="133621" y="4532395"/>
          <a:ext cx="5382156" cy="200398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36259">
                  <a:extLst>
                    <a:ext uri="{9D8B030D-6E8A-4147-A177-3AD203B41FA5}">
                      <a16:colId xmlns:a16="http://schemas.microsoft.com/office/drawing/2014/main" val="3042991045"/>
                    </a:ext>
                  </a:extLst>
                </a:gridCol>
                <a:gridCol w="2845897">
                  <a:extLst>
                    <a:ext uri="{9D8B030D-6E8A-4147-A177-3AD203B41FA5}">
                      <a16:colId xmlns:a16="http://schemas.microsoft.com/office/drawing/2014/main" val="120231837"/>
                    </a:ext>
                  </a:extLst>
                </a:gridCol>
              </a:tblGrid>
              <a:tr h="37784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ystafell</a:t>
                      </a:r>
                      <a:r>
                        <a:rPr lang="en-US" sz="1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fyw</a:t>
                      </a:r>
                      <a:endParaRPr lang="en-US" sz="1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lounge</a:t>
                      </a:r>
                      <a:endParaRPr lang="en-US" sz="1400" b="1" i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7723107"/>
                  </a:ext>
                </a:extLst>
              </a:tr>
              <a:tr h="40653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ceisio’u</a:t>
                      </a:r>
                      <a:r>
                        <a:rPr lang="en-US" sz="1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gorau</a:t>
                      </a:r>
                      <a:endParaRPr lang="en-US" sz="1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trying their best</a:t>
                      </a: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90398205"/>
                  </a:ext>
                </a:extLst>
              </a:tr>
              <a:tr h="40653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chwilio</a:t>
                      </a:r>
                      <a:r>
                        <a:rPr lang="en-US" sz="1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yn</a:t>
                      </a:r>
                      <a:r>
                        <a:rPr lang="en-US" sz="1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y </a:t>
                      </a: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cwpwrdd</a:t>
                      </a:r>
                      <a:endParaRPr lang="en-US" sz="1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searching in the cupboard</a:t>
                      </a: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8060750"/>
                  </a:ext>
                </a:extLst>
              </a:tr>
              <a:tr h="40653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Pwy</a:t>
                      </a:r>
                      <a:r>
                        <a:rPr lang="en-US" sz="1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fyddai’n</a:t>
                      </a:r>
                      <a:r>
                        <a:rPr lang="en-US" sz="1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…?</a:t>
                      </a: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Who would…?</a:t>
                      </a: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3534118"/>
                  </a:ext>
                </a:extLst>
              </a:tr>
              <a:tr h="40653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ffitio</a:t>
                      </a:r>
                      <a:r>
                        <a:rPr lang="en-US" sz="1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</a:t>
                      </a: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yn</a:t>
                      </a:r>
                      <a:r>
                        <a:rPr lang="en-US" sz="1400" b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 y </a:t>
                      </a:r>
                      <a:r>
                        <a:rPr lang="en-US" sz="1400" b="1" dirty="0" err="1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guddfan</a:t>
                      </a:r>
                      <a:endParaRPr lang="en-US" sz="1400" b="1" dirty="0">
                        <a:latin typeface="Cavolini" panose="03000502040302020204" pitchFamily="66" charset="0"/>
                        <a:cs typeface="Cavolini" panose="03000502040302020204" pitchFamily="66" charset="0"/>
                      </a:endParaRP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US" sz="1400" b="1" i="1" dirty="0">
                          <a:latin typeface="Cavolini" panose="03000502040302020204" pitchFamily="66" charset="0"/>
                          <a:cs typeface="Cavolini" panose="03000502040302020204" pitchFamily="66" charset="0"/>
                        </a:rPr>
                        <a:t>fit in the hiding place</a:t>
                      </a:r>
                    </a:p>
                  </a:txBody>
                  <a:tcPr marL="121920" marR="121920" marT="60960" marB="60960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205757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780235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23D642A8-E371-0C44-8EB0-B4CAF81BD91B}"/>
              </a:ext>
            </a:extLst>
          </p:cNvPr>
          <p:cNvSpPr/>
          <p:nvPr/>
        </p:nvSpPr>
        <p:spPr>
          <a:xfrm>
            <a:off x="667554" y="602325"/>
            <a:ext cx="1917833" cy="469361"/>
          </a:xfrm>
          <a:prstGeom prst="rect">
            <a:avLst/>
          </a:prstGeom>
          <a:noFill/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26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Cwestiynau</a:t>
            </a:r>
            <a:endParaRPr lang="en-GB" sz="2600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BF66A4-5948-8BE1-0660-DEFE21038CD4}"/>
              </a:ext>
            </a:extLst>
          </p:cNvPr>
          <p:cNvSpPr txBox="1"/>
          <p:nvPr/>
        </p:nvSpPr>
        <p:spPr>
          <a:xfrm>
            <a:off x="667554" y="1244923"/>
            <a:ext cx="8260546" cy="526297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 defTabSz="457200">
              <a:lnSpc>
                <a:spcPct val="200000"/>
              </a:lnSpc>
              <a:buAutoNum type="arabicPeriod"/>
            </a:pP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Sut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roedd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y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tywydd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?</a:t>
            </a:r>
          </a:p>
          <a:p>
            <a:pPr marL="342900" indent="-342900" defTabSz="457200">
              <a:lnSpc>
                <a:spcPct val="200000"/>
              </a:lnSpc>
              <a:buAutoNum type="arabicPeriod"/>
            </a:pP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Pa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gêm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roedd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Cyw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eisiau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chwarae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?</a:t>
            </a:r>
          </a:p>
          <a:p>
            <a:pPr marL="342900" indent="-342900" defTabSz="457200">
              <a:lnSpc>
                <a:spcPct val="200000"/>
              </a:lnSpc>
              <a:buAutoNum type="arabicPeriod"/>
            </a:pP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Pwy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aeth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i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guddio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yn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gyntaf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?</a:t>
            </a:r>
          </a:p>
          <a:p>
            <a:pPr marL="342900" indent="-342900" defTabSz="457200">
              <a:lnSpc>
                <a:spcPct val="200000"/>
              </a:lnSpc>
              <a:buAutoNum type="arabicPeriod"/>
            </a:pP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Ble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aeth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Llew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i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guddio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?</a:t>
            </a:r>
          </a:p>
          <a:p>
            <a:pPr marL="342900" indent="-342900" defTabSz="457200">
              <a:lnSpc>
                <a:spcPct val="200000"/>
              </a:lnSpc>
              <a:buAutoNum type="arabicPeriod"/>
            </a:pP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Ble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aeth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Bolgi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i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guddio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?</a:t>
            </a:r>
          </a:p>
          <a:p>
            <a:pPr marL="342900" indent="-342900" defTabSz="457200">
              <a:lnSpc>
                <a:spcPct val="200000"/>
              </a:lnSpc>
              <a:buAutoNum type="arabicPeriod"/>
            </a:pP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Beth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roedd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Bolgi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a Llew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eisiau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gwneud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?</a:t>
            </a:r>
          </a:p>
          <a:p>
            <a:pPr marL="342900" indent="-342900" defTabSz="457200">
              <a:lnSpc>
                <a:spcPct val="200000"/>
              </a:lnSpc>
              <a:buAutoNum type="arabicPeriod"/>
            </a:pP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Beth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glywodd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Cyw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pan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roedd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hi’n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chwilio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yn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y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cwpwrdd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?</a:t>
            </a:r>
          </a:p>
          <a:p>
            <a:pPr marL="342900" indent="-342900" defTabSz="457200">
              <a:lnSpc>
                <a:spcPct val="200000"/>
              </a:lnSpc>
              <a:buAutoNum type="arabicPeriod"/>
            </a:pP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Pwy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oedd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y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ddau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olaf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?</a:t>
            </a:r>
            <a:endParaRPr lang="en-GB" sz="1600" dirty="0">
              <a:solidFill>
                <a:srgbClr val="DFDBD5">
                  <a:lumMod val="25000"/>
                </a:srgbClr>
              </a:solidFill>
              <a:latin typeface="Segoe Print" panose="02000800000000000000" pitchFamily="2" charset="0"/>
            </a:endParaRPr>
          </a:p>
          <a:p>
            <a:pPr marL="342900" indent="-342900" defTabSz="457200">
              <a:buAutoNum type="arabicPeriod"/>
            </a:pPr>
            <a:endParaRPr lang="en-GB" sz="1600" dirty="0">
              <a:solidFill>
                <a:srgbClr val="DFDBD5">
                  <a:lumMod val="25000"/>
                </a:srgbClr>
              </a:solidFill>
              <a:latin typeface="Segoe Print" panose="02000800000000000000" pitchFamily="2" charset="0"/>
            </a:endParaRPr>
          </a:p>
        </p:txBody>
      </p:sp>
      <p:pic>
        <p:nvPicPr>
          <p:cNvPr id="5" name="Picture 4" descr="mage result for speech bubble logo no background">
            <a:extLst>
              <a:ext uri="{FF2B5EF4-FFF2-40B4-BE49-F238E27FC236}">
                <a16:creationId xmlns:a16="http://schemas.microsoft.com/office/drawing/2014/main" id="{4A021977-B393-BC22-0B73-2702AA63BDD2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50400" y="335398"/>
            <a:ext cx="2321623" cy="1544202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8D9CAEC-BE70-5D7E-7B67-54F83BBC3B8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09017" y="335398"/>
            <a:ext cx="958043" cy="85904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5D5D216-334B-A708-2386-EABFE789CE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7616" y="507155"/>
            <a:ext cx="958043" cy="85904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0F33113-B8F7-D5A9-BA84-DE83EA2560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20016" y="659555"/>
            <a:ext cx="958043" cy="859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191110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E67DD5-5990-E53D-9D89-6137305A17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04D2922-9D35-6B23-22DF-708FB300EFF4}"/>
              </a:ext>
            </a:extLst>
          </p:cNvPr>
          <p:cNvSpPr/>
          <p:nvPr/>
        </p:nvSpPr>
        <p:spPr>
          <a:xfrm>
            <a:off x="667554" y="602325"/>
            <a:ext cx="1917833" cy="469361"/>
          </a:xfrm>
          <a:prstGeom prst="rect">
            <a:avLst/>
          </a:prstGeom>
          <a:noFill/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26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Cwestiynau</a:t>
            </a:r>
            <a:endParaRPr lang="en-GB" sz="2600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CE9969E-B378-DE60-9EC2-9CAC53F51B27}"/>
              </a:ext>
            </a:extLst>
          </p:cNvPr>
          <p:cNvSpPr txBox="1"/>
          <p:nvPr/>
        </p:nvSpPr>
        <p:spPr>
          <a:xfrm>
            <a:off x="667554" y="1244923"/>
            <a:ext cx="8260546" cy="526297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 defTabSz="457200">
              <a:lnSpc>
                <a:spcPct val="200000"/>
              </a:lnSpc>
              <a:buAutoNum type="arabicPeriod"/>
            </a:pP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Sut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roedd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y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tywydd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?</a:t>
            </a:r>
          </a:p>
          <a:p>
            <a:pPr marL="342900" indent="-342900" defTabSz="457200">
              <a:lnSpc>
                <a:spcPct val="200000"/>
              </a:lnSpc>
              <a:buAutoNum type="arabicPeriod"/>
            </a:pP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Pa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gêm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roedd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Cyw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eisiau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chwarae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?</a:t>
            </a:r>
          </a:p>
          <a:p>
            <a:pPr marL="342900" indent="-342900" defTabSz="457200">
              <a:lnSpc>
                <a:spcPct val="200000"/>
              </a:lnSpc>
              <a:buAutoNum type="arabicPeriod"/>
            </a:pP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Pwy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aeth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i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guddio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yn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gyntaf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?</a:t>
            </a:r>
          </a:p>
          <a:p>
            <a:pPr marL="342900" indent="-342900" defTabSz="457200">
              <a:lnSpc>
                <a:spcPct val="200000"/>
              </a:lnSpc>
              <a:buAutoNum type="arabicPeriod"/>
            </a:pP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Ble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aeth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Llew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i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guddio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?</a:t>
            </a:r>
          </a:p>
          <a:p>
            <a:pPr marL="342900" indent="-342900" defTabSz="457200">
              <a:lnSpc>
                <a:spcPct val="200000"/>
              </a:lnSpc>
              <a:buAutoNum type="arabicPeriod"/>
            </a:pP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Ble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aeth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Bolgi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i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guddio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?</a:t>
            </a:r>
          </a:p>
          <a:p>
            <a:pPr marL="342900" indent="-342900" defTabSz="457200">
              <a:lnSpc>
                <a:spcPct val="200000"/>
              </a:lnSpc>
              <a:buAutoNum type="arabicPeriod"/>
            </a:pP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Beth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roedd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Bolgi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a Llew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eisiau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gwneud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?</a:t>
            </a:r>
          </a:p>
          <a:p>
            <a:pPr marL="342900" indent="-342900" defTabSz="457200">
              <a:lnSpc>
                <a:spcPct val="200000"/>
              </a:lnSpc>
              <a:buAutoNum type="arabicPeriod"/>
            </a:pP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Beth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glywodd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Cyw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pan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roedd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hi’n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chwilio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yn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y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cwpwrdd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?</a:t>
            </a:r>
          </a:p>
          <a:p>
            <a:pPr marL="342900" indent="-342900" defTabSz="457200">
              <a:lnSpc>
                <a:spcPct val="200000"/>
              </a:lnSpc>
              <a:buAutoNum type="arabicPeriod"/>
            </a:pP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Pwy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oedd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y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ddau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 </a:t>
            </a:r>
            <a:r>
              <a:rPr lang="en-GB" sz="2000" dirty="0" err="1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olaf</a:t>
            </a:r>
            <a:r>
              <a:rPr lang="en-GB" sz="2000" dirty="0">
                <a:solidFill>
                  <a:srgbClr val="DFDBD5">
                    <a:lumMod val="25000"/>
                  </a:srgbClr>
                </a:solidFill>
                <a:latin typeface="Segoe Print" panose="02000800000000000000" pitchFamily="2" charset="0"/>
              </a:rPr>
              <a:t>?</a:t>
            </a:r>
            <a:endParaRPr lang="en-GB" sz="1600" dirty="0">
              <a:solidFill>
                <a:srgbClr val="DFDBD5">
                  <a:lumMod val="25000"/>
                </a:srgbClr>
              </a:solidFill>
              <a:latin typeface="Segoe Print" panose="02000800000000000000" pitchFamily="2" charset="0"/>
            </a:endParaRPr>
          </a:p>
          <a:p>
            <a:pPr marL="342900" indent="-342900" defTabSz="457200">
              <a:buAutoNum type="arabicPeriod"/>
            </a:pPr>
            <a:endParaRPr lang="en-GB" sz="1600" dirty="0">
              <a:solidFill>
                <a:srgbClr val="DFDBD5">
                  <a:lumMod val="25000"/>
                </a:srgbClr>
              </a:solidFill>
              <a:latin typeface="Segoe Print" panose="02000800000000000000" pitchFamily="2" charset="0"/>
            </a:endParaRPr>
          </a:p>
        </p:txBody>
      </p:sp>
      <p:pic>
        <p:nvPicPr>
          <p:cNvPr id="2" name="Picture 1" descr="mage result for speech bubble logo no background">
            <a:extLst>
              <a:ext uri="{FF2B5EF4-FFF2-40B4-BE49-F238E27FC236}">
                <a16:creationId xmlns:a16="http://schemas.microsoft.com/office/drawing/2014/main" id="{F25285D4-3131-8579-B622-9B66AA918BBD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18700" y="182761"/>
            <a:ext cx="2049365" cy="1377043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4BC9433-C17F-2468-769E-275511ABCD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94260" y="341485"/>
            <a:ext cx="872314" cy="782175"/>
          </a:xfrm>
          <a:prstGeom prst="rect">
            <a:avLst/>
          </a:prstGeom>
        </p:spPr>
      </p:pic>
      <p:sp>
        <p:nvSpPr>
          <p:cNvPr id="7" name="Content Placeholder 8">
            <a:extLst>
              <a:ext uri="{FF2B5EF4-FFF2-40B4-BE49-F238E27FC236}">
                <a16:creationId xmlns:a16="http://schemas.microsoft.com/office/drawing/2014/main" id="{C3473EAC-9A82-A65A-D46E-CE58598B567A}"/>
              </a:ext>
            </a:extLst>
          </p:cNvPr>
          <p:cNvSpPr txBox="1">
            <a:spLocks/>
          </p:cNvSpPr>
          <p:nvPr/>
        </p:nvSpPr>
        <p:spPr>
          <a:xfrm>
            <a:off x="5959076" y="157286"/>
            <a:ext cx="3671844" cy="3874941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 fontAlgn="auto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17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</a:t>
            </a:r>
            <a:r>
              <a:rPr lang="en-US" sz="17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1700" dirty="0" err="1">
                <a:latin typeface="Segoe Print" panose="02000800000000000000" pitchFamily="2" charset="0"/>
                <a:cs typeface="Cavolini" panose="03000502040302020204" pitchFamily="66" charset="0"/>
              </a:rPr>
              <a:t>hi’n</a:t>
            </a:r>
            <a:r>
              <a:rPr lang="en-US" sz="17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17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</a:t>
            </a:r>
            <a:r>
              <a:rPr lang="en-US" sz="17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1700" dirty="0" err="1">
                <a:latin typeface="Segoe Print" panose="02000800000000000000" pitchFamily="2" charset="0"/>
                <a:cs typeface="Cavolini" panose="03000502040302020204" pitchFamily="66" charset="0"/>
              </a:rPr>
              <a:t>Cyw</a:t>
            </a:r>
            <a:r>
              <a:rPr lang="en-US" sz="17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1700" dirty="0" err="1">
                <a:latin typeface="Segoe Print" panose="02000800000000000000" pitchFamily="2" charset="0"/>
                <a:cs typeface="Cavolini" panose="03000502040302020204" pitchFamily="66" charset="0"/>
              </a:rPr>
              <a:t>eisiau</a:t>
            </a:r>
            <a:r>
              <a:rPr lang="en-US" sz="17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1700" dirty="0" err="1">
                <a:latin typeface="Segoe Print" panose="02000800000000000000" pitchFamily="2" charset="0"/>
                <a:cs typeface="Cavolini" panose="03000502040302020204" pitchFamily="66" charset="0"/>
              </a:rPr>
              <a:t>chwarae</a:t>
            </a:r>
            <a:r>
              <a:rPr lang="en-US" sz="17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1700" dirty="0">
                <a:latin typeface="Segoe Print" panose="02000800000000000000" pitchFamily="2" charset="0"/>
                <a:cs typeface="Cavolini" panose="03000502040302020204" pitchFamily="66" charset="0"/>
              </a:rPr>
              <a:t>… </a:t>
            </a:r>
            <a:r>
              <a:rPr lang="en-US" sz="1700" dirty="0" err="1">
                <a:latin typeface="Segoe Print" panose="02000800000000000000" pitchFamily="2" charset="0"/>
                <a:cs typeface="Cavolini" panose="03000502040302020204" pitchFamily="66" charset="0"/>
              </a:rPr>
              <a:t>aeth</a:t>
            </a:r>
            <a:r>
              <a:rPr lang="en-US" sz="17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1700" dirty="0" err="1">
                <a:latin typeface="Segoe Print" panose="02000800000000000000" pitchFamily="2" charset="0"/>
                <a:cs typeface="Cavolini" panose="03000502040302020204" pitchFamily="66" charset="0"/>
              </a:rPr>
              <a:t>i</a:t>
            </a:r>
            <a:r>
              <a:rPr lang="en-US" sz="17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1700" dirty="0" err="1">
                <a:latin typeface="Segoe Print" panose="02000800000000000000" pitchFamily="2" charset="0"/>
                <a:cs typeface="Cavolini" panose="03000502040302020204" pitchFamily="66" charset="0"/>
              </a:rPr>
              <a:t>guddio</a:t>
            </a:r>
            <a:r>
              <a:rPr lang="en-US" sz="17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1700" dirty="0" err="1">
                <a:latin typeface="Segoe Print" panose="02000800000000000000" pitchFamily="2" charset="0"/>
                <a:cs typeface="Cavolini" panose="03000502040302020204" pitchFamily="66" charset="0"/>
              </a:rPr>
              <a:t>Aeth</a:t>
            </a:r>
            <a:r>
              <a:rPr lang="en-US" sz="1700" dirty="0">
                <a:latin typeface="Segoe Print" panose="02000800000000000000" pitchFamily="2" charset="0"/>
                <a:cs typeface="Cavolini" panose="03000502040302020204" pitchFamily="66" charset="0"/>
              </a:rPr>
              <a:t> Llew </a:t>
            </a:r>
            <a:r>
              <a:rPr lang="en-US" sz="1700" dirty="0" err="1">
                <a:latin typeface="Segoe Print" panose="02000800000000000000" pitchFamily="2" charset="0"/>
                <a:cs typeface="Cavolini" panose="03000502040302020204" pitchFamily="66" charset="0"/>
              </a:rPr>
              <a:t>i</a:t>
            </a:r>
            <a:r>
              <a:rPr lang="en-US" sz="17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1700" dirty="0" err="1">
                <a:latin typeface="Segoe Print" panose="02000800000000000000" pitchFamily="2" charset="0"/>
                <a:cs typeface="Cavolini" panose="03000502040302020204" pitchFamily="66" charset="0"/>
              </a:rPr>
              <a:t>guddio</a:t>
            </a:r>
            <a:r>
              <a:rPr lang="en-US" sz="1700" dirty="0">
                <a:latin typeface="Segoe Print" panose="02000800000000000000" pitchFamily="2" charset="0"/>
                <a:cs typeface="Cavolini" panose="03000502040302020204" pitchFamily="66" charset="0"/>
              </a:rPr>
              <a:t> …</a:t>
            </a:r>
          </a:p>
          <a:p>
            <a:pPr marL="514350" indent="-514350" fontAlgn="auto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1700" dirty="0" err="1">
                <a:latin typeface="Segoe Print" panose="02000800000000000000" pitchFamily="2" charset="0"/>
                <a:cs typeface="Cavolini" panose="03000502040302020204" pitchFamily="66" charset="0"/>
              </a:rPr>
              <a:t>Aeth</a:t>
            </a:r>
            <a:r>
              <a:rPr lang="en-US" sz="17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1700" dirty="0" err="1">
                <a:latin typeface="Segoe Print" panose="02000800000000000000" pitchFamily="2" charset="0"/>
                <a:cs typeface="Cavolini" panose="03000502040302020204" pitchFamily="66" charset="0"/>
              </a:rPr>
              <a:t>Bolgi</a:t>
            </a:r>
            <a:r>
              <a:rPr lang="en-US" sz="17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1700" dirty="0" err="1">
                <a:latin typeface="Segoe Print" panose="02000800000000000000" pitchFamily="2" charset="0"/>
                <a:cs typeface="Cavolini" panose="03000502040302020204" pitchFamily="66" charset="0"/>
              </a:rPr>
              <a:t>i</a:t>
            </a:r>
            <a:r>
              <a:rPr lang="en-US" sz="17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1700" dirty="0" err="1">
                <a:latin typeface="Segoe Print" panose="02000800000000000000" pitchFamily="2" charset="0"/>
                <a:cs typeface="Cavolini" panose="03000502040302020204" pitchFamily="66" charset="0"/>
              </a:rPr>
              <a:t>guddio</a:t>
            </a:r>
            <a:r>
              <a:rPr lang="en-US" sz="17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1700" dirty="0" err="1">
                <a:latin typeface="Segoe Print" panose="02000800000000000000" pitchFamily="2" charset="0"/>
                <a:cs typeface="Cavolini" panose="03000502040302020204" pitchFamily="66" charset="0"/>
              </a:rPr>
              <a:t>Roedd</a:t>
            </a:r>
            <a:r>
              <a:rPr lang="en-US" sz="17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1700" dirty="0" err="1">
                <a:latin typeface="Segoe Print" panose="02000800000000000000" pitchFamily="2" charset="0"/>
                <a:cs typeface="Cavolini" panose="03000502040302020204" pitchFamily="66" charset="0"/>
              </a:rPr>
              <a:t>Bolgi</a:t>
            </a:r>
            <a:r>
              <a:rPr lang="en-US" sz="1700" dirty="0">
                <a:latin typeface="Segoe Print" panose="02000800000000000000" pitchFamily="2" charset="0"/>
                <a:cs typeface="Cavolini" panose="03000502040302020204" pitchFamily="66" charset="0"/>
              </a:rPr>
              <a:t> a Llew </a:t>
            </a:r>
            <a:r>
              <a:rPr lang="en-US" sz="1700" dirty="0" err="1">
                <a:latin typeface="Segoe Print" panose="02000800000000000000" pitchFamily="2" charset="0"/>
                <a:cs typeface="Cavolini" panose="03000502040302020204" pitchFamily="66" charset="0"/>
              </a:rPr>
              <a:t>eisiau</a:t>
            </a:r>
            <a:r>
              <a:rPr lang="en-US" sz="17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1700" dirty="0" err="1">
                <a:latin typeface="Segoe Print" panose="02000800000000000000" pitchFamily="2" charset="0"/>
                <a:cs typeface="Cavolini" panose="03000502040302020204" pitchFamily="66" charset="0"/>
              </a:rPr>
              <a:t>Clywodd</a:t>
            </a:r>
            <a:r>
              <a:rPr lang="en-US" sz="17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1700" dirty="0" err="1">
                <a:latin typeface="Segoe Print" panose="02000800000000000000" pitchFamily="2" charset="0"/>
                <a:cs typeface="Cavolini" panose="03000502040302020204" pitchFamily="66" charset="0"/>
              </a:rPr>
              <a:t>Cyw</a:t>
            </a:r>
            <a:r>
              <a:rPr lang="en-US" sz="17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22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r>
              <a:rPr lang="en-US" sz="1700" dirty="0">
                <a:latin typeface="Segoe Print" panose="02000800000000000000" pitchFamily="2" charset="0"/>
                <a:cs typeface="Cavolini" panose="03000502040302020204" pitchFamily="66" charset="0"/>
              </a:rPr>
              <a:t>Y </a:t>
            </a:r>
            <a:r>
              <a:rPr lang="en-US" sz="1700" dirty="0" err="1">
                <a:latin typeface="Segoe Print" panose="02000800000000000000" pitchFamily="2" charset="0"/>
                <a:cs typeface="Cavolini" panose="03000502040302020204" pitchFamily="66" charset="0"/>
              </a:rPr>
              <a:t>ddau</a:t>
            </a:r>
            <a:r>
              <a:rPr lang="en-US" sz="17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1700" dirty="0" err="1">
                <a:latin typeface="Segoe Print" panose="02000800000000000000" pitchFamily="2" charset="0"/>
                <a:cs typeface="Cavolini" panose="03000502040302020204" pitchFamily="66" charset="0"/>
              </a:rPr>
              <a:t>olaf</a:t>
            </a:r>
            <a:r>
              <a:rPr lang="en-US" sz="1700" dirty="0">
                <a:latin typeface="Segoe Print" panose="02000800000000000000" pitchFamily="2" charset="0"/>
                <a:cs typeface="Cavolini" panose="03000502040302020204" pitchFamily="66" charset="0"/>
              </a:rPr>
              <a:t> </a:t>
            </a:r>
            <a:r>
              <a:rPr lang="en-US" sz="1700" dirty="0" err="1">
                <a:latin typeface="Segoe Print" panose="02000800000000000000" pitchFamily="2" charset="0"/>
                <a:cs typeface="Cavolini" panose="03000502040302020204" pitchFamily="66" charset="0"/>
              </a:rPr>
              <a:t>oedd</a:t>
            </a:r>
            <a:r>
              <a:rPr lang="en-US" sz="1700" dirty="0">
                <a:latin typeface="Segoe Print" panose="02000800000000000000" pitchFamily="2" charset="0"/>
                <a:cs typeface="Cavolini" panose="03000502040302020204" pitchFamily="66" charset="0"/>
              </a:rPr>
              <a:t>…</a:t>
            </a:r>
          </a:p>
          <a:p>
            <a:pPr marL="514350" indent="-51435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AutoNum type="arabicPeriod"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062FDF6-4083-1B7D-E23A-819F83F8867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05378454"/>
              </p:ext>
            </p:extLst>
          </p:nvPr>
        </p:nvGraphicFramePr>
        <p:xfrm>
          <a:off x="8648700" y="3335899"/>
          <a:ext cx="3420138" cy="182880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1845498">
                  <a:extLst>
                    <a:ext uri="{9D8B030D-6E8A-4147-A177-3AD203B41FA5}">
                      <a16:colId xmlns:a16="http://schemas.microsoft.com/office/drawing/2014/main" val="3379460587"/>
                    </a:ext>
                  </a:extLst>
                </a:gridCol>
                <a:gridCol w="1574640">
                  <a:extLst>
                    <a:ext uri="{9D8B030D-6E8A-4147-A177-3AD203B41FA5}">
                      <a16:colId xmlns:a16="http://schemas.microsoft.com/office/drawing/2014/main" val="2459502230"/>
                    </a:ext>
                  </a:extLst>
                </a:gridCol>
              </a:tblGrid>
              <a:tr h="29033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1800" b="1" dirty="0">
                          <a:latin typeface="Segoe Print" panose="02000800000000000000" pitchFamily="2" charset="0"/>
                        </a:rPr>
                        <a:t>Sut?</a:t>
                      </a:r>
                      <a:endParaRPr lang="en-US" sz="1800" b="1" dirty="0">
                        <a:latin typeface="Segoe Print" panose="02000800000000000000" pitchFamily="2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cy-GB" sz="1800" b="0" i="1" dirty="0">
                          <a:latin typeface="Segoe Print" panose="02000800000000000000" pitchFamily="2" charset="0"/>
                        </a:rPr>
                        <a:t>How?</a:t>
                      </a:r>
                      <a:endParaRPr lang="en-US" sz="1800" b="0" i="1" dirty="0">
                        <a:latin typeface="Segoe Print" panose="02000800000000000000" pitchFamily="2" charset="0"/>
                      </a:endParaRP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70840623"/>
                  </a:ext>
                </a:extLst>
              </a:tr>
              <a:tr h="29033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>
                          <a:latin typeface="Segoe Print" panose="02000800000000000000" pitchFamily="2" charset="0"/>
                        </a:rPr>
                        <a:t>Pa?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0" i="1" dirty="0">
                          <a:latin typeface="Segoe Print" panose="02000800000000000000" pitchFamily="2" charset="0"/>
                        </a:rPr>
                        <a:t>Which?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41796457"/>
                  </a:ext>
                </a:extLst>
              </a:tr>
              <a:tr h="290336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 err="1">
                          <a:latin typeface="Segoe Print" panose="02000800000000000000" pitchFamily="2" charset="0"/>
                        </a:rPr>
                        <a:t>Pwy</a:t>
                      </a:r>
                      <a:r>
                        <a:rPr lang="en-US" sz="1800" b="1" dirty="0">
                          <a:latin typeface="Segoe Print" panose="02000800000000000000" pitchFamily="2" charset="0"/>
                        </a:rPr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0" i="1" dirty="0">
                          <a:latin typeface="Segoe Print" panose="02000800000000000000" pitchFamily="2" charset="0"/>
                        </a:rPr>
                        <a:t>Who?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4893654"/>
                  </a:ext>
                </a:extLst>
              </a:tr>
              <a:tr h="306438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>
                          <a:latin typeface="Segoe Print" panose="02000800000000000000" pitchFamily="2" charset="0"/>
                        </a:rPr>
                        <a:t>Ble?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0" i="1" dirty="0">
                          <a:latin typeface="Segoe Print" panose="02000800000000000000" pitchFamily="2" charset="0"/>
                        </a:rPr>
                        <a:t>Where?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96026"/>
                  </a:ext>
                </a:extLst>
              </a:tr>
              <a:tr h="306438"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1" dirty="0">
                          <a:latin typeface="Segoe Print" panose="02000800000000000000" pitchFamily="2" charset="0"/>
                        </a:rPr>
                        <a:t>Beth?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</a:pPr>
                      <a:r>
                        <a:rPr lang="en-US" sz="1800" b="0" i="1" dirty="0">
                          <a:latin typeface="Segoe Print" panose="02000800000000000000" pitchFamily="2" charset="0"/>
                        </a:rPr>
                        <a:t>What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4742276"/>
                  </a:ext>
                </a:extLst>
              </a:tr>
            </a:tbl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6D6371E7-B11D-3A84-1337-7675F46584B7}"/>
              </a:ext>
            </a:extLst>
          </p:cNvPr>
          <p:cNvSpPr/>
          <p:nvPr/>
        </p:nvSpPr>
        <p:spPr>
          <a:xfrm>
            <a:off x="9985541" y="2213171"/>
            <a:ext cx="1728678" cy="469361"/>
          </a:xfrm>
          <a:prstGeom prst="rect">
            <a:avLst/>
          </a:prstGeom>
          <a:noFill/>
        </p:spPr>
        <p:txBody>
          <a:bodyPr wrap="none" lIns="68580" tIns="34291" rIns="68580" bIns="34291">
            <a:spAutoFit/>
          </a:bodyPr>
          <a:lstStyle/>
          <a:p>
            <a:pPr algn="ctr"/>
            <a:r>
              <a:rPr lang="en-GB" sz="2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Help </a:t>
            </a:r>
            <a:r>
              <a:rPr lang="en-GB" sz="2600" b="1" dirty="0" err="1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MV Boli" panose="02000500030200090000" pitchFamily="2" charset="0"/>
                <a:cs typeface="MV Boli" panose="02000500030200090000" pitchFamily="2" charset="0"/>
              </a:rPr>
              <a:t>Llaw</a:t>
            </a:r>
            <a:endParaRPr lang="en-GB" sz="2600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MV Boli" panose="02000500030200090000" pitchFamily="2" charset="0"/>
              <a:cs typeface="MV Boli" panose="0200050003020009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18982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731</TotalTime>
  <Words>1372</Words>
  <Application>Microsoft Macintosh PowerPoint</Application>
  <PresentationFormat>Widescreen</PresentationFormat>
  <Paragraphs>390</Paragraphs>
  <Slides>25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25</vt:i4>
      </vt:variant>
    </vt:vector>
  </HeadingPairs>
  <TitlesOfParts>
    <vt:vector size="40" baseType="lpstr">
      <vt:lpstr>Arial</vt:lpstr>
      <vt:lpstr>Calibri</vt:lpstr>
      <vt:lpstr>Calibri Light</vt:lpstr>
      <vt:lpstr>Cavolini</vt:lpstr>
      <vt:lpstr>Century Gothic</vt:lpstr>
      <vt:lpstr>Ink Free</vt:lpstr>
      <vt:lpstr>MV Boli</vt:lpstr>
      <vt:lpstr>Segoe Print</vt:lpstr>
      <vt:lpstr>Times New Roman</vt:lpstr>
      <vt:lpstr>Tw Cen MT</vt:lpstr>
      <vt:lpstr>Twinkl SemiBold</vt:lpstr>
      <vt:lpstr>office theme</vt:lpstr>
      <vt:lpstr>Office Theme</vt:lpstr>
      <vt:lpstr>Office Theme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Catrin Evans-Thomas</cp:lastModifiedBy>
  <cp:revision>275</cp:revision>
  <dcterms:created xsi:type="dcterms:W3CDTF">2023-10-02T11:32:54Z</dcterms:created>
  <dcterms:modified xsi:type="dcterms:W3CDTF">2024-12-04T21:38:31Z</dcterms:modified>
</cp:coreProperties>
</file>