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4"/>
  </p:sldMasterIdLst>
  <p:notesMasterIdLst>
    <p:notesMasterId r:id="rId27"/>
  </p:notesMasterIdLst>
  <p:handoutMasterIdLst>
    <p:handoutMasterId r:id="rId28"/>
  </p:handoutMasterIdLst>
  <p:sldIdLst>
    <p:sldId id="256" r:id="rId5"/>
    <p:sldId id="257" r:id="rId6"/>
    <p:sldId id="270" r:id="rId7"/>
    <p:sldId id="261" r:id="rId8"/>
    <p:sldId id="259" r:id="rId9"/>
    <p:sldId id="276" r:id="rId10"/>
    <p:sldId id="281" r:id="rId11"/>
    <p:sldId id="267" r:id="rId12"/>
    <p:sldId id="268" r:id="rId13"/>
    <p:sldId id="282" r:id="rId14"/>
    <p:sldId id="263" r:id="rId15"/>
    <p:sldId id="264" r:id="rId16"/>
    <p:sldId id="269" r:id="rId17"/>
    <p:sldId id="271" r:id="rId18"/>
    <p:sldId id="272" r:id="rId19"/>
    <p:sldId id="274" r:id="rId20"/>
    <p:sldId id="275" r:id="rId21"/>
    <p:sldId id="283"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78707" autoAdjust="0"/>
  </p:normalViewPr>
  <p:slideViewPr>
    <p:cSldViewPr snapToGrid="0">
      <p:cViewPr varScale="1">
        <p:scale>
          <a:sx n="54" d="100"/>
          <a:sy n="54" d="100"/>
        </p:scale>
        <p:origin x="1148" y="48"/>
      </p:cViewPr>
      <p:guideLst/>
    </p:cSldViewPr>
  </p:slideViewPr>
  <p:notesTextViewPr>
    <p:cViewPr>
      <p:scale>
        <a:sx n="1" d="1"/>
        <a:sy n="1" d="1"/>
      </p:scale>
      <p:origin x="0" y="0"/>
    </p:cViewPr>
  </p:notesTextViewPr>
  <p:notesViewPr>
    <p:cSldViewPr snapToGrid="0">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3/5/2020</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3/5/2020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dreambox.com/personalized-learn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edutopia.org/neuroscience-brain-based-learning-neuroplasticity"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www.ascd.org/publications/books/107006/chapters/Memory,_Learning,_and_Test-Taking_Success.aspx"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smtClean="0"/>
              <a:t>Market place activity to share interventions from Directed Task 2</a:t>
            </a:r>
            <a:r>
              <a:rPr lang="en-GB" sz="1200" dirty="0" smtClean="0"/>
              <a:t/>
            </a:r>
            <a:br>
              <a:rPr lang="en-GB" sz="1200" dirty="0" smtClean="0"/>
            </a:br>
            <a:endParaRPr lang="en-GB" sz="1200" dirty="0" smtClean="0"/>
          </a:p>
          <a:p>
            <a:r>
              <a:rPr lang="en-GB" sz="1200" dirty="0" smtClean="0"/>
              <a:t>Investigating </a:t>
            </a:r>
            <a:r>
              <a:rPr lang="en-GB" sz="1200" dirty="0" smtClean="0"/>
              <a:t>Personalised Learning philosophies and the impact of neuroscience on learning.</a:t>
            </a:r>
            <a:r>
              <a:rPr lang="en-GB" dirty="0" smtClean="0"/>
              <a:t/>
            </a:r>
            <a:br>
              <a:rPr lang="en-GB" dirty="0" smtClean="0"/>
            </a:br>
            <a:r>
              <a:rPr lang="en-GB" sz="1200" dirty="0" smtClean="0"/>
              <a:t>Child centred philosophy versus didactic approaches.</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2</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yna eithriadau wrth gwrs ond</a:t>
            </a:r>
            <a:r>
              <a:rPr lang="cy-GB" baseline="0" dirty="0" smtClean="0"/>
              <a:t> yn gyffredinol...</a:t>
            </a:r>
            <a:endParaRPr lang="cy-GB" dirty="0" smtClean="0"/>
          </a:p>
          <a:p>
            <a:endParaRPr lang="cy-GB" dirty="0" smtClean="0"/>
          </a:p>
          <a:p>
            <a:r>
              <a:rPr lang="cy-GB" dirty="0" err="1" smtClean="0"/>
              <a:t>There</a:t>
            </a:r>
            <a:r>
              <a:rPr lang="cy-GB" dirty="0" smtClean="0"/>
              <a:t> </a:t>
            </a:r>
            <a:r>
              <a:rPr lang="cy-GB" dirty="0" err="1" smtClean="0"/>
              <a:t>are</a:t>
            </a:r>
            <a:r>
              <a:rPr lang="cy-GB" dirty="0" smtClean="0"/>
              <a:t> </a:t>
            </a:r>
            <a:r>
              <a:rPr lang="cy-GB" dirty="0" err="1" smtClean="0"/>
              <a:t>always</a:t>
            </a:r>
            <a:r>
              <a:rPr lang="cy-GB" dirty="0" smtClean="0"/>
              <a:t> </a:t>
            </a:r>
            <a:r>
              <a:rPr lang="cy-GB" dirty="0" err="1" smtClean="0"/>
              <a:t>exceptions</a:t>
            </a:r>
            <a:r>
              <a:rPr lang="cy-GB" dirty="0" smtClean="0"/>
              <a:t> </a:t>
            </a:r>
            <a:r>
              <a:rPr lang="cy-GB" dirty="0" err="1" smtClean="0"/>
              <a:t>but</a:t>
            </a:r>
            <a:r>
              <a:rPr lang="cy-GB" dirty="0" smtClean="0"/>
              <a:t> </a:t>
            </a:r>
            <a:r>
              <a:rPr lang="cy-GB" dirty="0" err="1" smtClean="0"/>
              <a:t>generally</a:t>
            </a:r>
            <a:r>
              <a:rPr lang="cy-GB"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3</a:t>
            </a:fld>
            <a:endParaRPr lang="en-US" dirty="0"/>
          </a:p>
        </p:txBody>
      </p:sp>
    </p:spTree>
    <p:extLst>
      <p:ext uri="{BB962C8B-B14F-4D97-AF65-F5344CB8AC3E}">
        <p14:creationId xmlns:p14="http://schemas.microsoft.com/office/powerpoint/2010/main" val="475903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Beth </a:t>
            </a:r>
            <a:r>
              <a:rPr lang="en-US" dirty="0" err="1" smtClean="0"/>
              <a:t>ddywed</a:t>
            </a:r>
            <a:r>
              <a:rPr lang="en-US" dirty="0" smtClean="0"/>
              <a:t> y </a:t>
            </a:r>
            <a:r>
              <a:rPr lang="en-US" dirty="0" err="1" smtClean="0"/>
              <a:t>ddogfen</a:t>
            </a:r>
            <a:r>
              <a:rPr lang="en-US" dirty="0" smtClean="0"/>
              <a:t>?   Beth </a:t>
            </a:r>
            <a:r>
              <a:rPr lang="en-US" dirty="0" err="1" smtClean="0"/>
              <a:t>olyga</a:t>
            </a:r>
            <a:r>
              <a:rPr lang="en-US" dirty="0" smtClean="0"/>
              <a:t> </a:t>
            </a:r>
            <a:r>
              <a:rPr lang="en-US" dirty="0" err="1" smtClean="0"/>
              <a:t>hyn</a:t>
            </a:r>
            <a:r>
              <a:rPr lang="en-US" dirty="0" smtClean="0"/>
              <a:t> </a:t>
            </a:r>
            <a:r>
              <a:rPr lang="en-US" dirty="0" err="1" smtClean="0"/>
              <a:t>i</a:t>
            </a:r>
            <a:r>
              <a:rPr lang="en-US" baseline="0" dirty="0" smtClean="0"/>
              <a:t> c</a:t>
            </a:r>
            <a:r>
              <a:rPr lang="en-US" dirty="0" smtClean="0"/>
              <a:t>hi </a:t>
            </a:r>
            <a:r>
              <a:rPr lang="en-US" dirty="0" err="1" smtClean="0"/>
              <a:t>fel</a:t>
            </a:r>
            <a:r>
              <a:rPr lang="en-US" dirty="0" smtClean="0"/>
              <a:t> </a:t>
            </a:r>
            <a:r>
              <a:rPr lang="en-US" dirty="0" err="1" smtClean="0"/>
              <a:t>ymarferwyr</a:t>
            </a:r>
            <a:r>
              <a:rPr lang="en-US" dirty="0" smtClean="0"/>
              <a:t>?  Sail</a:t>
            </a:r>
            <a:r>
              <a:rPr lang="en-US" baseline="0" dirty="0" smtClean="0"/>
              <a:t> </a:t>
            </a:r>
            <a:r>
              <a:rPr lang="en-US" baseline="0" dirty="0" err="1" smtClean="0"/>
              <a:t>i’r</a:t>
            </a:r>
            <a:r>
              <a:rPr lang="en-US" baseline="0" dirty="0" smtClean="0"/>
              <a:t> </a:t>
            </a:r>
            <a:r>
              <a:rPr lang="en-US" baseline="0" dirty="0" err="1" smtClean="0"/>
              <a:t>Cwricwlwm</a:t>
            </a:r>
            <a:r>
              <a:rPr lang="en-US" baseline="0" dirty="0" smtClean="0"/>
              <a:t> </a:t>
            </a:r>
            <a:r>
              <a:rPr lang="en-US" baseline="0" dirty="0" err="1" smtClean="0"/>
              <a:t>newydd</a:t>
            </a:r>
            <a:r>
              <a:rPr lang="en-US" baseline="0" dirty="0" smtClean="0"/>
              <a:t> 2022</a:t>
            </a:r>
            <a:endParaRPr lang="en-US" dirty="0" smtClean="0"/>
          </a:p>
          <a:p>
            <a:endParaRPr lang="en-US" dirty="0" smtClean="0"/>
          </a:p>
          <a:p>
            <a:r>
              <a:rPr lang="en-US" dirty="0" smtClean="0"/>
              <a:t>What does the document say?  What does this mean for you as practitioners</a:t>
            </a:r>
            <a:r>
              <a:rPr lang="en-US" dirty="0" smtClean="0"/>
              <a:t>? The basis for the 2022 Curriculum</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4</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0" i="0" kern="1200" dirty="0" smtClean="0">
                <a:solidFill>
                  <a:schemeClr val="tx1"/>
                </a:solidFill>
                <a:effectLst/>
                <a:latin typeface="+mn-lt"/>
                <a:ea typeface="+mn-ea"/>
                <a:cs typeface="+mn-cs"/>
              </a:rPr>
              <a:t>Mae addysgu personol yn cynnig dull sy’ n cwmpasu addysgeg, cwricwlwm ac amgylcheddau sy’n ateb</a:t>
            </a:r>
            <a:r>
              <a:rPr lang="cy-GB" sz="1200" b="0" i="0" kern="1200" baseline="0" dirty="0" smtClean="0">
                <a:solidFill>
                  <a:schemeClr val="tx1"/>
                </a:solidFill>
                <a:effectLst/>
                <a:latin typeface="+mn-lt"/>
                <a:ea typeface="+mn-ea"/>
                <a:cs typeface="+mn-cs"/>
              </a:rPr>
              <a:t> gofyn yr unigolyn. Mae’r profiadau wedi’u teilwra i hoffterau a diddordeb gwahanol ddysgwyr. </a:t>
            </a:r>
            <a:r>
              <a:rPr lang="cy-GB" sz="1200" b="0" i="0" kern="1200" dirty="0" smtClean="0">
                <a:solidFill>
                  <a:schemeClr val="tx1"/>
                </a:solidFill>
                <a:effectLst/>
                <a:latin typeface="+mn-lt"/>
                <a:ea typeface="+mn-ea"/>
                <a:cs typeface="+mn-cs"/>
              </a:rPr>
              <a:t>O fewn amgylchedd addysgu bersonol gall yr amcanion y cynnwys</a:t>
            </a:r>
            <a:r>
              <a:rPr lang="cy-GB" sz="1200" b="0" i="0" kern="1200" baseline="0" dirty="0" smtClean="0">
                <a:solidFill>
                  <a:schemeClr val="tx1"/>
                </a:solidFill>
                <a:effectLst/>
                <a:latin typeface="+mn-lt"/>
                <a:ea typeface="+mn-ea"/>
                <a:cs typeface="+mn-cs"/>
              </a:rPr>
              <a:t> a’r cyflymder o weithgarwch amrywio. Gall hefyd </a:t>
            </a:r>
            <a:r>
              <a:rPr lang="cy-GB" sz="1200" b="0" i="0" kern="1200" baseline="0" dirty="0" err="1" smtClean="0">
                <a:solidFill>
                  <a:schemeClr val="tx1"/>
                </a:solidFill>
                <a:effectLst/>
                <a:latin typeface="+mn-lt"/>
                <a:ea typeface="+mn-ea"/>
                <a:cs typeface="+mn-cs"/>
              </a:rPr>
              <a:t>wahniaethu</a:t>
            </a:r>
            <a:r>
              <a:rPr lang="cy-GB" sz="1200" b="0" i="0" kern="1200" baseline="0" dirty="0" smtClean="0">
                <a:solidFill>
                  <a:schemeClr val="tx1"/>
                </a:solidFill>
                <a:effectLst/>
                <a:latin typeface="+mn-lt"/>
                <a:ea typeface="+mn-ea"/>
                <a:cs typeface="+mn-cs"/>
              </a:rPr>
              <a:t> o ran y mewnbwn a roddir i unigolion er mwyn cefnogi cynnydd o ddeunydd a gwybodaeth meysydd unigol.</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Personalized learning a</a:t>
            </a:r>
            <a:r>
              <a:rPr lang="en-GB" sz="1200" b="0" i="0" kern="1200" baseline="0" dirty="0" smtClean="0">
                <a:solidFill>
                  <a:schemeClr val="tx1"/>
                </a:solidFill>
                <a:effectLst/>
                <a:latin typeface="+mn-lt"/>
                <a:ea typeface="+mn-ea"/>
                <a:cs typeface="+mn-cs"/>
              </a:rPr>
              <a:t> method</a:t>
            </a:r>
            <a:r>
              <a:rPr lang="en-GB" sz="1200" b="0" i="0" kern="1200" dirty="0" smtClean="0">
                <a:solidFill>
                  <a:schemeClr val="tx1"/>
                </a:solidFill>
                <a:effectLst/>
                <a:latin typeface="+mn-lt"/>
                <a:ea typeface="+mn-ea"/>
                <a:cs typeface="+mn-cs"/>
              </a:rPr>
              <a:t> that offers pedagogy, curriculum, and learning environments to meet the individual student’s needs. The experience is tailored to learning preferences and the specific interests of different learners. In a personalized learning environment, the learning objectives and content, as well as the method and pace, may all vary. Personalization also encompasses differentiated instruction that supports student progress based on subject matter mastery.</a:t>
            </a:r>
          </a:p>
          <a:p>
            <a:endParaRPr lang="cy-GB" sz="1200" b="0" i="0" kern="1200" dirty="0" smtClean="0">
              <a:solidFill>
                <a:schemeClr val="tx1"/>
              </a:solidFill>
              <a:effectLst/>
              <a:latin typeface="+mn-lt"/>
              <a:ea typeface="+mn-ea"/>
              <a:cs typeface="+mn-cs"/>
            </a:endParaRPr>
          </a:p>
          <a:p>
            <a:r>
              <a:rPr lang="cy-GB" sz="1200" b="0" i="0" kern="1200" dirty="0" smtClean="0">
                <a:solidFill>
                  <a:schemeClr val="tx1"/>
                </a:solidFill>
                <a:effectLst/>
                <a:latin typeface="+mn-lt"/>
                <a:ea typeface="+mn-ea"/>
                <a:cs typeface="+mn-cs"/>
              </a:rPr>
              <a:t>Mae’r modd y gwnawn ddysgu yn gymysglyd – gwna ymchwil arddangos</a:t>
            </a:r>
            <a:r>
              <a:rPr lang="cy-GB" sz="1200" b="0" i="0" kern="1200" baseline="0" dirty="0" smtClean="0">
                <a:solidFill>
                  <a:schemeClr val="tx1"/>
                </a:solidFill>
                <a:effectLst/>
                <a:latin typeface="+mn-lt"/>
                <a:ea typeface="+mn-ea"/>
                <a:cs typeface="+mn-cs"/>
              </a:rPr>
              <a:t> nad yw’n linol ac yn dilyn un cam wedi’r llall yn drefnus o hyd. Oherwydd hyn ni all addysgu fod yn gwbl unigol ychwaith. Mae dysgu’n gymhleth yn frithwaith yn enwedig yn ystod y blynyddoedd cynnar a chanol. Mae’n bwysig bod y disgyblion yn derbyn cyfleoedd i </a:t>
            </a:r>
            <a:r>
              <a:rPr lang="cy-GB" sz="1200" b="0" i="0" kern="1200" baseline="0" dirty="0" err="1" smtClean="0">
                <a:solidFill>
                  <a:schemeClr val="tx1"/>
                </a:solidFill>
                <a:effectLst/>
                <a:latin typeface="+mn-lt"/>
                <a:ea typeface="+mn-ea"/>
                <a:cs typeface="+mn-cs"/>
              </a:rPr>
              <a:t>ddygu</a:t>
            </a:r>
            <a:r>
              <a:rPr lang="cy-GB" sz="1200" b="0" i="0" kern="1200" baseline="0" dirty="0" smtClean="0">
                <a:solidFill>
                  <a:schemeClr val="tx1"/>
                </a:solidFill>
                <a:effectLst/>
                <a:latin typeface="+mn-lt"/>
                <a:ea typeface="+mn-ea"/>
                <a:cs typeface="+mn-cs"/>
              </a:rPr>
              <a:t> cysyniadau a deall drwy adeiladu eu gwybodaeth mewn modd synhwyrol i’r unigolyn – adeiladu ar brofiadau cynt.</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way people learn is ‘messy’ and intensely personal –research has shown that it doesn’t happen in a straight line or easy progression. Because learning isn’t linear, true personalization can’t be either. Learning is a complex, interconnected web, particularly in the early elementary grades. Students need to have the opportunity to learn concepts and construct their own knowledge and understanding in a way that </a:t>
            </a:r>
            <a:r>
              <a:rPr lang="en-GB" sz="1200" b="0" i="0" kern="1200" dirty="0" err="1" smtClean="0">
                <a:solidFill>
                  <a:schemeClr val="tx1"/>
                </a:solidFill>
                <a:effectLst/>
                <a:latin typeface="+mn-lt"/>
                <a:ea typeface="+mn-ea"/>
                <a:cs typeface="+mn-cs"/>
              </a:rPr>
              <a:t>honors</a:t>
            </a:r>
            <a:r>
              <a:rPr lang="en-GB" sz="1200" b="0" i="0" kern="1200" dirty="0" smtClean="0">
                <a:solidFill>
                  <a:schemeClr val="tx1"/>
                </a:solidFill>
                <a:effectLst/>
                <a:latin typeface="+mn-lt"/>
                <a:ea typeface="+mn-ea"/>
                <a:cs typeface="+mn-cs"/>
              </a:rPr>
              <a:t> students’ ideas – building on prior learning. </a:t>
            </a:r>
          </a:p>
          <a:p>
            <a:endParaRPr lang="cy-GB" sz="1200" b="0" i="0" kern="1200" dirty="0" smtClean="0">
              <a:solidFill>
                <a:schemeClr val="tx1"/>
              </a:solidFill>
              <a:effectLst/>
              <a:latin typeface="+mn-lt"/>
              <a:ea typeface="+mn-ea"/>
              <a:cs typeface="+mn-cs"/>
            </a:endParaRPr>
          </a:p>
          <a:p>
            <a:r>
              <a:rPr lang="en-GB" dirty="0" smtClean="0">
                <a:hlinkClick r:id="rId3"/>
              </a:rPr>
              <a:t>https://www.dreambox.com/personalized-learning</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3338027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Beth yw addysgeg?  Atgoffa o ystyr addysgeg.</a:t>
            </a:r>
          </a:p>
          <a:p>
            <a:endParaRPr lang="cy-GB" dirty="0" smtClean="0"/>
          </a:p>
          <a:p>
            <a:endParaRPr lang="cy-GB" dirty="0" smtClean="0"/>
          </a:p>
          <a:p>
            <a:r>
              <a:rPr lang="cy-GB" dirty="0" err="1" smtClean="0"/>
              <a:t>What</a:t>
            </a:r>
            <a:r>
              <a:rPr lang="cy-GB" dirty="0" smtClean="0"/>
              <a:t> is </a:t>
            </a:r>
            <a:r>
              <a:rPr lang="cy-GB" dirty="0" err="1" smtClean="0"/>
              <a:t>Pedagogy</a:t>
            </a:r>
            <a:r>
              <a:rPr lang="cy-GB" dirty="0" smtClean="0"/>
              <a:t>?  </a:t>
            </a:r>
            <a:r>
              <a:rPr lang="cy-GB" dirty="0" err="1" smtClean="0"/>
              <a:t>Remind</a:t>
            </a:r>
            <a:r>
              <a:rPr lang="cy-GB" dirty="0" smtClean="0"/>
              <a:t> the </a:t>
            </a:r>
            <a:r>
              <a:rPr lang="cy-GB" dirty="0" err="1" smtClean="0"/>
              <a:t>students</a:t>
            </a:r>
            <a:r>
              <a:rPr lang="cy-GB" dirty="0" smtClean="0"/>
              <a:t> of the</a:t>
            </a:r>
            <a:r>
              <a:rPr lang="cy-GB" baseline="0" dirty="0" smtClean="0"/>
              <a:t> </a:t>
            </a:r>
            <a:r>
              <a:rPr lang="cy-GB" baseline="0" dirty="0" err="1" smtClean="0"/>
              <a:t>meaning</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1433926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Y pwy, ble, beth a pham yn dod ynghyd o fewn addysgeg – 12 egwyddor </a:t>
            </a:r>
            <a:r>
              <a:rPr lang="cy-GB" dirty="0" err="1" smtClean="0"/>
              <a:t>addysgegol</a:t>
            </a:r>
            <a:r>
              <a:rPr lang="cy-GB" dirty="0" smtClean="0"/>
              <a:t>.</a:t>
            </a:r>
          </a:p>
          <a:p>
            <a:endParaRPr lang="cy-GB" dirty="0" smtClean="0"/>
          </a:p>
          <a:p>
            <a:endParaRPr lang="cy-GB" dirty="0" smtClean="0"/>
          </a:p>
          <a:p>
            <a:r>
              <a:rPr lang="cy-GB" dirty="0" smtClean="0"/>
              <a:t>The </a:t>
            </a:r>
            <a:r>
              <a:rPr lang="cy-GB" dirty="0" err="1" smtClean="0"/>
              <a:t>who</a:t>
            </a:r>
            <a:r>
              <a:rPr lang="cy-GB" dirty="0" smtClean="0"/>
              <a:t>, </a:t>
            </a:r>
            <a:r>
              <a:rPr lang="cy-GB" dirty="0" err="1" smtClean="0"/>
              <a:t>what</a:t>
            </a:r>
            <a:r>
              <a:rPr lang="cy-GB" dirty="0" smtClean="0"/>
              <a:t>, </a:t>
            </a:r>
            <a:r>
              <a:rPr lang="cy-GB" dirty="0" err="1" smtClean="0"/>
              <a:t>where</a:t>
            </a:r>
            <a:r>
              <a:rPr lang="cy-GB" dirty="0" smtClean="0"/>
              <a:t> </a:t>
            </a:r>
            <a:r>
              <a:rPr lang="cy-GB" dirty="0" err="1" smtClean="0"/>
              <a:t>and</a:t>
            </a:r>
            <a:r>
              <a:rPr lang="cy-GB" dirty="0" smtClean="0"/>
              <a:t> </a:t>
            </a:r>
            <a:r>
              <a:rPr lang="cy-GB" dirty="0" err="1" smtClean="0"/>
              <a:t>why</a:t>
            </a:r>
            <a:r>
              <a:rPr lang="cy-GB" dirty="0" smtClean="0"/>
              <a:t> </a:t>
            </a:r>
            <a:r>
              <a:rPr lang="cy-GB" dirty="0" err="1" smtClean="0"/>
              <a:t>come</a:t>
            </a:r>
            <a:r>
              <a:rPr lang="cy-GB" dirty="0" smtClean="0"/>
              <a:t> </a:t>
            </a:r>
            <a:r>
              <a:rPr lang="cy-GB" dirty="0" err="1" smtClean="0"/>
              <a:t>together</a:t>
            </a:r>
            <a:r>
              <a:rPr lang="cy-GB" dirty="0" smtClean="0"/>
              <a:t> </a:t>
            </a:r>
            <a:r>
              <a:rPr lang="cy-GB" dirty="0" err="1" smtClean="0"/>
              <a:t>in</a:t>
            </a:r>
            <a:r>
              <a:rPr lang="cy-GB" dirty="0" smtClean="0"/>
              <a:t> the </a:t>
            </a:r>
            <a:r>
              <a:rPr lang="cy-GB" dirty="0" err="1" smtClean="0"/>
              <a:t>pedagogy</a:t>
            </a:r>
            <a:r>
              <a:rPr lang="cy-GB" baseline="0" dirty="0" smtClean="0"/>
              <a:t> – 12 </a:t>
            </a:r>
            <a:r>
              <a:rPr lang="cy-GB" baseline="0" dirty="0" err="1" smtClean="0"/>
              <a:t>pedagogical</a:t>
            </a:r>
            <a:r>
              <a:rPr lang="cy-GB" baseline="0" dirty="0" smtClean="0"/>
              <a:t> </a:t>
            </a:r>
            <a:r>
              <a:rPr lang="cy-GB" baseline="0" dirty="0" err="1" smtClean="0"/>
              <a:t>principles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7</a:t>
            </a:fld>
            <a:endParaRPr lang="en-US" dirty="0"/>
          </a:p>
        </p:txBody>
      </p:sp>
    </p:spTree>
    <p:extLst>
      <p:ext uri="{BB962C8B-B14F-4D97-AF65-F5344CB8AC3E}">
        <p14:creationId xmlns:p14="http://schemas.microsoft.com/office/powerpoint/2010/main" val="4111660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Tasg</a:t>
            </a:r>
            <a:r>
              <a:rPr lang="en-US" dirty="0" smtClean="0"/>
              <a:t>: </a:t>
            </a:r>
            <a:r>
              <a:rPr lang="en-US" dirty="0" err="1" smtClean="0"/>
              <a:t>Chwilotwch</a:t>
            </a:r>
            <a:r>
              <a:rPr lang="en-US" dirty="0" smtClean="0"/>
              <a:t> am </a:t>
            </a:r>
            <a:r>
              <a:rPr lang="en-US" dirty="0" err="1" smtClean="0"/>
              <a:t>wybodaeth</a:t>
            </a:r>
            <a:r>
              <a:rPr lang="en-US" dirty="0" smtClean="0"/>
              <a:t> </a:t>
            </a:r>
            <a:r>
              <a:rPr lang="en-US" dirty="0" err="1" smtClean="0"/>
              <a:t>sy’n</a:t>
            </a:r>
            <a:r>
              <a:rPr lang="en-US" dirty="0" smtClean="0"/>
              <a:t> </a:t>
            </a:r>
            <a:r>
              <a:rPr lang="en-US" dirty="0" err="1" smtClean="0"/>
              <a:t>cefnogi</a:t>
            </a:r>
            <a:r>
              <a:rPr lang="en-US" dirty="0" smtClean="0"/>
              <a:t> bod y dull</a:t>
            </a:r>
            <a:r>
              <a:rPr lang="en-US" baseline="0" dirty="0" smtClean="0"/>
              <a:t> Steiner/ Leonardo </a:t>
            </a:r>
            <a:r>
              <a:rPr lang="en-US" baseline="0" dirty="0" err="1" smtClean="0"/>
              <a:t>yn</a:t>
            </a:r>
            <a:r>
              <a:rPr lang="en-US" baseline="0" dirty="0" smtClean="0"/>
              <a:t> </a:t>
            </a:r>
            <a:r>
              <a:rPr lang="en-US" baseline="0" dirty="0" err="1" smtClean="0"/>
              <a:t>personoli’r</a:t>
            </a:r>
            <a:r>
              <a:rPr lang="en-US" baseline="0" dirty="0" smtClean="0"/>
              <a:t> </a:t>
            </a:r>
            <a:r>
              <a:rPr lang="en-US" baseline="0" dirty="0" err="1" smtClean="0"/>
              <a:t>dysgu</a:t>
            </a:r>
            <a:endParaRPr lang="en-US" baseline="0" dirty="0" smtClean="0"/>
          </a:p>
          <a:p>
            <a:endParaRPr lang="en-US" baseline="0" dirty="0" smtClean="0"/>
          </a:p>
          <a:p>
            <a:r>
              <a:rPr lang="en-US" baseline="0" dirty="0" smtClean="0"/>
              <a:t>Task: Search for information that supports the view that the Steiner method/ Leonardo effect personalize the learning.</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8</a:t>
            </a:fld>
            <a:endParaRPr lang="en-US" dirty="0"/>
          </a:p>
        </p:txBody>
      </p:sp>
    </p:spTree>
    <p:extLst>
      <p:ext uri="{BB962C8B-B14F-4D97-AF65-F5344CB8AC3E}">
        <p14:creationId xmlns:p14="http://schemas.microsoft.com/office/powerpoint/2010/main" val="3730541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10"/>
          </p:nvPr>
        </p:nvSpPr>
        <p:spPr/>
        <p:txBody>
          <a:bodyPr/>
          <a:lstStyle/>
          <a:p>
            <a:fld id="{E6AEB063-7F11-4E3B-BA52-07405B1C2D95}" type="slidenum">
              <a:rPr lang="en-US" smtClean="0"/>
              <a:t>9</a:t>
            </a:fld>
            <a:endParaRPr lang="en-US" dirty="0"/>
          </a:p>
        </p:txBody>
      </p:sp>
    </p:spTree>
    <p:extLst>
      <p:ext uri="{BB962C8B-B14F-4D97-AF65-F5344CB8AC3E}">
        <p14:creationId xmlns:p14="http://schemas.microsoft.com/office/powerpoint/2010/main" val="2906257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cy-GB" sz="1200" b="0" i="0" kern="1200" dirty="0" smtClean="0">
                <a:solidFill>
                  <a:schemeClr val="tx1"/>
                </a:solidFill>
                <a:effectLst/>
                <a:latin typeface="+mn-lt"/>
                <a:ea typeface="+mn-ea"/>
                <a:cs typeface="+mn-cs"/>
              </a:rPr>
              <a:t>A wyddoch chi bod yr hyn wna ddigwydd yn ein ymennydd yn unigryw – mor unigryw a phrint eich bys.</a:t>
            </a:r>
          </a:p>
          <a:p>
            <a:pPr fontAlgn="base"/>
            <a:r>
              <a:rPr lang="cy-GB" sz="1200" b="0" i="0" kern="1200" dirty="0" smtClean="0">
                <a:solidFill>
                  <a:schemeClr val="tx1"/>
                </a:solidFill>
                <a:effectLst/>
                <a:latin typeface="+mn-lt"/>
                <a:ea typeface="+mn-ea"/>
                <a:cs typeface="+mn-cs"/>
              </a:rPr>
              <a:t>Gan bod ffisioleg ein ymennydd yn newid ac addasu yn gyson. Medd</a:t>
            </a:r>
            <a:r>
              <a:rPr lang="cy-GB" sz="1200" b="0" i="0" kern="1200" baseline="0" dirty="0" smtClean="0">
                <a:solidFill>
                  <a:schemeClr val="tx1"/>
                </a:solidFill>
                <a:effectLst/>
                <a:latin typeface="+mn-lt"/>
                <a:ea typeface="+mn-ea"/>
                <a:cs typeface="+mn-cs"/>
              </a:rPr>
              <a:t> </a:t>
            </a:r>
            <a:r>
              <a:rPr lang="cy-GB" sz="1200" b="0" i="0" kern="1200" baseline="0" dirty="0" err="1" smtClean="0">
                <a:solidFill>
                  <a:schemeClr val="tx1"/>
                </a:solidFill>
                <a:effectLst/>
                <a:latin typeface="+mn-lt"/>
                <a:ea typeface="+mn-ea"/>
                <a:cs typeface="+mn-cs"/>
              </a:rPr>
              <a:t>Kurt</a:t>
            </a:r>
            <a:r>
              <a:rPr lang="cy-GB" sz="1200" b="0" i="0" kern="1200" baseline="0" dirty="0" smtClean="0">
                <a:solidFill>
                  <a:schemeClr val="tx1"/>
                </a:solidFill>
                <a:effectLst/>
                <a:latin typeface="+mn-lt"/>
                <a:ea typeface="+mn-ea"/>
                <a:cs typeface="+mn-cs"/>
              </a:rPr>
              <a:t> </a:t>
            </a:r>
            <a:r>
              <a:rPr lang="cy-GB" sz="1200" b="0" i="0" kern="1200" baseline="0" dirty="0" err="1" smtClean="0">
                <a:solidFill>
                  <a:schemeClr val="tx1"/>
                </a:solidFill>
                <a:effectLst/>
                <a:latin typeface="+mn-lt"/>
                <a:ea typeface="+mn-ea"/>
                <a:cs typeface="+mn-cs"/>
              </a:rPr>
              <a:t>Fischer</a:t>
            </a:r>
            <a:r>
              <a:rPr lang="cy-GB" sz="1200" b="0" i="0" kern="1200" baseline="0" dirty="0" smtClean="0">
                <a:solidFill>
                  <a:schemeClr val="tx1"/>
                </a:solidFill>
                <a:effectLst/>
                <a:latin typeface="+mn-lt"/>
                <a:ea typeface="+mn-ea"/>
                <a:cs typeface="+mn-cs"/>
              </a:rPr>
              <a:t> – athro a rheolwr rhaglen ym mhrifysgol </a:t>
            </a:r>
            <a:r>
              <a:rPr lang="cy-GB" sz="1200" b="0" i="0" kern="1200" baseline="0" dirty="0" err="1" smtClean="0">
                <a:solidFill>
                  <a:schemeClr val="tx1"/>
                </a:solidFill>
                <a:effectLst/>
                <a:latin typeface="+mn-lt"/>
                <a:ea typeface="+mn-ea"/>
                <a:cs typeface="+mn-cs"/>
              </a:rPr>
              <a:t>Harvard</a:t>
            </a:r>
            <a:r>
              <a:rPr lang="cy-GB" sz="1200" b="0" i="0" kern="1200" baseline="0" dirty="0" smtClean="0">
                <a:solidFill>
                  <a:schemeClr val="tx1"/>
                </a:solidFill>
                <a:effectLst/>
                <a:latin typeface="+mn-lt"/>
                <a:ea typeface="+mn-ea"/>
                <a:cs typeface="+mn-cs"/>
              </a:rPr>
              <a:t>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The brain is remarkably plastic. Even in middle or old age, it’s still adapting very actively to its environment.” </a:t>
            </a:r>
            <a:r>
              <a:rPr lang="en-GB" sz="1200" b="0" i="0" kern="1200" dirty="0" err="1" smtClean="0">
                <a:solidFill>
                  <a:schemeClr val="tx1"/>
                </a:solidFill>
                <a:effectLst/>
                <a:latin typeface="+mn-lt"/>
                <a:ea typeface="+mn-ea"/>
                <a:cs typeface="+mn-cs"/>
              </a:rPr>
              <a:t>gelwir</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neuroplasticity.</a:t>
            </a:r>
          </a:p>
          <a:p>
            <a:pPr marL="0" marR="0" lvl="0" indent="0" algn="l" defTabSz="914400" rtl="0" eaLnBrk="1" fontAlgn="base" latinLnBrk="0" hangingPunct="1">
              <a:lnSpc>
                <a:spcPct val="100000"/>
              </a:lnSpc>
              <a:spcBef>
                <a:spcPts val="0"/>
              </a:spcBef>
              <a:spcAft>
                <a:spcPts val="0"/>
              </a:spcAft>
              <a:buClrTx/>
              <a:buSzTx/>
              <a:buFontTx/>
              <a:buNone/>
              <a:tabLst/>
              <a:defRPr/>
            </a:pPr>
            <a:r>
              <a:rPr lang="cy-GB" sz="1200" b="0" i="0" kern="1200" dirty="0" smtClean="0">
                <a:solidFill>
                  <a:schemeClr val="tx1"/>
                </a:solidFill>
                <a:effectLst/>
                <a:latin typeface="+mn-lt"/>
                <a:ea typeface="+mn-ea"/>
                <a:cs typeface="+mn-cs"/>
              </a:rPr>
              <a:t>Sy’n golygu</a:t>
            </a:r>
            <a:r>
              <a:rPr lang="cy-GB" sz="1200" b="0" i="0" kern="1200" baseline="0" dirty="0" smtClean="0">
                <a:solidFill>
                  <a:schemeClr val="tx1"/>
                </a:solidFill>
                <a:effectLst/>
                <a:latin typeface="+mn-lt"/>
                <a:ea typeface="+mn-ea"/>
                <a:cs typeface="+mn-cs"/>
              </a:rPr>
              <a:t> pob tro gwnawn ddysgu rhywbeth newydd bydd addasiad yn y modd gwna’r </a:t>
            </a:r>
            <a:r>
              <a:rPr lang="cy-GB" sz="1200" b="0" i="0" kern="1200" baseline="0" dirty="0" err="1" smtClean="0">
                <a:solidFill>
                  <a:schemeClr val="tx1"/>
                </a:solidFill>
                <a:effectLst/>
                <a:latin typeface="+mn-lt"/>
                <a:ea typeface="+mn-ea"/>
                <a:cs typeface="+mn-cs"/>
              </a:rPr>
              <a:t>niwrnonau</a:t>
            </a:r>
            <a:r>
              <a:rPr lang="cy-GB" sz="1200" b="0" i="0" kern="1200" baseline="0" dirty="0" smtClean="0">
                <a:solidFill>
                  <a:schemeClr val="tx1"/>
                </a:solidFill>
                <a:effectLst/>
                <a:latin typeface="+mn-lt"/>
                <a:ea typeface="+mn-ea"/>
                <a:cs typeface="+mn-cs"/>
              </a:rPr>
              <a:t> danio ac ail drefnu eu hunain i greu cysylltiadau newydd wrth osod llwybrau </a:t>
            </a:r>
            <a:r>
              <a:rPr lang="cy-GB" sz="1200" b="0" i="0" kern="1200" baseline="0" dirty="0" err="1" smtClean="0">
                <a:solidFill>
                  <a:schemeClr val="tx1"/>
                </a:solidFill>
                <a:effectLst/>
                <a:latin typeface="+mn-lt"/>
                <a:ea typeface="+mn-ea"/>
                <a:cs typeface="+mn-cs"/>
              </a:rPr>
              <a:t>niwro</a:t>
            </a:r>
            <a:r>
              <a:rPr lang="cy-GB" sz="1200" b="0" i="0" kern="1200" baseline="0" dirty="0" smtClean="0">
                <a:solidFill>
                  <a:schemeClr val="tx1"/>
                </a:solidFill>
                <a:effectLst/>
                <a:latin typeface="+mn-lt"/>
                <a:ea typeface="+mn-ea"/>
                <a:cs typeface="+mn-cs"/>
              </a:rPr>
              <a:t> gemegol yn eu lle (cryfhau’r cyswllt). Yn syml mae eich ymennydd wedi ei siapio o’r profiadau fyddwch wedi eu derbyn a’r rheswm pam bod angen personoli’r dysgu.</a:t>
            </a:r>
          </a:p>
          <a:p>
            <a:pPr marL="0" marR="0" lvl="0" indent="0" algn="l" defTabSz="914400" rtl="0" eaLnBrk="1" fontAlgn="base" latinLnBrk="0" hangingPunct="1">
              <a:lnSpc>
                <a:spcPct val="100000"/>
              </a:lnSpc>
              <a:spcBef>
                <a:spcPts val="0"/>
              </a:spcBef>
              <a:spcAft>
                <a:spcPts val="0"/>
              </a:spcAft>
              <a:buClrTx/>
              <a:buSzTx/>
              <a:buFontTx/>
              <a:buNone/>
              <a:tabLst/>
              <a:defRPr/>
            </a:pPr>
            <a:r>
              <a:rPr lang="cy-GB" sz="1200" b="0" i="0" kern="1200" baseline="0" dirty="0" smtClean="0">
                <a:solidFill>
                  <a:schemeClr val="tx1"/>
                </a:solidFill>
                <a:effectLst/>
                <a:latin typeface="+mn-lt"/>
                <a:ea typeface="+mn-ea"/>
                <a:cs typeface="+mn-cs"/>
              </a:rPr>
              <a:t>E.e. Ymweliad – cychwyn gyda’r un profiad i bawb.</a:t>
            </a:r>
            <a:endParaRPr lang="en-GB" sz="1200" b="0" i="0" kern="1200" dirty="0" smtClean="0">
              <a:solidFill>
                <a:schemeClr val="tx1"/>
              </a:solidFill>
              <a:effectLst/>
              <a:latin typeface="+mn-lt"/>
              <a:ea typeface="+mn-ea"/>
              <a:cs typeface="+mn-cs"/>
            </a:endParaRPr>
          </a:p>
          <a:p>
            <a:pPr fontAlgn="base"/>
            <a:endParaRPr lang="en-GB" sz="1200" b="0" i="0" kern="1200" dirty="0" smtClean="0">
              <a:solidFill>
                <a:schemeClr val="tx1"/>
              </a:solidFill>
              <a:effectLst/>
              <a:latin typeface="+mn-lt"/>
              <a:ea typeface="+mn-ea"/>
              <a:cs typeface="+mn-cs"/>
            </a:endParaRPr>
          </a:p>
          <a:p>
            <a:pPr fontAlgn="base"/>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Do you know? While what goes on in our brains is unique, our brains themselves are each as distinctive as our fingerprints!</a:t>
            </a:r>
          </a:p>
          <a:p>
            <a:pPr fontAlgn="base"/>
            <a:r>
              <a:rPr lang="en-GB" sz="1200" b="0" i="0" kern="1200" dirty="0" smtClean="0">
                <a:solidFill>
                  <a:schemeClr val="tx1"/>
                </a:solidFill>
                <a:effectLst/>
                <a:latin typeface="+mn-lt"/>
                <a:ea typeface="+mn-ea"/>
                <a:cs typeface="+mn-cs"/>
              </a:rPr>
              <a:t>This is down to the fact that the physiology of our brains is constantly changing. As Kurt Fischer, education professor and director of the Mind, Brain, and Education Program at Harvard University </a:t>
            </a:r>
            <a:r>
              <a:rPr lang="en-GB" sz="1200" b="0" i="0" u="none" strike="noStrike" kern="1200" dirty="0" smtClean="0">
                <a:solidFill>
                  <a:schemeClr val="tx1"/>
                </a:solidFill>
                <a:effectLst/>
                <a:latin typeface="+mn-lt"/>
                <a:ea typeface="+mn-ea"/>
                <a:cs typeface="+mn-cs"/>
                <a:hlinkClick r:id="rId3"/>
              </a:rPr>
              <a:t>explains</a:t>
            </a:r>
            <a:r>
              <a:rPr lang="en-GB" sz="1200" b="0" i="0" kern="1200" dirty="0" smtClean="0">
                <a:solidFill>
                  <a:schemeClr val="tx1"/>
                </a:solidFill>
                <a:effectLst/>
                <a:latin typeface="+mn-lt"/>
                <a:ea typeface="+mn-ea"/>
                <a:cs typeface="+mn-cs"/>
              </a:rPr>
              <a:t>: “The brain is remarkably plastic. Even in middle or old age, it’s still adapting very actively to its environment.”</a:t>
            </a:r>
          </a:p>
          <a:p>
            <a:pPr fontAlgn="base"/>
            <a:r>
              <a:rPr lang="en-GB" sz="1200" b="0" i="0" kern="1200" dirty="0" smtClean="0">
                <a:solidFill>
                  <a:schemeClr val="tx1"/>
                </a:solidFill>
                <a:effectLst/>
                <a:latin typeface="+mn-lt"/>
                <a:ea typeface="+mn-ea"/>
                <a:cs typeface="+mn-cs"/>
              </a:rPr>
              <a:t>This concept is known as ‘neuroplasticity’. It’s defined as being the selective organising of connections between neurons in our brains. This means that as we experience and learn, groups of neurons that fire together, creating electrochemical pathways between each other.</a:t>
            </a:r>
          </a:p>
          <a:p>
            <a:pPr fontAlgn="base"/>
            <a:r>
              <a:rPr lang="en-GB" sz="1200" b="0" i="0" kern="1200" dirty="0" smtClean="0">
                <a:solidFill>
                  <a:schemeClr val="tx1"/>
                </a:solidFill>
                <a:effectLst/>
                <a:latin typeface="+mn-lt"/>
                <a:ea typeface="+mn-ea"/>
                <a:cs typeface="+mn-cs"/>
              </a:rPr>
              <a:t>So your brain is physically shaped by your experiences! This goes some way towards explaining how we can all be so different from one another, and why we need our learning personalised.</a:t>
            </a:r>
          </a:p>
          <a:p>
            <a:r>
              <a:rPr lang="en-US" dirty="0" err="1" smtClean="0"/>
              <a:t>Eg</a:t>
            </a:r>
            <a:r>
              <a:rPr lang="en-US" dirty="0" smtClean="0"/>
              <a:t> – going on a visit – ensuring the same experience for all.</a:t>
            </a:r>
          </a:p>
          <a:p>
            <a:endParaRPr lang="en-US" dirty="0" smtClean="0"/>
          </a:p>
          <a:p>
            <a:endParaRPr lang="en-US" dirty="0" smtClean="0"/>
          </a:p>
          <a:p>
            <a:r>
              <a:rPr lang="en-US" dirty="0" smtClean="0"/>
              <a:t>Mae </a:t>
            </a:r>
            <a:r>
              <a:rPr lang="en-US" dirty="0" err="1" smtClean="0"/>
              <a:t>personoli’r</a:t>
            </a:r>
            <a:r>
              <a:rPr lang="en-US" dirty="0" smtClean="0"/>
              <a:t> </a:t>
            </a:r>
            <a:r>
              <a:rPr lang="en-US" dirty="0" err="1" smtClean="0"/>
              <a:t>dysgu</a:t>
            </a:r>
            <a:r>
              <a:rPr lang="en-US" baseline="0" dirty="0" smtClean="0"/>
              <a:t> </a:t>
            </a:r>
            <a:r>
              <a:rPr lang="en-US" dirty="0" err="1" smtClean="0"/>
              <a:t>yn</a:t>
            </a:r>
            <a:r>
              <a:rPr lang="en-US" dirty="0" smtClean="0"/>
              <a:t> </a:t>
            </a:r>
            <a:r>
              <a:rPr lang="en-US" dirty="0" err="1" smtClean="0"/>
              <a:t>sicrhau</a:t>
            </a:r>
            <a:r>
              <a:rPr lang="en-US" dirty="0" smtClean="0"/>
              <a:t> bod y </a:t>
            </a:r>
            <a:r>
              <a:rPr lang="en-US" dirty="0" err="1" smtClean="0"/>
              <a:t>wybodaeth</a:t>
            </a:r>
            <a:r>
              <a:rPr lang="en-US" dirty="0" smtClean="0"/>
              <a:t> </a:t>
            </a:r>
            <a:r>
              <a:rPr lang="en-US" dirty="0" err="1" smtClean="0"/>
              <a:t>gywir</a:t>
            </a:r>
            <a:r>
              <a:rPr lang="en-US" dirty="0" smtClean="0"/>
              <a:t> </a:t>
            </a:r>
            <a:r>
              <a:rPr lang="en-US" dirty="0" err="1" smtClean="0"/>
              <a:t>yn</a:t>
            </a:r>
            <a:r>
              <a:rPr lang="en-US" dirty="0" smtClean="0"/>
              <a:t> </a:t>
            </a:r>
            <a:r>
              <a:rPr lang="en-US" dirty="0" err="1" smtClean="0"/>
              <a:t>cyrraedd</a:t>
            </a:r>
            <a:r>
              <a:rPr lang="en-US" dirty="0" smtClean="0"/>
              <a:t> y </a:t>
            </a:r>
            <a:r>
              <a:rPr lang="en-US" dirty="0" err="1" smtClean="0"/>
              <a:t>rhannau</a:t>
            </a:r>
            <a:r>
              <a:rPr lang="en-US" dirty="0" smtClean="0"/>
              <a:t> </a:t>
            </a:r>
            <a:r>
              <a:rPr lang="en-US" dirty="0" err="1" smtClean="0"/>
              <a:t>priodol</a:t>
            </a:r>
            <a:r>
              <a:rPr lang="en-US" dirty="0" smtClean="0"/>
              <a:t> </a:t>
            </a:r>
            <a:r>
              <a:rPr lang="en-US" dirty="0" err="1" smtClean="0"/>
              <a:t>o’r</a:t>
            </a:r>
            <a:r>
              <a:rPr lang="en-US" dirty="0" smtClean="0"/>
              <a:t> </a:t>
            </a:r>
            <a:r>
              <a:rPr lang="en-US" dirty="0" err="1" smtClean="0"/>
              <a:t>ymennydd</a:t>
            </a:r>
            <a:r>
              <a:rPr lang="en-US" dirty="0" smtClean="0"/>
              <a:t>.</a:t>
            </a:r>
          </a:p>
          <a:p>
            <a:r>
              <a:rPr lang="en-US" dirty="0" smtClean="0"/>
              <a:t>Pan </a:t>
            </a:r>
            <a:r>
              <a:rPr lang="en-US" dirty="0" err="1" smtClean="0"/>
              <a:t>yn</a:t>
            </a:r>
            <a:r>
              <a:rPr lang="en-US" dirty="0" smtClean="0"/>
              <a:t> </a:t>
            </a:r>
            <a:r>
              <a:rPr lang="en-US" dirty="0" err="1" smtClean="0"/>
              <a:t>ffurfio’r</a:t>
            </a:r>
            <a:r>
              <a:rPr lang="en-US" dirty="0" smtClean="0"/>
              <a:t> </a:t>
            </a:r>
            <a:r>
              <a:rPr lang="en-US" dirty="0" err="1" smtClean="0"/>
              <a:t>cof</a:t>
            </a:r>
            <a:r>
              <a:rPr lang="en-US" dirty="0" smtClean="0"/>
              <a:t> </a:t>
            </a:r>
            <a:r>
              <a:rPr lang="en-US" dirty="0" err="1" smtClean="0"/>
              <a:t>tymor</a:t>
            </a:r>
            <a:r>
              <a:rPr lang="en-US" dirty="0" smtClean="0"/>
              <a:t> </a:t>
            </a:r>
            <a:r>
              <a:rPr lang="en-US" dirty="0" err="1" smtClean="0"/>
              <a:t>hir</a:t>
            </a:r>
            <a:r>
              <a:rPr lang="en-US" dirty="0" smtClean="0"/>
              <a:t> , un </a:t>
            </a:r>
            <a:r>
              <a:rPr lang="en-US" dirty="0" err="1" smtClean="0"/>
              <a:t>o’r</a:t>
            </a:r>
            <a:r>
              <a:rPr lang="en-US" dirty="0" smtClean="0"/>
              <a:t> </a:t>
            </a:r>
            <a:r>
              <a:rPr lang="en-US" dirty="0" err="1" smtClean="0"/>
              <a:t>rhannau</a:t>
            </a:r>
            <a:r>
              <a:rPr lang="en-US" dirty="0" smtClean="0"/>
              <a:t> </a:t>
            </a:r>
            <a:r>
              <a:rPr lang="en-US" dirty="0" err="1" smtClean="0"/>
              <a:t>pwysicaf</a:t>
            </a:r>
            <a:r>
              <a:rPr lang="en-US" dirty="0" smtClean="0"/>
              <a:t> </a:t>
            </a:r>
            <a:r>
              <a:rPr lang="en-US" dirty="0" err="1" smtClean="0"/>
              <a:t>yw</a:t>
            </a:r>
            <a:r>
              <a:rPr lang="en-US" dirty="0" smtClean="0"/>
              <a:t> y system limbic,</a:t>
            </a:r>
            <a:r>
              <a:rPr lang="en-US" baseline="0" dirty="0" smtClean="0"/>
              <a:t> a </a:t>
            </a:r>
            <a:r>
              <a:rPr lang="en-US" baseline="0" dirty="0" err="1" smtClean="0"/>
              <a:t>wna</a:t>
            </a:r>
            <a:r>
              <a:rPr lang="en-US" baseline="0" dirty="0" smtClean="0"/>
              <a:t> </a:t>
            </a:r>
            <a:r>
              <a:rPr lang="en-US" baseline="0" dirty="0" err="1" smtClean="0"/>
              <a:t>gynnwys</a:t>
            </a:r>
            <a:r>
              <a:rPr lang="en-US" baseline="0" dirty="0" smtClean="0"/>
              <a:t> </a:t>
            </a:r>
            <a:r>
              <a:rPr lang="en-US" baseline="0" dirty="0" err="1" smtClean="0"/>
              <a:t>yr</a:t>
            </a:r>
            <a:r>
              <a:rPr lang="en-US" baseline="0" dirty="0" smtClean="0"/>
              <a:t> amygdala </a:t>
            </a:r>
            <a:r>
              <a:rPr lang="en-US" baseline="0" dirty="0" err="1" smtClean="0"/>
              <a:t>a’r</a:t>
            </a:r>
            <a:r>
              <a:rPr lang="en-US" baseline="0" dirty="0" smtClean="0"/>
              <a:t> hippocampus. </a:t>
            </a:r>
            <a:r>
              <a:rPr lang="en-US" baseline="0" dirty="0" err="1" smtClean="0"/>
              <a:t>Gwelir</a:t>
            </a:r>
            <a:r>
              <a:rPr lang="en-US" baseline="0" dirty="0" smtClean="0"/>
              <a:t> o </a:t>
            </a:r>
            <a:r>
              <a:rPr lang="en-US" baseline="0" dirty="0" err="1" smtClean="0"/>
              <a:t>ffotograffau</a:t>
            </a:r>
            <a:r>
              <a:rPr lang="en-US" baseline="0" dirty="0" smtClean="0"/>
              <a:t>  MRI, PET scans bod </a:t>
            </a:r>
            <a:r>
              <a:rPr lang="en-US" baseline="0" dirty="0" err="1" smtClean="0"/>
              <a:t>rhaid</a:t>
            </a:r>
            <a:r>
              <a:rPr lang="en-US" baseline="0" dirty="0" smtClean="0"/>
              <a:t> </a:t>
            </a:r>
            <a:r>
              <a:rPr lang="en-US" baseline="0" dirty="0" err="1" smtClean="0"/>
              <a:t>i</a:t>
            </a:r>
            <a:r>
              <a:rPr lang="en-US" baseline="0" dirty="0" smtClean="0"/>
              <a:t> </a:t>
            </a:r>
            <a:r>
              <a:rPr lang="en-US" baseline="0" dirty="0" err="1" smtClean="0"/>
              <a:t>wybodaeth</a:t>
            </a:r>
            <a:r>
              <a:rPr lang="en-US" baseline="0" dirty="0" smtClean="0"/>
              <a:t> </a:t>
            </a:r>
            <a:r>
              <a:rPr lang="en-US" baseline="0" dirty="0" err="1" smtClean="0"/>
              <a:t>yrru</a:t>
            </a:r>
            <a:r>
              <a:rPr lang="en-US" baseline="0" dirty="0" smtClean="0"/>
              <a:t> </a:t>
            </a:r>
            <a:r>
              <a:rPr lang="en-US" baseline="0" dirty="0" err="1" smtClean="0"/>
              <a:t>drwy’r</a:t>
            </a:r>
            <a:r>
              <a:rPr lang="en-US" baseline="0" dirty="0" smtClean="0"/>
              <a:t> amygdala </a:t>
            </a:r>
            <a:r>
              <a:rPr lang="en-US" baseline="0" dirty="0" err="1" smtClean="0"/>
              <a:t>er</a:t>
            </a:r>
            <a:r>
              <a:rPr lang="en-US" baseline="0" dirty="0" smtClean="0"/>
              <a:t> </a:t>
            </a:r>
            <a:r>
              <a:rPr lang="en-US" baseline="0" dirty="0" err="1" smtClean="0"/>
              <a:t>mwyn</a:t>
            </a:r>
            <a:r>
              <a:rPr lang="en-US" baseline="0" dirty="0" smtClean="0"/>
              <a:t> </a:t>
            </a:r>
            <a:r>
              <a:rPr lang="en-US" baseline="0" dirty="0" err="1" smtClean="0"/>
              <a:t>cyrraedd</a:t>
            </a:r>
            <a:r>
              <a:rPr lang="en-US" baseline="0" dirty="0" smtClean="0"/>
              <a:t> </a:t>
            </a:r>
            <a:r>
              <a:rPr lang="en-US" baseline="0" dirty="0" err="1" smtClean="0"/>
              <a:t>yr</a:t>
            </a:r>
            <a:r>
              <a:rPr lang="en-US" baseline="0" dirty="0" smtClean="0"/>
              <a:t> hippocampus – </a:t>
            </a:r>
            <a:r>
              <a:rPr lang="en-US" baseline="0" dirty="0" err="1" smtClean="0"/>
              <a:t>a’i</a:t>
            </a:r>
            <a:r>
              <a:rPr lang="en-US" baseline="0" dirty="0" smtClean="0"/>
              <a:t> </a:t>
            </a:r>
            <a:r>
              <a:rPr lang="en-US" baseline="0" dirty="0" err="1" smtClean="0"/>
              <a:t>storio</a:t>
            </a:r>
            <a:r>
              <a:rPr lang="en-US" baseline="0" dirty="0" smtClean="0"/>
              <a:t> </a:t>
            </a:r>
            <a:r>
              <a:rPr lang="en-US" baseline="0" dirty="0" err="1" smtClean="0"/>
              <a:t>yn</a:t>
            </a:r>
            <a:r>
              <a:rPr lang="en-US" baseline="0" dirty="0" smtClean="0"/>
              <a:t> y </a:t>
            </a:r>
            <a:r>
              <a:rPr lang="en-US" baseline="0" dirty="0" err="1" smtClean="0"/>
              <a:t>parth</a:t>
            </a:r>
            <a:r>
              <a:rPr lang="en-US" baseline="0" dirty="0" smtClean="0"/>
              <a:t> </a:t>
            </a:r>
            <a:r>
              <a:rPr lang="en-US" baseline="0" dirty="0" err="1" smtClean="0"/>
              <a:t>cof</a:t>
            </a:r>
            <a:r>
              <a:rPr lang="en-US" baseline="0" dirty="0" smtClean="0"/>
              <a:t> </a:t>
            </a:r>
            <a:r>
              <a:rPr lang="en-US" baseline="0" dirty="0" err="1" smtClean="0"/>
              <a:t>hirdymor</a:t>
            </a:r>
            <a:r>
              <a:rPr lang="en-US" baseline="0" dirty="0" smtClean="0"/>
              <a:t>.</a:t>
            </a:r>
            <a:endParaRPr lang="en-US" dirty="0" smtClean="0"/>
          </a:p>
          <a:p>
            <a:pPr fontAlgn="base"/>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Personalisation plays a big role in allowing new information to reach the right areas of the brain and be stored effectively.</a:t>
            </a:r>
          </a:p>
          <a:p>
            <a:pPr fontAlgn="base"/>
            <a:r>
              <a:rPr lang="en-GB" sz="1200" b="0" i="0" kern="1200" dirty="0" smtClean="0">
                <a:solidFill>
                  <a:schemeClr val="tx1"/>
                </a:solidFill>
                <a:effectLst/>
                <a:latin typeface="+mn-lt"/>
                <a:ea typeface="+mn-ea"/>
                <a:cs typeface="+mn-cs"/>
              </a:rPr>
              <a:t>When it comes to learning and forming long-term memories, one of the most important areas of the brain is the limbic system, which includes the amygdala and the hippocampus. Neural imaging has shown that information has to pass through the amygdala to reach the hippocampus, from where it can be sent to long-term memory storage.</a:t>
            </a:r>
          </a:p>
          <a:p>
            <a:pPr fontAlgn="base"/>
            <a:endParaRPr lang="cy-GB" sz="1200" b="0" i="0" kern="1200" dirty="0" smtClean="0">
              <a:solidFill>
                <a:schemeClr val="tx1"/>
              </a:solidFill>
              <a:effectLst/>
              <a:latin typeface="+mn-lt"/>
              <a:ea typeface="+mn-ea"/>
              <a:cs typeface="+mn-cs"/>
            </a:endParaRPr>
          </a:p>
          <a:p>
            <a:pPr fontAlgn="base"/>
            <a:r>
              <a:rPr lang="cy-GB" sz="1200" b="0" i="0" kern="1200" dirty="0" smtClean="0">
                <a:solidFill>
                  <a:schemeClr val="tx1"/>
                </a:solidFill>
                <a:effectLst/>
                <a:latin typeface="+mn-lt"/>
                <a:ea typeface="+mn-ea"/>
                <a:cs typeface="+mn-cs"/>
              </a:rPr>
              <a:t>Noda Dr Judy Willis:</a:t>
            </a:r>
            <a:endParaRPr lang="en-GB" sz="1200" b="0" i="0" kern="1200" dirty="0" smtClean="0">
              <a:solidFill>
                <a:schemeClr val="tx1"/>
              </a:solidFill>
              <a:effectLst/>
              <a:latin typeface="+mn-lt"/>
              <a:ea typeface="+mn-ea"/>
              <a:cs typeface="+mn-cs"/>
            </a:endParaRPr>
          </a:p>
          <a:p>
            <a:endParaRPr lang="en-US" dirty="0" smtClean="0"/>
          </a:p>
          <a:p>
            <a:r>
              <a:rPr lang="en-GB" sz="1200" b="0" i="0" u="none" strike="noStrike" kern="1200" dirty="0" smtClean="0">
                <a:solidFill>
                  <a:schemeClr val="tx1"/>
                </a:solidFill>
                <a:effectLst/>
                <a:latin typeface="+mn-lt"/>
                <a:ea typeface="+mn-ea"/>
                <a:cs typeface="+mn-cs"/>
                <a:hlinkClick r:id="rId4"/>
              </a:rPr>
              <a:t>As neurologist Dr Judy Willis explains</a:t>
            </a:r>
            <a:r>
              <a:rPr lang="en-GB" sz="1200" b="0" i="0" kern="1200" dirty="0" smtClean="0">
                <a:solidFill>
                  <a:schemeClr val="tx1"/>
                </a:solidFill>
                <a:effectLst/>
                <a:latin typeface="+mn-lt"/>
                <a:ea typeface="+mn-ea"/>
                <a:cs typeface="+mn-cs"/>
              </a:rPr>
              <a:t>: “A student must care about new information or consider it important for it to go through the limbic system expeditiously, form new synaptic connections, and be stored as a long-term memory. In other words, memories with personal meaning are most likely to become relational and long-term memories available for later retrieval.”</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11</a:t>
            </a:fld>
            <a:endParaRPr lang="en-US" dirty="0"/>
          </a:p>
        </p:txBody>
      </p:sp>
    </p:spTree>
    <p:extLst>
      <p:ext uri="{BB962C8B-B14F-4D97-AF65-F5344CB8AC3E}">
        <p14:creationId xmlns:p14="http://schemas.microsoft.com/office/powerpoint/2010/main" val="750561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0" i="0" kern="1200" dirty="0" smtClean="0">
                <a:solidFill>
                  <a:schemeClr val="tx1"/>
                </a:solidFill>
                <a:effectLst/>
                <a:latin typeface="+mn-lt"/>
                <a:ea typeface="+mn-ea"/>
                <a:cs typeface="+mn-cs"/>
              </a:rPr>
              <a:t>Credir mai un ymennydd sydd</a:t>
            </a:r>
            <a:r>
              <a:rPr lang="cy-GB" sz="1200" b="0" i="0" kern="1200" baseline="0" dirty="0" smtClean="0">
                <a:solidFill>
                  <a:schemeClr val="tx1"/>
                </a:solidFill>
                <a:effectLst/>
                <a:latin typeface="+mn-lt"/>
                <a:ea typeface="+mn-ea"/>
                <a:cs typeface="+mn-cs"/>
              </a:rPr>
              <a:t> gan fodau dynol – mewn gwirionedd mae’r ymennydd wedi ei ffurfio o dair haen unigryw sef yr haen uchaf, ganol ac isaf.</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It’s a common misbelief that humans only have one brain, but in fact, the brain is made up of three distinct regions – the rational, mammalian and reptilian </a:t>
            </a:r>
            <a:r>
              <a:rPr lang="en-GB" sz="1200" b="0" i="0" kern="1200" baseline="30000" dirty="0" smtClean="0">
                <a:solidFill>
                  <a:schemeClr val="tx1"/>
                </a:solidFill>
                <a:effectLst/>
                <a:latin typeface="+mn-lt"/>
                <a:ea typeface="+mn-ea"/>
                <a:cs typeface="+mn-cs"/>
              </a:rPr>
              <a:t>1</a:t>
            </a:r>
            <a:r>
              <a:rPr lang="en-GB" sz="1200" b="0" i="0" kern="1200" dirty="0" smtClean="0">
                <a:solidFill>
                  <a:schemeClr val="tx1"/>
                </a:solidFill>
                <a:effectLst/>
                <a:latin typeface="+mn-lt"/>
                <a:ea typeface="+mn-ea"/>
                <a:cs typeface="+mn-cs"/>
              </a:rPr>
              <a:t>. These three areas chart the evolution of the brain and show how humans have come to develop in terms of intellectual and emotional capacity.</a:t>
            </a:r>
          </a:p>
          <a:p>
            <a:endParaRPr lang="cy-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Reptilian brain</a:t>
            </a:r>
            <a:r>
              <a:rPr lang="en-GB" sz="1200" b="0" i="0" kern="1200" dirty="0" smtClean="0">
                <a:solidFill>
                  <a:schemeClr val="tx1"/>
                </a:solidFill>
                <a:effectLst/>
                <a:latin typeface="+mn-lt"/>
                <a:ea typeface="+mn-ea"/>
                <a:cs typeface="+mn-cs"/>
              </a:rPr>
              <a:t> – this is the most ‘ancient’ part of the brain and is largely unchanged by evolution. All vertebrates share this part of the brain and is hence sometimes referred to as the ‘dinosaur’ brain! It is located right at the base of the main brain mass. The reptilian part of the brain is used for instinctive behaviours needed for survival, such as: hunger,</a:t>
            </a:r>
            <a:r>
              <a:rPr lang="en-GB" sz="1200" b="0" i="0" kern="1200" baseline="0" dirty="0" smtClean="0">
                <a:solidFill>
                  <a:schemeClr val="tx1"/>
                </a:solidFill>
                <a:effectLst/>
                <a:latin typeface="+mn-lt"/>
                <a:ea typeface="+mn-ea"/>
                <a:cs typeface="+mn-cs"/>
              </a:rPr>
              <a:t> breathing, fight or flight, movement, balance…</a:t>
            </a:r>
          </a:p>
          <a:p>
            <a:endParaRPr lang="cy-GB" sz="1200" b="0" i="0" kern="1200" baseline="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Mammalian brain</a:t>
            </a:r>
            <a:r>
              <a:rPr lang="en-GB" sz="1200" b="0" i="0" kern="1200" dirty="0" smtClean="0">
                <a:solidFill>
                  <a:schemeClr val="tx1"/>
                </a:solidFill>
                <a:effectLst/>
                <a:latin typeface="+mn-lt"/>
                <a:ea typeface="+mn-ea"/>
                <a:cs typeface="+mn-cs"/>
              </a:rPr>
              <a:t> – this is an area of the brain that is similar in structure and chemical make up to other mammals such as apes. It is also known as the </a:t>
            </a:r>
            <a:r>
              <a:rPr lang="en-GB" sz="1200" b="0" i="1" kern="1200" dirty="0" smtClean="0">
                <a:solidFill>
                  <a:schemeClr val="tx1"/>
                </a:solidFill>
                <a:effectLst/>
                <a:latin typeface="+mn-lt"/>
                <a:ea typeface="+mn-ea"/>
                <a:cs typeface="+mn-cs"/>
              </a:rPr>
              <a:t>limbic system</a:t>
            </a:r>
            <a:r>
              <a:rPr lang="en-GB" sz="1200" b="0" i="0" kern="1200" dirty="0" smtClean="0">
                <a:solidFill>
                  <a:schemeClr val="tx1"/>
                </a:solidFill>
                <a:effectLst/>
                <a:latin typeface="+mn-lt"/>
                <a:ea typeface="+mn-ea"/>
                <a:cs typeface="+mn-cs"/>
              </a:rPr>
              <a:t> or the </a:t>
            </a:r>
            <a:r>
              <a:rPr lang="en-GB" sz="1200" b="0" i="1" kern="1200" dirty="0" smtClean="0">
                <a:solidFill>
                  <a:schemeClr val="tx1"/>
                </a:solidFill>
                <a:effectLst/>
                <a:latin typeface="+mn-lt"/>
                <a:ea typeface="+mn-ea"/>
                <a:cs typeface="+mn-cs"/>
              </a:rPr>
              <a:t>emotional</a:t>
            </a:r>
            <a:r>
              <a:rPr lang="en-GB" sz="1200" b="0" i="0" kern="1200" dirty="0" smtClean="0">
                <a:solidFill>
                  <a:schemeClr val="tx1"/>
                </a:solidFill>
                <a:effectLst/>
                <a:latin typeface="+mn-lt"/>
                <a:ea typeface="+mn-ea"/>
                <a:cs typeface="+mn-cs"/>
              </a:rPr>
              <a:t> brain. This part of the brain is responsible for strong emotions and needs to be kept well in check by the rational brain in order for the individual to operate successfully in the modern world. The mammalian brain is responsible for strong emotions such as: fear, anger, nurture, care, love, social bonding.</a:t>
            </a:r>
          </a:p>
          <a:p>
            <a:endParaRPr lang="cy-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Rational brain</a:t>
            </a:r>
            <a:r>
              <a:rPr lang="en-GB" sz="1200" b="0" i="0" kern="1200" dirty="0" smtClean="0">
                <a:solidFill>
                  <a:schemeClr val="tx1"/>
                </a:solidFill>
                <a:effectLst/>
                <a:latin typeface="+mn-lt"/>
                <a:ea typeface="+mn-ea"/>
                <a:cs typeface="+mn-cs"/>
              </a:rPr>
              <a:t> – this is also known as the higher brain or the frontal lobes and takes up 85% of the total brain mass. It is, evolutionally speaking, the newest part of the brain and is thought to have developed to handle more complex emotions needed for our communal living arrangements as well as to form relationships which would help us survive. The rational brain is responsible for higher level capabilities such as: reasoning, imagination, problem solving, self awareness, empathy.</a:t>
            </a:r>
          </a:p>
          <a:p>
            <a:r>
              <a:rPr lang="en-GB" dirty="0" smtClean="0"/>
              <a:t/>
            </a:r>
            <a:br>
              <a:rPr lang="en-GB" dirty="0" smtClean="0"/>
            </a:br>
            <a:endParaRPr lang="en-GB"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12</a:t>
            </a:fld>
            <a:endParaRPr lang="en-US" dirty="0"/>
          </a:p>
        </p:txBody>
      </p:sp>
    </p:spTree>
    <p:extLst>
      <p:ext uri="{BB962C8B-B14F-4D97-AF65-F5344CB8AC3E}">
        <p14:creationId xmlns:p14="http://schemas.microsoft.com/office/powerpoint/2010/main" val="418214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Beth mae hyn yn golygu i ni fel addysgwyr?</a:t>
            </a:r>
          </a:p>
          <a:p>
            <a:r>
              <a:rPr lang="cy-GB" dirty="0" smtClean="0"/>
              <a:t>Enghraifft</a:t>
            </a:r>
            <a:r>
              <a:rPr lang="cy-GB" baseline="0" dirty="0" smtClean="0"/>
              <a:t> o ymwneud a theimladau plant mewn modd addas</a:t>
            </a:r>
            <a:r>
              <a:rPr lang="cy-GB" baseline="0" dirty="0" smtClean="0"/>
              <a:t>. (taflen)</a:t>
            </a:r>
            <a:endParaRPr lang="cy-GB" baseline="0" dirty="0" smtClean="0"/>
          </a:p>
          <a:p>
            <a:r>
              <a:rPr lang="cy-GB" baseline="0" dirty="0" smtClean="0"/>
              <a:t>Tasg: Cynigwch </a:t>
            </a:r>
            <a:r>
              <a:rPr lang="cy-GB" baseline="0" dirty="0" err="1" smtClean="0"/>
              <a:t>enghraiift</a:t>
            </a:r>
            <a:r>
              <a:rPr lang="cy-GB" baseline="0" dirty="0" smtClean="0"/>
              <a:t> arall</a:t>
            </a:r>
            <a:endParaRPr lang="cy-GB" dirty="0" smtClean="0"/>
          </a:p>
          <a:p>
            <a:endParaRPr lang="cy-GB" dirty="0" smtClean="0"/>
          </a:p>
        </p:txBody>
      </p:sp>
      <p:sp>
        <p:nvSpPr>
          <p:cNvPr id="4" name="Slide Number Placeholder 3"/>
          <p:cNvSpPr>
            <a:spLocks noGrp="1"/>
          </p:cNvSpPr>
          <p:nvPr>
            <p:ph type="sldNum" sz="quarter" idx="10"/>
          </p:nvPr>
        </p:nvSpPr>
        <p:spPr/>
        <p:txBody>
          <a:bodyPr/>
          <a:lstStyle/>
          <a:p>
            <a:fld id="{E6AEB063-7F11-4E3B-BA52-07405B1C2D95}" type="slidenum">
              <a:rPr lang="en-US" smtClean="0"/>
              <a:t>13</a:t>
            </a:fld>
            <a:endParaRPr lang="en-US" dirty="0"/>
          </a:p>
        </p:txBody>
      </p:sp>
    </p:spTree>
    <p:extLst>
      <p:ext uri="{BB962C8B-B14F-4D97-AF65-F5344CB8AC3E}">
        <p14:creationId xmlns:p14="http://schemas.microsoft.com/office/powerpoint/2010/main" val="1320007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But</a:t>
            </a:r>
            <a:r>
              <a:rPr lang="cy-GB" dirty="0" smtClean="0"/>
              <a:t> </a:t>
            </a:r>
          </a:p>
          <a:p>
            <a:endParaRPr lang="cy-GB" dirty="0" smtClean="0"/>
          </a:p>
          <a:p>
            <a:r>
              <a:rPr lang="cy-GB" dirty="0" err="1" smtClean="0"/>
              <a:t>What</a:t>
            </a:r>
            <a:r>
              <a:rPr lang="cy-GB" dirty="0" smtClean="0"/>
              <a:t> does </a:t>
            </a:r>
            <a:r>
              <a:rPr lang="cy-GB" dirty="0" err="1" smtClean="0"/>
              <a:t>this</a:t>
            </a:r>
            <a:r>
              <a:rPr lang="cy-GB" dirty="0" smtClean="0"/>
              <a:t> </a:t>
            </a:r>
            <a:r>
              <a:rPr lang="cy-GB" dirty="0" err="1" smtClean="0"/>
              <a:t>mean</a:t>
            </a:r>
            <a:r>
              <a:rPr lang="cy-GB" dirty="0" smtClean="0"/>
              <a:t> </a:t>
            </a:r>
            <a:r>
              <a:rPr lang="cy-GB" dirty="0" err="1" smtClean="0"/>
              <a:t>for</a:t>
            </a:r>
            <a:r>
              <a:rPr lang="cy-GB" dirty="0" smtClean="0"/>
              <a:t> </a:t>
            </a:r>
            <a:r>
              <a:rPr lang="cy-GB" dirty="0" err="1" smtClean="0"/>
              <a:t>us</a:t>
            </a:r>
            <a:r>
              <a:rPr lang="cy-GB" dirty="0" smtClean="0"/>
              <a:t> as </a:t>
            </a:r>
            <a:r>
              <a:rPr lang="cy-GB" dirty="0" err="1" smtClean="0"/>
              <a:t>educationalists</a:t>
            </a:r>
            <a:r>
              <a:rPr lang="cy-GB" dirty="0" smtClean="0"/>
              <a:t>?</a:t>
            </a:r>
          </a:p>
          <a:p>
            <a:r>
              <a:rPr lang="cy-GB" dirty="0" err="1" smtClean="0"/>
              <a:t>Example</a:t>
            </a:r>
            <a:r>
              <a:rPr lang="cy-GB" dirty="0" smtClean="0"/>
              <a:t> of </a:t>
            </a:r>
            <a:r>
              <a:rPr lang="cy-GB" dirty="0" err="1" smtClean="0"/>
              <a:t>responding</a:t>
            </a:r>
            <a:r>
              <a:rPr lang="cy-GB" dirty="0" smtClean="0"/>
              <a:t> to </a:t>
            </a:r>
            <a:r>
              <a:rPr lang="cy-GB" dirty="0" err="1" smtClean="0"/>
              <a:t>children’s</a:t>
            </a:r>
            <a:r>
              <a:rPr lang="cy-GB" dirty="0" smtClean="0"/>
              <a:t> </a:t>
            </a:r>
            <a:r>
              <a:rPr lang="cy-GB" dirty="0" err="1" smtClean="0"/>
              <a:t>feelings</a:t>
            </a:r>
            <a:r>
              <a:rPr lang="cy-GB" baseline="0" dirty="0" smtClean="0"/>
              <a:t> </a:t>
            </a:r>
            <a:r>
              <a:rPr lang="cy-GB" baseline="0" dirty="0" err="1" smtClean="0"/>
              <a:t>in</a:t>
            </a:r>
            <a:r>
              <a:rPr lang="cy-GB" baseline="0" dirty="0" smtClean="0"/>
              <a:t> </a:t>
            </a:r>
            <a:r>
              <a:rPr lang="cy-GB" baseline="0" dirty="0" err="1" smtClean="0"/>
              <a:t>an</a:t>
            </a:r>
            <a:r>
              <a:rPr lang="cy-GB" baseline="0" dirty="0" smtClean="0"/>
              <a:t> </a:t>
            </a:r>
            <a:r>
              <a:rPr lang="cy-GB" baseline="0" dirty="0" err="1" smtClean="0"/>
              <a:t>appropriate</a:t>
            </a:r>
            <a:r>
              <a:rPr lang="cy-GB" baseline="0" dirty="0" smtClean="0"/>
              <a:t> maner.</a:t>
            </a:r>
          </a:p>
          <a:p>
            <a:r>
              <a:rPr lang="cy-GB" baseline="0" dirty="0" err="1" smtClean="0"/>
              <a:t>Task</a:t>
            </a:r>
            <a:r>
              <a:rPr lang="cy-GB" baseline="0" dirty="0" smtClean="0"/>
              <a:t>: </a:t>
            </a:r>
            <a:r>
              <a:rPr lang="cy-GB" baseline="0" dirty="0" err="1" smtClean="0"/>
              <a:t>Think</a:t>
            </a:r>
            <a:r>
              <a:rPr lang="cy-GB" baseline="0" dirty="0" smtClean="0"/>
              <a:t> of </a:t>
            </a:r>
            <a:r>
              <a:rPr lang="cy-GB" baseline="0" dirty="0" err="1" smtClean="0"/>
              <a:t>other</a:t>
            </a:r>
            <a:r>
              <a:rPr lang="cy-GB" baseline="0" dirty="0" smtClean="0"/>
              <a:t> </a:t>
            </a:r>
            <a:r>
              <a:rPr lang="cy-GB" baseline="0" dirty="0" err="1" smtClean="0"/>
              <a:t>examples</a:t>
            </a:r>
            <a:r>
              <a:rPr lang="cy-GB" baseline="0" dirty="0" smtClean="0"/>
              <a:t>.</a:t>
            </a:r>
            <a:endParaRPr lang="en-GB" dirty="0" smtClean="0"/>
          </a:p>
          <a:p>
            <a:r>
              <a:rPr lang="cy-GB" dirty="0" err="1" smtClean="0"/>
              <a:t>what</a:t>
            </a:r>
            <a:r>
              <a:rPr lang="cy-GB" dirty="0" smtClean="0"/>
              <a:t> does </a:t>
            </a:r>
            <a:r>
              <a:rPr lang="cy-GB" dirty="0" err="1" smtClean="0"/>
              <a:t>this</a:t>
            </a:r>
            <a:r>
              <a:rPr lang="cy-GB" dirty="0" smtClean="0"/>
              <a:t> </a:t>
            </a:r>
            <a:r>
              <a:rPr lang="cy-GB" dirty="0" err="1" smtClean="0"/>
              <a:t>mean</a:t>
            </a:r>
            <a:r>
              <a:rPr lang="cy-GB" dirty="0" smtClean="0"/>
              <a:t> </a:t>
            </a:r>
            <a:r>
              <a:rPr lang="cy-GB" dirty="0" err="1" smtClean="0"/>
              <a:t>for</a:t>
            </a:r>
            <a:r>
              <a:rPr lang="cy-GB" dirty="0" smtClean="0"/>
              <a:t> </a:t>
            </a:r>
            <a:r>
              <a:rPr lang="cy-GB" dirty="0" err="1" smtClean="0"/>
              <a:t>us</a:t>
            </a:r>
            <a:r>
              <a:rPr lang="cy-GB"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14</a:t>
            </a:fld>
            <a:endParaRPr lang="en-US" dirty="0"/>
          </a:p>
        </p:txBody>
      </p:sp>
    </p:spTree>
    <p:extLst>
      <p:ext uri="{BB962C8B-B14F-4D97-AF65-F5344CB8AC3E}">
        <p14:creationId xmlns:p14="http://schemas.microsoft.com/office/powerpoint/2010/main" val="3038023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Trafodwch! Dadleuol?</a:t>
            </a:r>
          </a:p>
          <a:p>
            <a:endParaRPr lang="cy-GB" dirty="0" smtClean="0"/>
          </a:p>
          <a:p>
            <a:r>
              <a:rPr lang="cy-GB" dirty="0" err="1" smtClean="0"/>
              <a:t>Discuss</a:t>
            </a:r>
            <a:r>
              <a:rPr lang="cy-GB" dirty="0" smtClean="0"/>
              <a:t>! </a:t>
            </a:r>
            <a:r>
              <a:rPr lang="cy-GB" dirty="0" err="1" smtClean="0"/>
              <a:t>Controversial</a:t>
            </a:r>
            <a:r>
              <a:rPr lang="cy-GB"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15</a:t>
            </a:fld>
            <a:endParaRPr lang="en-US" dirty="0"/>
          </a:p>
        </p:txBody>
      </p:sp>
    </p:spTree>
    <p:extLst>
      <p:ext uri="{BB962C8B-B14F-4D97-AF65-F5344CB8AC3E}">
        <p14:creationId xmlns:p14="http://schemas.microsoft.com/office/powerpoint/2010/main" val="878471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Dyma un math o addysgeg</a:t>
            </a:r>
            <a:r>
              <a:rPr lang="cy-GB" baseline="0" dirty="0" smtClean="0"/>
              <a:t> </a:t>
            </a:r>
            <a:r>
              <a:rPr lang="cy-GB" dirty="0" smtClean="0"/>
              <a:t>adnabyddus</a:t>
            </a:r>
          </a:p>
          <a:p>
            <a:endParaRPr lang="cy-GB" dirty="0" smtClean="0"/>
          </a:p>
          <a:p>
            <a:r>
              <a:rPr lang="cy-GB" dirty="0" smtClean="0"/>
              <a:t>Siaradwch am eich profiadau tra ar PAP.</a:t>
            </a:r>
          </a:p>
          <a:p>
            <a:endParaRPr lang="cy-GB" dirty="0" smtClean="0"/>
          </a:p>
          <a:p>
            <a:endParaRPr lang="cy-GB" dirty="0" smtClean="0"/>
          </a:p>
          <a:p>
            <a:r>
              <a:rPr lang="cy-GB" dirty="0" err="1" smtClean="0"/>
              <a:t>One</a:t>
            </a:r>
            <a:r>
              <a:rPr lang="cy-GB" dirty="0" smtClean="0"/>
              <a:t> </a:t>
            </a:r>
            <a:r>
              <a:rPr lang="cy-GB" dirty="0" err="1" smtClean="0"/>
              <a:t>type</a:t>
            </a:r>
            <a:r>
              <a:rPr lang="cy-GB" dirty="0" smtClean="0"/>
              <a:t> of </a:t>
            </a:r>
            <a:r>
              <a:rPr lang="cy-GB" dirty="0" err="1" smtClean="0"/>
              <a:t>familiar</a:t>
            </a:r>
            <a:r>
              <a:rPr lang="cy-GB" dirty="0" smtClean="0"/>
              <a:t> </a:t>
            </a:r>
            <a:r>
              <a:rPr lang="cy-GB" dirty="0" err="1" smtClean="0"/>
              <a:t>pedagogy</a:t>
            </a:r>
            <a:r>
              <a:rPr lang="cy-GB" dirty="0" smtClean="0"/>
              <a:t>.</a:t>
            </a:r>
          </a:p>
          <a:p>
            <a:endParaRPr lang="cy-GB" dirty="0" smtClean="0"/>
          </a:p>
          <a:p>
            <a:r>
              <a:rPr lang="cy-GB" dirty="0" err="1" smtClean="0"/>
              <a:t>Discuss</a:t>
            </a:r>
            <a:r>
              <a:rPr lang="cy-GB" dirty="0" smtClean="0"/>
              <a:t> </a:t>
            </a:r>
            <a:r>
              <a:rPr lang="cy-GB" dirty="0" err="1" smtClean="0"/>
              <a:t>your</a:t>
            </a:r>
            <a:r>
              <a:rPr lang="cy-GB" dirty="0" smtClean="0"/>
              <a:t> </a:t>
            </a:r>
            <a:r>
              <a:rPr lang="cy-GB" dirty="0" err="1" smtClean="0"/>
              <a:t>experiences</a:t>
            </a:r>
            <a:r>
              <a:rPr lang="cy-GB" dirty="0" smtClean="0"/>
              <a:t> of PTE.</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16</a:t>
            </a:fld>
            <a:endParaRPr lang="en-US" dirty="0"/>
          </a:p>
        </p:txBody>
      </p:sp>
    </p:spTree>
    <p:extLst>
      <p:ext uri="{BB962C8B-B14F-4D97-AF65-F5344CB8AC3E}">
        <p14:creationId xmlns:p14="http://schemas.microsoft.com/office/powerpoint/2010/main" val="2736049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Dyma ail fodd...</a:t>
            </a:r>
          </a:p>
          <a:p>
            <a:endParaRPr lang="cy-GB" dirty="0" smtClean="0"/>
          </a:p>
          <a:p>
            <a:r>
              <a:rPr lang="cy-GB" dirty="0" err="1" smtClean="0"/>
              <a:t>And</a:t>
            </a:r>
            <a:r>
              <a:rPr lang="cy-GB" dirty="0" smtClean="0"/>
              <a:t> a </a:t>
            </a:r>
            <a:r>
              <a:rPr lang="cy-GB" dirty="0" err="1" smtClean="0"/>
              <a:t>second</a:t>
            </a:r>
            <a:r>
              <a:rPr lang="cy-GB" dirty="0" smtClean="0"/>
              <a:t> </a:t>
            </a:r>
            <a:r>
              <a:rPr lang="cy-GB" dirty="0" err="1" smtClean="0"/>
              <a:t>type</a:t>
            </a:r>
            <a:r>
              <a:rPr lang="cy-GB" dirty="0" smtClean="0"/>
              <a:t>...</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17</a:t>
            </a:fld>
            <a:endParaRPr lang="en-US" dirty="0"/>
          </a:p>
        </p:txBody>
      </p:sp>
    </p:spTree>
    <p:extLst>
      <p:ext uri="{BB962C8B-B14F-4D97-AF65-F5344CB8AC3E}">
        <p14:creationId xmlns:p14="http://schemas.microsoft.com/office/powerpoint/2010/main" val="3793433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Crewch</a:t>
            </a:r>
            <a:r>
              <a:rPr lang="cy-GB" dirty="0" smtClean="0"/>
              <a:t> proffil </a:t>
            </a:r>
            <a:r>
              <a:rPr lang="cy-GB" dirty="0" err="1" smtClean="0"/>
              <a:t>undudalen</a:t>
            </a:r>
            <a:r>
              <a:rPr lang="cy-GB" dirty="0" smtClean="0"/>
              <a:t> i Idris</a:t>
            </a:r>
          </a:p>
          <a:p>
            <a:r>
              <a:rPr lang="cy-GB" dirty="0" err="1" smtClean="0"/>
              <a:t>Create</a:t>
            </a:r>
            <a:r>
              <a:rPr lang="cy-GB" dirty="0" smtClean="0"/>
              <a:t> a </a:t>
            </a:r>
            <a:r>
              <a:rPr lang="cy-GB" dirty="0" err="1" smtClean="0"/>
              <a:t>one</a:t>
            </a:r>
            <a:r>
              <a:rPr lang="cy-GB" baseline="0" dirty="0" smtClean="0"/>
              <a:t> </a:t>
            </a:r>
            <a:r>
              <a:rPr lang="cy-GB" baseline="0" dirty="0" err="1" smtClean="0"/>
              <a:t>page</a:t>
            </a:r>
            <a:r>
              <a:rPr lang="cy-GB" baseline="0" dirty="0" smtClean="0"/>
              <a:t> </a:t>
            </a:r>
            <a:r>
              <a:rPr lang="cy-GB" baseline="0" dirty="0" err="1" smtClean="0"/>
              <a:t>proffile</a:t>
            </a:r>
            <a:r>
              <a:rPr lang="cy-GB" baseline="0" dirty="0" smtClean="0"/>
              <a:t> </a:t>
            </a:r>
            <a:r>
              <a:rPr lang="cy-GB" baseline="0" dirty="0" err="1" smtClean="0"/>
              <a:t>for</a:t>
            </a:r>
            <a:r>
              <a:rPr lang="cy-GB" baseline="0" dirty="0" smtClean="0"/>
              <a:t> Idris</a:t>
            </a:r>
            <a:endParaRPr lang="en-GB" dirty="0"/>
          </a:p>
        </p:txBody>
      </p:sp>
      <p:sp>
        <p:nvSpPr>
          <p:cNvPr id="4" name="Slide Number Placeholder 3"/>
          <p:cNvSpPr>
            <a:spLocks noGrp="1"/>
          </p:cNvSpPr>
          <p:nvPr>
            <p:ph type="sldNum" sz="quarter" idx="10"/>
          </p:nvPr>
        </p:nvSpPr>
        <p:spPr/>
        <p:txBody>
          <a:bodyPr/>
          <a:lstStyle/>
          <a:p>
            <a:fld id="{E6AEB063-7F11-4E3B-BA52-07405B1C2D95}" type="slidenum">
              <a:rPr lang="en-US" smtClean="0"/>
              <a:t>19</a:t>
            </a:fld>
            <a:endParaRPr lang="en-US" dirty="0"/>
          </a:p>
        </p:txBody>
      </p:sp>
    </p:spTree>
    <p:extLst>
      <p:ext uri="{BB962C8B-B14F-4D97-AF65-F5344CB8AC3E}">
        <p14:creationId xmlns:p14="http://schemas.microsoft.com/office/powerpoint/2010/main" val="321266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noProof="0" smtClean="0"/>
              <a:t>Click to edit Master title style</a:t>
            </a:r>
            <a:endParaRPr lang="en-US" noProof="0"/>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smtClean="0"/>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a:extLst>
              <a:ext uri="{FF2B5EF4-FFF2-40B4-BE49-F238E27FC236}">
                <a16:creationId xmlns:a16="http://schemas.microsoft.com/office/drawing/2014/main" id="{FC3AB4A3-AE75-4D00-9BE1-AF3996C6B77E}"/>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10" name="Footer Placeholder 9">
            <a:extLst>
              <a:ext uri="{FF2B5EF4-FFF2-40B4-BE49-F238E27FC236}">
                <a16:creationId xmlns:a16="http://schemas.microsoft.com/office/drawing/2014/main" id="{9471F3C4-BAAF-4391-B574-8E340EDA39E9}"/>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FB8DD71F-FEC6-4AB5-974A-FD2B82A7BEE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smtClean="0"/>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375313"/>
            <a:ext cx="5114017" cy="1139895"/>
          </a:xfrm>
        </p:spPr>
        <p:txBody>
          <a:bodyPr/>
          <a:lstStyle>
            <a:lvl1pPr algn="l">
              <a:defRPr b="0"/>
            </a:lvl1pPr>
          </a:lstStyle>
          <a:p>
            <a:r>
              <a:rPr lang="en-US" smtClean="0"/>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963F86C4-C3A0-4CA8-8809-1D90DE9E4D4F}"/>
              </a:ext>
            </a:extLst>
          </p:cNvPr>
          <p:cNvSpPr>
            <a:spLocks noGrp="1"/>
          </p:cNvSpPr>
          <p:nvPr>
            <p:ph type="dt" sz="half" idx="14"/>
          </p:nvPr>
        </p:nvSpPr>
        <p:spPr/>
        <p:txBody>
          <a:bodyPr/>
          <a:lstStyle/>
          <a:p>
            <a:fld id="{FB7F6C47-B260-4BB6-8230-7D14D5CDE026}" type="datetimeFigureOut">
              <a:rPr lang="en-US" noProof="0" smtClean="0"/>
              <a:t>3/5/2020</a:t>
            </a:fld>
            <a:endParaRPr lang="en-US" noProof="0" dirty="0"/>
          </a:p>
        </p:txBody>
      </p:sp>
      <p:sp>
        <p:nvSpPr>
          <p:cNvPr id="10" name="Footer Placeholder 9">
            <a:extLst>
              <a:ext uri="{FF2B5EF4-FFF2-40B4-BE49-F238E27FC236}">
                <a16:creationId xmlns:a16="http://schemas.microsoft.com/office/drawing/2014/main" id="{EDD26EA8-C9F2-49A7-8F7B-A782D30B827A}"/>
              </a:ext>
            </a:extLst>
          </p:cNvPr>
          <p:cNvSpPr>
            <a:spLocks noGrp="1"/>
          </p:cNvSpPr>
          <p:nvPr>
            <p:ph type="ftr" sz="quarter" idx="15"/>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241DD2E8-07A6-430F-A2FB-E2746C9352D4}"/>
              </a:ext>
            </a:extLst>
          </p:cNvPr>
          <p:cNvSpPr>
            <a:spLocks noGrp="1"/>
          </p:cNvSpPr>
          <p:nvPr>
            <p:ph type="sldNum" sz="quarter" idx="16"/>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632696" y="359551"/>
            <a:ext cx="5114017" cy="1139895"/>
          </a:xfrm>
        </p:spPr>
        <p:txBody>
          <a:bodyPr/>
          <a:lstStyle>
            <a:lvl1pPr algn="l">
              <a:defRPr b="0"/>
            </a:lvl1pPr>
          </a:lstStyle>
          <a:p>
            <a:r>
              <a:rPr lang="en-US" smtClean="0"/>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Date Placeholder 8">
            <a:extLst>
              <a:ext uri="{FF2B5EF4-FFF2-40B4-BE49-F238E27FC236}">
                <a16:creationId xmlns:a16="http://schemas.microsoft.com/office/drawing/2014/main" id="{82940641-87D1-48C5-879E-8A5FBA537AFD}"/>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10" name="Footer Placeholder 9">
            <a:extLst>
              <a:ext uri="{FF2B5EF4-FFF2-40B4-BE49-F238E27FC236}">
                <a16:creationId xmlns:a16="http://schemas.microsoft.com/office/drawing/2014/main" id="{DBFA68A8-3A7A-430B-9A66-482C28DC5A76}"/>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96C17F98-4E3F-4327-8CCF-D13C337121A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smtClean="0"/>
              <a:t>Click to edit Master title style</a:t>
            </a:r>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Date Placeholder 2">
            <a:extLst>
              <a:ext uri="{FF2B5EF4-FFF2-40B4-BE49-F238E27FC236}">
                <a16:creationId xmlns:a16="http://schemas.microsoft.com/office/drawing/2014/main" id="{5829ED24-3C5F-4326-A304-DBDBA6CE7E1A}"/>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4" name="Footer Placeholder 3">
            <a:extLst>
              <a:ext uri="{FF2B5EF4-FFF2-40B4-BE49-F238E27FC236}">
                <a16:creationId xmlns:a16="http://schemas.microsoft.com/office/drawing/2014/main" id="{BF532AEE-3AAE-4FBF-969F-8A364CE8AEB6}"/>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6717C1A8-7DBE-4E24-BCA1-D820D780B9C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smtClean="0"/>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0466CE2-DFEE-46B8-AFB2-817272E3B703}"/>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9" name="Footer Placeholder 8">
            <a:extLst>
              <a:ext uri="{FF2B5EF4-FFF2-40B4-BE49-F238E27FC236}">
                <a16:creationId xmlns:a16="http://schemas.microsoft.com/office/drawing/2014/main" id="{27E9A94A-136A-4208-8F98-012BDAC1A23C}"/>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81459C8B-DA0F-4808-A642-40471D1D2C96}"/>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smtClean="0"/>
              <a:t>Click to edit Master title style</a:t>
            </a:r>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a:extLst>
              <a:ext uri="{FF2B5EF4-FFF2-40B4-BE49-F238E27FC236}">
                <a16:creationId xmlns:a16="http://schemas.microsoft.com/office/drawing/2014/main" id="{F1FE71A4-2AD7-44A1-9075-3AB1A226C1C2}"/>
              </a:ext>
            </a:extLst>
          </p:cNvPr>
          <p:cNvSpPr>
            <a:spLocks noGrp="1"/>
          </p:cNvSpPr>
          <p:nvPr>
            <p:ph type="dt" sz="half" idx="15"/>
          </p:nvPr>
        </p:nvSpPr>
        <p:spPr/>
        <p:txBody>
          <a:bodyPr/>
          <a:lstStyle/>
          <a:p>
            <a:fld id="{FB7F6C47-B260-4BB6-8230-7D14D5CDE026}" type="datetimeFigureOut">
              <a:rPr lang="en-US" noProof="0" smtClean="0"/>
              <a:t>3/5/2020</a:t>
            </a:fld>
            <a:endParaRPr lang="en-US" noProof="0" dirty="0"/>
          </a:p>
        </p:txBody>
      </p:sp>
      <p:sp>
        <p:nvSpPr>
          <p:cNvPr id="4" name="Footer Placeholder 3">
            <a:extLst>
              <a:ext uri="{FF2B5EF4-FFF2-40B4-BE49-F238E27FC236}">
                <a16:creationId xmlns:a16="http://schemas.microsoft.com/office/drawing/2014/main" id="{0F5F74D3-28C0-4AA1-8508-75D32DA3C2A0}"/>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77D83112-B341-46D2-8B30-46DBC3DAE35A}"/>
              </a:ext>
            </a:extLst>
          </p:cNvPr>
          <p:cNvSpPr>
            <a:spLocks noGrp="1"/>
          </p:cNvSpPr>
          <p:nvPr>
            <p:ph type="sldNum" sz="quarter" idx="17"/>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a16="http://schemas.microsoft.com/office/drawing/2014/main" id="{2913A633-0BBE-491F-94FD-A319FC7D2B1A}"/>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8" name="Footer Placeholder 7">
            <a:extLst>
              <a:ext uri="{FF2B5EF4-FFF2-40B4-BE49-F238E27FC236}">
                <a16:creationId xmlns:a16="http://schemas.microsoft.com/office/drawing/2014/main" id="{9916FEDE-3F7F-4F2C-A341-BDA56AA7C2AC}"/>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C1EE25F-3E3B-45D3-B259-498E69BF2D67}"/>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7" name="Date Placeholder 6">
            <a:extLst>
              <a:ext uri="{FF2B5EF4-FFF2-40B4-BE49-F238E27FC236}">
                <a16:creationId xmlns:a16="http://schemas.microsoft.com/office/drawing/2014/main" id="{D4F5D18E-4241-429D-BEDB-6A7415C52F3D}"/>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8" name="Footer Placeholder 7">
            <a:extLst>
              <a:ext uri="{FF2B5EF4-FFF2-40B4-BE49-F238E27FC236}">
                <a16:creationId xmlns:a16="http://schemas.microsoft.com/office/drawing/2014/main" id="{7F5CFD55-6AD5-4B7E-AC33-483174EF1EB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14D43F5-DCFF-4B29-AC19-0BF28605BA8B}"/>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10">
            <a:extLst>
              <a:ext uri="{FF2B5EF4-FFF2-40B4-BE49-F238E27FC236}">
                <a16:creationId xmlns:a16="http://schemas.microsoft.com/office/drawing/2014/main" id="{B3473E37-6504-470F-92FA-792C3ACA4FEC}"/>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12" name="Footer Placeholder 11">
            <a:extLst>
              <a:ext uri="{FF2B5EF4-FFF2-40B4-BE49-F238E27FC236}">
                <a16:creationId xmlns:a16="http://schemas.microsoft.com/office/drawing/2014/main" id="{7523DE74-18E2-4EF3-A1FC-8A32CCFE2666}"/>
              </a:ext>
            </a:extLst>
          </p:cNvPr>
          <p:cNvSpPr>
            <a:spLocks noGrp="1"/>
          </p:cNvSpPr>
          <p:nvPr>
            <p:ph type="ftr" sz="quarter" idx="11"/>
          </p:nvPr>
        </p:nvSpPr>
        <p:spPr/>
        <p:txBody>
          <a:bodyPr/>
          <a:lstStyle/>
          <a:p>
            <a:r>
              <a:rPr lang="en-US" noProof="0" dirty="0"/>
              <a:t>Add a footer</a:t>
            </a:r>
          </a:p>
        </p:txBody>
      </p:sp>
      <p:sp>
        <p:nvSpPr>
          <p:cNvPr id="13" name="Slide Number Placeholder 12">
            <a:extLst>
              <a:ext uri="{FF2B5EF4-FFF2-40B4-BE49-F238E27FC236}">
                <a16:creationId xmlns:a16="http://schemas.microsoft.com/office/drawing/2014/main" id="{51B4AF82-5505-4A7E-AA81-139F21451D9A}"/>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noProof="0" smtClean="0"/>
              <a:t>Click to edit Master title style</a:t>
            </a:r>
            <a:endParaRPr lang="en-US" noProof="0"/>
          </a:p>
        </p:txBody>
      </p:sp>
      <p:sp>
        <p:nvSpPr>
          <p:cNvPr id="7" name="Date Placeholder 6">
            <a:extLst>
              <a:ext uri="{FF2B5EF4-FFF2-40B4-BE49-F238E27FC236}">
                <a16:creationId xmlns:a16="http://schemas.microsoft.com/office/drawing/2014/main" id="{93AF03C3-E3F3-4845-8D9E-9BD2A676707E}"/>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8" name="Footer Placeholder 7">
            <a:extLst>
              <a:ext uri="{FF2B5EF4-FFF2-40B4-BE49-F238E27FC236}">
                <a16:creationId xmlns:a16="http://schemas.microsoft.com/office/drawing/2014/main" id="{DB9C7230-29FF-42F2-A662-1BC1D19C5003}"/>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99EBD02D-5A68-4A14-892F-DE4953F2E3DD}"/>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76D14D8-4D13-4DFE-938B-B710F891BBA2}"/>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6" name="Footer Placeholder 5">
            <a:extLst>
              <a:ext uri="{FF2B5EF4-FFF2-40B4-BE49-F238E27FC236}">
                <a16:creationId xmlns:a16="http://schemas.microsoft.com/office/drawing/2014/main" id="{6864B8A5-6021-4208-A587-B45576E66D48}"/>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3C96ABC-E632-4853-B7CC-A2FB4B7CF144}"/>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noProof="0" smtClean="0"/>
              <a:t>Click to edit Master title style</a:t>
            </a:r>
            <a:endParaRPr lang="en-US" noProof="0"/>
          </a:p>
        </p:txBody>
      </p:sp>
      <p:sp>
        <p:nvSpPr>
          <p:cNvPr id="3" name="Content Placeholder 2"/>
          <p:cNvSpPr>
            <a:spLocks noGrp="1"/>
          </p:cNvSpPr>
          <p:nvPr>
            <p:ph idx="1" hasCustomPrompt="1"/>
          </p:nvPr>
        </p:nvSpPr>
        <p:spPr>
          <a:xfrm>
            <a:off x="4855633" y="446088"/>
            <a:ext cx="6252633" cy="5414963"/>
          </a:xfrm>
        </p:spPr>
        <p:txBody>
          <a:bodyP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hasCustomPrompt="1"/>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8" name="Date Placeholder 7">
            <a:extLst>
              <a:ext uri="{FF2B5EF4-FFF2-40B4-BE49-F238E27FC236}">
                <a16:creationId xmlns:a16="http://schemas.microsoft.com/office/drawing/2014/main" id="{CBF97433-9C09-4B71-A1E0-24F75011D99C}"/>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9" name="Footer Placeholder 8">
            <a:extLst>
              <a:ext uri="{FF2B5EF4-FFF2-40B4-BE49-F238E27FC236}">
                <a16:creationId xmlns:a16="http://schemas.microsoft.com/office/drawing/2014/main" id="{46EDA271-FE91-46E6-ABB5-0A3AD2448B21}"/>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C44DCFF3-B944-4C24-A12C-689D1FF794E8}"/>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noProof="0" smtClean="0"/>
              <a:t>Click to edit Master title style</a:t>
            </a:r>
            <a:endParaRPr lang="en-US" noProof="0"/>
          </a:p>
        </p:txBody>
      </p:sp>
      <p:sp>
        <p:nvSpPr>
          <p:cNvPr id="3" name="Text Placeholder 2"/>
          <p:cNvSpPr>
            <a:spLocks noGrp="1"/>
          </p:cNvSpPr>
          <p:nvPr>
            <p:ph type="body" idx="1" hasCustomPrompt="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9" name="Text Placeholder 5"/>
          <p:cNvSpPr>
            <a:spLocks noGrp="1"/>
          </p:cNvSpPr>
          <p:nvPr>
            <p:ph type="body" sz="quarter" idx="16" hasCustomPrompt="1"/>
          </p:nvPr>
        </p:nvSpPr>
        <p:spPr>
          <a:xfrm>
            <a:off x="7574642" y="1081456"/>
            <a:ext cx="3810001" cy="4075465"/>
          </a:xfrm>
        </p:spPr>
        <p:txBody>
          <a:bodyPr anchor="t" anchorCtr="0">
            <a:normAutofit/>
          </a:bodyPr>
          <a:lstStyle>
            <a:lvl1pPr marL="0" indent="0" algn="l">
              <a:buFontTx/>
              <a:buNone/>
              <a:defRPr sz="2800"/>
            </a:lvl1pPr>
          </a:lstStyle>
          <a:p>
            <a:pPr lvl="0"/>
            <a:r>
              <a:rPr lang="en-US" noProof="0"/>
              <a:t>Edit Master text styles</a:t>
            </a:r>
          </a:p>
        </p:txBody>
      </p:sp>
      <p:sp>
        <p:nvSpPr>
          <p:cNvPr id="7" name="Date Placeholder 6">
            <a:extLst>
              <a:ext uri="{FF2B5EF4-FFF2-40B4-BE49-F238E27FC236}">
                <a16:creationId xmlns:a16="http://schemas.microsoft.com/office/drawing/2014/main" id="{7964F81E-11BA-4BB3-AC2C-0A729DC676E6}"/>
              </a:ext>
            </a:extLst>
          </p:cNvPr>
          <p:cNvSpPr>
            <a:spLocks noGrp="1"/>
          </p:cNvSpPr>
          <p:nvPr>
            <p:ph type="dt" sz="half" idx="17"/>
          </p:nvPr>
        </p:nvSpPr>
        <p:spPr/>
        <p:txBody>
          <a:bodyPr/>
          <a:lstStyle/>
          <a:p>
            <a:fld id="{FB7F6C47-B260-4BB6-8230-7D14D5CDE026}" type="datetimeFigureOut">
              <a:rPr lang="en-US" noProof="0" smtClean="0"/>
              <a:t>3/5/2020</a:t>
            </a:fld>
            <a:endParaRPr lang="en-US" noProof="0" dirty="0"/>
          </a:p>
        </p:txBody>
      </p:sp>
      <p:sp>
        <p:nvSpPr>
          <p:cNvPr id="10" name="Footer Placeholder 9">
            <a:extLst>
              <a:ext uri="{FF2B5EF4-FFF2-40B4-BE49-F238E27FC236}">
                <a16:creationId xmlns:a16="http://schemas.microsoft.com/office/drawing/2014/main" id="{F93A4488-E8DE-4FEB-88F9-B37F95CC838A}"/>
              </a:ext>
            </a:extLst>
          </p:cNvPr>
          <p:cNvSpPr>
            <a:spLocks noGrp="1"/>
          </p:cNvSpPr>
          <p:nvPr>
            <p:ph type="ftr" sz="quarter" idx="18"/>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DF909D08-1E53-42D5-954B-F61B5083645D}"/>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noProof="0" smtClean="0"/>
              <a:t>Click to edit Master title style</a:t>
            </a:r>
            <a:endParaRPr lang="en-US" noProof="0"/>
          </a:p>
        </p:txBody>
      </p:sp>
      <p:sp>
        <p:nvSpPr>
          <p:cNvPr id="6" name="Text Placeholder 5"/>
          <p:cNvSpPr>
            <a:spLocks noGrp="1"/>
          </p:cNvSpPr>
          <p:nvPr>
            <p:ph type="body" sz="quarter" idx="16" hasCustomPrompt="1"/>
          </p:nvPr>
        </p:nvSpPr>
        <p:spPr>
          <a:xfrm>
            <a:off x="6156000" y="2286000"/>
            <a:ext cx="4880300" cy="2295525"/>
          </a:xfrm>
        </p:spPr>
        <p:txBody>
          <a:bodyPr anchor="ctr" anchorCtr="0">
            <a:normAutofit/>
          </a:bodyPr>
          <a:lstStyle>
            <a:lvl1pPr marL="0" indent="0" algn="ctr">
              <a:buFontTx/>
              <a:buNone/>
              <a:defRPr sz="2800"/>
            </a:lvl1pPr>
          </a:lstStyle>
          <a:p>
            <a:pPr lvl="0"/>
            <a:r>
              <a:rPr lang="en-US" noProof="0"/>
              <a:t>Edit Master text styles</a:t>
            </a:r>
          </a:p>
        </p:txBody>
      </p:sp>
      <p:sp>
        <p:nvSpPr>
          <p:cNvPr id="5" name="Date Placeholder 4">
            <a:extLst>
              <a:ext uri="{FF2B5EF4-FFF2-40B4-BE49-F238E27FC236}">
                <a16:creationId xmlns:a16="http://schemas.microsoft.com/office/drawing/2014/main" id="{52142ECB-4FB1-4B01-80F3-04208C781B16}"/>
              </a:ext>
            </a:extLst>
          </p:cNvPr>
          <p:cNvSpPr>
            <a:spLocks noGrp="1"/>
          </p:cNvSpPr>
          <p:nvPr>
            <p:ph type="dt" sz="half" idx="17"/>
          </p:nvPr>
        </p:nvSpPr>
        <p:spPr/>
        <p:txBody>
          <a:bodyPr/>
          <a:lstStyle/>
          <a:p>
            <a:fld id="{FB7F6C47-B260-4BB6-8230-7D14D5CDE026}" type="datetimeFigureOut">
              <a:rPr lang="en-US" noProof="0" smtClean="0"/>
              <a:t>3/5/2020</a:t>
            </a:fld>
            <a:endParaRPr lang="en-US" noProof="0" dirty="0"/>
          </a:p>
        </p:txBody>
      </p:sp>
      <p:sp>
        <p:nvSpPr>
          <p:cNvPr id="7" name="Footer Placeholder 6">
            <a:extLst>
              <a:ext uri="{FF2B5EF4-FFF2-40B4-BE49-F238E27FC236}">
                <a16:creationId xmlns:a16="http://schemas.microsoft.com/office/drawing/2014/main" id="{776F215A-F354-440E-A263-A920F5950831}"/>
              </a:ext>
            </a:extLst>
          </p:cNvPr>
          <p:cNvSpPr>
            <a:spLocks noGrp="1"/>
          </p:cNvSpPr>
          <p:nvPr>
            <p:ph type="ftr" sz="quarter" idx="18"/>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E90FC50C-9C02-4BD6-9CBE-6880E1297783}"/>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noProof="0" smtClean="0"/>
              <a:t>Click to edit Master title style</a:t>
            </a:r>
            <a:endParaRPr lang="en-US" noProof="0"/>
          </a:p>
        </p:txBody>
      </p:sp>
      <p:sp>
        <p:nvSpPr>
          <p:cNvPr id="3" name="Vertical Text Placeholder 2"/>
          <p:cNvSpPr>
            <a:spLocks noGrp="1"/>
          </p:cNvSpPr>
          <p:nvPr>
            <p:ph type="body" orient="vert" idx="1" hasCustomPrompt="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9D7128B4-F868-4384-A8AA-473DA3516902}"/>
              </a:ext>
            </a:extLst>
          </p:cNvPr>
          <p:cNvSpPr>
            <a:spLocks noGrp="1"/>
          </p:cNvSpPr>
          <p:nvPr>
            <p:ph type="dt" sz="half" idx="10"/>
          </p:nvPr>
        </p:nvSpPr>
        <p:spPr/>
        <p:txBody>
          <a:bodyPr/>
          <a:lstStyle/>
          <a:p>
            <a:fld id="{FB7F6C47-B260-4BB6-8230-7D14D5CDE026}" type="datetimeFigureOut">
              <a:rPr lang="en-US" noProof="0" smtClean="0"/>
              <a:t>3/5/2020</a:t>
            </a:fld>
            <a:endParaRPr lang="en-US" noProof="0" dirty="0"/>
          </a:p>
        </p:txBody>
      </p:sp>
      <p:sp>
        <p:nvSpPr>
          <p:cNvPr id="8" name="Footer Placeholder 7">
            <a:extLst>
              <a:ext uri="{FF2B5EF4-FFF2-40B4-BE49-F238E27FC236}">
                <a16:creationId xmlns:a16="http://schemas.microsoft.com/office/drawing/2014/main" id="{84FF940D-9281-4C2A-BA62-E5854A11F99B}"/>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FB1454F-842C-4F51-A7E7-0335B2FB16F1}"/>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836948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smtClean="0"/>
              <a:t>Click to edit Master title style</a:t>
            </a:r>
            <a:endParaRPr lang="en-US" noProof="0"/>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557514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US" noProof="0" dirty="0"/>
              <a:t>Add a footer</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noProof="0" smtClean="0"/>
              <a:t>3/5/2020</a:t>
            </a:fld>
            <a:endParaRPr lang="en-US" noProof="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 id="2147483691" r:id="rId18"/>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hyperlink" Target="https://www.dreambox.com/personalized-learning"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https://www.youtube.com/watch?v=wlaG99awCD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17.jpg"/><Relationship Id="rId5" Type="http://schemas.openxmlformats.org/officeDocument/2006/relationships/image" Target="../media/image16.png"/><Relationship Id="rId4" Type="http://schemas.openxmlformats.org/officeDocument/2006/relationships/image" Target="../media/image3.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www.pearson.com/content/dam/one-dot-com/one-dot-com/global/Files/about-pearson/innovation/open-ideas/ExploringEffectivePedagogy.pdf" TargetMode="External"/><Relationship Id="rId2" Type="http://schemas.openxmlformats.org/officeDocument/2006/relationships/hyperlink" Target="https://pdfs.semanticscholar.org/9d63/a371a337247724aa20d63a08fdb96175c294.pdf"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a:xfrm>
            <a:off x="810001" y="667751"/>
            <a:ext cx="10572000" cy="2971051"/>
          </a:xfrm>
        </p:spPr>
        <p:txBody>
          <a:bodyPr/>
          <a:lstStyle/>
          <a:p>
            <a:r>
              <a:rPr lang="en-US" sz="4400" dirty="0" smtClean="0"/>
              <a:t>ECAD5007/C</a:t>
            </a:r>
            <a:br>
              <a:rPr lang="en-US" sz="4400" dirty="0" smtClean="0"/>
            </a:br>
            <a:r>
              <a:rPr lang="en-US" sz="4400" dirty="0" err="1" smtClean="0"/>
              <a:t>Personoli’r</a:t>
            </a:r>
            <a:r>
              <a:rPr lang="en-US" sz="4400" dirty="0" smtClean="0"/>
              <a:t> </a:t>
            </a:r>
            <a:r>
              <a:rPr lang="en-US" sz="4400" dirty="0" err="1" smtClean="0"/>
              <a:t>dysgu</a:t>
            </a:r>
            <a:r>
              <a:rPr lang="en-US" sz="4400" dirty="0" smtClean="0"/>
              <a:t> </a:t>
            </a:r>
            <a:br>
              <a:rPr lang="en-US" sz="4400" dirty="0" smtClean="0"/>
            </a:br>
            <a:r>
              <a:rPr lang="en-US" sz="4400" dirty="0" err="1" smtClean="0">
                <a:solidFill>
                  <a:schemeClr val="accent4"/>
                </a:solidFill>
              </a:rPr>
              <a:t>Personalising</a:t>
            </a:r>
            <a:r>
              <a:rPr lang="en-US" sz="4400" dirty="0" smtClean="0">
                <a:solidFill>
                  <a:schemeClr val="accent4"/>
                </a:solidFill>
              </a:rPr>
              <a:t> the learning</a:t>
            </a:r>
            <a:endParaRPr lang="en-US" sz="4400" b="0" dirty="0">
              <a:solidFill>
                <a:schemeClr val="accent4"/>
              </a:solidFill>
            </a:endParaRPr>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a:xfrm>
            <a:off x="7514705" y="5280847"/>
            <a:ext cx="3867296" cy="434974"/>
          </a:xfrm>
        </p:spPr>
        <p:txBody>
          <a:bodyPr>
            <a:normAutofit lnSpcReduction="10000"/>
          </a:bodyPr>
          <a:lstStyle/>
          <a:p>
            <a:r>
              <a:rPr lang="en-US" dirty="0" smtClean="0"/>
              <a:t>c.jennings@uwtsd.ac.uk</a:t>
            </a:r>
            <a:endParaRPr lang="en-US" sz="2400" dirty="0"/>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809625" y="2222499"/>
            <a:ext cx="5186363" cy="4389967"/>
          </a:xfrm>
          <a:ln w="28575">
            <a:solidFill>
              <a:schemeClr val="tx1"/>
            </a:solidFill>
          </a:ln>
        </p:spPr>
        <p:txBody>
          <a:bodyPr>
            <a:normAutofit/>
          </a:bodyPr>
          <a:lstStyle/>
          <a:p>
            <a:pPr marL="0" indent="0">
              <a:buNone/>
            </a:pPr>
            <a:r>
              <a:rPr lang="en-US" b="1" dirty="0" err="1" smtClean="0"/>
              <a:t>Erbyn</a:t>
            </a:r>
            <a:r>
              <a:rPr lang="en-US" b="1" dirty="0" smtClean="0"/>
              <a:t> </a:t>
            </a:r>
            <a:r>
              <a:rPr lang="en-US" b="1" dirty="0" err="1" smtClean="0"/>
              <a:t>diwedd</a:t>
            </a:r>
            <a:r>
              <a:rPr lang="en-US" b="1" dirty="0" smtClean="0"/>
              <a:t> y </a:t>
            </a:r>
            <a:r>
              <a:rPr lang="en-US" b="1" dirty="0" err="1" smtClean="0"/>
              <a:t>sesiwn</a:t>
            </a:r>
            <a:r>
              <a:rPr lang="en-US" b="1" dirty="0" smtClean="0"/>
              <a:t>:</a:t>
            </a:r>
            <a:endParaRPr lang="en-US" b="1" dirty="0"/>
          </a:p>
          <a:p>
            <a:r>
              <a:rPr lang="en-US" dirty="0" smtClean="0"/>
              <a:t>Beth </a:t>
            </a:r>
            <a:r>
              <a:rPr lang="en-US" dirty="0" err="1" smtClean="0"/>
              <a:t>a’i</a:t>
            </a:r>
            <a:r>
              <a:rPr lang="en-US" dirty="0" smtClean="0"/>
              <a:t> </a:t>
            </a:r>
            <a:r>
              <a:rPr lang="en-US" dirty="0" err="1" smtClean="0"/>
              <a:t>olygir</a:t>
            </a:r>
            <a:r>
              <a:rPr lang="en-US" dirty="0" smtClean="0"/>
              <a:t> </a:t>
            </a:r>
            <a:r>
              <a:rPr lang="en-US" dirty="0" err="1" smtClean="0"/>
              <a:t>wrth</a:t>
            </a:r>
            <a:r>
              <a:rPr lang="en-US" dirty="0" smtClean="0"/>
              <a:t> </a:t>
            </a:r>
            <a:r>
              <a:rPr lang="en-US" dirty="0" err="1" smtClean="0"/>
              <a:t>personoli’r</a:t>
            </a:r>
            <a:r>
              <a:rPr lang="en-US" dirty="0" smtClean="0"/>
              <a:t> </a:t>
            </a:r>
            <a:r>
              <a:rPr lang="en-US" dirty="0" err="1" smtClean="0"/>
              <a:t>dysgu</a:t>
            </a:r>
            <a:r>
              <a:rPr lang="en-US" dirty="0" smtClean="0"/>
              <a:t>?</a:t>
            </a:r>
          </a:p>
          <a:p>
            <a:pPr marL="0" indent="0">
              <a:buNone/>
            </a:pPr>
            <a:endParaRPr lang="en-US" dirty="0"/>
          </a:p>
          <a:p>
            <a:r>
              <a:rPr lang="en-US" dirty="0" err="1" smtClean="0"/>
              <a:t>Ystyriaethau</a:t>
            </a:r>
            <a:r>
              <a:rPr lang="en-US" dirty="0" smtClean="0"/>
              <a:t> </a:t>
            </a:r>
            <a:r>
              <a:rPr lang="en-US" dirty="0" err="1" smtClean="0"/>
              <a:t>niwrowyddonol</a:t>
            </a:r>
            <a:endParaRPr lang="en-US" dirty="0" smtClean="0"/>
          </a:p>
          <a:p>
            <a:pPr marL="0" indent="0">
              <a:buNone/>
            </a:pPr>
            <a:endParaRPr lang="en-US" dirty="0"/>
          </a:p>
          <a:p>
            <a:r>
              <a:rPr lang="en-US" dirty="0" err="1" smtClean="0"/>
              <a:t>Gwaith</a:t>
            </a:r>
            <a:r>
              <a:rPr lang="en-US" dirty="0" smtClean="0"/>
              <a:t> </a:t>
            </a:r>
            <a:r>
              <a:rPr lang="en-US" dirty="0" err="1" smtClean="0"/>
              <a:t>ymchwilwyr</a:t>
            </a:r>
            <a:r>
              <a:rPr lang="en-US" dirty="0" smtClean="0"/>
              <a:t> </a:t>
            </a:r>
            <a:r>
              <a:rPr lang="en-US" dirty="0" err="1" smtClean="0"/>
              <a:t>yn</a:t>
            </a:r>
            <a:r>
              <a:rPr lang="en-US" dirty="0" smtClean="0"/>
              <a:t> y </a:t>
            </a:r>
            <a:r>
              <a:rPr lang="en-US" dirty="0" err="1" smtClean="0"/>
              <a:t>maes</a:t>
            </a:r>
            <a:endParaRPr lang="en-US" dirty="0" smtClean="0"/>
          </a:p>
          <a:p>
            <a:pPr marL="0" indent="0">
              <a:buNone/>
            </a:pPr>
            <a:endParaRPr lang="en-US" dirty="0"/>
          </a:p>
          <a:p>
            <a:r>
              <a:rPr lang="en-US" dirty="0" err="1" smtClean="0"/>
              <a:t>Cryfderau’r</a:t>
            </a:r>
            <a:r>
              <a:rPr lang="en-US" dirty="0" smtClean="0"/>
              <a:t> </a:t>
            </a:r>
            <a:r>
              <a:rPr lang="en-US" dirty="0" err="1" smtClean="0"/>
              <a:t>Cyfnod</a:t>
            </a:r>
            <a:r>
              <a:rPr lang="en-US" dirty="0" smtClean="0"/>
              <a:t> Sylfaen </a:t>
            </a:r>
            <a:r>
              <a:rPr lang="en-US" dirty="0" err="1" smtClean="0"/>
              <a:t>fel</a:t>
            </a:r>
            <a:r>
              <a:rPr lang="en-US" dirty="0" smtClean="0"/>
              <a:t> </a:t>
            </a:r>
            <a:r>
              <a:rPr lang="en-US" dirty="0" err="1" smtClean="0"/>
              <a:t>athroniaeth</a:t>
            </a:r>
            <a:endParaRPr lang="en-US" dirty="0"/>
          </a:p>
          <a:p>
            <a:pPr marL="0" indent="0">
              <a:buNone/>
            </a:pPr>
            <a:endParaRPr lang="en-US" dirty="0"/>
          </a:p>
        </p:txBody>
      </p:sp>
      <p:sp>
        <p:nvSpPr>
          <p:cNvPr id="4" name="Content Placeholder 3">
            <a:extLst>
              <a:ext uri="{FF2B5EF4-FFF2-40B4-BE49-F238E27FC236}">
                <a16:creationId xmlns:a16="http://schemas.microsoft.com/office/drawing/2014/main" id="{7CEAEB45-73DA-4942-9673-8B5F64D72642}"/>
              </a:ext>
            </a:extLst>
          </p:cNvPr>
          <p:cNvSpPr>
            <a:spLocks noGrp="1"/>
          </p:cNvSpPr>
          <p:nvPr>
            <p:ph sz="half" idx="2"/>
          </p:nvPr>
        </p:nvSpPr>
        <p:spPr>
          <a:xfrm>
            <a:off x="6392333" y="2079911"/>
            <a:ext cx="4684865" cy="4591824"/>
          </a:xfrm>
        </p:spPr>
        <p:txBody>
          <a:bodyPr/>
          <a:lstStyle/>
          <a:p>
            <a:pPr marL="0" indent="0">
              <a:buNone/>
            </a:pPr>
            <a:r>
              <a:rPr lang="en-US" b="1" dirty="0" smtClean="0">
                <a:solidFill>
                  <a:schemeClr val="accent2">
                    <a:lumMod val="75000"/>
                  </a:schemeClr>
                </a:solidFill>
              </a:rPr>
              <a:t>By the end of the session:</a:t>
            </a:r>
          </a:p>
          <a:p>
            <a:r>
              <a:rPr lang="en-US" dirty="0" smtClean="0">
                <a:solidFill>
                  <a:schemeClr val="accent2">
                    <a:lumMod val="75000"/>
                  </a:schemeClr>
                </a:solidFill>
              </a:rPr>
              <a:t>What do we mean by personalized learning?</a:t>
            </a:r>
          </a:p>
          <a:p>
            <a:pPr marL="0" indent="0">
              <a:buNone/>
            </a:pPr>
            <a:endParaRPr lang="en-US" dirty="0" smtClean="0">
              <a:solidFill>
                <a:schemeClr val="accent2">
                  <a:lumMod val="75000"/>
                </a:schemeClr>
              </a:solidFill>
            </a:endParaRPr>
          </a:p>
          <a:p>
            <a:r>
              <a:rPr lang="en-US" dirty="0" smtClean="0">
                <a:solidFill>
                  <a:schemeClr val="accent2">
                    <a:lumMod val="75000"/>
                  </a:schemeClr>
                </a:solidFill>
              </a:rPr>
              <a:t>Neuroscientific considerations</a:t>
            </a:r>
          </a:p>
          <a:p>
            <a:pPr marL="0" indent="0">
              <a:buNone/>
            </a:pPr>
            <a:endParaRPr lang="en-US" dirty="0" smtClean="0">
              <a:solidFill>
                <a:schemeClr val="accent2">
                  <a:lumMod val="75000"/>
                </a:schemeClr>
              </a:solidFill>
            </a:endParaRPr>
          </a:p>
          <a:p>
            <a:r>
              <a:rPr lang="en-US" dirty="0" smtClean="0">
                <a:solidFill>
                  <a:schemeClr val="accent2">
                    <a:lumMod val="75000"/>
                  </a:schemeClr>
                </a:solidFill>
              </a:rPr>
              <a:t>Researchers work</a:t>
            </a:r>
          </a:p>
          <a:p>
            <a:pPr marL="0" indent="0">
              <a:buNone/>
            </a:pPr>
            <a:endParaRPr lang="en-US" dirty="0" smtClean="0">
              <a:solidFill>
                <a:schemeClr val="accent2">
                  <a:lumMod val="75000"/>
                </a:schemeClr>
              </a:solidFill>
            </a:endParaRPr>
          </a:p>
          <a:p>
            <a:r>
              <a:rPr lang="en-US" dirty="0" smtClean="0">
                <a:solidFill>
                  <a:schemeClr val="accent2">
                    <a:lumMod val="75000"/>
                  </a:schemeClr>
                </a:solidFill>
              </a:rPr>
              <a:t>The strength of the Foundation Phase philosophy</a:t>
            </a:r>
            <a:endParaRPr lang="en-US" dirty="0">
              <a:solidFill>
                <a:schemeClr val="accent2">
                  <a:lumMod val="75000"/>
                </a:schemeClr>
              </a:solidFill>
            </a:endParaRPr>
          </a:p>
          <a:p>
            <a:endParaRPr lang="en-US" dirty="0"/>
          </a:p>
          <a:p>
            <a:endParaRPr lang="en-US" dirty="0"/>
          </a:p>
        </p:txBody>
      </p:sp>
    </p:spTree>
    <p:extLst>
      <p:ext uri="{BB962C8B-B14F-4D97-AF65-F5344CB8AC3E}">
        <p14:creationId xmlns:p14="http://schemas.microsoft.com/office/powerpoint/2010/main" val="2131043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999" y="447188"/>
            <a:ext cx="11226829" cy="970450"/>
          </a:xfrm>
        </p:spPr>
        <p:txBody>
          <a:bodyPr/>
          <a:lstStyle/>
          <a:p>
            <a:r>
              <a:rPr lang="cy-GB" dirty="0" smtClean="0"/>
              <a:t>Beth wyddom yn barod am blant?</a:t>
            </a:r>
            <a:br>
              <a:rPr lang="cy-GB" dirty="0" smtClean="0"/>
            </a:br>
            <a:r>
              <a:rPr lang="cy-GB" dirty="0" err="1" smtClean="0">
                <a:solidFill>
                  <a:schemeClr val="accent2">
                    <a:lumMod val="75000"/>
                  </a:schemeClr>
                </a:solidFill>
              </a:rPr>
              <a:t>What</a:t>
            </a:r>
            <a:r>
              <a:rPr lang="cy-GB" dirty="0" smtClean="0">
                <a:solidFill>
                  <a:schemeClr val="accent2">
                    <a:lumMod val="75000"/>
                  </a:schemeClr>
                </a:solidFill>
              </a:rPr>
              <a:t> do we </a:t>
            </a:r>
            <a:r>
              <a:rPr lang="cy-GB" dirty="0" err="1" smtClean="0">
                <a:solidFill>
                  <a:schemeClr val="accent2">
                    <a:lumMod val="75000"/>
                  </a:schemeClr>
                </a:solidFill>
              </a:rPr>
              <a:t>know</a:t>
            </a:r>
            <a:r>
              <a:rPr lang="cy-GB" dirty="0" smtClean="0">
                <a:solidFill>
                  <a:schemeClr val="accent2">
                    <a:lumMod val="75000"/>
                  </a:schemeClr>
                </a:solidFill>
              </a:rPr>
              <a:t> </a:t>
            </a:r>
            <a:r>
              <a:rPr lang="cy-GB" dirty="0" err="1" smtClean="0">
                <a:solidFill>
                  <a:schemeClr val="accent2">
                    <a:lumMod val="75000"/>
                  </a:schemeClr>
                </a:solidFill>
              </a:rPr>
              <a:t>already</a:t>
            </a:r>
            <a:r>
              <a:rPr lang="cy-GB" dirty="0" smtClean="0">
                <a:solidFill>
                  <a:schemeClr val="accent2">
                    <a:lumMod val="75000"/>
                  </a:schemeClr>
                </a:solidFill>
              </a:rPr>
              <a:t> </a:t>
            </a:r>
            <a:r>
              <a:rPr lang="cy-GB" dirty="0" err="1" smtClean="0">
                <a:solidFill>
                  <a:schemeClr val="accent2">
                    <a:lumMod val="75000"/>
                  </a:schemeClr>
                </a:solidFill>
              </a:rPr>
              <a:t>about</a:t>
            </a:r>
            <a:r>
              <a:rPr lang="cy-GB" dirty="0" smtClean="0">
                <a:solidFill>
                  <a:schemeClr val="accent2">
                    <a:lumMod val="75000"/>
                  </a:schemeClr>
                </a:solidFill>
              </a:rPr>
              <a:t> </a:t>
            </a:r>
            <a:r>
              <a:rPr lang="cy-GB" dirty="0" err="1" smtClean="0">
                <a:solidFill>
                  <a:schemeClr val="accent2">
                    <a:lumMod val="75000"/>
                  </a:schemeClr>
                </a:solidFill>
              </a:rPr>
              <a:t>children</a:t>
            </a:r>
            <a:r>
              <a:rPr lang="cy-GB" dirty="0" smtClean="0">
                <a:solidFill>
                  <a:schemeClr val="accent2">
                    <a:lumMod val="75000"/>
                  </a:schemeClr>
                </a:solidFill>
              </a:rPr>
              <a:t>?</a:t>
            </a:r>
            <a:endParaRPr lang="en-GB" dirty="0">
              <a:solidFill>
                <a:schemeClr val="accent2">
                  <a:lumMod val="75000"/>
                </a:schemeClr>
              </a:solidFill>
            </a:endParaRPr>
          </a:p>
        </p:txBody>
      </p:sp>
      <p:sp>
        <p:nvSpPr>
          <p:cNvPr id="3" name="Text Placeholder 2"/>
          <p:cNvSpPr>
            <a:spLocks noGrp="1"/>
          </p:cNvSpPr>
          <p:nvPr>
            <p:ph type="body" idx="1"/>
          </p:nvPr>
        </p:nvSpPr>
        <p:spPr/>
        <p:txBody>
          <a:bodyPr/>
          <a:lstStyle/>
          <a:p>
            <a:r>
              <a:rPr lang="cy-GB" dirty="0" smtClean="0"/>
              <a:t>Mae plant yn...</a:t>
            </a:r>
            <a:endParaRPr lang="en-GB" dirty="0"/>
          </a:p>
        </p:txBody>
      </p:sp>
      <p:sp>
        <p:nvSpPr>
          <p:cNvPr id="4" name="Content Placeholder 3"/>
          <p:cNvSpPr>
            <a:spLocks noGrp="1"/>
          </p:cNvSpPr>
          <p:nvPr>
            <p:ph sz="half" idx="2"/>
          </p:nvPr>
        </p:nvSpPr>
        <p:spPr/>
        <p:txBody>
          <a:bodyPr/>
          <a:lstStyle/>
          <a:p>
            <a:r>
              <a:rPr lang="cy-GB" dirty="0" smtClean="0"/>
              <a:t>chwilfrydig</a:t>
            </a:r>
          </a:p>
          <a:p>
            <a:r>
              <a:rPr lang="cy-GB" dirty="0" smtClean="0"/>
              <a:t>fyrbwyll</a:t>
            </a:r>
          </a:p>
          <a:p>
            <a:r>
              <a:rPr lang="cy-GB" dirty="0" smtClean="0"/>
              <a:t>gorfforol weithgar</a:t>
            </a:r>
          </a:p>
          <a:p>
            <a:r>
              <a:rPr lang="cy-GB" dirty="0"/>
              <a:t>d</a:t>
            </a:r>
            <a:r>
              <a:rPr lang="cy-GB" dirty="0" smtClean="0"/>
              <a:t>dinasyddion</a:t>
            </a:r>
          </a:p>
          <a:p>
            <a:r>
              <a:rPr lang="cy-GB" dirty="0"/>
              <a:t>f</a:t>
            </a:r>
            <a:r>
              <a:rPr lang="cy-GB" dirty="0" smtClean="0"/>
              <a:t>regus </a:t>
            </a:r>
          </a:p>
          <a:p>
            <a:r>
              <a:rPr lang="cy-GB" dirty="0"/>
              <a:t>d</a:t>
            </a:r>
            <a:r>
              <a:rPr lang="cy-GB" dirty="0" smtClean="0"/>
              <a:t>diniwed</a:t>
            </a:r>
          </a:p>
          <a:p>
            <a:r>
              <a:rPr lang="cy-GB" dirty="0" smtClean="0"/>
              <a:t>unigryw</a:t>
            </a:r>
          </a:p>
          <a:p>
            <a:endParaRPr lang="cy-GB" dirty="0" smtClean="0"/>
          </a:p>
          <a:p>
            <a:endParaRPr lang="cy-GB" dirty="0" smtClean="0"/>
          </a:p>
          <a:p>
            <a:endParaRPr lang="en-GB" dirty="0"/>
          </a:p>
        </p:txBody>
      </p:sp>
      <p:sp>
        <p:nvSpPr>
          <p:cNvPr id="5" name="Text Placeholder 4"/>
          <p:cNvSpPr>
            <a:spLocks noGrp="1"/>
          </p:cNvSpPr>
          <p:nvPr>
            <p:ph type="body" sz="quarter" idx="3"/>
          </p:nvPr>
        </p:nvSpPr>
        <p:spPr/>
        <p:txBody>
          <a:bodyPr/>
          <a:lstStyle/>
          <a:p>
            <a:r>
              <a:rPr lang="cy-GB" dirty="0" err="1" smtClean="0">
                <a:solidFill>
                  <a:schemeClr val="accent2">
                    <a:lumMod val="75000"/>
                  </a:schemeClr>
                </a:solidFill>
              </a:rPr>
              <a:t>Children</a:t>
            </a:r>
            <a:r>
              <a:rPr lang="cy-GB" dirty="0" smtClean="0">
                <a:solidFill>
                  <a:schemeClr val="accent2">
                    <a:lumMod val="75000"/>
                  </a:schemeClr>
                </a:solidFill>
              </a:rPr>
              <a:t> </a:t>
            </a:r>
            <a:r>
              <a:rPr lang="cy-GB" dirty="0" err="1" smtClean="0">
                <a:solidFill>
                  <a:schemeClr val="accent2">
                    <a:lumMod val="75000"/>
                  </a:schemeClr>
                </a:solidFill>
              </a:rPr>
              <a:t>are</a:t>
            </a:r>
            <a:r>
              <a:rPr lang="cy-GB" dirty="0" smtClean="0">
                <a:solidFill>
                  <a:schemeClr val="accent2">
                    <a:lumMod val="75000"/>
                  </a:schemeClr>
                </a:solidFill>
              </a:rPr>
              <a:t>...</a:t>
            </a:r>
            <a:endParaRPr lang="en-GB" dirty="0">
              <a:solidFill>
                <a:schemeClr val="accent2">
                  <a:lumMod val="75000"/>
                </a:schemeClr>
              </a:solidFill>
            </a:endParaRPr>
          </a:p>
        </p:txBody>
      </p:sp>
      <p:sp>
        <p:nvSpPr>
          <p:cNvPr id="6" name="Content Placeholder 5"/>
          <p:cNvSpPr>
            <a:spLocks noGrp="1"/>
          </p:cNvSpPr>
          <p:nvPr>
            <p:ph sz="quarter" idx="4"/>
          </p:nvPr>
        </p:nvSpPr>
        <p:spPr/>
        <p:txBody>
          <a:bodyPr/>
          <a:lstStyle/>
          <a:p>
            <a:r>
              <a:rPr lang="cy-GB" dirty="0" err="1">
                <a:solidFill>
                  <a:schemeClr val="accent2">
                    <a:lumMod val="75000"/>
                  </a:schemeClr>
                </a:solidFill>
              </a:rPr>
              <a:t>i</a:t>
            </a:r>
            <a:r>
              <a:rPr lang="cy-GB" dirty="0" err="1" smtClean="0">
                <a:solidFill>
                  <a:schemeClr val="accent2">
                    <a:lumMod val="75000"/>
                  </a:schemeClr>
                </a:solidFill>
              </a:rPr>
              <a:t>nquisitive</a:t>
            </a:r>
            <a:endParaRPr lang="cy-GB" dirty="0" smtClean="0">
              <a:solidFill>
                <a:schemeClr val="accent2">
                  <a:lumMod val="75000"/>
                </a:schemeClr>
              </a:solidFill>
            </a:endParaRPr>
          </a:p>
          <a:p>
            <a:r>
              <a:rPr lang="cy-GB" dirty="0" err="1">
                <a:solidFill>
                  <a:schemeClr val="accent2">
                    <a:lumMod val="75000"/>
                  </a:schemeClr>
                </a:solidFill>
              </a:rPr>
              <a:t>i</a:t>
            </a:r>
            <a:r>
              <a:rPr lang="cy-GB" dirty="0" err="1" smtClean="0">
                <a:solidFill>
                  <a:schemeClr val="accent2">
                    <a:lumMod val="75000"/>
                  </a:schemeClr>
                </a:solidFill>
              </a:rPr>
              <a:t>mpulsive</a:t>
            </a:r>
            <a:endParaRPr lang="cy-GB" dirty="0" smtClean="0">
              <a:solidFill>
                <a:schemeClr val="accent2">
                  <a:lumMod val="75000"/>
                </a:schemeClr>
              </a:solidFill>
            </a:endParaRPr>
          </a:p>
          <a:p>
            <a:r>
              <a:rPr lang="cy-GB" dirty="0" err="1">
                <a:solidFill>
                  <a:schemeClr val="accent2">
                    <a:lumMod val="75000"/>
                  </a:schemeClr>
                </a:solidFill>
              </a:rPr>
              <a:t>p</a:t>
            </a:r>
            <a:r>
              <a:rPr lang="cy-GB" dirty="0" err="1" smtClean="0">
                <a:solidFill>
                  <a:schemeClr val="accent2">
                    <a:lumMod val="75000"/>
                  </a:schemeClr>
                </a:solidFill>
              </a:rPr>
              <a:t>hysically</a:t>
            </a:r>
            <a:r>
              <a:rPr lang="cy-GB" dirty="0" smtClean="0">
                <a:solidFill>
                  <a:schemeClr val="accent2">
                    <a:lumMod val="75000"/>
                  </a:schemeClr>
                </a:solidFill>
              </a:rPr>
              <a:t> </a:t>
            </a:r>
            <a:r>
              <a:rPr lang="cy-GB" dirty="0" err="1" smtClean="0">
                <a:solidFill>
                  <a:schemeClr val="accent2">
                    <a:lumMod val="75000"/>
                  </a:schemeClr>
                </a:solidFill>
              </a:rPr>
              <a:t>active</a:t>
            </a:r>
            <a:endParaRPr lang="cy-GB" dirty="0" smtClean="0">
              <a:solidFill>
                <a:schemeClr val="accent2">
                  <a:lumMod val="75000"/>
                </a:schemeClr>
              </a:solidFill>
            </a:endParaRPr>
          </a:p>
          <a:p>
            <a:r>
              <a:rPr lang="cy-GB" dirty="0" err="1">
                <a:solidFill>
                  <a:schemeClr val="accent2">
                    <a:lumMod val="75000"/>
                  </a:schemeClr>
                </a:solidFill>
              </a:rPr>
              <a:t>c</a:t>
            </a:r>
            <a:r>
              <a:rPr lang="cy-GB" dirty="0" err="1" smtClean="0">
                <a:solidFill>
                  <a:schemeClr val="accent2">
                    <a:lumMod val="75000"/>
                  </a:schemeClr>
                </a:solidFill>
              </a:rPr>
              <a:t>itizens</a:t>
            </a:r>
            <a:endParaRPr lang="cy-GB" dirty="0" smtClean="0">
              <a:solidFill>
                <a:schemeClr val="accent2">
                  <a:lumMod val="75000"/>
                </a:schemeClr>
              </a:solidFill>
            </a:endParaRPr>
          </a:p>
          <a:p>
            <a:r>
              <a:rPr lang="cy-GB" dirty="0" err="1">
                <a:solidFill>
                  <a:schemeClr val="accent2">
                    <a:lumMod val="75000"/>
                  </a:schemeClr>
                </a:solidFill>
              </a:rPr>
              <a:t>f</a:t>
            </a:r>
            <a:r>
              <a:rPr lang="cy-GB" dirty="0" err="1" smtClean="0">
                <a:solidFill>
                  <a:schemeClr val="accent2">
                    <a:lumMod val="75000"/>
                  </a:schemeClr>
                </a:solidFill>
              </a:rPr>
              <a:t>ragile</a:t>
            </a:r>
            <a:r>
              <a:rPr lang="cy-GB" dirty="0" smtClean="0">
                <a:solidFill>
                  <a:schemeClr val="accent2">
                    <a:lumMod val="75000"/>
                  </a:schemeClr>
                </a:solidFill>
              </a:rPr>
              <a:t> </a:t>
            </a:r>
          </a:p>
          <a:p>
            <a:r>
              <a:rPr lang="cy-GB" dirty="0" err="1">
                <a:solidFill>
                  <a:schemeClr val="accent2">
                    <a:lumMod val="75000"/>
                  </a:schemeClr>
                </a:solidFill>
              </a:rPr>
              <a:t>i</a:t>
            </a:r>
            <a:r>
              <a:rPr lang="cy-GB" dirty="0" err="1" smtClean="0">
                <a:solidFill>
                  <a:schemeClr val="accent2">
                    <a:lumMod val="75000"/>
                  </a:schemeClr>
                </a:solidFill>
              </a:rPr>
              <a:t>nnocent</a:t>
            </a:r>
            <a:endParaRPr lang="cy-GB" dirty="0" smtClean="0">
              <a:solidFill>
                <a:schemeClr val="accent2">
                  <a:lumMod val="75000"/>
                </a:schemeClr>
              </a:solidFill>
            </a:endParaRPr>
          </a:p>
          <a:p>
            <a:r>
              <a:rPr lang="cy-GB" dirty="0" err="1" smtClean="0">
                <a:solidFill>
                  <a:schemeClr val="accent2">
                    <a:lumMod val="75000"/>
                  </a:schemeClr>
                </a:solidFill>
              </a:rPr>
              <a:t>unique</a:t>
            </a:r>
            <a:endParaRPr lang="en-GB" dirty="0">
              <a:solidFill>
                <a:schemeClr val="accent2">
                  <a:lumMod val="75000"/>
                </a:schemeClr>
              </a:solidFill>
            </a:endParaRPr>
          </a:p>
        </p:txBody>
      </p:sp>
    </p:spTree>
    <p:extLst>
      <p:ext uri="{BB962C8B-B14F-4D97-AF65-F5344CB8AC3E}">
        <p14:creationId xmlns:p14="http://schemas.microsoft.com/office/powerpoint/2010/main" val="1387608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US" dirty="0" smtClean="0"/>
              <a:t>Y </a:t>
            </a:r>
            <a:r>
              <a:rPr lang="en-US" dirty="0" err="1" smtClean="0"/>
              <a:t>Cwricwlwm</a:t>
            </a:r>
            <a:r>
              <a:rPr lang="en-US" dirty="0" smtClean="0"/>
              <a:t/>
            </a:r>
            <a:br>
              <a:rPr lang="en-US" dirty="0" smtClean="0"/>
            </a:br>
            <a:r>
              <a:rPr lang="en-US" dirty="0" smtClean="0">
                <a:solidFill>
                  <a:schemeClr val="accent2">
                    <a:lumMod val="75000"/>
                  </a:schemeClr>
                </a:solidFill>
              </a:rPr>
              <a:t>The Curriculum</a:t>
            </a:r>
            <a:endParaRPr lang="en-US" dirty="0">
              <a:solidFill>
                <a:schemeClr val="accent2">
                  <a:lumMod val="75000"/>
                </a:schemeClr>
              </a:solidFill>
            </a:endParaRPr>
          </a:p>
        </p:txBody>
      </p:sp>
      <p:sp>
        <p:nvSpPr>
          <p:cNvPr id="3" name="Content Placeholder 2">
            <a:extLst>
              <a:ext uri="{FF2B5EF4-FFF2-40B4-BE49-F238E27FC236}">
                <a16:creationId xmlns:a16="http://schemas.microsoft.com/office/drawing/2014/main" id="{21CF0C0B-47F1-464B-88EF-B1989663479C}"/>
              </a:ext>
            </a:extLst>
          </p:cNvPr>
          <p:cNvSpPr>
            <a:spLocks noGrp="1"/>
          </p:cNvSpPr>
          <p:nvPr>
            <p:ph sz="half" idx="1"/>
          </p:nvPr>
        </p:nvSpPr>
        <p:spPr>
          <a:xfrm>
            <a:off x="451514" y="2222287"/>
            <a:ext cx="5866159" cy="4236702"/>
          </a:xfrm>
        </p:spPr>
        <p:txBody>
          <a:bodyPr>
            <a:normAutofit fontScale="92500" lnSpcReduction="20000"/>
          </a:bodyPr>
          <a:lstStyle/>
          <a:p>
            <a:pPr marL="0" indent="0">
              <a:buNone/>
            </a:pPr>
            <a:r>
              <a:rPr lang="en-US" b="1" u="sng" dirty="0" err="1" smtClean="0"/>
              <a:t>Personoli’r</a:t>
            </a:r>
            <a:r>
              <a:rPr lang="en-US" b="1" u="sng" dirty="0" smtClean="0"/>
              <a:t> </a:t>
            </a:r>
            <a:r>
              <a:rPr lang="en-US" b="1" u="sng" dirty="0" err="1" smtClean="0"/>
              <a:t>dysgu</a:t>
            </a:r>
            <a:r>
              <a:rPr lang="en-US" b="1" u="sng" dirty="0" smtClean="0"/>
              <a:t>: </a:t>
            </a:r>
          </a:p>
          <a:p>
            <a:pPr marL="0" indent="0">
              <a:buNone/>
            </a:pPr>
            <a:r>
              <a:rPr lang="en-GB" sz="2200" dirty="0"/>
              <a:t>Mae </a:t>
            </a:r>
            <a:r>
              <a:rPr lang="en-GB" sz="2200" dirty="0" err="1"/>
              <a:t>cwricwlwm</a:t>
            </a:r>
            <a:r>
              <a:rPr lang="en-GB" sz="2200" dirty="0"/>
              <a:t> y </a:t>
            </a:r>
            <a:r>
              <a:rPr lang="en-GB" sz="2200" dirty="0" err="1"/>
              <a:t>Cyfnod</a:t>
            </a:r>
            <a:r>
              <a:rPr lang="en-GB" sz="2200" dirty="0"/>
              <a:t> Sylfaen </a:t>
            </a:r>
            <a:r>
              <a:rPr lang="en-GB" sz="2200" dirty="0" err="1"/>
              <a:t>wedi’i</a:t>
            </a:r>
            <a:r>
              <a:rPr lang="en-GB" sz="2200" dirty="0"/>
              <a:t> </a:t>
            </a:r>
            <a:r>
              <a:rPr lang="en-GB" sz="2200" dirty="0" err="1"/>
              <a:t>gynllunio</a:t>
            </a:r>
            <a:r>
              <a:rPr lang="en-GB" sz="2200" dirty="0"/>
              <a:t> </a:t>
            </a:r>
            <a:r>
              <a:rPr lang="en-GB" sz="2200" dirty="0" err="1"/>
              <a:t>fel</a:t>
            </a:r>
            <a:r>
              <a:rPr lang="en-GB" sz="2200" dirty="0"/>
              <a:t> </a:t>
            </a:r>
            <a:r>
              <a:rPr lang="en-GB" sz="2200" dirty="0" err="1"/>
              <a:t>fframwaith</a:t>
            </a:r>
            <a:r>
              <a:rPr lang="en-GB" sz="2200" dirty="0"/>
              <a:t> </a:t>
            </a:r>
            <a:r>
              <a:rPr lang="en-GB" sz="2200" dirty="0" err="1"/>
              <a:t>cynyddol</a:t>
            </a:r>
            <a:r>
              <a:rPr lang="en-GB" sz="2200" dirty="0"/>
              <a:t> </a:t>
            </a:r>
            <a:r>
              <a:rPr lang="en-GB" sz="2200" dirty="0" err="1"/>
              <a:t>sy’n</a:t>
            </a:r>
            <a:r>
              <a:rPr lang="en-GB" sz="2200" dirty="0"/>
              <a:t> </a:t>
            </a:r>
            <a:r>
              <a:rPr lang="en-GB" sz="2200" dirty="0" err="1"/>
              <a:t>rhychwantu</a:t>
            </a:r>
            <a:r>
              <a:rPr lang="en-GB" sz="2200" dirty="0"/>
              <a:t> </a:t>
            </a:r>
            <a:r>
              <a:rPr lang="en-GB" sz="2200" dirty="0" err="1"/>
              <a:t>pedair</a:t>
            </a:r>
            <a:r>
              <a:rPr lang="en-GB" sz="2200" dirty="0"/>
              <a:t> </a:t>
            </a:r>
            <a:r>
              <a:rPr lang="en-GB" sz="2200" dirty="0" err="1"/>
              <a:t>blynedd</a:t>
            </a:r>
            <a:r>
              <a:rPr lang="en-GB" sz="2200" dirty="0"/>
              <a:t> (</a:t>
            </a:r>
            <a:r>
              <a:rPr lang="en-GB" sz="2200" dirty="0" err="1"/>
              <a:t>tair</a:t>
            </a:r>
            <a:r>
              <a:rPr lang="en-GB" sz="2200" dirty="0"/>
              <a:t> </a:t>
            </a:r>
            <a:r>
              <a:rPr lang="en-GB" sz="2200" dirty="0" err="1"/>
              <a:t>i</a:t>
            </a:r>
            <a:r>
              <a:rPr lang="en-GB" sz="2200" dirty="0"/>
              <a:t> </a:t>
            </a:r>
            <a:r>
              <a:rPr lang="en-GB" sz="2200" dirty="0" err="1"/>
              <a:t>saith</a:t>
            </a:r>
            <a:r>
              <a:rPr lang="en-GB" sz="2200" dirty="0"/>
              <a:t> </a:t>
            </a:r>
            <a:r>
              <a:rPr lang="en-GB" sz="2200" dirty="0" err="1"/>
              <a:t>oed</a:t>
            </a:r>
            <a:r>
              <a:rPr lang="en-GB" sz="2200" dirty="0"/>
              <a:t>) </a:t>
            </a:r>
            <a:r>
              <a:rPr lang="en-GB" sz="2200" dirty="0" err="1"/>
              <a:t>er</a:t>
            </a:r>
            <a:r>
              <a:rPr lang="en-GB" sz="2200" dirty="0"/>
              <a:t> </a:t>
            </a:r>
            <a:r>
              <a:rPr lang="en-GB" sz="2200" dirty="0" err="1"/>
              <a:t>mwyn</a:t>
            </a:r>
            <a:r>
              <a:rPr lang="en-GB" sz="2200" dirty="0"/>
              <a:t> </a:t>
            </a:r>
            <a:r>
              <a:rPr lang="en-GB" sz="2200" dirty="0" err="1"/>
              <a:t>ateb</a:t>
            </a:r>
            <a:r>
              <a:rPr lang="en-GB" sz="2200" dirty="0"/>
              <a:t> </a:t>
            </a:r>
            <a:r>
              <a:rPr lang="en-GB" sz="2200" dirty="0" err="1"/>
              <a:t>anghenion</a:t>
            </a:r>
            <a:r>
              <a:rPr lang="en-GB" sz="2200" dirty="0"/>
              <a:t> </a:t>
            </a:r>
            <a:r>
              <a:rPr lang="en-GB" sz="2200" dirty="0" err="1"/>
              <a:t>amrywiol</a:t>
            </a:r>
            <a:r>
              <a:rPr lang="en-GB" sz="2200" dirty="0"/>
              <a:t> </a:t>
            </a:r>
            <a:r>
              <a:rPr lang="en-GB" sz="2200" dirty="0" err="1"/>
              <a:t>pob</a:t>
            </a:r>
            <a:r>
              <a:rPr lang="en-GB" sz="2200" dirty="0"/>
              <a:t> </a:t>
            </a:r>
            <a:r>
              <a:rPr lang="en-GB" sz="2200" dirty="0" err="1"/>
              <a:t>plentyn</a:t>
            </a:r>
            <a:r>
              <a:rPr lang="en-GB" sz="2200" dirty="0"/>
              <a:t>, </a:t>
            </a:r>
            <a:r>
              <a:rPr lang="en-GB" sz="2200" dirty="0" err="1"/>
              <a:t>gan</a:t>
            </a:r>
            <a:r>
              <a:rPr lang="en-GB" sz="2200" dirty="0"/>
              <a:t> </a:t>
            </a:r>
            <a:r>
              <a:rPr lang="en-GB" sz="2200" dirty="0" err="1"/>
              <a:t>gynnwys</a:t>
            </a:r>
            <a:r>
              <a:rPr lang="en-GB" sz="2200" dirty="0"/>
              <a:t> y </a:t>
            </a:r>
            <a:r>
              <a:rPr lang="en-GB" sz="2200" dirty="0" err="1"/>
              <a:t>rhai</a:t>
            </a:r>
            <a:r>
              <a:rPr lang="en-GB" sz="2200" dirty="0"/>
              <a:t> </a:t>
            </a:r>
            <a:r>
              <a:rPr lang="en-GB" sz="2200" dirty="0" err="1"/>
              <a:t>sydd</a:t>
            </a:r>
            <a:r>
              <a:rPr lang="en-GB" sz="2200" dirty="0"/>
              <a:t> </a:t>
            </a:r>
            <a:r>
              <a:rPr lang="en-GB" sz="2200" dirty="0" err="1"/>
              <a:t>ar</a:t>
            </a:r>
            <a:r>
              <a:rPr lang="en-GB" sz="2200" dirty="0"/>
              <a:t> gam </a:t>
            </a:r>
            <a:r>
              <a:rPr lang="en-GB" sz="2200" dirty="0" err="1"/>
              <a:t>datblygu</a:t>
            </a:r>
            <a:r>
              <a:rPr lang="en-GB" sz="2200" dirty="0"/>
              <a:t> </a:t>
            </a:r>
            <a:r>
              <a:rPr lang="en-GB" sz="2200" dirty="0" err="1"/>
              <a:t>cynharach</a:t>
            </a:r>
            <a:r>
              <a:rPr lang="en-GB" sz="2200" dirty="0"/>
              <a:t> </a:t>
            </a:r>
            <a:r>
              <a:rPr lang="en-GB" sz="2200" dirty="0" err="1"/>
              <a:t>a’r</a:t>
            </a:r>
            <a:r>
              <a:rPr lang="en-GB" sz="2200" dirty="0"/>
              <a:t> </a:t>
            </a:r>
            <a:r>
              <a:rPr lang="en-GB" sz="2200" dirty="0" err="1"/>
              <a:t>rhai</a:t>
            </a:r>
            <a:r>
              <a:rPr lang="en-GB" sz="2200" dirty="0"/>
              <a:t> </a:t>
            </a:r>
            <a:r>
              <a:rPr lang="en-GB" sz="2200" dirty="0" err="1"/>
              <a:t>sy’n</a:t>
            </a:r>
            <a:r>
              <a:rPr lang="en-GB" sz="2200" dirty="0"/>
              <a:t> </a:t>
            </a:r>
            <a:r>
              <a:rPr lang="en-GB" sz="2200" dirty="0" err="1"/>
              <a:t>fwy</a:t>
            </a:r>
            <a:r>
              <a:rPr lang="en-GB" sz="2200" dirty="0"/>
              <a:t> </a:t>
            </a:r>
            <a:r>
              <a:rPr lang="en-GB" sz="2200" dirty="0" err="1"/>
              <a:t>galluog</a:t>
            </a:r>
            <a:r>
              <a:rPr lang="en-GB" sz="2200" dirty="0"/>
              <a:t>. </a:t>
            </a:r>
            <a:endParaRPr lang="en-GB" sz="2200" dirty="0" smtClean="0"/>
          </a:p>
          <a:p>
            <a:pPr marL="0" indent="0">
              <a:buNone/>
            </a:pPr>
            <a:endParaRPr lang="en-GB" sz="2200" dirty="0" smtClean="0"/>
          </a:p>
          <a:p>
            <a:pPr marL="0" indent="0">
              <a:buNone/>
            </a:pPr>
            <a:r>
              <a:rPr lang="en-GB" sz="2200" dirty="0" err="1"/>
              <a:t>Mae’n</a:t>
            </a:r>
            <a:r>
              <a:rPr lang="en-GB" sz="2200" dirty="0"/>
              <a:t> </a:t>
            </a:r>
            <a:r>
              <a:rPr lang="en-GB" sz="2200" dirty="0" err="1"/>
              <a:t>rhaid</a:t>
            </a:r>
            <a:r>
              <a:rPr lang="en-GB" sz="2200" dirty="0"/>
              <a:t> </a:t>
            </a:r>
            <a:r>
              <a:rPr lang="en-GB" sz="2200" dirty="0" err="1"/>
              <a:t>i</a:t>
            </a:r>
            <a:r>
              <a:rPr lang="en-GB" sz="2200" dirty="0"/>
              <a:t> </a:t>
            </a:r>
            <a:r>
              <a:rPr lang="en-GB" sz="2200" dirty="0" err="1"/>
              <a:t>ymarferwyr</a:t>
            </a:r>
            <a:r>
              <a:rPr lang="en-GB" sz="2200" dirty="0"/>
              <a:t> </a:t>
            </a:r>
            <a:r>
              <a:rPr lang="en-GB" sz="2200" dirty="0" err="1"/>
              <a:t>ddeall</a:t>
            </a:r>
            <a:r>
              <a:rPr lang="en-GB" sz="2200" dirty="0"/>
              <a:t> </a:t>
            </a:r>
            <a:r>
              <a:rPr lang="en-GB" sz="2200" dirty="0" err="1"/>
              <a:t>sut</a:t>
            </a:r>
            <a:r>
              <a:rPr lang="en-GB" sz="2200" dirty="0"/>
              <a:t> </a:t>
            </a:r>
            <a:r>
              <a:rPr lang="en-GB" sz="2200" dirty="0" err="1"/>
              <a:t>mae</a:t>
            </a:r>
            <a:r>
              <a:rPr lang="en-GB" sz="2200" dirty="0"/>
              <a:t> plant </a:t>
            </a:r>
            <a:r>
              <a:rPr lang="en-GB" sz="2200" dirty="0" err="1"/>
              <a:t>yn</a:t>
            </a:r>
            <a:r>
              <a:rPr lang="en-GB" sz="2200" dirty="0"/>
              <a:t> </a:t>
            </a:r>
            <a:r>
              <a:rPr lang="en-GB" sz="2200" dirty="0" err="1"/>
              <a:t>datblygu</a:t>
            </a:r>
            <a:r>
              <a:rPr lang="en-GB" sz="2200" dirty="0"/>
              <a:t> a </a:t>
            </a:r>
            <a:r>
              <a:rPr lang="en-GB" sz="2200" dirty="0" err="1"/>
              <a:t>chynllunio</a:t>
            </a:r>
            <a:r>
              <a:rPr lang="en-GB" sz="2200" dirty="0"/>
              <a:t> </a:t>
            </a:r>
            <a:r>
              <a:rPr lang="en-GB" sz="2200" dirty="0" err="1"/>
              <a:t>cwricwlwm</a:t>
            </a:r>
            <a:r>
              <a:rPr lang="en-GB" sz="2200" dirty="0"/>
              <a:t> </a:t>
            </a:r>
            <a:r>
              <a:rPr lang="en-GB" sz="2200" dirty="0" err="1"/>
              <a:t>priodol</a:t>
            </a:r>
            <a:r>
              <a:rPr lang="en-GB" sz="2200" dirty="0"/>
              <a:t> </a:t>
            </a:r>
            <a:r>
              <a:rPr lang="en-GB" sz="2200" dirty="0" err="1"/>
              <a:t>sy’n</a:t>
            </a:r>
            <a:r>
              <a:rPr lang="en-GB" sz="2200" dirty="0"/>
              <a:t> </a:t>
            </a:r>
            <a:r>
              <a:rPr lang="en-GB" sz="2200" dirty="0" err="1"/>
              <a:t>ystyried</a:t>
            </a:r>
            <a:r>
              <a:rPr lang="en-GB" sz="2200" dirty="0"/>
              <a:t> </a:t>
            </a:r>
            <a:r>
              <a:rPr lang="en-GB" sz="2200" dirty="0" err="1"/>
              <a:t>anghenion</a:t>
            </a:r>
            <a:r>
              <a:rPr lang="en-GB" sz="2200" dirty="0"/>
              <a:t> </a:t>
            </a:r>
            <a:r>
              <a:rPr lang="en-GB" sz="2200" dirty="0" err="1"/>
              <a:t>datblygu</a:t>
            </a:r>
            <a:r>
              <a:rPr lang="en-GB" sz="2200" dirty="0"/>
              <a:t> plant </a:t>
            </a:r>
            <a:r>
              <a:rPr lang="en-GB" sz="2200" dirty="0" err="1"/>
              <a:t>a’r</a:t>
            </a:r>
            <a:r>
              <a:rPr lang="en-GB" sz="2200" dirty="0"/>
              <a:t> </a:t>
            </a:r>
            <a:r>
              <a:rPr lang="en-GB" sz="2200" dirty="0" err="1"/>
              <a:t>sgiliau</a:t>
            </a:r>
            <a:r>
              <a:rPr lang="en-GB" sz="2200" dirty="0"/>
              <a:t> y </a:t>
            </a:r>
            <a:r>
              <a:rPr lang="en-GB" sz="2200" dirty="0" err="1"/>
              <a:t>mae</a:t>
            </a:r>
            <a:r>
              <a:rPr lang="en-GB" sz="2200" dirty="0"/>
              <a:t> </a:t>
            </a:r>
            <a:r>
              <a:rPr lang="en-GB" sz="2200" dirty="0" err="1"/>
              <a:t>eu</a:t>
            </a:r>
            <a:r>
              <a:rPr lang="en-GB" sz="2200" dirty="0"/>
              <a:t> </a:t>
            </a:r>
            <a:r>
              <a:rPr lang="en-GB" sz="2200" dirty="0" err="1"/>
              <a:t>hangen</a:t>
            </a:r>
            <a:r>
              <a:rPr lang="en-GB" sz="2200" dirty="0"/>
              <a:t> </a:t>
            </a:r>
            <a:r>
              <a:rPr lang="en-GB" sz="2200" dirty="0" err="1"/>
              <a:t>arnynt</a:t>
            </a:r>
            <a:r>
              <a:rPr lang="en-GB" sz="2200" dirty="0"/>
              <a:t> </a:t>
            </a:r>
            <a:r>
              <a:rPr lang="en-GB" sz="2200" dirty="0" err="1"/>
              <a:t>i</a:t>
            </a:r>
            <a:r>
              <a:rPr lang="en-GB" sz="2200" dirty="0"/>
              <a:t> </a:t>
            </a:r>
            <a:r>
              <a:rPr lang="en-GB" sz="2200" dirty="0" err="1"/>
              <a:t>dyfu</a:t>
            </a:r>
            <a:r>
              <a:rPr lang="en-GB" sz="2200" dirty="0"/>
              <a:t> </a:t>
            </a:r>
            <a:r>
              <a:rPr lang="en-GB" sz="2200" dirty="0" err="1"/>
              <a:t>i</a:t>
            </a:r>
            <a:r>
              <a:rPr lang="en-GB" sz="2200" dirty="0"/>
              <a:t> </a:t>
            </a:r>
            <a:r>
              <a:rPr lang="en-GB" sz="2200" dirty="0" err="1"/>
              <a:t>fod</a:t>
            </a:r>
            <a:r>
              <a:rPr lang="en-GB" sz="2200" dirty="0"/>
              <a:t> </a:t>
            </a:r>
            <a:r>
              <a:rPr lang="en-GB" sz="2200" dirty="0" err="1"/>
              <a:t>yn</a:t>
            </a:r>
            <a:r>
              <a:rPr lang="en-GB" sz="2200" dirty="0"/>
              <a:t> </a:t>
            </a:r>
            <a:r>
              <a:rPr lang="en-GB" sz="2200" dirty="0" err="1"/>
              <a:t>ddysgwyr</a:t>
            </a:r>
            <a:r>
              <a:rPr lang="en-GB" sz="2200" dirty="0"/>
              <a:t> </a:t>
            </a:r>
            <a:r>
              <a:rPr lang="en-GB" sz="2200" dirty="0" err="1"/>
              <a:t>hyderus</a:t>
            </a:r>
            <a:r>
              <a:rPr lang="en-GB" sz="2200" dirty="0"/>
              <a:t>. </a:t>
            </a:r>
            <a:r>
              <a:rPr lang="en-GB" sz="2200" dirty="0" smtClean="0"/>
              <a:t>  </a:t>
            </a:r>
          </a:p>
          <a:p>
            <a:pPr marL="0" indent="0">
              <a:buNone/>
            </a:pPr>
            <a:r>
              <a:rPr lang="en-GB" sz="2200" dirty="0"/>
              <a:t> </a:t>
            </a:r>
            <a:r>
              <a:rPr lang="en-GB" sz="2200" dirty="0" smtClean="0"/>
              <a:t>                                                        (</a:t>
            </a:r>
            <a:r>
              <a:rPr lang="en-GB" sz="2200" dirty="0" err="1" smtClean="0"/>
              <a:t>Ll</a:t>
            </a:r>
            <a:r>
              <a:rPr lang="en-GB" sz="2200" dirty="0" smtClean="0"/>
              <a:t> C 2015: 3)</a:t>
            </a:r>
            <a:endParaRPr lang="en-US" sz="2200" dirty="0"/>
          </a:p>
        </p:txBody>
      </p:sp>
      <p:sp>
        <p:nvSpPr>
          <p:cNvPr id="4" name="Content Placeholder 3">
            <a:extLst>
              <a:ext uri="{FF2B5EF4-FFF2-40B4-BE49-F238E27FC236}">
                <a16:creationId xmlns:a16="http://schemas.microsoft.com/office/drawing/2014/main" id="{9353A980-ADD3-49DF-ACFE-8E50E3F2ABCF}"/>
              </a:ext>
            </a:extLst>
          </p:cNvPr>
          <p:cNvSpPr>
            <a:spLocks noGrp="1"/>
          </p:cNvSpPr>
          <p:nvPr>
            <p:ph sz="half" idx="13"/>
          </p:nvPr>
        </p:nvSpPr>
        <p:spPr>
          <a:ln w="12700">
            <a:solidFill>
              <a:schemeClr val="tx1"/>
            </a:solidFill>
          </a:ln>
        </p:spPr>
        <p:txBody>
          <a:bodyPr>
            <a:normAutofit lnSpcReduction="10000"/>
          </a:bodyPr>
          <a:lstStyle/>
          <a:p>
            <a:pPr marL="0" indent="0">
              <a:buNone/>
            </a:pPr>
            <a:r>
              <a:rPr lang="en-US" sz="2000" b="1" u="sng" dirty="0" err="1" smtClean="0">
                <a:solidFill>
                  <a:schemeClr val="accent2">
                    <a:lumMod val="75000"/>
                  </a:schemeClr>
                </a:solidFill>
              </a:rPr>
              <a:t>Personalising</a:t>
            </a:r>
            <a:r>
              <a:rPr lang="en-US" sz="2000" b="1" u="sng" dirty="0" smtClean="0">
                <a:solidFill>
                  <a:schemeClr val="accent2">
                    <a:lumMod val="75000"/>
                  </a:schemeClr>
                </a:solidFill>
              </a:rPr>
              <a:t> the learning:</a:t>
            </a:r>
          </a:p>
          <a:p>
            <a:pPr marL="0" indent="0">
              <a:buNone/>
            </a:pPr>
            <a:r>
              <a:rPr lang="en-GB" sz="2000" dirty="0">
                <a:solidFill>
                  <a:schemeClr val="accent2">
                    <a:lumMod val="75000"/>
                  </a:schemeClr>
                </a:solidFill>
              </a:rPr>
              <a:t>The Foundation Phase curriculum is planned as a progressive framework that spans four years (three to seven years) to meet the diverse needs of all children, including those who are at an earlier stage of development and those who are more able. </a:t>
            </a:r>
            <a:endParaRPr lang="en-GB" sz="2000" dirty="0" smtClean="0">
              <a:solidFill>
                <a:schemeClr val="accent2">
                  <a:lumMod val="75000"/>
                </a:schemeClr>
              </a:solidFill>
            </a:endParaRPr>
          </a:p>
          <a:p>
            <a:pPr marL="0" indent="0">
              <a:buNone/>
            </a:pPr>
            <a:endParaRPr lang="cy-GB" sz="2000" dirty="0">
              <a:solidFill>
                <a:schemeClr val="accent2">
                  <a:lumMod val="75000"/>
                </a:schemeClr>
              </a:solidFill>
            </a:endParaRPr>
          </a:p>
          <a:p>
            <a:pPr marL="0" indent="0">
              <a:buNone/>
            </a:pPr>
            <a:r>
              <a:rPr lang="en-GB" sz="2000" dirty="0">
                <a:solidFill>
                  <a:schemeClr val="accent2">
                    <a:lumMod val="75000"/>
                  </a:schemeClr>
                </a:solidFill>
              </a:rPr>
              <a:t>Practitioners must understand how children develop, and plan an appropriate curriculum that takes account of children’s developmental needs and the skills that they need to grow to become confident learners. </a:t>
            </a:r>
            <a:endParaRPr lang="en-GB" sz="2000" dirty="0" smtClean="0">
              <a:solidFill>
                <a:schemeClr val="accent2">
                  <a:lumMod val="75000"/>
                </a:schemeClr>
              </a:solidFill>
            </a:endParaRPr>
          </a:p>
          <a:p>
            <a:pPr marL="0" indent="0">
              <a:buNone/>
            </a:pPr>
            <a:r>
              <a:rPr lang="cy-GB" sz="2000" dirty="0">
                <a:solidFill>
                  <a:schemeClr val="accent2">
                    <a:lumMod val="75000"/>
                  </a:schemeClr>
                </a:solidFill>
              </a:rPr>
              <a:t> </a:t>
            </a:r>
            <a:r>
              <a:rPr lang="cy-GB" sz="2000" dirty="0" smtClean="0">
                <a:solidFill>
                  <a:schemeClr val="accent2">
                    <a:lumMod val="75000"/>
                  </a:schemeClr>
                </a:solidFill>
              </a:rPr>
              <a:t>                                               (WG 2015:3)</a:t>
            </a:r>
            <a:endParaRPr lang="en-GB" sz="2000" dirty="0" smtClean="0">
              <a:solidFill>
                <a:schemeClr val="accent2">
                  <a:lumMod val="75000"/>
                </a:schemeClr>
              </a:solidFill>
            </a:endParaRPr>
          </a:p>
          <a:p>
            <a:pPr marL="0" indent="0">
              <a:buNone/>
            </a:pPr>
            <a:endParaRPr lang="en-US" sz="2000" dirty="0"/>
          </a:p>
        </p:txBody>
      </p:sp>
    </p:spTree>
    <p:extLst>
      <p:ext uri="{BB962C8B-B14F-4D97-AF65-F5344CB8AC3E}">
        <p14:creationId xmlns:p14="http://schemas.microsoft.com/office/powerpoint/2010/main" val="3895583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81490" y="947650"/>
            <a:ext cx="5487716" cy="4029768"/>
          </a:xfrm>
          <a:prstGeom prst="rect">
            <a:avLst/>
          </a:prstGeom>
        </p:spPr>
      </p:pic>
      <p:sp>
        <p:nvSpPr>
          <p:cNvPr id="5" name="TextBox 4"/>
          <p:cNvSpPr txBox="1"/>
          <p:nvPr/>
        </p:nvSpPr>
        <p:spPr>
          <a:xfrm>
            <a:off x="6991003" y="838875"/>
            <a:ext cx="4214553" cy="4247317"/>
          </a:xfrm>
          <a:prstGeom prst="rect">
            <a:avLst/>
          </a:prstGeom>
          <a:noFill/>
        </p:spPr>
        <p:txBody>
          <a:bodyPr wrap="square" rtlCol="0">
            <a:spAutoFit/>
          </a:bodyPr>
          <a:lstStyle/>
          <a:p>
            <a:r>
              <a:rPr lang="cy-GB" b="1" dirty="0" smtClean="0">
                <a:solidFill>
                  <a:srgbClr val="FFFF00"/>
                </a:solidFill>
              </a:rPr>
              <a:t>Elfennau Dylunio Addysgu Personol</a:t>
            </a:r>
          </a:p>
          <a:p>
            <a:endParaRPr lang="cy-GB" dirty="0">
              <a:solidFill>
                <a:srgbClr val="FFFF00"/>
              </a:solidFill>
            </a:endParaRPr>
          </a:p>
          <a:p>
            <a:r>
              <a:rPr lang="cy-GB" dirty="0" smtClean="0">
                <a:solidFill>
                  <a:srgbClr val="FFFF00"/>
                </a:solidFill>
              </a:rPr>
              <a:t>Yr Amgylchedd</a:t>
            </a:r>
          </a:p>
          <a:p>
            <a:endParaRPr lang="cy-GB" dirty="0" smtClean="0">
              <a:solidFill>
                <a:srgbClr val="FFFF00"/>
              </a:solidFill>
            </a:endParaRPr>
          </a:p>
          <a:p>
            <a:r>
              <a:rPr lang="cy-GB" dirty="0" smtClean="0">
                <a:solidFill>
                  <a:srgbClr val="FFFF00"/>
                </a:solidFill>
              </a:rPr>
              <a:t>Ymyrraeth</a:t>
            </a:r>
          </a:p>
          <a:p>
            <a:endParaRPr lang="cy-GB" dirty="0">
              <a:solidFill>
                <a:srgbClr val="FFFF00"/>
              </a:solidFill>
            </a:endParaRPr>
          </a:p>
          <a:p>
            <a:r>
              <a:rPr lang="cy-GB" dirty="0" smtClean="0">
                <a:solidFill>
                  <a:srgbClr val="FFFF00"/>
                </a:solidFill>
              </a:rPr>
              <a:t>Anghenion y plentyn</a:t>
            </a:r>
          </a:p>
          <a:p>
            <a:endParaRPr lang="cy-GB" dirty="0">
              <a:solidFill>
                <a:srgbClr val="FFFF00"/>
              </a:solidFill>
            </a:endParaRPr>
          </a:p>
          <a:p>
            <a:r>
              <a:rPr lang="cy-GB" dirty="0" smtClean="0">
                <a:solidFill>
                  <a:srgbClr val="FFFF00"/>
                </a:solidFill>
              </a:rPr>
              <a:t>Cwricwlwm</a:t>
            </a:r>
          </a:p>
          <a:p>
            <a:endParaRPr lang="cy-GB" dirty="0">
              <a:solidFill>
                <a:srgbClr val="FFFF00"/>
              </a:solidFill>
            </a:endParaRPr>
          </a:p>
          <a:p>
            <a:r>
              <a:rPr lang="cy-GB" dirty="0" smtClean="0">
                <a:solidFill>
                  <a:srgbClr val="FFFF00"/>
                </a:solidFill>
              </a:rPr>
              <a:t>Addysgu o safon</a:t>
            </a:r>
          </a:p>
          <a:p>
            <a:endParaRPr lang="cy-GB" dirty="0">
              <a:solidFill>
                <a:srgbClr val="FFFF00"/>
              </a:solidFill>
            </a:endParaRPr>
          </a:p>
          <a:p>
            <a:r>
              <a:rPr lang="cy-GB" dirty="0" smtClean="0">
                <a:solidFill>
                  <a:srgbClr val="FFFF00"/>
                </a:solidFill>
              </a:rPr>
              <a:t>Tracio a gosod targedau</a:t>
            </a:r>
          </a:p>
          <a:p>
            <a:endParaRPr lang="cy-GB" dirty="0">
              <a:solidFill>
                <a:srgbClr val="FFFF00"/>
              </a:solidFill>
            </a:endParaRPr>
          </a:p>
          <a:p>
            <a:r>
              <a:rPr lang="cy-GB" dirty="0" smtClean="0">
                <a:solidFill>
                  <a:srgbClr val="FFFF00"/>
                </a:solidFill>
              </a:rPr>
              <a:t>Asesu ffurfiannol</a:t>
            </a:r>
            <a:endParaRPr lang="en-GB" dirty="0">
              <a:solidFill>
                <a:srgbClr val="FFFF00"/>
              </a:solidFill>
            </a:endParaRPr>
          </a:p>
        </p:txBody>
      </p:sp>
      <p:sp>
        <p:nvSpPr>
          <p:cNvPr id="6" name="TextBox 5"/>
          <p:cNvSpPr txBox="1"/>
          <p:nvPr/>
        </p:nvSpPr>
        <p:spPr>
          <a:xfrm>
            <a:off x="1080655" y="5086192"/>
            <a:ext cx="5536277" cy="646331"/>
          </a:xfrm>
          <a:prstGeom prst="rect">
            <a:avLst/>
          </a:prstGeom>
          <a:noFill/>
        </p:spPr>
        <p:txBody>
          <a:bodyPr wrap="square" rtlCol="0">
            <a:spAutoFit/>
          </a:bodyPr>
          <a:lstStyle/>
          <a:p>
            <a:r>
              <a:rPr lang="en-GB" dirty="0">
                <a:hlinkClick r:id="rId4"/>
              </a:rPr>
              <a:t>https://</a:t>
            </a:r>
            <a:r>
              <a:rPr lang="en-GB" dirty="0" smtClean="0">
                <a:hlinkClick r:id="rId4"/>
              </a:rPr>
              <a:t>www.dreambox.com/personalized-learning</a:t>
            </a:r>
            <a:r>
              <a:rPr lang="en-GB" dirty="0" smtClean="0"/>
              <a:t> </a:t>
            </a:r>
            <a:r>
              <a:rPr lang="en-GB" dirty="0" err="1" smtClean="0"/>
              <a:t>mynediad</a:t>
            </a:r>
            <a:r>
              <a:rPr lang="en-GB" dirty="0" smtClean="0"/>
              <a:t> </a:t>
            </a:r>
            <a:r>
              <a:rPr lang="en-GB" dirty="0" err="1" smtClean="0"/>
              <a:t>Chwefror</a:t>
            </a:r>
            <a:r>
              <a:rPr lang="en-GB" dirty="0" smtClean="0"/>
              <a:t> 2020</a:t>
            </a:r>
            <a:endParaRPr lang="en-GB" dirty="0"/>
          </a:p>
        </p:txBody>
      </p:sp>
    </p:spTree>
    <p:extLst>
      <p:ext uri="{BB962C8B-B14F-4D97-AF65-F5344CB8AC3E}">
        <p14:creationId xmlns:p14="http://schemas.microsoft.com/office/powerpoint/2010/main" val="3869094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Dulliau Addysgu             </a:t>
            </a:r>
            <a:r>
              <a:rPr lang="cy-GB" dirty="0" err="1" smtClean="0"/>
              <a:t>Teaching</a:t>
            </a:r>
            <a:r>
              <a:rPr lang="cy-GB" dirty="0" smtClean="0"/>
              <a:t> </a:t>
            </a:r>
            <a:r>
              <a:rPr lang="cy-GB" dirty="0" err="1" smtClean="0"/>
              <a:t>Stratgies</a:t>
            </a:r>
            <a:endParaRPr lang="en-GB" dirty="0"/>
          </a:p>
        </p:txBody>
      </p:sp>
      <p:sp>
        <p:nvSpPr>
          <p:cNvPr id="3" name="Rectangle 2"/>
          <p:cNvSpPr/>
          <p:nvPr/>
        </p:nvSpPr>
        <p:spPr>
          <a:xfrm>
            <a:off x="2446867" y="3005667"/>
            <a:ext cx="6417733" cy="3416320"/>
          </a:xfrm>
          <a:prstGeom prst="rect">
            <a:avLst/>
          </a:prstGeom>
          <a:noFill/>
        </p:spPr>
        <p:txBody>
          <a:bodyPr wrap="square" lIns="91440" tIns="45720" rIns="91440" bIns="45720">
            <a:spAutoFit/>
          </a:bodyPr>
          <a:lstStyle/>
          <a:p>
            <a:pPr algn="ctr"/>
            <a:r>
              <a:rPr lang="en-US" sz="7200" b="1" dirty="0" err="1" smtClean="0">
                <a:ln w="22225">
                  <a:solidFill>
                    <a:schemeClr val="accent2"/>
                  </a:solidFill>
                  <a:prstDash val="solid"/>
                </a:ln>
              </a:rPr>
              <a:t>Addysgeg</a:t>
            </a:r>
            <a:endParaRPr lang="en-US" sz="7200" b="1" dirty="0" smtClean="0">
              <a:ln w="22225">
                <a:solidFill>
                  <a:schemeClr val="accent2"/>
                </a:solidFill>
                <a:prstDash val="solid"/>
              </a:ln>
            </a:endParaRPr>
          </a:p>
          <a:p>
            <a:pPr algn="ctr"/>
            <a:endParaRPr lang="en-US" sz="7200" b="1" dirty="0">
              <a:ln w="22225">
                <a:solidFill>
                  <a:schemeClr val="accent2"/>
                </a:solidFill>
                <a:prstDash val="solid"/>
              </a:ln>
              <a:solidFill>
                <a:schemeClr val="accent2">
                  <a:lumMod val="40000"/>
                  <a:lumOff val="60000"/>
                </a:schemeClr>
              </a:solidFill>
            </a:endParaRPr>
          </a:p>
          <a:p>
            <a:pPr algn="ctr"/>
            <a:r>
              <a:rPr lang="en-US" sz="7200" b="1" dirty="0" smtClean="0">
                <a:ln w="22225">
                  <a:solidFill>
                    <a:schemeClr val="accent2"/>
                  </a:solidFill>
                  <a:prstDash val="solid"/>
                </a:ln>
                <a:solidFill>
                  <a:schemeClr val="accent2">
                    <a:lumMod val="40000"/>
                    <a:lumOff val="60000"/>
                  </a:schemeClr>
                </a:solidFill>
              </a:rPr>
              <a:t>Pedagogy</a:t>
            </a:r>
            <a:endParaRPr lang="en-US" sz="72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4102757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24468" y="972246"/>
            <a:ext cx="4077000" cy="997168"/>
          </a:xfrm>
        </p:spPr>
        <p:txBody>
          <a:bodyPr>
            <a:noAutofit/>
          </a:bodyPr>
          <a:lstStyle/>
          <a:p>
            <a:r>
              <a:rPr lang="cy-GB" sz="4800" dirty="0" smtClean="0">
                <a:solidFill>
                  <a:srgbClr val="0070C0"/>
                </a:solidFill>
              </a:rPr>
              <a:t>Addysgeg</a:t>
            </a:r>
            <a:endParaRPr lang="en-GB" sz="4800" dirty="0">
              <a:solidFill>
                <a:srgbClr val="0070C0"/>
              </a:solidFill>
            </a:endParaRPr>
          </a:p>
        </p:txBody>
      </p:sp>
      <p:sp>
        <p:nvSpPr>
          <p:cNvPr id="3" name="Content Placeholder 2"/>
          <p:cNvSpPr>
            <a:spLocks noGrp="1"/>
          </p:cNvSpPr>
          <p:nvPr>
            <p:ph sz="half" idx="2"/>
          </p:nvPr>
        </p:nvSpPr>
        <p:spPr>
          <a:xfrm>
            <a:off x="802888" y="2486723"/>
            <a:ext cx="3898580" cy="3879688"/>
          </a:xfrm>
        </p:spPr>
        <p:txBody>
          <a:bodyPr>
            <a:normAutofit fontScale="92500"/>
          </a:bodyPr>
          <a:lstStyle/>
          <a:p>
            <a:r>
              <a:rPr lang="cy-GB" dirty="0">
                <a:solidFill>
                  <a:srgbClr val="0070C0"/>
                </a:solidFill>
              </a:rPr>
              <a:t>Defnyddir y term ‘addysgeg’ i gyfeirio at y berthynas gymhleth rhwng dysgu ac addysgu. Mae’n cynnwys y cysyniad o’r ymarferydd fel hwylusydd dysgu, gan ymateb i anghenion unigolion, parodrwydd i ddysgu ochr yn ochr â’r plant, defnyddio dulliau priodol i reoli’r broses ddysgu a myfyrio’n barhaus ar arfer a’i gwella o ganlyniad i waith ymchwil. </a:t>
            </a:r>
            <a:r>
              <a:rPr lang="cy-GB" dirty="0" smtClean="0">
                <a:solidFill>
                  <a:srgbClr val="0070C0"/>
                </a:solidFill>
              </a:rPr>
              <a:t>                          </a:t>
            </a:r>
          </a:p>
          <a:p>
            <a:pPr marL="0" indent="0">
              <a:buNone/>
            </a:pPr>
            <a:r>
              <a:rPr lang="cy-GB" dirty="0">
                <a:solidFill>
                  <a:srgbClr val="0070C0"/>
                </a:solidFill>
              </a:rPr>
              <a:t> </a:t>
            </a:r>
            <a:r>
              <a:rPr lang="cy-GB" dirty="0" smtClean="0">
                <a:solidFill>
                  <a:srgbClr val="0070C0"/>
                </a:solidFill>
              </a:rPr>
              <a:t>                                  (</a:t>
            </a:r>
            <a:r>
              <a:rPr lang="cy-GB" dirty="0" err="1">
                <a:solidFill>
                  <a:srgbClr val="0070C0"/>
                </a:solidFill>
              </a:rPr>
              <a:t>L</a:t>
            </a:r>
            <a:r>
              <a:rPr lang="cy-GB" dirty="0" err="1" smtClean="0">
                <a:solidFill>
                  <a:srgbClr val="0070C0"/>
                </a:solidFill>
              </a:rPr>
              <a:t>lC</a:t>
            </a:r>
            <a:r>
              <a:rPr lang="cy-GB" dirty="0" smtClean="0">
                <a:solidFill>
                  <a:srgbClr val="0070C0"/>
                </a:solidFill>
              </a:rPr>
              <a:t>, 2008:26)</a:t>
            </a:r>
            <a:endParaRPr lang="en-GB" dirty="0">
              <a:solidFill>
                <a:srgbClr val="0070C0"/>
              </a:solidFill>
            </a:endParaRPr>
          </a:p>
        </p:txBody>
      </p:sp>
      <p:sp>
        <p:nvSpPr>
          <p:cNvPr id="4" name="Text Placeholder 3"/>
          <p:cNvSpPr>
            <a:spLocks noGrp="1"/>
          </p:cNvSpPr>
          <p:nvPr>
            <p:ph type="body" sz="quarter" idx="13"/>
          </p:nvPr>
        </p:nvSpPr>
        <p:spPr>
          <a:xfrm>
            <a:off x="6574940" y="972246"/>
            <a:ext cx="4219439" cy="1008000"/>
          </a:xfrm>
        </p:spPr>
        <p:txBody>
          <a:bodyPr>
            <a:normAutofit fontScale="85000" lnSpcReduction="10000"/>
          </a:bodyPr>
          <a:lstStyle/>
          <a:p>
            <a:r>
              <a:rPr lang="cy-GB" dirty="0" err="1" smtClean="0"/>
              <a:t>Pedagogy</a:t>
            </a:r>
            <a:endParaRPr lang="en-GB" dirty="0"/>
          </a:p>
        </p:txBody>
      </p:sp>
      <p:sp>
        <p:nvSpPr>
          <p:cNvPr id="5" name="Text Placeholder 4"/>
          <p:cNvSpPr>
            <a:spLocks noGrp="1"/>
          </p:cNvSpPr>
          <p:nvPr>
            <p:ph type="body" sz="quarter" idx="12"/>
          </p:nvPr>
        </p:nvSpPr>
        <p:spPr>
          <a:xfrm>
            <a:off x="6753360" y="2486723"/>
            <a:ext cx="3739938" cy="3879170"/>
          </a:xfrm>
        </p:spPr>
        <p:txBody>
          <a:bodyPr>
            <a:normAutofit fontScale="92500" lnSpcReduction="20000"/>
          </a:bodyPr>
          <a:lstStyle/>
          <a:p>
            <a:r>
              <a:rPr lang="en-GB" dirty="0"/>
              <a:t>The term ‘pedagogy’ refers to the complex relationship between learning and teaching. It embraces the concept of the practitioner as a facilitator of learning, responding to the needs of individuals, willing to learn alongside the children, using appropriate methods to manage the process of learning and continually reﬂecting on and improving practice in the light of research. </a:t>
            </a:r>
            <a:r>
              <a:rPr lang="en-GB" dirty="0" smtClean="0"/>
              <a:t> </a:t>
            </a:r>
          </a:p>
          <a:p>
            <a:pPr marL="0" indent="0">
              <a:buNone/>
            </a:pPr>
            <a:r>
              <a:rPr lang="en-GB" dirty="0"/>
              <a:t> </a:t>
            </a:r>
            <a:r>
              <a:rPr lang="en-GB" dirty="0" smtClean="0"/>
              <a:t>                                            (WG, 2008:26)</a:t>
            </a:r>
            <a:endParaRPr lang="en-GB" dirty="0"/>
          </a:p>
        </p:txBody>
      </p:sp>
      <p:sp>
        <p:nvSpPr>
          <p:cNvPr id="8" name="Slide Number Placeholder 7"/>
          <p:cNvSpPr>
            <a:spLocks noGrp="1"/>
          </p:cNvSpPr>
          <p:nvPr>
            <p:ph type="sldNum" sz="quarter" idx="21"/>
          </p:nvPr>
        </p:nvSpPr>
        <p:spPr/>
        <p:txBody>
          <a:bodyPr/>
          <a:lstStyle/>
          <a:p>
            <a:fld id="{B67B645E-C5E5-4727-B977-D372A0AA71D9}" type="slidenum">
              <a:rPr lang="en-US" noProof="0" smtClean="0"/>
              <a:pPr/>
              <a:t>7</a:t>
            </a:fld>
            <a:endParaRPr lang="en-US" noProof="0" dirty="0"/>
          </a:p>
        </p:txBody>
      </p:sp>
    </p:spTree>
    <p:extLst>
      <p:ext uri="{BB962C8B-B14F-4D97-AF65-F5344CB8AC3E}">
        <p14:creationId xmlns:p14="http://schemas.microsoft.com/office/powerpoint/2010/main" val="2731520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a:xfrm>
            <a:off x="809999" y="447188"/>
            <a:ext cx="11085513" cy="970450"/>
          </a:xfrm>
        </p:spPr>
        <p:txBody>
          <a:bodyPr/>
          <a:lstStyle/>
          <a:p>
            <a:r>
              <a:rPr lang="en-US" dirty="0" err="1" smtClean="0"/>
              <a:t>Personoli’r</a:t>
            </a:r>
            <a:r>
              <a:rPr lang="en-US" dirty="0" smtClean="0"/>
              <a:t> </a:t>
            </a:r>
            <a:r>
              <a:rPr lang="en-US" dirty="0" err="1" smtClean="0"/>
              <a:t>dysgu</a:t>
            </a:r>
            <a:r>
              <a:rPr lang="en-US" dirty="0" smtClean="0"/>
              <a:t>    </a:t>
            </a:r>
            <a:r>
              <a:rPr lang="en-US" dirty="0" err="1" smtClean="0">
                <a:solidFill>
                  <a:schemeClr val="accent2">
                    <a:lumMod val="75000"/>
                  </a:schemeClr>
                </a:solidFill>
              </a:rPr>
              <a:t>Personalising</a:t>
            </a:r>
            <a:r>
              <a:rPr lang="en-US" dirty="0" smtClean="0">
                <a:solidFill>
                  <a:schemeClr val="accent2">
                    <a:lumMod val="75000"/>
                  </a:schemeClr>
                </a:solidFill>
              </a:rPr>
              <a:t> the learning</a:t>
            </a:r>
            <a:endParaRPr lang="en-US" dirty="0">
              <a:solidFill>
                <a:schemeClr val="accent2">
                  <a:lumMod val="75000"/>
                </a:schemeClr>
              </a:solidFill>
            </a:endParaRPr>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p:txBody>
          <a:bodyPr>
            <a:normAutofit fontScale="92500" lnSpcReduction="10000"/>
          </a:bodyPr>
          <a:lstStyle/>
          <a:p>
            <a:pPr marL="0" indent="0">
              <a:buNone/>
            </a:pPr>
            <a:r>
              <a:rPr lang="en-US" dirty="0" smtClean="0">
                <a:ea typeface="Tahoma" panose="020B0604030504040204" pitchFamily="34" charset="0"/>
                <a:cs typeface="Tahoma" panose="020B0604030504040204" pitchFamily="34" charset="0"/>
              </a:rPr>
              <a:t>Y </a:t>
            </a:r>
            <a:r>
              <a:rPr lang="en-US" dirty="0" err="1" smtClean="0">
                <a:ea typeface="Tahoma" panose="020B0604030504040204" pitchFamily="34" charset="0"/>
                <a:cs typeface="Tahoma" panose="020B0604030504040204" pitchFamily="34" charset="0"/>
              </a:rPr>
              <a:t>Cyfnod</a:t>
            </a:r>
            <a:r>
              <a:rPr lang="en-US" dirty="0" smtClean="0">
                <a:ea typeface="Tahoma" panose="020B0604030504040204" pitchFamily="34" charset="0"/>
                <a:cs typeface="Tahoma" panose="020B0604030504040204" pitchFamily="34" charset="0"/>
              </a:rPr>
              <a:t> Sylfaen                               </a:t>
            </a:r>
            <a:r>
              <a:rPr lang="en-US" dirty="0" smtClean="0">
                <a:solidFill>
                  <a:schemeClr val="accent2">
                    <a:lumMod val="75000"/>
                  </a:schemeClr>
                </a:solidFill>
                <a:ea typeface="Tahoma" panose="020B0604030504040204" pitchFamily="34" charset="0"/>
                <a:cs typeface="Tahoma" panose="020B0604030504040204" pitchFamily="34" charset="0"/>
              </a:rPr>
              <a:t>The Foundation Phase</a:t>
            </a:r>
          </a:p>
          <a:p>
            <a:pPr marL="0" indent="0">
              <a:buNone/>
            </a:pPr>
            <a:r>
              <a:rPr lang="en-US" dirty="0" smtClean="0">
                <a:ea typeface="Tahoma" panose="020B0604030504040204" pitchFamily="34" charset="0"/>
                <a:cs typeface="Tahoma" panose="020B0604030504040204" pitchFamily="34" charset="0"/>
              </a:rPr>
              <a:t>                                  Reggio Emilia   </a:t>
            </a:r>
          </a:p>
          <a:p>
            <a:pPr marL="0" indent="0">
              <a:buNone/>
            </a:pPr>
            <a:r>
              <a:rPr lang="en-US" dirty="0" smtClean="0">
                <a:ea typeface="Tahoma" panose="020B0604030504040204" pitchFamily="34" charset="0"/>
                <a:cs typeface="Tahoma" panose="020B0604030504040204" pitchFamily="34" charset="0"/>
              </a:rPr>
              <a:t>                                    </a:t>
            </a:r>
            <a:r>
              <a:rPr lang="en-US" dirty="0" err="1" smtClean="0">
                <a:ea typeface="Tahoma" panose="020B0604030504040204" pitchFamily="34" charset="0"/>
                <a:cs typeface="Tahoma" panose="020B0604030504040204" pitchFamily="34" charset="0"/>
              </a:rPr>
              <a:t>Te</a:t>
            </a:r>
            <a:r>
              <a:rPr lang="en-US" dirty="0" smtClean="0">
                <a:ea typeface="Tahoma" panose="020B0604030504040204" pitchFamily="34" charset="0"/>
                <a:cs typeface="Tahoma" panose="020B0604030504040204" pitchFamily="34" charset="0"/>
              </a:rPr>
              <a:t> </a:t>
            </a:r>
            <a:r>
              <a:rPr lang="en-US" dirty="0" err="1" smtClean="0">
                <a:ea typeface="Tahoma" panose="020B0604030504040204" pitchFamily="34" charset="0"/>
                <a:cs typeface="Tahoma" panose="020B0604030504040204" pitchFamily="34" charset="0"/>
              </a:rPr>
              <a:t>Whàriki</a:t>
            </a:r>
            <a:endParaRPr lang="en-US" dirty="0" smtClean="0">
              <a:ea typeface="Tahoma" panose="020B0604030504040204" pitchFamily="34" charset="0"/>
              <a:cs typeface="Tahoma" panose="020B0604030504040204" pitchFamily="34" charset="0"/>
            </a:endParaRPr>
          </a:p>
          <a:p>
            <a:pPr marL="0" indent="0">
              <a:buNone/>
            </a:pPr>
            <a:r>
              <a:rPr lang="en-US" dirty="0" smtClean="0">
                <a:ea typeface="Tahoma" panose="020B0604030504040204" pitchFamily="34" charset="0"/>
                <a:cs typeface="Tahoma" panose="020B0604030504040204" pitchFamily="34" charset="0"/>
              </a:rPr>
              <a:t>Y Cam Sylfaen                                    </a:t>
            </a:r>
            <a:r>
              <a:rPr lang="en-US" dirty="0" smtClean="0">
                <a:solidFill>
                  <a:schemeClr val="accent2">
                    <a:lumMod val="75000"/>
                  </a:schemeClr>
                </a:solidFill>
                <a:ea typeface="Tahoma" panose="020B0604030504040204" pitchFamily="34" charset="0"/>
                <a:cs typeface="Tahoma" panose="020B0604030504040204" pitchFamily="34" charset="0"/>
              </a:rPr>
              <a:t>The Foundation Stage</a:t>
            </a:r>
          </a:p>
          <a:p>
            <a:pPr marL="0" indent="0">
              <a:buNone/>
            </a:pPr>
            <a:r>
              <a:rPr lang="en-US" dirty="0" smtClean="0">
                <a:ea typeface="Tahoma" panose="020B0604030504040204" pitchFamily="34" charset="0"/>
                <a:cs typeface="Tahoma" panose="020B0604030504040204" pitchFamily="34" charset="0"/>
              </a:rPr>
              <a:t>Dull Montessori                                    </a:t>
            </a:r>
            <a:r>
              <a:rPr lang="en-US" dirty="0" err="1" smtClean="0">
                <a:solidFill>
                  <a:schemeClr val="accent2">
                    <a:lumMod val="75000"/>
                  </a:schemeClr>
                </a:solidFill>
                <a:ea typeface="Tahoma" panose="020B0604030504040204" pitchFamily="34" charset="0"/>
                <a:cs typeface="Tahoma" panose="020B0604030504040204" pitchFamily="34" charset="0"/>
              </a:rPr>
              <a:t>Montessori</a:t>
            </a:r>
            <a:r>
              <a:rPr lang="en-US" dirty="0" smtClean="0">
                <a:solidFill>
                  <a:schemeClr val="accent2">
                    <a:lumMod val="75000"/>
                  </a:schemeClr>
                </a:solidFill>
                <a:ea typeface="Tahoma" panose="020B0604030504040204" pitchFamily="34" charset="0"/>
                <a:cs typeface="Tahoma" panose="020B0604030504040204" pitchFamily="34" charset="0"/>
              </a:rPr>
              <a:t> Approach</a:t>
            </a:r>
          </a:p>
          <a:p>
            <a:pPr marL="0" indent="0">
              <a:buNone/>
            </a:pPr>
            <a:r>
              <a:rPr lang="en-US" dirty="0" smtClean="0">
                <a:ea typeface="Tahoma" panose="020B0604030504040204" pitchFamily="34" charset="0"/>
                <a:cs typeface="Tahoma" panose="020B0604030504040204" pitchFamily="34" charset="0"/>
              </a:rPr>
              <a:t>                            Dull  Steiner Approach</a:t>
            </a:r>
          </a:p>
          <a:p>
            <a:pPr marL="0" indent="0">
              <a:buNone/>
            </a:pPr>
            <a:r>
              <a:rPr lang="en-US" dirty="0">
                <a:solidFill>
                  <a:schemeClr val="accent2">
                    <a:lumMod val="75000"/>
                  </a:schemeClr>
                </a:solidFill>
                <a:ea typeface="Tahoma" panose="020B0604030504040204" pitchFamily="34" charset="0"/>
                <a:cs typeface="Tahoma" panose="020B0604030504040204" pitchFamily="34" charset="0"/>
              </a:rPr>
              <a:t> </a:t>
            </a:r>
            <a:r>
              <a:rPr lang="en-US" dirty="0" smtClean="0">
                <a:solidFill>
                  <a:schemeClr val="accent2">
                    <a:lumMod val="75000"/>
                  </a:schemeClr>
                </a:solidFill>
                <a:ea typeface="Tahoma" panose="020B0604030504040204" pitchFamily="34" charset="0"/>
                <a:cs typeface="Tahoma" panose="020B0604030504040204" pitchFamily="34" charset="0"/>
              </a:rPr>
              <a:t>                                </a:t>
            </a:r>
            <a:r>
              <a:rPr lang="en-US" dirty="0" smtClean="0">
                <a:ea typeface="Tahoma" panose="020B0604030504040204" pitchFamily="34" charset="0"/>
                <a:cs typeface="Tahoma" panose="020B0604030504040204" pitchFamily="34" charset="0"/>
              </a:rPr>
              <a:t>Leonardo Effect</a:t>
            </a:r>
            <a:endParaRPr lang="en-US" dirty="0">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2C0DCB07-8B6A-4230-8C1F-5AD1EE67446C}"/>
              </a:ext>
            </a:extLst>
          </p:cNvPr>
          <p:cNvSpPr txBox="1"/>
          <p:nvPr/>
        </p:nvSpPr>
        <p:spPr>
          <a:xfrm>
            <a:off x="3006262" y="6220249"/>
            <a:ext cx="5337176"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1600" dirty="0" smtClean="0">
                <a:ea typeface="Tahoma" panose="020B0604030504040204" pitchFamily="34" charset="0"/>
                <a:cs typeface="Tahoma" panose="020B0604030504040204" pitchFamily="34" charset="0"/>
              </a:rPr>
              <a:t>.</a:t>
            </a:r>
            <a:endParaRPr lang="en-US" sz="1600" dirty="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29462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7442235-8F25-4E4C-8750-8CC8C44313AD}"/>
              </a:ext>
            </a:extLst>
          </p:cNvPr>
          <p:cNvSpPr>
            <a:spLocks noGrp="1"/>
          </p:cNvSpPr>
          <p:nvPr>
            <p:ph sz="quarter" idx="14"/>
          </p:nvPr>
        </p:nvSpPr>
        <p:spPr/>
        <p:txBody>
          <a:bodyPr/>
          <a:lstStyle/>
          <a:p>
            <a:pPr marL="0" indent="0" algn="ctr">
              <a:buFont typeface="Arial" panose="020B0604020202020204" pitchFamily="34" charset="0"/>
              <a:buNone/>
            </a:pPr>
            <a:r>
              <a:rPr lang="en-US" dirty="0" smtClean="0">
                <a:ea typeface="Tahoma" panose="020B0604030504040204" pitchFamily="34" charset="0"/>
                <a:cs typeface="Tahoma" panose="020B0604030504040204" pitchFamily="34" charset="0"/>
              </a:rPr>
              <a:t>]</a:t>
            </a:r>
            <a:endParaRPr lang="en-US" dirty="0">
              <a:ea typeface="Tahoma" panose="020B0604030504040204" pitchFamily="34" charset="0"/>
              <a:cs typeface="Tahoma" panose="020B0604030504040204" pitchFamily="34" charset="0"/>
            </a:endParaRPr>
          </a:p>
        </p:txBody>
      </p:sp>
      <p:sp>
        <p:nvSpPr>
          <p:cNvPr id="7" name="TextBox 6">
            <a:extLst>
              <a:ext uri="{FF2B5EF4-FFF2-40B4-BE49-F238E27FC236}">
                <a16:creationId xmlns:a16="http://schemas.microsoft.com/office/drawing/2014/main" id="{43264A76-ADAD-4DC9-84FD-71DFAFEE7A6F}"/>
              </a:ext>
            </a:extLst>
          </p:cNvPr>
          <p:cNvSpPr txBox="1"/>
          <p:nvPr/>
        </p:nvSpPr>
        <p:spPr>
          <a:xfrm>
            <a:off x="400628" y="261148"/>
            <a:ext cx="3886200" cy="584775"/>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3200" b="1" dirty="0" smtClean="0">
                <a:ea typeface="Tahoma" panose="020B0604030504040204" pitchFamily="34" charset="0"/>
                <a:cs typeface="Tahoma" panose="020B0604030504040204" pitchFamily="34" charset="0"/>
              </a:rPr>
              <a:t>Idris</a:t>
            </a:r>
            <a:endParaRPr lang="en-US" sz="3200" b="1" dirty="0">
              <a:ea typeface="Tahoma" panose="020B0604030504040204" pitchFamily="34" charset="0"/>
              <a:cs typeface="Tahoma" panose="020B0604030504040204" pitchFamily="34" charset="0"/>
            </a:endParaRPr>
          </a:p>
        </p:txBody>
      </p:sp>
      <p:sp>
        <p:nvSpPr>
          <p:cNvPr id="5" name="Title 4">
            <a:extLst>
              <a:ext uri="{FF2B5EF4-FFF2-40B4-BE49-F238E27FC236}">
                <a16:creationId xmlns:a16="http://schemas.microsoft.com/office/drawing/2014/main" id="{FDA7EC95-D971-4A86-9927-619CED5AB4B2}"/>
              </a:ext>
            </a:extLst>
          </p:cNvPr>
          <p:cNvSpPr>
            <a:spLocks noGrp="1"/>
          </p:cNvSpPr>
          <p:nvPr>
            <p:ph type="title"/>
          </p:nvPr>
        </p:nvSpPr>
        <p:spPr>
          <a:xfrm>
            <a:off x="810000" y="4489884"/>
            <a:ext cx="10561418" cy="1426004"/>
          </a:xfrm>
        </p:spPr>
        <p:txBody>
          <a:bodyPr/>
          <a:lstStyle/>
          <a:p>
            <a:r>
              <a:rPr lang="en-US" dirty="0" smtClean="0"/>
              <a:t>Beth </a:t>
            </a:r>
            <a:r>
              <a:rPr lang="en-US" dirty="0" err="1" smtClean="0"/>
              <a:t>yw</a:t>
            </a:r>
            <a:r>
              <a:rPr lang="en-US" dirty="0" smtClean="0"/>
              <a:t> </a:t>
            </a:r>
            <a:r>
              <a:rPr lang="en-US" dirty="0" err="1" smtClean="0"/>
              <a:t>ei</a:t>
            </a:r>
            <a:r>
              <a:rPr lang="en-US" dirty="0" smtClean="0"/>
              <a:t> </a:t>
            </a:r>
            <a:r>
              <a:rPr lang="en-US" dirty="0" err="1" smtClean="0"/>
              <a:t>gryfderau</a:t>
            </a:r>
            <a:r>
              <a:rPr lang="en-US" dirty="0" smtClean="0"/>
              <a:t> </a:t>
            </a:r>
            <a:r>
              <a:rPr lang="en-US" dirty="0" err="1" smtClean="0"/>
              <a:t>a’i</a:t>
            </a:r>
            <a:r>
              <a:rPr lang="en-US" dirty="0" smtClean="0"/>
              <a:t> </a:t>
            </a:r>
            <a:r>
              <a:rPr lang="en-US" dirty="0" err="1" smtClean="0"/>
              <a:t>anawsterau</a:t>
            </a:r>
            <a:r>
              <a:rPr lang="en-US" dirty="0" smtClean="0"/>
              <a:t>?</a:t>
            </a:r>
            <a:br>
              <a:rPr lang="en-US" dirty="0" smtClean="0"/>
            </a:br>
            <a:r>
              <a:rPr lang="en-US" dirty="0" smtClean="0"/>
              <a:t>What are his strengths &amp; challenges?</a:t>
            </a:r>
            <a:endParaRPr lang="en-US" dirty="0"/>
          </a:p>
        </p:txBody>
      </p:sp>
      <p:pic>
        <p:nvPicPr>
          <p:cNvPr id="6" name="Picture 5"/>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1134" y="710564"/>
            <a:ext cx="2742565" cy="33026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980296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Niwrowyddoniaeth              </a:t>
            </a:r>
            <a:r>
              <a:rPr lang="cy-GB" dirty="0" err="1" smtClean="0"/>
              <a:t>Neuroscience</a:t>
            </a:r>
            <a:endParaRPr lang="en-GB" dirty="0"/>
          </a:p>
        </p:txBody>
      </p:sp>
      <p:sp>
        <p:nvSpPr>
          <p:cNvPr id="4" name="Text Placeholder 3"/>
          <p:cNvSpPr>
            <a:spLocks noGrp="1"/>
          </p:cNvSpPr>
          <p:nvPr>
            <p:ph type="body" idx="1"/>
          </p:nvPr>
        </p:nvSpPr>
        <p:spPr/>
        <p:txBody>
          <a:bodyPr/>
          <a:lstStyle/>
          <a:p>
            <a:r>
              <a:rPr lang="cy-GB" dirty="0" smtClean="0"/>
              <a:t>Ydych chi’n cofio?</a:t>
            </a:r>
            <a:endParaRPr lang="en-GB"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063521" y="2751138"/>
            <a:ext cx="2691270" cy="3109912"/>
          </a:xfrm>
        </p:spPr>
      </p:pic>
      <p:sp>
        <p:nvSpPr>
          <p:cNvPr id="6" name="Text Placeholder 5"/>
          <p:cNvSpPr>
            <a:spLocks noGrp="1"/>
          </p:cNvSpPr>
          <p:nvPr>
            <p:ph type="body" sz="quarter" idx="3"/>
          </p:nvPr>
        </p:nvSpPr>
        <p:spPr/>
        <p:txBody>
          <a:bodyPr/>
          <a:lstStyle/>
          <a:p>
            <a:r>
              <a:rPr lang="cy-GB" dirty="0" smtClean="0"/>
              <a:t>Do </a:t>
            </a:r>
            <a:r>
              <a:rPr lang="cy-GB" dirty="0" err="1" smtClean="0"/>
              <a:t>you</a:t>
            </a:r>
            <a:r>
              <a:rPr lang="cy-GB" dirty="0" smtClean="0"/>
              <a:t> </a:t>
            </a:r>
            <a:r>
              <a:rPr lang="cy-GB" dirty="0" err="1" smtClean="0"/>
              <a:t>remember</a:t>
            </a:r>
            <a:r>
              <a:rPr lang="cy-GB" dirty="0" smtClean="0"/>
              <a:t>?</a:t>
            </a:r>
            <a:endParaRPr lang="en-GB" dirty="0"/>
          </a:p>
        </p:txBody>
      </p:sp>
      <p:pic>
        <p:nvPicPr>
          <p:cNvPr id="9" name="Content Placeholder 8"/>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442542" y="2751138"/>
            <a:ext cx="4685366" cy="3109912"/>
          </a:xfrm>
        </p:spPr>
      </p:pic>
    </p:spTree>
    <p:extLst>
      <p:ext uri="{BB962C8B-B14F-4D97-AF65-F5344CB8AC3E}">
        <p14:creationId xmlns:p14="http://schemas.microsoft.com/office/powerpoint/2010/main" val="2201687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3"/>
          <a:stretch>
            <a:fillRect/>
          </a:stretch>
        </p:blipFill>
        <p:spPr>
          <a:xfrm>
            <a:off x="450850" y="781397"/>
            <a:ext cx="5553075" cy="4297792"/>
          </a:xfrm>
          <a:prstGeom prst="rect">
            <a:avLst/>
          </a:prstGeom>
        </p:spPr>
      </p:pic>
      <p:sp>
        <p:nvSpPr>
          <p:cNvPr id="5" name="TextBox 4">
            <a:extLst>
              <a:ext uri="{FF2B5EF4-FFF2-40B4-BE49-F238E27FC236}">
                <a16:creationId xmlns:a16="http://schemas.microsoft.com/office/drawing/2014/main" id="{8807134F-8694-4BEF-9C25-C041132BAB4A}"/>
              </a:ext>
            </a:extLst>
          </p:cNvPr>
          <p:cNvSpPr txBox="1"/>
          <p:nvPr/>
        </p:nvSpPr>
        <p:spPr>
          <a:xfrm>
            <a:off x="637694" y="5861051"/>
            <a:ext cx="5179386"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endParaRPr lang="en-US" sz="1600" dirty="0">
              <a:ea typeface="Tahoma" panose="020B0604030504040204" pitchFamily="34" charset="0"/>
              <a:cs typeface="Tahoma" panose="020B0604030504040204" pitchFamily="34" charset="0"/>
            </a:endParaRPr>
          </a:p>
        </p:txBody>
      </p:sp>
      <p:sp>
        <p:nvSpPr>
          <p:cNvPr id="2" name="Title 1">
            <a:extLst>
              <a:ext uri="{FF2B5EF4-FFF2-40B4-BE49-F238E27FC236}">
                <a16:creationId xmlns:a16="http://schemas.microsoft.com/office/drawing/2014/main" id="{2E63FF28-EDA9-498B-BF3A-243D718DD7DF}"/>
              </a:ext>
            </a:extLst>
          </p:cNvPr>
          <p:cNvSpPr>
            <a:spLocks noGrp="1"/>
          </p:cNvSpPr>
          <p:nvPr>
            <p:ph type="title"/>
          </p:nvPr>
        </p:nvSpPr>
        <p:spPr/>
        <p:txBody>
          <a:bodyPr/>
          <a:lstStyle/>
          <a:p>
            <a:r>
              <a:rPr lang="en-US" dirty="0" err="1" smtClean="0"/>
              <a:t>Yr</a:t>
            </a:r>
            <a:r>
              <a:rPr lang="en-US" dirty="0" smtClean="0"/>
              <a:t> </a:t>
            </a:r>
            <a:r>
              <a:rPr lang="en-US" dirty="0" err="1" smtClean="0"/>
              <a:t>ymennydd</a:t>
            </a:r>
            <a:r>
              <a:rPr lang="en-US" dirty="0" smtClean="0"/>
              <a:t/>
            </a:r>
            <a:br>
              <a:rPr lang="en-US" dirty="0" smtClean="0"/>
            </a:br>
            <a:r>
              <a:rPr lang="en-US" dirty="0" smtClean="0">
                <a:solidFill>
                  <a:schemeClr val="accent2">
                    <a:lumMod val="75000"/>
                  </a:schemeClr>
                </a:solidFill>
              </a:rPr>
              <a:t>The brain</a:t>
            </a:r>
            <a:endParaRPr lang="en-US" dirty="0">
              <a:solidFill>
                <a:schemeClr val="accent2">
                  <a:lumMod val="75000"/>
                </a:schemeClr>
              </a:solidFill>
            </a:endParaRPr>
          </a:p>
        </p:txBody>
      </p:sp>
      <p:sp>
        <p:nvSpPr>
          <p:cNvPr id="4" name="Content Placeholder 3">
            <a:extLst>
              <a:ext uri="{FF2B5EF4-FFF2-40B4-BE49-F238E27FC236}">
                <a16:creationId xmlns:a16="http://schemas.microsoft.com/office/drawing/2014/main" id="{60322649-994F-4A10-ADE4-7A676293A71C}"/>
              </a:ext>
            </a:extLst>
          </p:cNvPr>
          <p:cNvSpPr>
            <a:spLocks noGrp="1"/>
          </p:cNvSpPr>
          <p:nvPr>
            <p:ph sz="half" idx="2"/>
          </p:nvPr>
        </p:nvSpPr>
        <p:spPr/>
        <p:txBody>
          <a:bodyPr/>
          <a:lstStyle/>
          <a:p>
            <a:pPr marL="0" indent="0">
              <a:buNone/>
            </a:pPr>
            <a:r>
              <a:rPr lang="en-US" dirty="0" smtClean="0"/>
              <a:t>Mae </a:t>
            </a:r>
            <a:r>
              <a:rPr lang="en-US" dirty="0" err="1" smtClean="0"/>
              <a:t>deall</a:t>
            </a:r>
            <a:r>
              <a:rPr lang="en-US" dirty="0" smtClean="0"/>
              <a:t> </a:t>
            </a:r>
            <a:r>
              <a:rPr lang="en-US" dirty="0" err="1" smtClean="0"/>
              <a:t>datblygiad</a:t>
            </a:r>
            <a:r>
              <a:rPr lang="en-US" dirty="0" smtClean="0"/>
              <a:t> y </a:t>
            </a:r>
            <a:r>
              <a:rPr lang="en-US" dirty="0" err="1" smtClean="0"/>
              <a:t>plentyn</a:t>
            </a:r>
            <a:r>
              <a:rPr lang="en-US" dirty="0" smtClean="0"/>
              <a:t> </a:t>
            </a:r>
            <a:r>
              <a:rPr lang="en-US" dirty="0" err="1" smtClean="0"/>
              <a:t>yn</a:t>
            </a:r>
            <a:r>
              <a:rPr lang="en-US" dirty="0" smtClean="0"/>
              <a:t> </a:t>
            </a:r>
            <a:r>
              <a:rPr lang="en-US" dirty="0" err="1" smtClean="0"/>
              <a:t>wybyddol</a:t>
            </a:r>
            <a:r>
              <a:rPr lang="en-US" dirty="0" smtClean="0"/>
              <a:t>, </a:t>
            </a:r>
            <a:r>
              <a:rPr lang="en-US" dirty="0" err="1" smtClean="0"/>
              <a:t>yn</a:t>
            </a:r>
            <a:r>
              <a:rPr lang="en-US" dirty="0" smtClean="0"/>
              <a:t> </a:t>
            </a:r>
            <a:r>
              <a:rPr lang="en-US" dirty="0" err="1" smtClean="0"/>
              <a:t>gorfforol</a:t>
            </a:r>
            <a:r>
              <a:rPr lang="en-US" dirty="0" smtClean="0"/>
              <a:t>, </a:t>
            </a:r>
            <a:r>
              <a:rPr lang="en-US" dirty="0" err="1" smtClean="0"/>
              <a:t>yn</a:t>
            </a:r>
            <a:r>
              <a:rPr lang="en-US" dirty="0" smtClean="0"/>
              <a:t> </a:t>
            </a:r>
            <a:r>
              <a:rPr lang="en-US" dirty="0" err="1" smtClean="0"/>
              <a:t>ymddygiadol</a:t>
            </a:r>
            <a:r>
              <a:rPr lang="en-US" dirty="0" smtClean="0"/>
              <a:t>, </a:t>
            </a:r>
            <a:r>
              <a:rPr lang="en-US" dirty="0" err="1" smtClean="0"/>
              <a:t>yn</a:t>
            </a:r>
            <a:r>
              <a:rPr lang="en-US" dirty="0" smtClean="0"/>
              <a:t> </a:t>
            </a:r>
            <a:r>
              <a:rPr lang="en-US" dirty="0" err="1" smtClean="0"/>
              <a:t>ysbrydol</a:t>
            </a:r>
            <a:r>
              <a:rPr lang="en-US" dirty="0"/>
              <a:t> </a:t>
            </a:r>
            <a:r>
              <a:rPr lang="en-US" dirty="0" smtClean="0"/>
              <a:t>ac</a:t>
            </a:r>
            <a:r>
              <a:rPr lang="en-US" dirty="0" smtClean="0"/>
              <a:t> </a:t>
            </a:r>
            <a:r>
              <a:rPr lang="en-US" dirty="0" err="1" smtClean="0"/>
              <a:t>yn</a:t>
            </a:r>
            <a:r>
              <a:rPr lang="en-US" dirty="0" smtClean="0"/>
              <a:t> </a:t>
            </a:r>
            <a:r>
              <a:rPr lang="en-US" dirty="0" err="1" smtClean="0"/>
              <a:t>foesol</a:t>
            </a:r>
            <a:r>
              <a:rPr lang="en-US" dirty="0" smtClean="0"/>
              <a:t> </a:t>
            </a:r>
            <a:r>
              <a:rPr lang="en-US" dirty="0" err="1" smtClean="0"/>
              <a:t>yn</a:t>
            </a:r>
            <a:r>
              <a:rPr lang="en-US" dirty="0" smtClean="0"/>
              <a:t> </a:t>
            </a:r>
            <a:r>
              <a:rPr lang="en-US" dirty="0" err="1" smtClean="0"/>
              <a:t>angenrheidiol</a:t>
            </a:r>
            <a:r>
              <a:rPr lang="en-US" dirty="0" smtClean="0"/>
              <a:t> </a:t>
            </a:r>
            <a:r>
              <a:rPr lang="en-US" dirty="0" err="1" smtClean="0"/>
              <a:t>fel</a:t>
            </a:r>
            <a:r>
              <a:rPr lang="en-US" dirty="0" smtClean="0"/>
              <a:t> y </a:t>
            </a:r>
            <a:r>
              <a:rPr lang="en-US" dirty="0" err="1" smtClean="0"/>
              <a:t>medrwn</a:t>
            </a:r>
            <a:r>
              <a:rPr lang="en-US" dirty="0" smtClean="0"/>
              <a:t> </a:t>
            </a:r>
            <a:r>
              <a:rPr lang="en-US" dirty="0" err="1" smtClean="0"/>
              <a:t>bersonoli’r</a:t>
            </a:r>
            <a:r>
              <a:rPr lang="en-US" dirty="0" smtClean="0"/>
              <a:t> </a:t>
            </a:r>
            <a:r>
              <a:rPr lang="en-US" dirty="0" err="1" smtClean="0"/>
              <a:t>dysgu</a:t>
            </a:r>
            <a:r>
              <a:rPr lang="en-US" dirty="0" smtClean="0"/>
              <a:t>.</a:t>
            </a:r>
          </a:p>
          <a:p>
            <a:pPr marL="0" indent="0">
              <a:buNone/>
            </a:pPr>
            <a:endParaRPr lang="en-US" dirty="0" smtClean="0"/>
          </a:p>
          <a:p>
            <a:pPr marL="0" indent="0">
              <a:buNone/>
            </a:pPr>
            <a:endParaRPr lang="en-US" dirty="0" smtClean="0"/>
          </a:p>
          <a:p>
            <a:pPr marL="0" indent="0">
              <a:buNone/>
            </a:pPr>
            <a:r>
              <a:rPr lang="en-US" dirty="0" smtClean="0">
                <a:solidFill>
                  <a:schemeClr val="accent2">
                    <a:lumMod val="75000"/>
                  </a:schemeClr>
                </a:solidFill>
              </a:rPr>
              <a:t>Understanding the child’s cognitive, physical, behavioral, spiritual</a:t>
            </a:r>
            <a:r>
              <a:rPr lang="en-US" dirty="0">
                <a:solidFill>
                  <a:schemeClr val="accent2">
                    <a:lumMod val="75000"/>
                  </a:schemeClr>
                </a:solidFill>
              </a:rPr>
              <a:t> </a:t>
            </a:r>
            <a:r>
              <a:rPr lang="en-US" dirty="0" smtClean="0">
                <a:solidFill>
                  <a:schemeClr val="accent2">
                    <a:lumMod val="75000"/>
                  </a:schemeClr>
                </a:solidFill>
              </a:rPr>
              <a:t>and moral development is imperative in order to personalize the learning.</a:t>
            </a:r>
            <a:endParaRPr lang="en-US" dirty="0">
              <a:solidFill>
                <a:schemeClr val="accent2">
                  <a:lumMod val="75000"/>
                </a:schemeClr>
              </a:solidFill>
            </a:endParaRPr>
          </a:p>
          <a:p>
            <a:pPr marL="0" indent="0">
              <a:buNone/>
            </a:pPr>
            <a:endParaRPr lang="en-US" dirty="0" smtClean="0">
              <a:solidFill>
                <a:schemeClr val="accent2">
                  <a:lumMod val="75000"/>
                </a:schemeClr>
              </a:solidFill>
            </a:endParaRPr>
          </a:p>
          <a:p>
            <a:pPr marL="0" indent="0">
              <a:buNone/>
            </a:pPr>
            <a:endParaRPr lang="en-US" dirty="0"/>
          </a:p>
        </p:txBody>
      </p:sp>
    </p:spTree>
    <p:extLst>
      <p:ext uri="{BB962C8B-B14F-4D97-AF65-F5344CB8AC3E}">
        <p14:creationId xmlns:p14="http://schemas.microsoft.com/office/powerpoint/2010/main" val="3378919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p:txBody>
          <a:bodyPr/>
          <a:lstStyle/>
          <a:p>
            <a:r>
              <a:rPr lang="en-US" dirty="0" err="1" smtClean="0"/>
              <a:t>Haenau’r</a:t>
            </a:r>
            <a:r>
              <a:rPr lang="en-US" dirty="0" smtClean="0"/>
              <a:t> </a:t>
            </a:r>
            <a:r>
              <a:rPr lang="en-US" dirty="0" err="1" smtClean="0"/>
              <a:t>ymennydd</a:t>
            </a:r>
            <a:r>
              <a:rPr lang="en-US" dirty="0" smtClean="0"/>
              <a:t/>
            </a:r>
            <a:br>
              <a:rPr lang="en-US" dirty="0" smtClean="0"/>
            </a:br>
            <a:r>
              <a:rPr lang="en-US" dirty="0" smtClean="0">
                <a:solidFill>
                  <a:schemeClr val="accent2">
                    <a:lumMod val="75000"/>
                  </a:schemeClr>
                </a:solidFill>
              </a:rPr>
              <a:t>The tiers of the brain</a:t>
            </a:r>
            <a:endParaRPr lang="en-US" dirty="0">
              <a:solidFill>
                <a:schemeClr val="accent2">
                  <a:lumMod val="75000"/>
                </a:schemeClr>
              </a:solidFill>
            </a:endParaRPr>
          </a:p>
        </p:txBody>
      </p:sp>
      <p:pic>
        <p:nvPicPr>
          <p:cNvPr id="3" name="Picture 2"/>
          <p:cNvPicPr>
            <a:picLocks noChangeAspect="1"/>
          </p:cNvPicPr>
          <p:nvPr/>
        </p:nvPicPr>
        <p:blipFill>
          <a:blip r:embed="rId3"/>
          <a:stretch>
            <a:fillRect/>
          </a:stretch>
        </p:blipFill>
        <p:spPr>
          <a:xfrm>
            <a:off x="2003366" y="2139408"/>
            <a:ext cx="8079971" cy="4295775"/>
          </a:xfrm>
          <a:prstGeom prst="rect">
            <a:avLst/>
          </a:prstGeom>
        </p:spPr>
      </p:pic>
      <p:sp>
        <p:nvSpPr>
          <p:cNvPr id="9" name="TextBox 8">
            <a:extLst>
              <a:ext uri="{FF2B5EF4-FFF2-40B4-BE49-F238E27FC236}">
                <a16:creationId xmlns:a16="http://schemas.microsoft.com/office/drawing/2014/main" id="{5C89125E-899C-42CA-AC49-A619DD710D58}"/>
              </a:ext>
            </a:extLst>
          </p:cNvPr>
          <p:cNvSpPr txBox="1"/>
          <p:nvPr/>
        </p:nvSpPr>
        <p:spPr>
          <a:xfrm>
            <a:off x="7353300" y="340857"/>
            <a:ext cx="4584700" cy="338554"/>
          </a:xfrm>
          <a:prstGeom prst="rect">
            <a:avLst/>
          </a:prstGeom>
          <a:solidFill>
            <a:schemeClr val="tx1"/>
          </a:solidFill>
          <a:effectLst>
            <a:outerShdw blurRad="63500" sx="102000" sy="102000" algn="ctr" rotWithShape="0">
              <a:prstClr val="black">
                <a:alpha val="40000"/>
              </a:prstClr>
            </a:outerShdw>
          </a:effectLst>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endParaRPr lang="en-US" sz="1600" dirty="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41546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9956" y="1944218"/>
            <a:ext cx="4449311" cy="5201424"/>
          </a:xfrm>
          <a:prstGeom prst="rect">
            <a:avLst/>
          </a:prstGeom>
          <a:noFill/>
        </p:spPr>
        <p:txBody>
          <a:bodyPr wrap="square" rtlCol="0">
            <a:spAutoFit/>
          </a:bodyPr>
          <a:lstStyle/>
          <a:p>
            <a:endParaRPr lang="cy-GB" sz="1400" dirty="0" smtClean="0"/>
          </a:p>
          <a:p>
            <a:r>
              <a:rPr lang="cy-GB" sz="2000" dirty="0" smtClean="0"/>
              <a:t>Strategaethau yr holl ymennydd</a:t>
            </a:r>
          </a:p>
          <a:p>
            <a:endParaRPr lang="cy-GB" sz="2000" dirty="0" smtClean="0"/>
          </a:p>
          <a:p>
            <a:r>
              <a:rPr lang="cy-GB" sz="2000" dirty="0" smtClean="0"/>
              <a:t>*Cysylltu ac </a:t>
            </a:r>
            <a:r>
              <a:rPr lang="cy-GB" sz="2000" dirty="0" err="1" smtClean="0"/>
              <a:t>atgyfeirio</a:t>
            </a:r>
            <a:endParaRPr lang="cy-GB" sz="2000" dirty="0" smtClean="0"/>
          </a:p>
          <a:p>
            <a:r>
              <a:rPr lang="cy-GB" sz="2000" dirty="0" smtClean="0"/>
              <a:t>*Enwi a thawelu</a:t>
            </a:r>
          </a:p>
          <a:p>
            <a:r>
              <a:rPr lang="cy-GB" sz="2000" dirty="0" smtClean="0"/>
              <a:t>*Ymgysylltu nid gwylltu</a:t>
            </a:r>
          </a:p>
          <a:p>
            <a:r>
              <a:rPr lang="cy-GB" sz="2000" dirty="0" smtClean="0"/>
              <a:t>*Ymarfer neu golli</a:t>
            </a:r>
          </a:p>
          <a:p>
            <a:r>
              <a:rPr lang="cy-GB" sz="2000" dirty="0" smtClean="0"/>
              <a:t>*Symud neu golli</a:t>
            </a:r>
          </a:p>
          <a:p>
            <a:r>
              <a:rPr lang="cy-GB" sz="2000" dirty="0" smtClean="0"/>
              <a:t>*Adalw</a:t>
            </a:r>
          </a:p>
          <a:p>
            <a:r>
              <a:rPr lang="cy-GB" sz="2000" dirty="0" smtClean="0"/>
              <a:t>*Cofio i gofio</a:t>
            </a:r>
          </a:p>
          <a:p>
            <a:r>
              <a:rPr lang="cy-GB" sz="2000" dirty="0" smtClean="0"/>
              <a:t>*Cymylau teimladau</a:t>
            </a:r>
          </a:p>
          <a:p>
            <a:r>
              <a:rPr lang="cy-GB" sz="2000" dirty="0" smtClean="0"/>
              <a:t>*Tu mewn tu allan</a:t>
            </a:r>
          </a:p>
          <a:p>
            <a:r>
              <a:rPr lang="cy-GB" sz="2000" dirty="0" smtClean="0"/>
              <a:t>*Ymarfer </a:t>
            </a:r>
            <a:r>
              <a:rPr lang="cy-GB" sz="2000" dirty="0" err="1" smtClean="0"/>
              <a:t>meddwlweld</a:t>
            </a:r>
            <a:endParaRPr lang="cy-GB" sz="2000" dirty="0" smtClean="0"/>
          </a:p>
          <a:p>
            <a:r>
              <a:rPr lang="cy-GB" sz="2000" dirty="0" smtClean="0"/>
              <a:t>*Y Ffatri sbri</a:t>
            </a:r>
          </a:p>
          <a:p>
            <a:r>
              <a:rPr lang="cy-GB" sz="2000" dirty="0" smtClean="0"/>
              <a:t>*Cysylltu drwy wrthdaro</a:t>
            </a:r>
            <a:endParaRPr lang="cy-GB" sz="2000" dirty="0"/>
          </a:p>
          <a:p>
            <a:endParaRPr lang="cy-GB" sz="2000" dirty="0" smtClean="0"/>
          </a:p>
          <a:p>
            <a:endParaRPr lang="en-GB" dirty="0"/>
          </a:p>
        </p:txBody>
      </p:sp>
      <p:pic>
        <p:nvPicPr>
          <p:cNvPr id="3" name="Picture 2"/>
          <p:cNvPicPr>
            <a:picLocks noChangeAspect="1"/>
          </p:cNvPicPr>
          <p:nvPr/>
        </p:nvPicPr>
        <p:blipFill>
          <a:blip r:embed="rId3"/>
          <a:stretch>
            <a:fillRect/>
          </a:stretch>
        </p:blipFill>
        <p:spPr>
          <a:xfrm>
            <a:off x="8876588" y="135467"/>
            <a:ext cx="2290946" cy="1608624"/>
          </a:xfrm>
          <a:prstGeom prst="rect">
            <a:avLst/>
          </a:prstGeom>
        </p:spPr>
      </p:pic>
      <p:pic>
        <p:nvPicPr>
          <p:cNvPr id="5" name="Picture 4"/>
          <p:cNvPicPr>
            <a:picLocks noChangeAspect="1"/>
          </p:cNvPicPr>
          <p:nvPr/>
        </p:nvPicPr>
        <p:blipFill>
          <a:blip r:embed="rId4"/>
          <a:stretch>
            <a:fillRect/>
          </a:stretch>
        </p:blipFill>
        <p:spPr>
          <a:xfrm>
            <a:off x="6351587" y="2333685"/>
            <a:ext cx="4680479" cy="4139519"/>
          </a:xfrm>
          <a:prstGeom prst="rect">
            <a:avLst/>
          </a:prstGeom>
        </p:spPr>
      </p:pic>
      <p:sp>
        <p:nvSpPr>
          <p:cNvPr id="6" name="Title 5"/>
          <p:cNvSpPr>
            <a:spLocks noGrp="1"/>
          </p:cNvSpPr>
          <p:nvPr>
            <p:ph type="title"/>
          </p:nvPr>
        </p:nvSpPr>
        <p:spPr/>
        <p:txBody>
          <a:bodyPr/>
          <a:lstStyle/>
          <a:p>
            <a:r>
              <a:rPr lang="cy-GB" dirty="0" smtClean="0"/>
              <a:t>Dr </a:t>
            </a:r>
            <a:r>
              <a:rPr lang="cy-GB" dirty="0"/>
              <a:t>D</a:t>
            </a:r>
            <a:r>
              <a:rPr lang="cy-GB" dirty="0" smtClean="0"/>
              <a:t>aniel </a:t>
            </a:r>
            <a:r>
              <a:rPr lang="cy-GB" dirty="0" err="1" smtClean="0"/>
              <a:t>Siegel</a:t>
            </a:r>
            <a:endParaRPr lang="en-GB" dirty="0"/>
          </a:p>
        </p:txBody>
      </p:sp>
    </p:spTree>
    <p:extLst>
      <p:ext uri="{BB962C8B-B14F-4D97-AF65-F5344CB8AC3E}">
        <p14:creationId xmlns:p14="http://schemas.microsoft.com/office/powerpoint/2010/main" val="2394598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half" idx="2"/>
          </p:nvPr>
        </p:nvPicPr>
        <p:blipFill>
          <a:blip r:embed="rId3"/>
          <a:stretch>
            <a:fillRect/>
          </a:stretch>
        </p:blipFill>
        <p:spPr>
          <a:xfrm>
            <a:off x="8647437" y="199440"/>
            <a:ext cx="2181430" cy="1531726"/>
          </a:xfrm>
          <a:prstGeom prst="rect">
            <a:avLst/>
          </a:prstGeom>
        </p:spPr>
      </p:pic>
      <p:sp>
        <p:nvSpPr>
          <p:cNvPr id="9" name="TextBox 8"/>
          <p:cNvSpPr txBox="1"/>
          <p:nvPr/>
        </p:nvSpPr>
        <p:spPr>
          <a:xfrm>
            <a:off x="834659" y="2067868"/>
            <a:ext cx="4516273" cy="4678204"/>
          </a:xfrm>
          <a:prstGeom prst="rect">
            <a:avLst/>
          </a:prstGeom>
          <a:noFill/>
        </p:spPr>
        <p:txBody>
          <a:bodyPr wrap="square" rtlCol="0">
            <a:spAutoFit/>
          </a:bodyPr>
          <a:lstStyle/>
          <a:p>
            <a:endParaRPr lang="cy-GB" dirty="0" smtClean="0"/>
          </a:p>
          <a:p>
            <a:r>
              <a:rPr lang="cy-GB" sz="2000" dirty="0" err="1" smtClean="0">
                <a:solidFill>
                  <a:schemeClr val="accent2">
                    <a:lumMod val="75000"/>
                  </a:schemeClr>
                </a:solidFill>
              </a:rPr>
              <a:t>Whole</a:t>
            </a:r>
            <a:r>
              <a:rPr lang="cy-GB" sz="2000" dirty="0" smtClean="0">
                <a:solidFill>
                  <a:schemeClr val="accent2">
                    <a:lumMod val="75000"/>
                  </a:schemeClr>
                </a:solidFill>
              </a:rPr>
              <a:t> </a:t>
            </a:r>
            <a:r>
              <a:rPr lang="cy-GB" sz="2000" dirty="0">
                <a:solidFill>
                  <a:schemeClr val="accent2">
                    <a:lumMod val="75000"/>
                  </a:schemeClr>
                </a:solidFill>
              </a:rPr>
              <a:t>brain </a:t>
            </a:r>
            <a:r>
              <a:rPr lang="cy-GB" sz="2000" dirty="0" err="1" smtClean="0">
                <a:solidFill>
                  <a:schemeClr val="accent2">
                    <a:lumMod val="75000"/>
                  </a:schemeClr>
                </a:solidFill>
              </a:rPr>
              <a:t>strategies</a:t>
            </a:r>
            <a:endParaRPr lang="cy-GB" sz="2000" dirty="0" smtClean="0">
              <a:solidFill>
                <a:schemeClr val="accent2">
                  <a:lumMod val="75000"/>
                </a:schemeClr>
              </a:solidFill>
            </a:endParaRPr>
          </a:p>
          <a:p>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Connect</a:t>
            </a:r>
            <a:r>
              <a:rPr lang="cy-GB" sz="2000" dirty="0">
                <a:solidFill>
                  <a:schemeClr val="accent2">
                    <a:lumMod val="75000"/>
                  </a:schemeClr>
                </a:solidFill>
              </a:rPr>
              <a:t> &amp; </a:t>
            </a:r>
            <a:r>
              <a:rPr lang="cy-GB" sz="2000" dirty="0" err="1">
                <a:solidFill>
                  <a:schemeClr val="accent2">
                    <a:lumMod val="75000"/>
                  </a:schemeClr>
                </a:solidFill>
              </a:rPr>
              <a:t>redirect</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Name</a:t>
            </a:r>
            <a:r>
              <a:rPr lang="cy-GB" sz="2000" dirty="0">
                <a:solidFill>
                  <a:schemeClr val="accent2">
                    <a:lumMod val="75000"/>
                  </a:schemeClr>
                </a:solidFill>
              </a:rPr>
              <a:t> &amp; </a:t>
            </a:r>
            <a:r>
              <a:rPr lang="cy-GB" sz="2000" dirty="0" err="1">
                <a:solidFill>
                  <a:schemeClr val="accent2">
                    <a:lumMod val="75000"/>
                  </a:schemeClr>
                </a:solidFill>
              </a:rPr>
              <a:t>tame</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Engage</a:t>
            </a:r>
            <a:r>
              <a:rPr lang="cy-GB" sz="2000" dirty="0">
                <a:solidFill>
                  <a:schemeClr val="accent2">
                    <a:lumMod val="75000"/>
                  </a:schemeClr>
                </a:solidFill>
              </a:rPr>
              <a:t> not </a:t>
            </a:r>
            <a:r>
              <a:rPr lang="cy-GB" sz="2000" dirty="0" err="1">
                <a:solidFill>
                  <a:schemeClr val="accent2">
                    <a:lumMod val="75000"/>
                  </a:schemeClr>
                </a:solidFill>
              </a:rPr>
              <a:t>enrage</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Use</a:t>
            </a:r>
            <a:r>
              <a:rPr lang="cy-GB" sz="2000" dirty="0">
                <a:solidFill>
                  <a:schemeClr val="accent2">
                    <a:lumMod val="75000"/>
                  </a:schemeClr>
                </a:solidFill>
              </a:rPr>
              <a:t> it or </a:t>
            </a:r>
            <a:r>
              <a:rPr lang="cy-GB" sz="2000" dirty="0" err="1">
                <a:solidFill>
                  <a:schemeClr val="accent2">
                    <a:lumMod val="75000"/>
                  </a:schemeClr>
                </a:solidFill>
              </a:rPr>
              <a:t>lose</a:t>
            </a:r>
            <a:r>
              <a:rPr lang="cy-GB" sz="2000" dirty="0">
                <a:solidFill>
                  <a:schemeClr val="accent2">
                    <a:lumMod val="75000"/>
                  </a:schemeClr>
                </a:solidFill>
              </a:rPr>
              <a:t> it</a:t>
            </a:r>
          </a:p>
          <a:p>
            <a:r>
              <a:rPr lang="cy-GB" sz="2000" dirty="0" smtClean="0">
                <a:solidFill>
                  <a:schemeClr val="accent2">
                    <a:lumMod val="75000"/>
                  </a:schemeClr>
                </a:solidFill>
              </a:rPr>
              <a:t>*</a:t>
            </a:r>
            <a:r>
              <a:rPr lang="cy-GB" sz="2000" dirty="0" err="1">
                <a:solidFill>
                  <a:schemeClr val="accent2">
                    <a:lumMod val="75000"/>
                  </a:schemeClr>
                </a:solidFill>
              </a:rPr>
              <a:t>M</a:t>
            </a:r>
            <a:r>
              <a:rPr lang="cy-GB" sz="2000" dirty="0" err="1" smtClean="0">
                <a:solidFill>
                  <a:schemeClr val="accent2">
                    <a:lumMod val="75000"/>
                  </a:schemeClr>
                </a:solidFill>
              </a:rPr>
              <a:t>ove</a:t>
            </a:r>
            <a:r>
              <a:rPr lang="cy-GB" sz="2000" dirty="0" smtClean="0">
                <a:solidFill>
                  <a:schemeClr val="accent2">
                    <a:lumMod val="75000"/>
                  </a:schemeClr>
                </a:solidFill>
              </a:rPr>
              <a:t> it or </a:t>
            </a:r>
            <a:r>
              <a:rPr lang="cy-GB" sz="2000" dirty="0" err="1" smtClean="0">
                <a:solidFill>
                  <a:schemeClr val="accent2">
                    <a:lumMod val="75000"/>
                  </a:schemeClr>
                </a:solidFill>
              </a:rPr>
              <a:t>lose</a:t>
            </a:r>
            <a:r>
              <a:rPr lang="cy-GB" sz="2000" dirty="0" smtClean="0">
                <a:solidFill>
                  <a:schemeClr val="accent2">
                    <a:lumMod val="75000"/>
                  </a:schemeClr>
                </a:solidFill>
              </a:rPr>
              <a:t> it</a:t>
            </a:r>
          </a:p>
          <a:p>
            <a:r>
              <a:rPr lang="cy-GB" sz="2000" dirty="0" smtClean="0">
                <a:solidFill>
                  <a:schemeClr val="accent2">
                    <a:lumMod val="75000"/>
                  </a:schemeClr>
                </a:solidFill>
              </a:rPr>
              <a:t>*</a:t>
            </a:r>
            <a:r>
              <a:rPr lang="cy-GB" sz="2000" dirty="0" err="1" smtClean="0">
                <a:solidFill>
                  <a:schemeClr val="accent2">
                    <a:lumMod val="75000"/>
                  </a:schemeClr>
                </a:solidFill>
              </a:rPr>
              <a:t>Replay</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Remember</a:t>
            </a:r>
            <a:r>
              <a:rPr lang="cy-GB" sz="2000" dirty="0">
                <a:solidFill>
                  <a:schemeClr val="accent2">
                    <a:lumMod val="75000"/>
                  </a:schemeClr>
                </a:solidFill>
              </a:rPr>
              <a:t> to </a:t>
            </a:r>
            <a:r>
              <a:rPr lang="cy-GB" sz="2000" dirty="0" err="1">
                <a:solidFill>
                  <a:schemeClr val="accent2">
                    <a:lumMod val="75000"/>
                  </a:schemeClr>
                </a:solidFill>
              </a:rPr>
              <a:t>remember</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Emotional</a:t>
            </a:r>
            <a:r>
              <a:rPr lang="cy-GB" sz="2000" dirty="0">
                <a:solidFill>
                  <a:schemeClr val="accent2">
                    <a:lumMod val="75000"/>
                  </a:schemeClr>
                </a:solidFill>
              </a:rPr>
              <a:t> </a:t>
            </a:r>
            <a:r>
              <a:rPr lang="cy-GB" sz="2000" dirty="0" err="1">
                <a:solidFill>
                  <a:schemeClr val="accent2">
                    <a:lumMod val="75000"/>
                  </a:schemeClr>
                </a:solidFill>
              </a:rPr>
              <a:t>clouds</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Inside</a:t>
            </a:r>
            <a:r>
              <a:rPr lang="cy-GB" sz="2000" dirty="0">
                <a:solidFill>
                  <a:schemeClr val="accent2">
                    <a:lumMod val="75000"/>
                  </a:schemeClr>
                </a:solidFill>
              </a:rPr>
              <a:t> </a:t>
            </a:r>
            <a:r>
              <a:rPr lang="cy-GB" sz="2000" dirty="0" err="1" smtClean="0">
                <a:solidFill>
                  <a:schemeClr val="accent2">
                    <a:lumMod val="75000"/>
                  </a:schemeClr>
                </a:solidFill>
              </a:rPr>
              <a:t>outside</a:t>
            </a:r>
            <a:endParaRPr lang="cy-GB" sz="2000" dirty="0">
              <a:solidFill>
                <a:schemeClr val="accent2">
                  <a:lumMod val="75000"/>
                </a:schemeClr>
              </a:solidFill>
            </a:endParaRPr>
          </a:p>
          <a:p>
            <a:r>
              <a:rPr lang="cy-GB" sz="2000" dirty="0">
                <a:solidFill>
                  <a:schemeClr val="accent2">
                    <a:lumMod val="75000"/>
                  </a:schemeClr>
                </a:solidFill>
              </a:rPr>
              <a:t>*</a:t>
            </a:r>
            <a:r>
              <a:rPr lang="cy-GB" sz="2000" dirty="0" err="1">
                <a:solidFill>
                  <a:schemeClr val="accent2">
                    <a:lumMod val="75000"/>
                  </a:schemeClr>
                </a:solidFill>
              </a:rPr>
              <a:t>Exercise</a:t>
            </a:r>
            <a:r>
              <a:rPr lang="cy-GB" sz="2000" dirty="0">
                <a:solidFill>
                  <a:schemeClr val="accent2">
                    <a:lumMod val="75000"/>
                  </a:schemeClr>
                </a:solidFill>
              </a:rPr>
              <a:t> </a:t>
            </a:r>
            <a:r>
              <a:rPr lang="cy-GB" sz="2000" dirty="0" err="1" smtClean="0">
                <a:solidFill>
                  <a:schemeClr val="accent2">
                    <a:lumMod val="75000"/>
                  </a:schemeClr>
                </a:solidFill>
              </a:rPr>
              <a:t>mindsight</a:t>
            </a:r>
            <a:endParaRPr lang="cy-GB" sz="2000" dirty="0" smtClean="0">
              <a:solidFill>
                <a:schemeClr val="accent2">
                  <a:lumMod val="75000"/>
                </a:schemeClr>
              </a:solidFill>
            </a:endParaRPr>
          </a:p>
          <a:p>
            <a:r>
              <a:rPr lang="cy-GB" sz="2000" dirty="0" smtClean="0">
                <a:solidFill>
                  <a:schemeClr val="accent2">
                    <a:lumMod val="75000"/>
                  </a:schemeClr>
                </a:solidFill>
              </a:rPr>
              <a:t>*The fun </a:t>
            </a:r>
            <a:r>
              <a:rPr lang="cy-GB" sz="2000" dirty="0" err="1" smtClean="0">
                <a:solidFill>
                  <a:schemeClr val="accent2">
                    <a:lumMod val="75000"/>
                  </a:schemeClr>
                </a:solidFill>
              </a:rPr>
              <a:t>factory</a:t>
            </a:r>
            <a:endParaRPr lang="cy-GB" sz="2000" dirty="0" smtClean="0">
              <a:solidFill>
                <a:schemeClr val="accent2">
                  <a:lumMod val="75000"/>
                </a:schemeClr>
              </a:solidFill>
            </a:endParaRPr>
          </a:p>
          <a:p>
            <a:r>
              <a:rPr lang="cy-GB" sz="2000" dirty="0" smtClean="0">
                <a:solidFill>
                  <a:schemeClr val="accent2">
                    <a:lumMod val="75000"/>
                  </a:schemeClr>
                </a:solidFill>
              </a:rPr>
              <a:t>*</a:t>
            </a:r>
            <a:r>
              <a:rPr lang="cy-GB" sz="2000" dirty="0" err="1" smtClean="0">
                <a:solidFill>
                  <a:schemeClr val="accent2">
                    <a:lumMod val="75000"/>
                  </a:schemeClr>
                </a:solidFill>
              </a:rPr>
              <a:t>Connection</a:t>
            </a:r>
            <a:r>
              <a:rPr lang="cy-GB" sz="2000" dirty="0" smtClean="0">
                <a:solidFill>
                  <a:schemeClr val="accent2">
                    <a:lumMod val="75000"/>
                  </a:schemeClr>
                </a:solidFill>
              </a:rPr>
              <a:t> </a:t>
            </a:r>
            <a:r>
              <a:rPr lang="cy-GB" sz="2000" dirty="0" err="1" smtClean="0">
                <a:solidFill>
                  <a:schemeClr val="accent2">
                    <a:lumMod val="75000"/>
                  </a:schemeClr>
                </a:solidFill>
              </a:rPr>
              <a:t>through</a:t>
            </a:r>
            <a:r>
              <a:rPr lang="cy-GB" sz="2000" dirty="0" smtClean="0">
                <a:solidFill>
                  <a:schemeClr val="accent2">
                    <a:lumMod val="75000"/>
                  </a:schemeClr>
                </a:solidFill>
              </a:rPr>
              <a:t> </a:t>
            </a:r>
            <a:r>
              <a:rPr lang="cy-GB" sz="2000" dirty="0" err="1" smtClean="0">
                <a:solidFill>
                  <a:schemeClr val="accent2">
                    <a:lumMod val="75000"/>
                  </a:schemeClr>
                </a:solidFill>
              </a:rPr>
              <a:t>conflict</a:t>
            </a:r>
            <a:endParaRPr lang="cy-GB" sz="2000" dirty="0">
              <a:solidFill>
                <a:schemeClr val="accent2">
                  <a:lumMod val="75000"/>
                </a:schemeClr>
              </a:solidFill>
            </a:endParaRPr>
          </a:p>
        </p:txBody>
      </p:sp>
      <p:pic>
        <p:nvPicPr>
          <p:cNvPr id="10" name="Picture 9"/>
          <p:cNvPicPr>
            <a:picLocks noChangeAspect="1"/>
          </p:cNvPicPr>
          <p:nvPr/>
        </p:nvPicPr>
        <p:blipFill>
          <a:blip r:embed="rId4"/>
          <a:stretch>
            <a:fillRect/>
          </a:stretch>
        </p:blipFill>
        <p:spPr>
          <a:xfrm>
            <a:off x="6891867" y="2194868"/>
            <a:ext cx="4944532" cy="4373054"/>
          </a:xfrm>
          <a:prstGeom prst="rect">
            <a:avLst/>
          </a:prstGeom>
        </p:spPr>
      </p:pic>
      <p:sp>
        <p:nvSpPr>
          <p:cNvPr id="11" name="TextBox 10"/>
          <p:cNvSpPr txBox="1"/>
          <p:nvPr/>
        </p:nvSpPr>
        <p:spPr>
          <a:xfrm>
            <a:off x="1185333" y="533400"/>
            <a:ext cx="6265334" cy="523220"/>
          </a:xfrm>
          <a:prstGeom prst="rect">
            <a:avLst/>
          </a:prstGeom>
          <a:noFill/>
        </p:spPr>
        <p:txBody>
          <a:bodyPr wrap="square" rtlCol="0">
            <a:spAutoFit/>
          </a:bodyPr>
          <a:lstStyle/>
          <a:p>
            <a:r>
              <a:rPr lang="cy-GB" sz="2800" b="1" dirty="0" smtClean="0">
                <a:solidFill>
                  <a:schemeClr val="accent2">
                    <a:lumMod val="75000"/>
                  </a:schemeClr>
                </a:solidFill>
              </a:rPr>
              <a:t>Dr Daniel </a:t>
            </a:r>
            <a:r>
              <a:rPr lang="cy-GB" sz="2800" b="1" dirty="0" err="1" smtClean="0">
                <a:solidFill>
                  <a:schemeClr val="accent2">
                    <a:lumMod val="75000"/>
                  </a:schemeClr>
                </a:solidFill>
              </a:rPr>
              <a:t>Siegel</a:t>
            </a:r>
            <a:endParaRPr lang="en-GB" sz="2800" b="1" dirty="0">
              <a:solidFill>
                <a:schemeClr val="accent2">
                  <a:lumMod val="75000"/>
                </a:schemeClr>
              </a:solidFill>
            </a:endParaRPr>
          </a:p>
        </p:txBody>
      </p:sp>
    </p:spTree>
    <p:extLst>
      <p:ext uri="{BB962C8B-B14F-4D97-AF65-F5344CB8AC3E}">
        <p14:creationId xmlns:p14="http://schemas.microsoft.com/office/powerpoint/2010/main" val="753470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7148667" cy="970450"/>
          </a:xfrm>
        </p:spPr>
        <p:txBody>
          <a:bodyPr/>
          <a:lstStyle/>
          <a:p>
            <a:r>
              <a:rPr lang="cy-GB" sz="3200" dirty="0" smtClean="0"/>
              <a:t>Yr Athro/ Arglwydd Robert </a:t>
            </a:r>
            <a:r>
              <a:rPr lang="cy-GB" sz="3200" dirty="0" err="1" smtClean="0"/>
              <a:t>Winston</a:t>
            </a:r>
            <a:r>
              <a:rPr lang="cy-GB" sz="3200" dirty="0" smtClean="0"/>
              <a:t/>
            </a:r>
            <a:br>
              <a:rPr lang="cy-GB" sz="3200" dirty="0" smtClean="0"/>
            </a:br>
            <a:r>
              <a:rPr lang="cy-GB" sz="3200" dirty="0" err="1" smtClean="0">
                <a:solidFill>
                  <a:schemeClr val="accent2">
                    <a:lumMod val="75000"/>
                  </a:schemeClr>
                </a:solidFill>
              </a:rPr>
              <a:t>Prof</a:t>
            </a:r>
            <a:r>
              <a:rPr lang="cy-GB" sz="3200" dirty="0" smtClean="0">
                <a:solidFill>
                  <a:schemeClr val="accent2">
                    <a:lumMod val="75000"/>
                  </a:schemeClr>
                </a:solidFill>
              </a:rPr>
              <a:t> </a:t>
            </a:r>
            <a:r>
              <a:rPr lang="cy-GB" sz="3200" dirty="0" err="1" smtClean="0">
                <a:solidFill>
                  <a:schemeClr val="accent2">
                    <a:lumMod val="75000"/>
                  </a:schemeClr>
                </a:solidFill>
              </a:rPr>
              <a:t>Lord</a:t>
            </a:r>
            <a:r>
              <a:rPr lang="cy-GB" sz="3200" dirty="0" smtClean="0">
                <a:solidFill>
                  <a:schemeClr val="accent2">
                    <a:lumMod val="75000"/>
                  </a:schemeClr>
                </a:solidFill>
              </a:rPr>
              <a:t> Robert </a:t>
            </a:r>
            <a:r>
              <a:rPr lang="cy-GB" sz="3200" dirty="0" err="1" smtClean="0">
                <a:solidFill>
                  <a:schemeClr val="accent2">
                    <a:lumMod val="75000"/>
                  </a:schemeClr>
                </a:solidFill>
              </a:rPr>
              <a:t>Winston</a:t>
            </a:r>
            <a:endParaRPr lang="en-GB" sz="3200" dirty="0">
              <a:solidFill>
                <a:schemeClr val="accent2">
                  <a:lumMod val="75000"/>
                </a:schemeClr>
              </a:solidFill>
            </a:endParaRPr>
          </a:p>
        </p:txBody>
      </p:sp>
      <p:pic>
        <p:nvPicPr>
          <p:cNvPr id="3" name="Picture 2"/>
          <p:cNvPicPr>
            <a:picLocks noChangeAspect="1"/>
          </p:cNvPicPr>
          <p:nvPr/>
        </p:nvPicPr>
        <p:blipFill>
          <a:blip r:embed="rId3"/>
          <a:stretch>
            <a:fillRect/>
          </a:stretch>
        </p:blipFill>
        <p:spPr>
          <a:xfrm>
            <a:off x="9931400" y="14183"/>
            <a:ext cx="1555749" cy="1836460"/>
          </a:xfrm>
          <a:prstGeom prst="rect">
            <a:avLst/>
          </a:prstGeom>
        </p:spPr>
      </p:pic>
      <p:sp>
        <p:nvSpPr>
          <p:cNvPr id="4" name="Rectangle 3"/>
          <p:cNvSpPr/>
          <p:nvPr/>
        </p:nvSpPr>
        <p:spPr>
          <a:xfrm>
            <a:off x="417350" y="5852067"/>
            <a:ext cx="6074099" cy="369332"/>
          </a:xfrm>
          <a:prstGeom prst="rect">
            <a:avLst/>
          </a:prstGeom>
        </p:spPr>
        <p:txBody>
          <a:bodyPr wrap="none">
            <a:spAutoFit/>
          </a:bodyPr>
          <a:lstStyle/>
          <a:p>
            <a:r>
              <a:rPr lang="en-GB" dirty="0">
                <a:hlinkClick r:id="rId4"/>
              </a:rPr>
              <a:t>https://www.youtube.com/watch?v=wlaG99awCD8</a:t>
            </a:r>
            <a:endParaRPr lang="en-GB" dirty="0"/>
          </a:p>
        </p:txBody>
      </p:sp>
      <p:sp>
        <p:nvSpPr>
          <p:cNvPr id="5" name="TextBox 4"/>
          <p:cNvSpPr txBox="1"/>
          <p:nvPr/>
        </p:nvSpPr>
        <p:spPr>
          <a:xfrm>
            <a:off x="810000" y="2878667"/>
            <a:ext cx="10306733" cy="1200329"/>
          </a:xfrm>
          <a:prstGeom prst="rect">
            <a:avLst/>
          </a:prstGeom>
          <a:noFill/>
        </p:spPr>
        <p:txBody>
          <a:bodyPr wrap="square" rtlCol="0">
            <a:spAutoFit/>
          </a:bodyPr>
          <a:lstStyle/>
          <a:p>
            <a:r>
              <a:rPr lang="en-GB" sz="2400" dirty="0"/>
              <a:t>To build and strengthen new connections, the brain needs the challenge of fresh and unusual stimuli. .... There's a lot of evidence to suggest that repetition is bad for brain health, and novelty is good.</a:t>
            </a:r>
          </a:p>
        </p:txBody>
      </p:sp>
    </p:spTree>
    <p:extLst>
      <p:ext uri="{BB962C8B-B14F-4D97-AF65-F5344CB8AC3E}">
        <p14:creationId xmlns:p14="http://schemas.microsoft.com/office/powerpoint/2010/main" val="2650402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Pa un sydd orau?   </a:t>
            </a:r>
            <a:r>
              <a:rPr lang="cy-GB" dirty="0" err="1" smtClean="0">
                <a:solidFill>
                  <a:schemeClr val="accent2">
                    <a:lumMod val="75000"/>
                  </a:schemeClr>
                </a:solidFill>
              </a:rPr>
              <a:t>Which</a:t>
            </a:r>
            <a:r>
              <a:rPr lang="cy-GB" dirty="0" smtClean="0">
                <a:solidFill>
                  <a:schemeClr val="accent2">
                    <a:lumMod val="75000"/>
                  </a:schemeClr>
                </a:solidFill>
              </a:rPr>
              <a:t> </a:t>
            </a:r>
            <a:r>
              <a:rPr lang="cy-GB" dirty="0" err="1" smtClean="0">
                <a:solidFill>
                  <a:schemeClr val="accent2">
                    <a:lumMod val="75000"/>
                  </a:schemeClr>
                </a:solidFill>
              </a:rPr>
              <a:t>one</a:t>
            </a:r>
            <a:r>
              <a:rPr lang="cy-GB" dirty="0" smtClean="0">
                <a:solidFill>
                  <a:schemeClr val="accent2">
                    <a:lumMod val="75000"/>
                  </a:schemeClr>
                </a:solidFill>
              </a:rPr>
              <a:t> is the </a:t>
            </a:r>
            <a:r>
              <a:rPr lang="cy-GB" dirty="0" err="1" smtClean="0">
                <a:solidFill>
                  <a:schemeClr val="accent2">
                    <a:lumMod val="75000"/>
                  </a:schemeClr>
                </a:solidFill>
              </a:rPr>
              <a:t>best</a:t>
            </a:r>
            <a:r>
              <a:rPr lang="cy-GB" dirty="0" smtClean="0">
                <a:solidFill>
                  <a:schemeClr val="accent2">
                    <a:lumMod val="75000"/>
                  </a:schemeClr>
                </a:solidFill>
              </a:rPr>
              <a:t>?</a:t>
            </a:r>
            <a:endParaRPr lang="en-GB" dirty="0">
              <a:solidFill>
                <a:schemeClr val="accent2">
                  <a:lumMod val="75000"/>
                </a:schemeClr>
              </a:solidFill>
            </a:endParaRPr>
          </a:p>
        </p:txBody>
      </p:sp>
      <p:sp>
        <p:nvSpPr>
          <p:cNvPr id="3" name="Text Placeholder 2"/>
          <p:cNvSpPr>
            <a:spLocks noGrp="1"/>
          </p:cNvSpPr>
          <p:nvPr>
            <p:ph type="body" idx="1"/>
          </p:nvPr>
        </p:nvSpPr>
        <p:spPr>
          <a:xfrm>
            <a:off x="255928" y="2173600"/>
            <a:ext cx="8854205" cy="576262"/>
          </a:xfrm>
        </p:spPr>
        <p:txBody>
          <a:bodyPr/>
          <a:lstStyle/>
          <a:p>
            <a:pPr algn="l"/>
            <a:r>
              <a:rPr lang="cy-GB" dirty="0" smtClean="0"/>
              <a:t>Plentyn ganolog                                                  </a:t>
            </a:r>
            <a:r>
              <a:rPr lang="cy-GB" dirty="0" err="1" smtClean="0">
                <a:solidFill>
                  <a:schemeClr val="accent2">
                    <a:lumMod val="75000"/>
                  </a:schemeClr>
                </a:solidFill>
              </a:rPr>
              <a:t>Child</a:t>
            </a:r>
            <a:r>
              <a:rPr lang="cy-GB" dirty="0" smtClean="0">
                <a:solidFill>
                  <a:schemeClr val="accent2">
                    <a:lumMod val="75000"/>
                  </a:schemeClr>
                </a:solidFill>
              </a:rPr>
              <a:t> </a:t>
            </a:r>
            <a:r>
              <a:rPr lang="cy-GB" dirty="0" err="1" smtClean="0">
                <a:solidFill>
                  <a:schemeClr val="accent2">
                    <a:lumMod val="75000"/>
                  </a:schemeClr>
                </a:solidFill>
              </a:rPr>
              <a:t>centred</a:t>
            </a:r>
            <a:r>
              <a:rPr lang="cy-GB" dirty="0" smtClean="0">
                <a:solidFill>
                  <a:schemeClr val="accent2">
                    <a:lumMod val="75000"/>
                  </a:schemeClr>
                </a:solidFill>
              </a:rPr>
              <a:t>      </a:t>
            </a:r>
            <a:endParaRPr lang="en-GB" dirty="0">
              <a:solidFill>
                <a:schemeClr val="accent2">
                  <a:lumMod val="75000"/>
                </a:schemeClr>
              </a:solidFill>
            </a:endParaRPr>
          </a:p>
        </p:txBody>
      </p:sp>
      <p:sp>
        <p:nvSpPr>
          <p:cNvPr id="4" name="Content Placeholder 3"/>
          <p:cNvSpPr>
            <a:spLocks noGrp="1"/>
          </p:cNvSpPr>
          <p:nvPr>
            <p:ph sz="half" idx="2"/>
          </p:nvPr>
        </p:nvSpPr>
        <p:spPr>
          <a:xfrm>
            <a:off x="814728" y="2751138"/>
            <a:ext cx="11199471" cy="3632729"/>
          </a:xfrm>
        </p:spPr>
        <p:txBody>
          <a:bodyPr>
            <a:normAutofit fontScale="62500" lnSpcReduction="20000"/>
          </a:bodyPr>
          <a:lstStyle/>
          <a:p>
            <a:pPr fontAlgn="base"/>
            <a:endParaRPr lang="en-GB" sz="2200" dirty="0" smtClean="0"/>
          </a:p>
          <a:p>
            <a:pPr fontAlgn="base"/>
            <a:r>
              <a:rPr lang="en-GB" sz="1900" dirty="0" err="1" smtClean="0"/>
              <a:t>Sgiliau</a:t>
            </a:r>
            <a:r>
              <a:rPr lang="en-GB" sz="1900" dirty="0" smtClean="0"/>
              <a:t> </a:t>
            </a:r>
            <a:r>
              <a:rPr lang="en-GB" sz="1900" dirty="0" err="1" smtClean="0"/>
              <a:t>cydweithio</a:t>
            </a:r>
            <a:r>
              <a:rPr lang="en-GB" sz="1900" dirty="0" smtClean="0"/>
              <a:t>                                                                            </a:t>
            </a:r>
            <a:r>
              <a:rPr lang="en-GB" sz="1900" dirty="0" smtClean="0">
                <a:solidFill>
                  <a:schemeClr val="accent2">
                    <a:lumMod val="75000"/>
                  </a:schemeClr>
                </a:solidFill>
              </a:rPr>
              <a:t>Collaborative </a:t>
            </a:r>
            <a:r>
              <a:rPr lang="en-GB" sz="1900" dirty="0">
                <a:solidFill>
                  <a:schemeClr val="accent2">
                    <a:lumMod val="75000"/>
                  </a:schemeClr>
                </a:solidFill>
              </a:rPr>
              <a:t>skills </a:t>
            </a:r>
          </a:p>
          <a:p>
            <a:pPr fontAlgn="base"/>
            <a:r>
              <a:rPr lang="en-GB" sz="1900" dirty="0" err="1" smtClean="0"/>
              <a:t>Arwain</a:t>
            </a:r>
            <a:r>
              <a:rPr lang="en-GB" sz="1900" dirty="0" smtClean="0"/>
              <a:t> </a:t>
            </a:r>
            <a:r>
              <a:rPr lang="en-GB" sz="1900" dirty="0" err="1" smtClean="0"/>
              <a:t>eu</a:t>
            </a:r>
            <a:r>
              <a:rPr lang="en-GB" sz="1900" dirty="0" smtClean="0"/>
              <a:t> </a:t>
            </a:r>
            <a:r>
              <a:rPr lang="en-GB" sz="1900" dirty="0" err="1" smtClean="0"/>
              <a:t>dysgu</a:t>
            </a:r>
            <a:r>
              <a:rPr lang="en-GB" sz="1900" dirty="0" smtClean="0"/>
              <a:t> </a:t>
            </a:r>
            <a:r>
              <a:rPr lang="en-GB" sz="1900" dirty="0" err="1" smtClean="0"/>
              <a:t>gan</a:t>
            </a:r>
            <a:r>
              <a:rPr lang="en-GB" sz="1900" dirty="0" smtClean="0"/>
              <a:t> </a:t>
            </a:r>
            <a:r>
              <a:rPr lang="en-GB" sz="1900" dirty="0" err="1" smtClean="0"/>
              <a:t>holi</a:t>
            </a:r>
            <a:r>
              <a:rPr lang="en-GB" sz="1900" dirty="0" smtClean="0"/>
              <a:t>                                                                </a:t>
            </a:r>
            <a:r>
              <a:rPr lang="en-GB" sz="1900" dirty="0" smtClean="0">
                <a:solidFill>
                  <a:schemeClr val="accent2">
                    <a:lumMod val="75000"/>
                  </a:schemeClr>
                </a:solidFill>
              </a:rPr>
              <a:t>Direct their own learning &amp; to question       </a:t>
            </a:r>
          </a:p>
          <a:p>
            <a:pPr fontAlgn="base"/>
            <a:r>
              <a:rPr lang="en-GB" sz="1900" dirty="0" err="1"/>
              <a:t>D</a:t>
            </a:r>
            <a:r>
              <a:rPr lang="en-GB" sz="1900" dirty="0" err="1" smtClean="0"/>
              <a:t>atblygu</a:t>
            </a:r>
            <a:r>
              <a:rPr lang="en-GB" sz="1900" dirty="0" smtClean="0"/>
              <a:t> </a:t>
            </a:r>
            <a:r>
              <a:rPr lang="en-GB" sz="1900" dirty="0" err="1" smtClean="0"/>
              <a:t>annibyniaeth</a:t>
            </a:r>
            <a:r>
              <a:rPr lang="en-GB" sz="1900" dirty="0" smtClean="0"/>
              <a:t>                                                                    </a:t>
            </a:r>
            <a:r>
              <a:rPr lang="en-GB" sz="1900" dirty="0" smtClean="0">
                <a:solidFill>
                  <a:schemeClr val="accent2">
                    <a:lumMod val="75000"/>
                  </a:schemeClr>
                </a:solidFill>
              </a:rPr>
              <a:t>Develops independence</a:t>
            </a:r>
            <a:endParaRPr lang="en-GB" sz="1900" dirty="0">
              <a:solidFill>
                <a:schemeClr val="accent2">
                  <a:lumMod val="75000"/>
                </a:schemeClr>
              </a:solidFill>
            </a:endParaRPr>
          </a:p>
          <a:p>
            <a:pPr fontAlgn="base"/>
            <a:r>
              <a:rPr lang="en-GB" sz="1900" dirty="0" err="1" smtClean="0"/>
              <a:t>Diddordeb</a:t>
            </a:r>
            <a:r>
              <a:rPr lang="en-GB" sz="1900" dirty="0" smtClean="0"/>
              <a:t> </a:t>
            </a:r>
            <a:r>
              <a:rPr lang="en-GB" sz="1900" dirty="0" err="1" smtClean="0"/>
              <a:t>yn</a:t>
            </a:r>
            <a:r>
              <a:rPr lang="en-GB" sz="1900" dirty="0" smtClean="0"/>
              <a:t> </a:t>
            </a:r>
            <a:r>
              <a:rPr lang="en-GB" sz="1900" dirty="0" err="1" smtClean="0"/>
              <a:t>eu</a:t>
            </a:r>
            <a:r>
              <a:rPr lang="en-GB" sz="1900" dirty="0" smtClean="0"/>
              <a:t> </a:t>
            </a:r>
            <a:r>
              <a:rPr lang="en-GB" sz="1900" dirty="0" err="1" smtClean="0"/>
              <a:t>dysgu</a:t>
            </a:r>
            <a:r>
              <a:rPr lang="en-GB" sz="1900" dirty="0" smtClean="0"/>
              <a:t>                                                                   </a:t>
            </a:r>
            <a:r>
              <a:rPr lang="en-GB" sz="1900" dirty="0">
                <a:solidFill>
                  <a:schemeClr val="accent2">
                    <a:lumMod val="75000"/>
                  </a:schemeClr>
                </a:solidFill>
              </a:rPr>
              <a:t>M</a:t>
            </a:r>
            <a:r>
              <a:rPr lang="en-GB" sz="1900" dirty="0" smtClean="0">
                <a:solidFill>
                  <a:schemeClr val="accent2">
                    <a:lumMod val="75000"/>
                  </a:schemeClr>
                </a:solidFill>
              </a:rPr>
              <a:t>ore </a:t>
            </a:r>
            <a:r>
              <a:rPr lang="en-GB" sz="1900" dirty="0">
                <a:solidFill>
                  <a:schemeClr val="accent2">
                    <a:lumMod val="75000"/>
                  </a:schemeClr>
                </a:solidFill>
              </a:rPr>
              <a:t>interested in learning </a:t>
            </a:r>
            <a:endParaRPr lang="en-GB" sz="1900" dirty="0" smtClean="0">
              <a:solidFill>
                <a:schemeClr val="accent2">
                  <a:lumMod val="75000"/>
                </a:schemeClr>
              </a:solidFill>
            </a:endParaRPr>
          </a:p>
          <a:p>
            <a:pPr fontAlgn="base"/>
            <a:r>
              <a:rPr lang="cy-GB" sz="1900" dirty="0" smtClean="0"/>
              <a:t>Cyfrannu at gynnwys y gweithgarwch                                          </a:t>
            </a:r>
            <a:r>
              <a:rPr lang="cy-GB" sz="1900" dirty="0" err="1" smtClean="0">
                <a:solidFill>
                  <a:schemeClr val="accent2">
                    <a:lumMod val="75000"/>
                  </a:schemeClr>
                </a:solidFill>
              </a:rPr>
              <a:t>Contribue</a:t>
            </a:r>
            <a:r>
              <a:rPr lang="cy-GB" sz="1900" dirty="0" smtClean="0">
                <a:solidFill>
                  <a:schemeClr val="accent2">
                    <a:lumMod val="75000"/>
                  </a:schemeClr>
                </a:solidFill>
              </a:rPr>
              <a:t> to the </a:t>
            </a:r>
            <a:r>
              <a:rPr lang="cy-GB" sz="1900" dirty="0" err="1" smtClean="0">
                <a:solidFill>
                  <a:schemeClr val="accent2">
                    <a:lumMod val="75000"/>
                  </a:schemeClr>
                </a:solidFill>
              </a:rPr>
              <a:t>content</a:t>
            </a:r>
            <a:r>
              <a:rPr lang="cy-GB" sz="1900" dirty="0" smtClean="0">
                <a:solidFill>
                  <a:schemeClr val="accent2">
                    <a:lumMod val="75000"/>
                  </a:schemeClr>
                </a:solidFill>
              </a:rPr>
              <a:t> of </a:t>
            </a:r>
            <a:r>
              <a:rPr lang="cy-GB" sz="1900" dirty="0" err="1" smtClean="0">
                <a:solidFill>
                  <a:schemeClr val="accent2">
                    <a:lumMod val="75000"/>
                  </a:schemeClr>
                </a:solidFill>
              </a:rPr>
              <a:t>activities</a:t>
            </a:r>
            <a:endParaRPr lang="cy-GB" sz="1900" dirty="0" smtClean="0">
              <a:solidFill>
                <a:schemeClr val="accent2">
                  <a:lumMod val="75000"/>
                </a:schemeClr>
              </a:solidFill>
            </a:endParaRPr>
          </a:p>
          <a:p>
            <a:pPr marL="0" indent="0" fontAlgn="base">
              <a:buNone/>
            </a:pPr>
            <a:endParaRPr lang="en-GB" sz="1900" dirty="0" smtClean="0"/>
          </a:p>
          <a:p>
            <a:pPr fontAlgn="base"/>
            <a:endParaRPr lang="cy-GB" sz="1900" dirty="0"/>
          </a:p>
          <a:p>
            <a:pPr fontAlgn="base"/>
            <a:endParaRPr lang="en-GB" sz="1900" dirty="0"/>
          </a:p>
          <a:p>
            <a:pPr fontAlgn="base"/>
            <a:r>
              <a:rPr lang="en-GB" sz="1900" dirty="0" err="1" smtClean="0"/>
              <a:t>Mwy</a:t>
            </a:r>
            <a:r>
              <a:rPr lang="en-GB" sz="1900" dirty="0" smtClean="0"/>
              <a:t> o </a:t>
            </a:r>
            <a:r>
              <a:rPr lang="en-GB" sz="1900" dirty="0" err="1" smtClean="0"/>
              <a:t>swn</a:t>
            </a:r>
            <a:r>
              <a:rPr lang="en-GB" sz="1900" dirty="0" smtClean="0"/>
              <a:t> a </a:t>
            </a:r>
            <a:r>
              <a:rPr lang="en-GB" sz="1900" dirty="0" err="1" smtClean="0"/>
              <a:t>symud</a:t>
            </a:r>
            <a:r>
              <a:rPr lang="en-GB" sz="1900" dirty="0" smtClean="0"/>
              <a:t> o </a:t>
            </a:r>
            <a:r>
              <a:rPr lang="en-GB" sz="1900" dirty="0" err="1" smtClean="0"/>
              <a:t>achos</a:t>
            </a:r>
            <a:r>
              <a:rPr lang="en-GB" sz="1900" dirty="0" smtClean="0"/>
              <a:t> y </a:t>
            </a:r>
            <a:r>
              <a:rPr lang="en-GB" sz="1900" dirty="0" err="1" smtClean="0"/>
              <a:t>siarad</a:t>
            </a:r>
            <a:r>
              <a:rPr lang="en-GB" sz="1900" dirty="0" smtClean="0"/>
              <a:t>                                            </a:t>
            </a:r>
            <a:r>
              <a:rPr lang="en-GB" sz="1900" dirty="0" smtClean="0">
                <a:solidFill>
                  <a:schemeClr val="accent2">
                    <a:lumMod val="75000"/>
                  </a:schemeClr>
                </a:solidFill>
              </a:rPr>
              <a:t>Because </a:t>
            </a:r>
            <a:r>
              <a:rPr lang="en-GB" sz="1900" dirty="0">
                <a:solidFill>
                  <a:schemeClr val="accent2">
                    <a:lumMod val="75000"/>
                  </a:schemeClr>
                </a:solidFill>
              </a:rPr>
              <a:t>students are talking, classrooms </a:t>
            </a:r>
            <a:r>
              <a:rPr lang="en-GB" sz="1900" dirty="0" smtClean="0">
                <a:solidFill>
                  <a:schemeClr val="accent2">
                    <a:lumMod val="75000"/>
                  </a:schemeClr>
                </a:solidFill>
              </a:rPr>
              <a:t>are </a:t>
            </a:r>
            <a:r>
              <a:rPr lang="en-GB" sz="1900" dirty="0">
                <a:solidFill>
                  <a:schemeClr val="accent2">
                    <a:lumMod val="75000"/>
                  </a:schemeClr>
                </a:solidFill>
              </a:rPr>
              <a:t>noisy or chaotic</a:t>
            </a:r>
            <a:r>
              <a:rPr lang="en-GB" sz="1900" dirty="0"/>
              <a:t>.</a:t>
            </a:r>
          </a:p>
          <a:p>
            <a:pPr fontAlgn="base"/>
            <a:r>
              <a:rPr lang="en-GB" sz="1900" dirty="0" err="1" smtClean="0"/>
              <a:t>Anodd</a:t>
            </a:r>
            <a:r>
              <a:rPr lang="en-GB" sz="1900" dirty="0" smtClean="0"/>
              <a:t> </a:t>
            </a:r>
            <a:r>
              <a:rPr lang="en-GB" sz="1900" dirty="0" err="1" smtClean="0"/>
              <a:t>cadw</a:t>
            </a:r>
            <a:r>
              <a:rPr lang="en-GB" sz="1900" dirty="0" smtClean="0"/>
              <a:t> </a:t>
            </a:r>
            <a:r>
              <a:rPr lang="en-GB" sz="1900" dirty="0" err="1" smtClean="0"/>
              <a:t>trefn</a:t>
            </a:r>
            <a:r>
              <a:rPr lang="en-GB" sz="1900" dirty="0" smtClean="0"/>
              <a:t> </a:t>
            </a:r>
            <a:r>
              <a:rPr lang="en-GB" sz="1900" dirty="0" err="1" smtClean="0"/>
              <a:t>ar</a:t>
            </a:r>
            <a:r>
              <a:rPr lang="en-GB" sz="1900" dirty="0" smtClean="0"/>
              <a:t> </a:t>
            </a:r>
            <a:r>
              <a:rPr lang="en-GB" sz="1900" dirty="0" err="1" smtClean="0"/>
              <a:t>nifer</a:t>
            </a:r>
            <a:r>
              <a:rPr lang="en-GB" sz="1900" dirty="0" smtClean="0"/>
              <a:t> o </a:t>
            </a:r>
            <a:r>
              <a:rPr lang="en-GB" sz="1900" dirty="0" err="1" smtClean="0"/>
              <a:t>weithgareddau</a:t>
            </a:r>
            <a:r>
              <a:rPr lang="en-GB" sz="1900" dirty="0" smtClean="0"/>
              <a:t>                                </a:t>
            </a:r>
            <a:r>
              <a:rPr lang="en-GB" sz="1900" dirty="0" smtClean="0">
                <a:solidFill>
                  <a:schemeClr val="accent2">
                    <a:lumMod val="75000"/>
                  </a:schemeClr>
                </a:solidFill>
              </a:rPr>
              <a:t>Teachers </a:t>
            </a:r>
            <a:r>
              <a:rPr lang="en-GB" sz="1900" dirty="0">
                <a:solidFill>
                  <a:schemeClr val="accent2">
                    <a:lumMod val="75000"/>
                  </a:schemeClr>
                </a:solidFill>
              </a:rPr>
              <a:t>may </a:t>
            </a:r>
            <a:r>
              <a:rPr lang="en-GB" sz="1900" dirty="0" smtClean="0">
                <a:solidFill>
                  <a:schemeClr val="accent2">
                    <a:lumMod val="75000"/>
                  </a:schemeClr>
                </a:solidFill>
              </a:rPr>
              <a:t>have to </a:t>
            </a:r>
            <a:r>
              <a:rPr lang="en-GB" sz="1900" dirty="0">
                <a:solidFill>
                  <a:schemeClr val="accent2">
                    <a:lumMod val="75000"/>
                  </a:schemeClr>
                </a:solidFill>
              </a:rPr>
              <a:t>manage </a:t>
            </a:r>
            <a:r>
              <a:rPr lang="en-GB" sz="1900" dirty="0" smtClean="0">
                <a:solidFill>
                  <a:schemeClr val="accent2">
                    <a:lumMod val="75000"/>
                  </a:schemeClr>
                </a:solidFill>
              </a:rPr>
              <a:t>many </a:t>
            </a:r>
            <a:r>
              <a:rPr lang="en-GB" sz="1900" dirty="0">
                <a:solidFill>
                  <a:schemeClr val="accent2">
                    <a:lumMod val="75000"/>
                  </a:schemeClr>
                </a:solidFill>
              </a:rPr>
              <a:t>activities at </a:t>
            </a:r>
            <a:r>
              <a:rPr lang="en-GB" sz="1900" dirty="0" smtClean="0">
                <a:solidFill>
                  <a:schemeClr val="accent2">
                    <a:lumMod val="75000"/>
                  </a:schemeClr>
                </a:solidFill>
              </a:rPr>
              <a:t>once</a:t>
            </a:r>
            <a:endParaRPr lang="en-GB" sz="1900" dirty="0">
              <a:solidFill>
                <a:schemeClr val="accent2">
                  <a:lumMod val="75000"/>
                </a:schemeClr>
              </a:solidFill>
            </a:endParaRPr>
          </a:p>
          <a:p>
            <a:pPr fontAlgn="base"/>
            <a:r>
              <a:rPr lang="en-GB" sz="1900" dirty="0" smtClean="0"/>
              <a:t>Plant </a:t>
            </a:r>
            <a:r>
              <a:rPr lang="en-GB" sz="1900" dirty="0" err="1" smtClean="0"/>
              <a:t>ar</a:t>
            </a:r>
            <a:r>
              <a:rPr lang="en-GB" sz="1900" dirty="0" smtClean="0"/>
              <a:t> </a:t>
            </a:r>
            <a:r>
              <a:rPr lang="en-GB" sz="1900" dirty="0" err="1" smtClean="0"/>
              <a:t>wahanol</a:t>
            </a:r>
            <a:r>
              <a:rPr lang="en-GB" sz="1900" dirty="0" smtClean="0"/>
              <a:t> </a:t>
            </a:r>
            <a:r>
              <a:rPr lang="en-GB" sz="1900" dirty="0" err="1" smtClean="0"/>
              <a:t>gyfnodau</a:t>
            </a:r>
            <a:r>
              <a:rPr lang="en-GB" sz="1900" dirty="0" smtClean="0"/>
              <a:t> </a:t>
            </a:r>
            <a:r>
              <a:rPr lang="en-GB" sz="1900" dirty="0" err="1" smtClean="0"/>
              <a:t>dysgu</a:t>
            </a:r>
            <a:r>
              <a:rPr lang="en-GB" sz="1900" dirty="0" smtClean="0"/>
              <a:t>                                                  </a:t>
            </a:r>
            <a:r>
              <a:rPr lang="en-GB" sz="1900" dirty="0" smtClean="0">
                <a:solidFill>
                  <a:schemeClr val="accent2">
                    <a:lumMod val="75000"/>
                  </a:schemeClr>
                </a:solidFill>
              </a:rPr>
              <a:t>Children at different points in their learning</a:t>
            </a:r>
          </a:p>
          <a:p>
            <a:pPr fontAlgn="base"/>
            <a:r>
              <a:rPr lang="en-GB" sz="1900" dirty="0" err="1" smtClean="0"/>
              <a:t>Gwell</a:t>
            </a:r>
            <a:r>
              <a:rPr lang="en-GB" sz="1900" dirty="0" smtClean="0"/>
              <a:t> </a:t>
            </a:r>
            <a:r>
              <a:rPr lang="en-GB" sz="1900" dirty="0" err="1" smtClean="0"/>
              <a:t>gan</a:t>
            </a:r>
            <a:r>
              <a:rPr lang="en-GB" sz="1900" dirty="0" smtClean="0"/>
              <a:t> rai </a:t>
            </a:r>
            <a:r>
              <a:rPr lang="en-GB" sz="1900" dirty="0" err="1" smtClean="0"/>
              <a:t>weithio’n</a:t>
            </a:r>
            <a:r>
              <a:rPr lang="en-GB" sz="1900" dirty="0" smtClean="0"/>
              <a:t> </a:t>
            </a:r>
            <a:r>
              <a:rPr lang="en-GB" sz="1900" dirty="0" err="1" smtClean="0"/>
              <a:t>annibynnol</a:t>
            </a:r>
            <a:r>
              <a:rPr lang="en-GB" sz="1900" dirty="0" smtClean="0"/>
              <a:t>                                                 </a:t>
            </a:r>
            <a:r>
              <a:rPr lang="en-GB" sz="1900" dirty="0" smtClean="0">
                <a:solidFill>
                  <a:schemeClr val="accent2">
                    <a:lumMod val="75000"/>
                  </a:schemeClr>
                </a:solidFill>
              </a:rPr>
              <a:t>Some </a:t>
            </a:r>
            <a:r>
              <a:rPr lang="en-GB" sz="1900" dirty="0">
                <a:solidFill>
                  <a:schemeClr val="accent2">
                    <a:lumMod val="75000"/>
                  </a:schemeClr>
                </a:solidFill>
              </a:rPr>
              <a:t>students prefer to work </a:t>
            </a:r>
            <a:r>
              <a:rPr lang="en-GB" sz="1900" dirty="0" smtClean="0">
                <a:solidFill>
                  <a:schemeClr val="accent2">
                    <a:lumMod val="75000"/>
                  </a:schemeClr>
                </a:solidFill>
              </a:rPr>
              <a:t>alone</a:t>
            </a:r>
            <a:endParaRPr lang="en-GB" sz="1900" dirty="0">
              <a:solidFill>
                <a:schemeClr val="accent2">
                  <a:lumMod val="75000"/>
                </a:schemeClr>
              </a:solidFill>
            </a:endParaRPr>
          </a:p>
          <a:p>
            <a:pPr marL="0" indent="0">
              <a:buNone/>
            </a:pPr>
            <a:endParaRPr lang="en-GB" sz="2200" dirty="0"/>
          </a:p>
        </p:txBody>
      </p:sp>
      <p:pic>
        <p:nvPicPr>
          <p:cNvPr id="7" name="Picture 6"/>
          <p:cNvPicPr>
            <a:picLocks noChangeAspect="1"/>
          </p:cNvPicPr>
          <p:nvPr/>
        </p:nvPicPr>
        <p:blipFill>
          <a:blip r:embed="rId3"/>
          <a:stretch>
            <a:fillRect/>
          </a:stretch>
        </p:blipFill>
        <p:spPr>
          <a:xfrm>
            <a:off x="124305" y="3324847"/>
            <a:ext cx="685695" cy="631203"/>
          </a:xfrm>
          <a:prstGeom prst="rect">
            <a:avLst/>
          </a:prstGeom>
        </p:spPr>
      </p:pic>
      <p:pic>
        <p:nvPicPr>
          <p:cNvPr id="9" name="Picture 8"/>
          <p:cNvPicPr>
            <a:picLocks noChangeAspect="1"/>
          </p:cNvPicPr>
          <p:nvPr/>
        </p:nvPicPr>
        <p:blipFill>
          <a:blip r:embed="rId4"/>
          <a:stretch>
            <a:fillRect/>
          </a:stretch>
        </p:blipFill>
        <p:spPr>
          <a:xfrm>
            <a:off x="124305" y="4915745"/>
            <a:ext cx="620762" cy="661672"/>
          </a:xfrm>
          <a:prstGeom prst="rect">
            <a:avLst/>
          </a:prstGeom>
        </p:spPr>
      </p:pic>
    </p:spTree>
    <p:extLst>
      <p:ext uri="{BB962C8B-B14F-4D97-AF65-F5344CB8AC3E}">
        <p14:creationId xmlns:p14="http://schemas.microsoft.com/office/powerpoint/2010/main" val="647259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Dysgu Ffurfiol     </a:t>
            </a:r>
            <a:r>
              <a:rPr lang="cy-GB" dirty="0" err="1">
                <a:solidFill>
                  <a:schemeClr val="accent2">
                    <a:lumMod val="75000"/>
                  </a:schemeClr>
                </a:solidFill>
              </a:rPr>
              <a:t>Didactic</a:t>
            </a:r>
            <a:r>
              <a:rPr lang="cy-GB" dirty="0">
                <a:solidFill>
                  <a:schemeClr val="accent2">
                    <a:lumMod val="75000"/>
                  </a:schemeClr>
                </a:solidFill>
              </a:rPr>
              <a:t> </a:t>
            </a:r>
            <a:r>
              <a:rPr lang="cy-GB" dirty="0" err="1">
                <a:solidFill>
                  <a:schemeClr val="accent2">
                    <a:lumMod val="75000"/>
                  </a:schemeClr>
                </a:solidFill>
              </a:rPr>
              <a:t>Teaching</a:t>
            </a:r>
            <a:r>
              <a:rPr lang="en-GB" dirty="0">
                <a:solidFill>
                  <a:schemeClr val="accent2">
                    <a:lumMod val="75000"/>
                  </a:schemeClr>
                </a:solidFill>
              </a:rPr>
              <a:t/>
            </a:r>
            <a:br>
              <a:rPr lang="en-GB" dirty="0">
                <a:solidFill>
                  <a:schemeClr val="accent2">
                    <a:lumMod val="75000"/>
                  </a:schemeClr>
                </a:solidFill>
              </a:rPr>
            </a:br>
            <a:endParaRPr lang="en-GB" dirty="0">
              <a:solidFill>
                <a:schemeClr val="accent2">
                  <a:lumMod val="75000"/>
                </a:schemeClr>
              </a:solidFill>
            </a:endParaRPr>
          </a:p>
        </p:txBody>
      </p:sp>
      <p:sp>
        <p:nvSpPr>
          <p:cNvPr id="4" name="Content Placeholder 3"/>
          <p:cNvSpPr>
            <a:spLocks noGrp="1"/>
          </p:cNvSpPr>
          <p:nvPr>
            <p:ph sz="half" idx="2"/>
          </p:nvPr>
        </p:nvSpPr>
        <p:spPr>
          <a:xfrm>
            <a:off x="814728" y="2751138"/>
            <a:ext cx="10843871" cy="4106862"/>
          </a:xfrm>
        </p:spPr>
        <p:txBody>
          <a:bodyPr>
            <a:normAutofit fontScale="77500" lnSpcReduction="20000"/>
          </a:bodyPr>
          <a:lstStyle/>
          <a:p>
            <a:pPr fontAlgn="base"/>
            <a:r>
              <a:rPr lang="en-GB" dirty="0" smtClean="0">
                <a:solidFill>
                  <a:schemeClr val="accent2">
                    <a:lumMod val="75000"/>
                  </a:schemeClr>
                </a:solidFill>
              </a:rPr>
              <a:t>the </a:t>
            </a:r>
            <a:r>
              <a:rPr lang="en-GB" dirty="0">
                <a:solidFill>
                  <a:schemeClr val="accent2">
                    <a:lumMod val="75000"/>
                  </a:schemeClr>
                </a:solidFill>
              </a:rPr>
              <a:t>classroom remains </a:t>
            </a:r>
            <a:r>
              <a:rPr lang="en-GB" dirty="0" smtClean="0">
                <a:solidFill>
                  <a:schemeClr val="accent2">
                    <a:lumMod val="75000"/>
                  </a:schemeClr>
                </a:solidFill>
              </a:rPr>
              <a:t>orderly                                                 </a:t>
            </a:r>
            <a:r>
              <a:rPr lang="en-GB" dirty="0" err="1" smtClean="0"/>
              <a:t>Dosbarth</a:t>
            </a:r>
            <a:r>
              <a:rPr lang="en-GB" dirty="0" smtClean="0"/>
              <a:t> </a:t>
            </a:r>
            <a:r>
              <a:rPr lang="en-GB" dirty="0" err="1" smtClean="0"/>
              <a:t>tawel</a:t>
            </a:r>
            <a:r>
              <a:rPr lang="en-GB" dirty="0" smtClean="0"/>
              <a:t> a </a:t>
            </a:r>
            <a:r>
              <a:rPr lang="en-GB" dirty="0" err="1" smtClean="0"/>
              <a:t>threfnus</a:t>
            </a:r>
            <a:endParaRPr lang="en-GB" dirty="0" smtClean="0"/>
          </a:p>
          <a:p>
            <a:pPr fontAlgn="base"/>
            <a:r>
              <a:rPr lang="en-GB" dirty="0" smtClean="0">
                <a:solidFill>
                  <a:schemeClr val="accent2">
                    <a:lumMod val="75000"/>
                  </a:schemeClr>
                </a:solidFill>
              </a:rPr>
              <a:t>Students </a:t>
            </a:r>
            <a:r>
              <a:rPr lang="en-GB" dirty="0">
                <a:solidFill>
                  <a:schemeClr val="accent2">
                    <a:lumMod val="75000"/>
                  </a:schemeClr>
                </a:solidFill>
              </a:rPr>
              <a:t>are quiet, and you retain full </a:t>
            </a:r>
            <a:r>
              <a:rPr lang="en-GB" dirty="0" smtClean="0">
                <a:solidFill>
                  <a:schemeClr val="accent2">
                    <a:lumMod val="75000"/>
                  </a:schemeClr>
                </a:solidFill>
              </a:rPr>
              <a:t>control                      </a:t>
            </a:r>
            <a:r>
              <a:rPr lang="en-GB" dirty="0" err="1" smtClean="0"/>
              <a:t>Disgyblion</a:t>
            </a:r>
            <a:r>
              <a:rPr lang="en-GB" dirty="0" smtClean="0"/>
              <a:t> </a:t>
            </a:r>
            <a:r>
              <a:rPr lang="en-GB" dirty="0" err="1" smtClean="0"/>
              <a:t>tawel</a:t>
            </a:r>
            <a:r>
              <a:rPr lang="en-GB" dirty="0" smtClean="0"/>
              <a:t>, </a:t>
            </a:r>
            <a:r>
              <a:rPr lang="en-GB" dirty="0" err="1" smtClean="0"/>
              <a:t>oedolyn</a:t>
            </a:r>
            <a:r>
              <a:rPr lang="en-GB" dirty="0" smtClean="0"/>
              <a:t> </a:t>
            </a:r>
            <a:r>
              <a:rPr lang="en-GB" dirty="0" err="1" smtClean="0"/>
              <a:t>yn</a:t>
            </a:r>
            <a:r>
              <a:rPr lang="en-GB" dirty="0" smtClean="0"/>
              <a:t> </a:t>
            </a:r>
            <a:r>
              <a:rPr lang="en-GB" dirty="0" err="1" smtClean="0"/>
              <a:t>rheoli</a:t>
            </a:r>
            <a:r>
              <a:rPr lang="en-GB" dirty="0" smtClean="0"/>
              <a:t> </a:t>
            </a:r>
            <a:r>
              <a:rPr lang="en-GB" dirty="0" err="1" smtClean="0"/>
              <a:t>heb</a:t>
            </a:r>
            <a:r>
              <a:rPr lang="en-GB" dirty="0" smtClean="0"/>
              <a:t> </a:t>
            </a:r>
            <a:r>
              <a:rPr lang="en-GB" dirty="0" err="1" smtClean="0"/>
              <a:t>trafferth</a:t>
            </a:r>
            <a:endParaRPr lang="en-GB" dirty="0"/>
          </a:p>
          <a:p>
            <a:pPr fontAlgn="base"/>
            <a:r>
              <a:rPr lang="en-GB" dirty="0">
                <a:solidFill>
                  <a:schemeClr val="accent2">
                    <a:lumMod val="75000"/>
                  </a:schemeClr>
                </a:solidFill>
              </a:rPr>
              <a:t>S</a:t>
            </a:r>
            <a:r>
              <a:rPr lang="en-GB" dirty="0" smtClean="0">
                <a:solidFill>
                  <a:schemeClr val="accent2">
                    <a:lumMod val="75000"/>
                  </a:schemeClr>
                </a:solidFill>
              </a:rPr>
              <a:t>tudents </a:t>
            </a:r>
            <a:r>
              <a:rPr lang="en-GB" dirty="0">
                <a:solidFill>
                  <a:schemeClr val="accent2">
                    <a:lumMod val="75000"/>
                  </a:schemeClr>
                </a:solidFill>
              </a:rPr>
              <a:t>learn on their own, they </a:t>
            </a:r>
            <a:r>
              <a:rPr lang="en-GB" dirty="0" smtClean="0">
                <a:solidFill>
                  <a:schemeClr val="accent2">
                    <a:lumMod val="75000"/>
                  </a:schemeClr>
                </a:solidFill>
              </a:rPr>
              <a:t>learn                                 </a:t>
            </a:r>
            <a:r>
              <a:rPr lang="en-GB" dirty="0" err="1" smtClean="0"/>
              <a:t>Gwna’r</a:t>
            </a:r>
            <a:r>
              <a:rPr lang="en-GB" dirty="0" smtClean="0"/>
              <a:t> </a:t>
            </a:r>
            <a:r>
              <a:rPr lang="en-GB" dirty="0" err="1" smtClean="0"/>
              <a:t>disgyblion</a:t>
            </a:r>
            <a:r>
              <a:rPr lang="en-GB" dirty="0" smtClean="0"/>
              <a:t> </a:t>
            </a:r>
            <a:r>
              <a:rPr lang="en-GB" dirty="0" err="1" smtClean="0"/>
              <a:t>ddysgu</a:t>
            </a:r>
            <a:r>
              <a:rPr lang="en-GB" dirty="0" smtClean="0"/>
              <a:t> </a:t>
            </a:r>
            <a:r>
              <a:rPr lang="en-GB" dirty="0" err="1" smtClean="0"/>
              <a:t>annibyniaeth</a:t>
            </a:r>
            <a:r>
              <a:rPr lang="en-GB" dirty="0" smtClean="0"/>
              <a:t> am </a:t>
            </a:r>
            <a:r>
              <a:rPr lang="en-GB" dirty="0" err="1" smtClean="0"/>
              <a:t>eu</a:t>
            </a:r>
            <a:r>
              <a:rPr lang="en-GB" dirty="0" smtClean="0"/>
              <a:t> bod </a:t>
            </a:r>
            <a:r>
              <a:rPr lang="en-GB" dirty="0" err="1" smtClean="0"/>
              <a:t>yn</a:t>
            </a:r>
            <a:r>
              <a:rPr lang="en-GB" dirty="0" smtClean="0"/>
              <a:t> </a:t>
            </a:r>
            <a:r>
              <a:rPr lang="en-GB" dirty="0" err="1" smtClean="0"/>
              <a:t>dysgu</a:t>
            </a:r>
            <a:r>
              <a:rPr lang="en-GB" dirty="0" smtClean="0"/>
              <a:t> </a:t>
            </a:r>
          </a:p>
          <a:p>
            <a:pPr marL="0" indent="0" fontAlgn="base">
              <a:buNone/>
            </a:pPr>
            <a:r>
              <a:rPr lang="en-GB" dirty="0"/>
              <a:t> </a:t>
            </a:r>
            <a:r>
              <a:rPr lang="en-GB" dirty="0" smtClean="0"/>
              <a:t>       </a:t>
            </a:r>
            <a:r>
              <a:rPr lang="en-GB" dirty="0">
                <a:solidFill>
                  <a:schemeClr val="accent2">
                    <a:lumMod val="75000"/>
                  </a:schemeClr>
                </a:solidFill>
              </a:rPr>
              <a:t>independence and make their own decisions</a:t>
            </a:r>
            <a:r>
              <a:rPr lang="en-GB" dirty="0" smtClean="0"/>
              <a:t>.                   </a:t>
            </a:r>
            <a:r>
              <a:rPr lang="en-GB" dirty="0" err="1" smtClean="0"/>
              <a:t>ar</a:t>
            </a:r>
            <a:r>
              <a:rPr lang="en-GB" dirty="0" smtClean="0"/>
              <a:t> </a:t>
            </a:r>
            <a:r>
              <a:rPr lang="en-GB" dirty="0" err="1" smtClean="0"/>
              <a:t>eu</a:t>
            </a:r>
            <a:r>
              <a:rPr lang="en-GB" dirty="0" smtClean="0"/>
              <a:t> pen </a:t>
            </a:r>
            <a:r>
              <a:rPr lang="en-GB" dirty="0" err="1" smtClean="0"/>
              <a:t>eu</a:t>
            </a:r>
            <a:r>
              <a:rPr lang="en-GB" dirty="0" smtClean="0"/>
              <a:t> </a:t>
            </a:r>
            <a:r>
              <a:rPr lang="en-GB" dirty="0" err="1" smtClean="0"/>
              <a:t>hunain</a:t>
            </a:r>
            <a:r>
              <a:rPr lang="en-GB" dirty="0" smtClean="0"/>
              <a:t>.</a:t>
            </a:r>
            <a:endParaRPr lang="en-GB" dirty="0"/>
          </a:p>
          <a:p>
            <a:pPr fontAlgn="base"/>
            <a:r>
              <a:rPr lang="en-GB" dirty="0" smtClean="0">
                <a:solidFill>
                  <a:schemeClr val="accent2">
                    <a:lumMod val="75000"/>
                  </a:schemeClr>
                </a:solidFill>
              </a:rPr>
              <a:t>Students won’t </a:t>
            </a:r>
            <a:r>
              <a:rPr lang="en-GB" dirty="0">
                <a:solidFill>
                  <a:schemeClr val="accent2">
                    <a:lumMod val="75000"/>
                  </a:schemeClr>
                </a:solidFill>
              </a:rPr>
              <a:t>miss an important topic</a:t>
            </a:r>
            <a:r>
              <a:rPr lang="en-GB" dirty="0" smtClean="0">
                <a:solidFill>
                  <a:schemeClr val="accent2">
                    <a:lumMod val="75000"/>
                  </a:schemeClr>
                </a:solidFill>
              </a:rPr>
              <a:t>.                                </a:t>
            </a:r>
            <a:r>
              <a:rPr lang="en-GB" dirty="0" smtClean="0"/>
              <a:t>Ni </a:t>
            </a:r>
            <a:r>
              <a:rPr lang="en-GB" dirty="0" err="1" smtClean="0"/>
              <a:t>fydd</a:t>
            </a:r>
            <a:r>
              <a:rPr lang="en-GB" dirty="0" smtClean="0"/>
              <a:t> y </a:t>
            </a:r>
            <a:r>
              <a:rPr lang="en-GB" dirty="0" err="1" smtClean="0"/>
              <a:t>disgyblion</a:t>
            </a:r>
            <a:r>
              <a:rPr lang="en-GB" dirty="0" smtClean="0"/>
              <a:t> </a:t>
            </a:r>
            <a:r>
              <a:rPr lang="en-GB" dirty="0" err="1" smtClean="0"/>
              <a:t>yn</a:t>
            </a:r>
            <a:r>
              <a:rPr lang="en-GB" dirty="0" smtClean="0"/>
              <a:t> </a:t>
            </a:r>
            <a:r>
              <a:rPr lang="en-GB" dirty="0" err="1" smtClean="0"/>
              <a:t>colli</a:t>
            </a:r>
            <a:r>
              <a:rPr lang="en-GB" dirty="0" smtClean="0"/>
              <a:t> </a:t>
            </a:r>
            <a:r>
              <a:rPr lang="en-GB" dirty="0" err="1" smtClean="0"/>
              <a:t>unrhyw</a:t>
            </a:r>
            <a:r>
              <a:rPr lang="en-GB" dirty="0" smtClean="0"/>
              <a:t> </a:t>
            </a:r>
            <a:r>
              <a:rPr lang="en-GB" dirty="0" err="1" smtClean="0"/>
              <a:t>wybodaeth</a:t>
            </a:r>
            <a:r>
              <a:rPr lang="en-GB" dirty="0" smtClean="0"/>
              <a:t> </a:t>
            </a:r>
            <a:endParaRPr lang="en-GB" dirty="0"/>
          </a:p>
          <a:p>
            <a:pPr marL="0" indent="0" fontAlgn="base">
              <a:buNone/>
            </a:pPr>
            <a:endParaRPr lang="cy-GB" dirty="0"/>
          </a:p>
          <a:p>
            <a:pPr marL="0" indent="0" fontAlgn="base">
              <a:buNone/>
            </a:pPr>
            <a:endParaRPr lang="en-GB" dirty="0"/>
          </a:p>
          <a:p>
            <a:pPr fontAlgn="base"/>
            <a:r>
              <a:rPr lang="en-GB" dirty="0">
                <a:solidFill>
                  <a:schemeClr val="accent2">
                    <a:lumMod val="75000"/>
                  </a:schemeClr>
                </a:solidFill>
              </a:rPr>
              <a:t>T</a:t>
            </a:r>
            <a:r>
              <a:rPr lang="en-GB" dirty="0" smtClean="0">
                <a:solidFill>
                  <a:schemeClr val="accent2">
                    <a:lumMod val="75000"/>
                  </a:schemeClr>
                </a:solidFill>
              </a:rPr>
              <a:t>hey </a:t>
            </a:r>
            <a:r>
              <a:rPr lang="en-GB" dirty="0">
                <a:solidFill>
                  <a:schemeClr val="accent2">
                    <a:lumMod val="75000"/>
                  </a:schemeClr>
                </a:solidFill>
              </a:rPr>
              <a:t>don’t learn to collaborate with other </a:t>
            </a:r>
            <a:r>
              <a:rPr lang="en-GB" dirty="0" smtClean="0">
                <a:solidFill>
                  <a:schemeClr val="accent2">
                    <a:lumMod val="75000"/>
                  </a:schemeClr>
                </a:solidFill>
              </a:rPr>
              <a:t>pupils                 </a:t>
            </a:r>
            <a:r>
              <a:rPr lang="en-GB" dirty="0" smtClean="0"/>
              <a:t>Ni </a:t>
            </a:r>
            <a:r>
              <a:rPr lang="en-GB" dirty="0" err="1" smtClean="0"/>
              <a:t>wna’r</a:t>
            </a:r>
            <a:r>
              <a:rPr lang="en-GB" dirty="0" smtClean="0"/>
              <a:t> plant </a:t>
            </a:r>
            <a:r>
              <a:rPr lang="en-GB" dirty="0" err="1" smtClean="0"/>
              <a:t>weithio</a:t>
            </a:r>
            <a:r>
              <a:rPr lang="en-GB" dirty="0" smtClean="0"/>
              <a:t> </a:t>
            </a:r>
            <a:r>
              <a:rPr lang="en-GB" dirty="0" err="1" smtClean="0"/>
              <a:t>gydag</a:t>
            </a:r>
            <a:r>
              <a:rPr lang="en-GB" dirty="0" smtClean="0"/>
              <a:t> </a:t>
            </a:r>
            <a:r>
              <a:rPr lang="en-GB" dirty="0" err="1" smtClean="0"/>
              <a:t>eraill</a:t>
            </a:r>
            <a:endParaRPr lang="en-GB" dirty="0" smtClean="0"/>
          </a:p>
          <a:p>
            <a:pPr fontAlgn="base"/>
            <a:r>
              <a:rPr lang="en-GB" dirty="0">
                <a:solidFill>
                  <a:schemeClr val="accent2">
                    <a:lumMod val="75000"/>
                  </a:schemeClr>
                </a:solidFill>
              </a:rPr>
              <a:t>C</a:t>
            </a:r>
            <a:r>
              <a:rPr lang="en-GB" dirty="0" smtClean="0">
                <a:solidFill>
                  <a:schemeClr val="accent2">
                    <a:lumMod val="75000"/>
                  </a:schemeClr>
                </a:solidFill>
              </a:rPr>
              <a:t>ommunication </a:t>
            </a:r>
            <a:r>
              <a:rPr lang="en-GB" dirty="0">
                <a:solidFill>
                  <a:schemeClr val="accent2">
                    <a:lumMod val="75000"/>
                  </a:schemeClr>
                </a:solidFill>
              </a:rPr>
              <a:t>skills may </a:t>
            </a:r>
            <a:r>
              <a:rPr lang="en-GB" dirty="0" smtClean="0">
                <a:solidFill>
                  <a:schemeClr val="accent2">
                    <a:lumMod val="75000"/>
                  </a:schemeClr>
                </a:solidFill>
              </a:rPr>
              <a:t>suffer                                             </a:t>
            </a:r>
            <a:r>
              <a:rPr lang="en-GB" dirty="0" err="1" smtClean="0"/>
              <a:t>Gallai</a:t>
            </a:r>
            <a:r>
              <a:rPr lang="en-GB" dirty="0" smtClean="0"/>
              <a:t> </a:t>
            </a:r>
            <a:r>
              <a:rPr lang="en-GB" dirty="0" err="1" smtClean="0"/>
              <a:t>eu</a:t>
            </a:r>
            <a:r>
              <a:rPr lang="en-GB" dirty="0" smtClean="0"/>
              <a:t> </a:t>
            </a:r>
            <a:r>
              <a:rPr lang="en-GB" dirty="0" err="1" smtClean="0"/>
              <a:t>sgiliau</a:t>
            </a:r>
            <a:r>
              <a:rPr lang="en-GB" dirty="0" smtClean="0"/>
              <a:t> </a:t>
            </a:r>
            <a:r>
              <a:rPr lang="en-GB" dirty="0" err="1" smtClean="0"/>
              <a:t>cyfathrebu</a:t>
            </a:r>
            <a:r>
              <a:rPr lang="en-GB" dirty="0" smtClean="0"/>
              <a:t> </a:t>
            </a:r>
            <a:r>
              <a:rPr lang="en-GB" dirty="0" err="1" smtClean="0"/>
              <a:t>ddioddef</a:t>
            </a:r>
            <a:endParaRPr lang="en-GB" dirty="0"/>
          </a:p>
          <a:p>
            <a:pPr fontAlgn="base"/>
            <a:r>
              <a:rPr lang="en-GB" dirty="0" smtClean="0">
                <a:solidFill>
                  <a:schemeClr val="accent2">
                    <a:lumMod val="75000"/>
                  </a:schemeClr>
                </a:solidFill>
              </a:rPr>
              <a:t>Didactic </a:t>
            </a:r>
            <a:r>
              <a:rPr lang="en-GB" dirty="0">
                <a:solidFill>
                  <a:schemeClr val="accent2">
                    <a:lumMod val="75000"/>
                  </a:schemeClr>
                </a:solidFill>
              </a:rPr>
              <a:t>instruction can be boring for </a:t>
            </a:r>
            <a:r>
              <a:rPr lang="en-GB" dirty="0" smtClean="0">
                <a:solidFill>
                  <a:schemeClr val="accent2">
                    <a:lumMod val="75000"/>
                  </a:schemeClr>
                </a:solidFill>
              </a:rPr>
              <a:t>students                    </a:t>
            </a:r>
            <a:r>
              <a:rPr lang="en-GB" dirty="0" smtClean="0"/>
              <a:t>Gall </a:t>
            </a:r>
            <a:r>
              <a:rPr lang="en-GB" dirty="0" err="1" smtClean="0"/>
              <a:t>dysgu</a:t>
            </a:r>
            <a:r>
              <a:rPr lang="en-GB" dirty="0" smtClean="0"/>
              <a:t> </a:t>
            </a:r>
            <a:r>
              <a:rPr lang="en-GB" dirty="0" err="1" smtClean="0"/>
              <a:t>ffurfiol</a:t>
            </a:r>
            <a:r>
              <a:rPr lang="en-GB" dirty="0" smtClean="0"/>
              <a:t> </a:t>
            </a:r>
            <a:r>
              <a:rPr lang="en-GB" dirty="0" err="1" smtClean="0"/>
              <a:t>fod</a:t>
            </a:r>
            <a:r>
              <a:rPr lang="en-GB" dirty="0" smtClean="0"/>
              <a:t> </a:t>
            </a:r>
            <a:r>
              <a:rPr lang="en-GB" dirty="0" err="1" smtClean="0"/>
              <a:t>yn</a:t>
            </a:r>
            <a:r>
              <a:rPr lang="en-GB" dirty="0" smtClean="0"/>
              <a:t> </a:t>
            </a:r>
            <a:r>
              <a:rPr lang="en-GB" dirty="0" err="1" smtClean="0"/>
              <a:t>syrffedus</a:t>
            </a:r>
            <a:r>
              <a:rPr lang="en-GB" dirty="0" smtClean="0"/>
              <a:t> </a:t>
            </a:r>
            <a:r>
              <a:rPr lang="en-GB" dirty="0" err="1" smtClean="0"/>
              <a:t>i</a:t>
            </a:r>
            <a:r>
              <a:rPr lang="en-GB" dirty="0" smtClean="0"/>
              <a:t> </a:t>
            </a:r>
            <a:r>
              <a:rPr lang="en-GB" dirty="0" err="1" smtClean="0"/>
              <a:t>blant</a:t>
            </a:r>
            <a:endParaRPr lang="en-GB" dirty="0" smtClean="0"/>
          </a:p>
          <a:p>
            <a:pPr fontAlgn="base"/>
            <a:r>
              <a:rPr lang="en-GB" dirty="0" smtClean="0">
                <a:solidFill>
                  <a:schemeClr val="accent2">
                    <a:lumMod val="75000"/>
                  </a:schemeClr>
                </a:solidFill>
              </a:rPr>
              <a:t>Didactic </a:t>
            </a:r>
            <a:r>
              <a:rPr lang="en-GB" dirty="0">
                <a:solidFill>
                  <a:schemeClr val="accent2">
                    <a:lumMod val="75000"/>
                  </a:schemeClr>
                </a:solidFill>
              </a:rPr>
              <a:t>instruction doesn’t allow students </a:t>
            </a:r>
            <a:r>
              <a:rPr lang="en-GB" dirty="0" smtClean="0">
                <a:solidFill>
                  <a:schemeClr val="accent2">
                    <a:lumMod val="75000"/>
                  </a:schemeClr>
                </a:solidFill>
              </a:rPr>
              <a:t>to                      </a:t>
            </a:r>
            <a:r>
              <a:rPr lang="en-GB" dirty="0" smtClean="0"/>
              <a:t>Ni </a:t>
            </a:r>
            <a:r>
              <a:rPr lang="en-GB" dirty="0" err="1" smtClean="0"/>
              <a:t>wna</a:t>
            </a:r>
            <a:r>
              <a:rPr lang="en-GB" dirty="0" smtClean="0"/>
              <a:t> </a:t>
            </a:r>
            <a:r>
              <a:rPr lang="en-GB" dirty="0" err="1" smtClean="0"/>
              <a:t>alluogi’r</a:t>
            </a:r>
            <a:r>
              <a:rPr lang="en-GB" dirty="0" smtClean="0"/>
              <a:t> </a:t>
            </a:r>
            <a:r>
              <a:rPr lang="en-GB" dirty="0" err="1" smtClean="0"/>
              <a:t>unigolion</a:t>
            </a:r>
            <a:r>
              <a:rPr lang="en-GB" dirty="0" smtClean="0"/>
              <a:t> </a:t>
            </a:r>
            <a:r>
              <a:rPr lang="en-GB" dirty="0" err="1" smtClean="0"/>
              <a:t>i</a:t>
            </a:r>
            <a:r>
              <a:rPr lang="en-GB" dirty="0" smtClean="0"/>
              <a:t> </a:t>
            </a:r>
            <a:r>
              <a:rPr lang="en-GB" dirty="0" err="1" smtClean="0"/>
              <a:t>gyfleu</a:t>
            </a:r>
            <a:r>
              <a:rPr lang="en-GB" dirty="0" smtClean="0"/>
              <a:t> </a:t>
            </a:r>
            <a:r>
              <a:rPr lang="en-GB" dirty="0" err="1" smtClean="0"/>
              <a:t>eu</a:t>
            </a:r>
            <a:r>
              <a:rPr lang="en-GB" dirty="0" smtClean="0"/>
              <a:t> </a:t>
            </a:r>
            <a:r>
              <a:rPr lang="en-GB" dirty="0" err="1" smtClean="0"/>
              <a:t>hunain</a:t>
            </a:r>
            <a:r>
              <a:rPr lang="en-GB" dirty="0" smtClean="0"/>
              <a:t>, </a:t>
            </a:r>
            <a:r>
              <a:rPr lang="en-GB" dirty="0" err="1" smtClean="0"/>
              <a:t>i</a:t>
            </a:r>
            <a:r>
              <a:rPr lang="en-GB" dirty="0" smtClean="0"/>
              <a:t> </a:t>
            </a:r>
            <a:r>
              <a:rPr lang="en-GB" dirty="0" err="1" smtClean="0"/>
              <a:t>holi</a:t>
            </a:r>
            <a:r>
              <a:rPr lang="en-GB" dirty="0" smtClean="0"/>
              <a:t> </a:t>
            </a:r>
            <a:r>
              <a:rPr lang="en-GB" dirty="0" err="1" smtClean="0"/>
              <a:t>cwestiynau</a:t>
            </a:r>
            <a:r>
              <a:rPr lang="en-GB" dirty="0" smtClean="0"/>
              <a:t>  </a:t>
            </a:r>
          </a:p>
          <a:p>
            <a:pPr marL="0" indent="0" fontAlgn="base">
              <a:buNone/>
            </a:pPr>
            <a:r>
              <a:rPr lang="en-GB" dirty="0"/>
              <a:t> </a:t>
            </a:r>
            <a:r>
              <a:rPr lang="en-GB" dirty="0" smtClean="0"/>
              <a:t>      </a:t>
            </a:r>
            <a:r>
              <a:rPr lang="en-GB" dirty="0" smtClean="0">
                <a:solidFill>
                  <a:schemeClr val="accent2">
                    <a:lumMod val="75000"/>
                  </a:schemeClr>
                </a:solidFill>
              </a:rPr>
              <a:t>express </a:t>
            </a:r>
            <a:r>
              <a:rPr lang="en-GB" dirty="0">
                <a:solidFill>
                  <a:schemeClr val="accent2">
                    <a:lumMod val="75000"/>
                  </a:schemeClr>
                </a:solidFill>
              </a:rPr>
              <a:t>themselves, ask questions, and direct their </a:t>
            </a:r>
            <a:r>
              <a:rPr lang="en-GB" dirty="0" smtClean="0">
                <a:solidFill>
                  <a:schemeClr val="accent2">
                    <a:lumMod val="75000"/>
                  </a:schemeClr>
                </a:solidFill>
              </a:rPr>
              <a:t>             </a:t>
            </a:r>
            <a:r>
              <a:rPr lang="en-GB" dirty="0" err="1" smtClean="0"/>
              <a:t>nac</a:t>
            </a:r>
            <a:r>
              <a:rPr lang="en-GB" dirty="0" smtClean="0"/>
              <a:t> </a:t>
            </a:r>
            <a:r>
              <a:rPr lang="en-GB" dirty="0" err="1" smtClean="0"/>
              <a:t>i</a:t>
            </a:r>
            <a:r>
              <a:rPr lang="en-GB" dirty="0" smtClean="0"/>
              <a:t> </a:t>
            </a:r>
            <a:r>
              <a:rPr lang="en-GB" dirty="0" err="1" smtClean="0"/>
              <a:t>lywio</a:t>
            </a:r>
            <a:r>
              <a:rPr lang="en-GB" dirty="0" smtClean="0"/>
              <a:t> </a:t>
            </a:r>
            <a:r>
              <a:rPr lang="en-GB" dirty="0" err="1" smtClean="0"/>
              <a:t>eu</a:t>
            </a:r>
            <a:r>
              <a:rPr lang="en-GB" dirty="0" smtClean="0"/>
              <a:t> </a:t>
            </a:r>
            <a:r>
              <a:rPr lang="en-GB" dirty="0" err="1" smtClean="0"/>
              <a:t>dysgu</a:t>
            </a:r>
            <a:r>
              <a:rPr lang="en-GB" dirty="0" smtClean="0"/>
              <a:t> </a:t>
            </a:r>
            <a:r>
              <a:rPr lang="en-GB" dirty="0" err="1" smtClean="0"/>
              <a:t>eu</a:t>
            </a:r>
            <a:r>
              <a:rPr lang="en-GB" dirty="0" smtClean="0"/>
              <a:t> </a:t>
            </a:r>
            <a:r>
              <a:rPr lang="en-GB" dirty="0" err="1" smtClean="0"/>
              <a:t>hunain</a:t>
            </a:r>
            <a:r>
              <a:rPr lang="en-GB" dirty="0" smtClean="0"/>
              <a:t>.  </a:t>
            </a:r>
          </a:p>
          <a:p>
            <a:pPr marL="0" indent="0" fontAlgn="base">
              <a:buNone/>
            </a:pPr>
            <a:r>
              <a:rPr lang="en-GB" dirty="0"/>
              <a:t> </a:t>
            </a:r>
            <a:r>
              <a:rPr lang="en-GB" dirty="0" smtClean="0"/>
              <a:t>      </a:t>
            </a:r>
            <a:r>
              <a:rPr lang="en-GB" dirty="0" smtClean="0">
                <a:solidFill>
                  <a:schemeClr val="accent2">
                    <a:lumMod val="75000"/>
                  </a:schemeClr>
                </a:solidFill>
              </a:rPr>
              <a:t>own </a:t>
            </a:r>
            <a:r>
              <a:rPr lang="en-GB" dirty="0">
                <a:solidFill>
                  <a:schemeClr val="accent2">
                    <a:lumMod val="75000"/>
                  </a:schemeClr>
                </a:solidFill>
              </a:rPr>
              <a:t>learning.</a:t>
            </a:r>
          </a:p>
          <a:p>
            <a:endParaRPr lang="en-GB" dirty="0"/>
          </a:p>
        </p:txBody>
      </p:sp>
      <p:pic>
        <p:nvPicPr>
          <p:cNvPr id="7" name="Picture 6"/>
          <p:cNvPicPr>
            <a:picLocks noChangeAspect="1"/>
          </p:cNvPicPr>
          <p:nvPr/>
        </p:nvPicPr>
        <p:blipFill>
          <a:blip r:embed="rId3"/>
          <a:stretch>
            <a:fillRect/>
          </a:stretch>
        </p:blipFill>
        <p:spPr>
          <a:xfrm>
            <a:off x="124305" y="2977713"/>
            <a:ext cx="685695" cy="631203"/>
          </a:xfrm>
          <a:prstGeom prst="rect">
            <a:avLst/>
          </a:prstGeom>
        </p:spPr>
      </p:pic>
      <p:pic>
        <p:nvPicPr>
          <p:cNvPr id="8" name="Picture 7"/>
          <p:cNvPicPr>
            <a:picLocks noChangeAspect="1"/>
          </p:cNvPicPr>
          <p:nvPr/>
        </p:nvPicPr>
        <p:blipFill>
          <a:blip r:embed="rId4"/>
          <a:stretch>
            <a:fillRect/>
          </a:stretch>
        </p:blipFill>
        <p:spPr>
          <a:xfrm>
            <a:off x="124305" y="4507319"/>
            <a:ext cx="620762" cy="661672"/>
          </a:xfrm>
          <a:prstGeom prst="rect">
            <a:avLst/>
          </a:prstGeom>
        </p:spPr>
      </p:pic>
    </p:spTree>
    <p:extLst>
      <p:ext uri="{BB962C8B-B14F-4D97-AF65-F5344CB8AC3E}">
        <p14:creationId xmlns:p14="http://schemas.microsoft.com/office/powerpoint/2010/main" val="2871973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Darparu cwricwlwm priodol</a:t>
            </a:r>
            <a:br>
              <a:rPr lang="cy-GB" dirty="0" smtClean="0"/>
            </a:br>
            <a:r>
              <a:rPr lang="cy-GB" dirty="0" err="1" smtClean="0">
                <a:solidFill>
                  <a:schemeClr val="accent2">
                    <a:lumMod val="75000"/>
                  </a:schemeClr>
                </a:solidFill>
              </a:rPr>
              <a:t>Delivering</a:t>
            </a:r>
            <a:r>
              <a:rPr lang="cy-GB" dirty="0" smtClean="0">
                <a:solidFill>
                  <a:schemeClr val="accent2">
                    <a:lumMod val="75000"/>
                  </a:schemeClr>
                </a:solidFill>
              </a:rPr>
              <a:t> </a:t>
            </a:r>
            <a:r>
              <a:rPr lang="cy-GB" dirty="0" err="1" smtClean="0">
                <a:solidFill>
                  <a:schemeClr val="accent2">
                    <a:lumMod val="75000"/>
                  </a:schemeClr>
                </a:solidFill>
              </a:rPr>
              <a:t>an</a:t>
            </a:r>
            <a:r>
              <a:rPr lang="cy-GB" dirty="0" smtClean="0">
                <a:solidFill>
                  <a:schemeClr val="accent2">
                    <a:lumMod val="75000"/>
                  </a:schemeClr>
                </a:solidFill>
              </a:rPr>
              <a:t> </a:t>
            </a:r>
            <a:r>
              <a:rPr lang="cy-GB" dirty="0" err="1" smtClean="0">
                <a:solidFill>
                  <a:schemeClr val="accent2">
                    <a:lumMod val="75000"/>
                  </a:schemeClr>
                </a:solidFill>
              </a:rPr>
              <a:t>appropriate</a:t>
            </a:r>
            <a:r>
              <a:rPr lang="cy-GB" dirty="0" smtClean="0">
                <a:solidFill>
                  <a:schemeClr val="accent2">
                    <a:lumMod val="75000"/>
                  </a:schemeClr>
                </a:solidFill>
              </a:rPr>
              <a:t> </a:t>
            </a:r>
            <a:r>
              <a:rPr lang="cy-GB" dirty="0" err="1" smtClean="0">
                <a:solidFill>
                  <a:schemeClr val="accent2">
                    <a:lumMod val="75000"/>
                  </a:schemeClr>
                </a:solidFill>
              </a:rPr>
              <a:t>curriculum</a:t>
            </a:r>
            <a:endParaRPr lang="en-GB" dirty="0">
              <a:solidFill>
                <a:schemeClr val="accent2">
                  <a:lumMod val="75000"/>
                </a:schemeClr>
              </a:solidFill>
            </a:endParaRPr>
          </a:p>
        </p:txBody>
      </p:sp>
      <p:pic>
        <p:nvPicPr>
          <p:cNvPr id="5" name="Picture 4"/>
          <p:cNvPicPr>
            <a:picLocks noChangeAspect="1"/>
          </p:cNvPicPr>
          <p:nvPr/>
        </p:nvPicPr>
        <p:blipFill>
          <a:blip r:embed="rId2"/>
          <a:stretch>
            <a:fillRect/>
          </a:stretch>
        </p:blipFill>
        <p:spPr>
          <a:xfrm rot="21032160">
            <a:off x="1285013" y="2596256"/>
            <a:ext cx="3381990" cy="3807966"/>
          </a:xfrm>
          <a:prstGeom prst="rect">
            <a:avLst/>
          </a:prstGeom>
        </p:spPr>
      </p:pic>
      <p:pic>
        <p:nvPicPr>
          <p:cNvPr id="6" name="Picture 5"/>
          <p:cNvPicPr>
            <a:picLocks noChangeAspect="1"/>
          </p:cNvPicPr>
          <p:nvPr/>
        </p:nvPicPr>
        <p:blipFill>
          <a:blip r:embed="rId3"/>
          <a:stretch>
            <a:fillRect/>
          </a:stretch>
        </p:blipFill>
        <p:spPr>
          <a:xfrm rot="608178">
            <a:off x="6837542" y="2268187"/>
            <a:ext cx="2941664" cy="4464104"/>
          </a:xfrm>
          <a:prstGeom prst="rect">
            <a:avLst/>
          </a:prstGeom>
        </p:spPr>
      </p:pic>
    </p:spTree>
    <p:extLst>
      <p:ext uri="{BB962C8B-B14F-4D97-AF65-F5344CB8AC3E}">
        <p14:creationId xmlns:p14="http://schemas.microsoft.com/office/powerpoint/2010/main" val="2636566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smtClean="0"/>
              <a:t>         Idris</a:t>
            </a:r>
            <a:endParaRPr lang="en-GB" dirty="0"/>
          </a:p>
        </p:txBody>
      </p:sp>
      <p:pic>
        <p:nvPicPr>
          <p:cNvPr id="10" name="Picture 9"/>
          <p:cNvPicPr>
            <a:picLocks noChangeAspect="1"/>
          </p:cNvPicPr>
          <p:nvPr/>
        </p:nvPicPr>
        <p:blipFill>
          <a:blip r:embed="rId3"/>
          <a:stretch>
            <a:fillRect/>
          </a:stretch>
        </p:blipFill>
        <p:spPr>
          <a:xfrm rot="20552818">
            <a:off x="3888715" y="532079"/>
            <a:ext cx="2620666" cy="3603416"/>
          </a:xfrm>
          <a:prstGeom prst="rect">
            <a:avLst/>
          </a:prstGeom>
        </p:spPr>
      </p:pic>
      <p:pic>
        <p:nvPicPr>
          <p:cNvPr id="6" name="Picture 5"/>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0396" y="215899"/>
            <a:ext cx="1243965" cy="17405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59301" y="4961849"/>
            <a:ext cx="1910132" cy="1708673"/>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61752" y="4961849"/>
            <a:ext cx="2298143" cy="1723607"/>
          </a:xfrm>
          <a:prstGeom prst="rect">
            <a:avLst/>
          </a:prstGeom>
        </p:spPr>
      </p:pic>
      <p:pic>
        <p:nvPicPr>
          <p:cNvPr id="11" name="Picture 10"/>
          <p:cNvPicPr>
            <a:picLocks noChangeAspect="1"/>
          </p:cNvPicPr>
          <p:nvPr/>
        </p:nvPicPr>
        <p:blipFill>
          <a:blip r:embed="rId7"/>
          <a:stretch>
            <a:fillRect/>
          </a:stretch>
        </p:blipFill>
        <p:spPr>
          <a:xfrm rot="712819">
            <a:off x="8102614" y="453645"/>
            <a:ext cx="2514970" cy="3608982"/>
          </a:xfrm>
          <a:prstGeom prst="rect">
            <a:avLst/>
          </a:prstGeom>
        </p:spPr>
      </p:pic>
    </p:spTree>
    <p:extLst>
      <p:ext uri="{BB962C8B-B14F-4D97-AF65-F5344CB8AC3E}">
        <p14:creationId xmlns:p14="http://schemas.microsoft.com/office/powerpoint/2010/main" val="2214360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2400" dirty="0" smtClean="0"/>
              <a:t>Beth sy’n rhaid ystyried er mwyn personoli’r dysgu?</a:t>
            </a:r>
            <a:br>
              <a:rPr lang="cy-GB" sz="2400" dirty="0" smtClean="0"/>
            </a:br>
            <a:r>
              <a:rPr lang="cy-GB" sz="2400" dirty="0" smtClean="0"/>
              <a:t/>
            </a:r>
            <a:br>
              <a:rPr lang="cy-GB" sz="2400" dirty="0" smtClean="0"/>
            </a:br>
            <a:r>
              <a:rPr lang="cy-GB" sz="2400" dirty="0" err="1" smtClean="0">
                <a:solidFill>
                  <a:schemeClr val="accent2">
                    <a:lumMod val="75000"/>
                  </a:schemeClr>
                </a:solidFill>
              </a:rPr>
              <a:t>What</a:t>
            </a:r>
            <a:r>
              <a:rPr lang="cy-GB" sz="2400" dirty="0" smtClean="0">
                <a:solidFill>
                  <a:schemeClr val="accent2">
                    <a:lumMod val="75000"/>
                  </a:schemeClr>
                </a:solidFill>
              </a:rPr>
              <a:t> </a:t>
            </a:r>
            <a:r>
              <a:rPr lang="cy-GB" sz="2400" dirty="0" err="1" smtClean="0">
                <a:solidFill>
                  <a:schemeClr val="accent2">
                    <a:lumMod val="75000"/>
                  </a:schemeClr>
                </a:solidFill>
              </a:rPr>
              <a:t>are</a:t>
            </a:r>
            <a:r>
              <a:rPr lang="cy-GB" sz="2400" dirty="0" smtClean="0">
                <a:solidFill>
                  <a:schemeClr val="accent2">
                    <a:lumMod val="75000"/>
                  </a:schemeClr>
                </a:solidFill>
              </a:rPr>
              <a:t> the </a:t>
            </a:r>
            <a:r>
              <a:rPr lang="cy-GB" sz="2400" dirty="0" err="1" smtClean="0">
                <a:solidFill>
                  <a:schemeClr val="accent2">
                    <a:lumMod val="75000"/>
                  </a:schemeClr>
                </a:solidFill>
              </a:rPr>
              <a:t>considerations</a:t>
            </a:r>
            <a:r>
              <a:rPr lang="cy-GB" sz="2400" dirty="0" smtClean="0">
                <a:solidFill>
                  <a:schemeClr val="accent2">
                    <a:lumMod val="75000"/>
                  </a:schemeClr>
                </a:solidFill>
              </a:rPr>
              <a:t> </a:t>
            </a:r>
            <a:r>
              <a:rPr lang="cy-GB" sz="2400" dirty="0" err="1" smtClean="0">
                <a:solidFill>
                  <a:schemeClr val="accent2">
                    <a:lumMod val="75000"/>
                  </a:schemeClr>
                </a:solidFill>
              </a:rPr>
              <a:t>in</a:t>
            </a:r>
            <a:r>
              <a:rPr lang="cy-GB" sz="2400" dirty="0" smtClean="0">
                <a:solidFill>
                  <a:schemeClr val="accent2">
                    <a:lumMod val="75000"/>
                  </a:schemeClr>
                </a:solidFill>
              </a:rPr>
              <a:t> </a:t>
            </a:r>
            <a:r>
              <a:rPr lang="cy-GB" sz="2400" dirty="0" err="1" smtClean="0">
                <a:solidFill>
                  <a:schemeClr val="accent2">
                    <a:lumMod val="75000"/>
                  </a:schemeClr>
                </a:solidFill>
              </a:rPr>
              <a:t>order</a:t>
            </a:r>
            <a:r>
              <a:rPr lang="cy-GB" sz="2400" dirty="0" smtClean="0">
                <a:solidFill>
                  <a:schemeClr val="accent2">
                    <a:lumMod val="75000"/>
                  </a:schemeClr>
                </a:solidFill>
              </a:rPr>
              <a:t> to </a:t>
            </a:r>
            <a:r>
              <a:rPr lang="cy-GB" sz="2400" dirty="0" err="1" smtClean="0">
                <a:solidFill>
                  <a:schemeClr val="accent2">
                    <a:lumMod val="75000"/>
                  </a:schemeClr>
                </a:solidFill>
              </a:rPr>
              <a:t>personalise</a:t>
            </a:r>
            <a:r>
              <a:rPr lang="cy-GB" sz="2400" dirty="0" smtClean="0">
                <a:solidFill>
                  <a:schemeClr val="accent2">
                    <a:lumMod val="75000"/>
                  </a:schemeClr>
                </a:solidFill>
              </a:rPr>
              <a:t> the </a:t>
            </a:r>
            <a:r>
              <a:rPr lang="cy-GB" sz="2400" dirty="0" err="1" smtClean="0">
                <a:solidFill>
                  <a:schemeClr val="accent2">
                    <a:lumMod val="75000"/>
                  </a:schemeClr>
                </a:solidFill>
              </a:rPr>
              <a:t>learning</a:t>
            </a:r>
            <a:r>
              <a:rPr lang="cy-GB" sz="2400" dirty="0" smtClean="0">
                <a:solidFill>
                  <a:schemeClr val="accent2">
                    <a:lumMod val="75000"/>
                  </a:schemeClr>
                </a:solidFill>
              </a:rPr>
              <a:t>?</a:t>
            </a:r>
            <a:endParaRPr lang="en-GB" sz="2400" dirty="0">
              <a:solidFill>
                <a:schemeClr val="accent2">
                  <a:lumMod val="75000"/>
                </a:schemeClr>
              </a:solidFill>
            </a:endParaRPr>
          </a:p>
        </p:txBody>
      </p:sp>
      <p:sp>
        <p:nvSpPr>
          <p:cNvPr id="4" name="Text Placeholder 3"/>
          <p:cNvSpPr>
            <a:spLocks noGrp="1"/>
          </p:cNvSpPr>
          <p:nvPr>
            <p:ph type="body" idx="1"/>
          </p:nvPr>
        </p:nvSpPr>
        <p:spPr/>
        <p:txBody>
          <a:bodyPr/>
          <a:lstStyle/>
          <a:p>
            <a:r>
              <a:rPr lang="cy-GB" dirty="0" smtClean="0"/>
              <a:t>Ystyriaethau</a:t>
            </a:r>
            <a:endParaRPr lang="en-GB" dirty="0"/>
          </a:p>
        </p:txBody>
      </p:sp>
      <p:sp>
        <p:nvSpPr>
          <p:cNvPr id="5" name="Content Placeholder 4"/>
          <p:cNvSpPr>
            <a:spLocks noGrp="1"/>
          </p:cNvSpPr>
          <p:nvPr>
            <p:ph sz="half" idx="2"/>
          </p:nvPr>
        </p:nvSpPr>
        <p:spPr/>
        <p:txBody>
          <a:bodyPr/>
          <a:lstStyle/>
          <a:p>
            <a:r>
              <a:rPr lang="cy-GB" dirty="0" smtClean="0"/>
              <a:t>Oed</a:t>
            </a:r>
          </a:p>
          <a:p>
            <a:r>
              <a:rPr lang="cy-GB" dirty="0" smtClean="0"/>
              <a:t>Dealltwriaeth</a:t>
            </a:r>
          </a:p>
          <a:p>
            <a:r>
              <a:rPr lang="cy-GB" dirty="0" smtClean="0"/>
              <a:t>Profiad</a:t>
            </a:r>
          </a:p>
          <a:p>
            <a:r>
              <a:rPr lang="cy-GB" dirty="0" smtClean="0"/>
              <a:t>Cefndir</a:t>
            </a:r>
          </a:p>
          <a:p>
            <a:r>
              <a:rPr lang="cy-GB" dirty="0" smtClean="0"/>
              <a:t>Lleoliad</a:t>
            </a:r>
          </a:p>
          <a:p>
            <a:r>
              <a:rPr lang="cy-GB" dirty="0" smtClean="0"/>
              <a:t>Diddordebau</a:t>
            </a:r>
          </a:p>
          <a:p>
            <a:r>
              <a:rPr lang="cy-GB" dirty="0" smtClean="0"/>
              <a:t>Awydd / </a:t>
            </a:r>
            <a:r>
              <a:rPr lang="cy-GB" dirty="0" err="1" smtClean="0"/>
              <a:t>Anianawdau</a:t>
            </a:r>
            <a:endParaRPr lang="en-GB" dirty="0"/>
          </a:p>
        </p:txBody>
      </p:sp>
      <p:sp>
        <p:nvSpPr>
          <p:cNvPr id="6" name="Text Placeholder 5"/>
          <p:cNvSpPr>
            <a:spLocks noGrp="1"/>
          </p:cNvSpPr>
          <p:nvPr>
            <p:ph type="body" sz="quarter" idx="3"/>
          </p:nvPr>
        </p:nvSpPr>
        <p:spPr/>
        <p:txBody>
          <a:bodyPr/>
          <a:lstStyle/>
          <a:p>
            <a:r>
              <a:rPr lang="cy-GB" dirty="0" err="1" smtClean="0">
                <a:solidFill>
                  <a:schemeClr val="accent2">
                    <a:lumMod val="75000"/>
                  </a:schemeClr>
                </a:solidFill>
              </a:rPr>
              <a:t>Considerations</a:t>
            </a:r>
            <a:endParaRPr lang="en-GB" dirty="0">
              <a:solidFill>
                <a:schemeClr val="accent2">
                  <a:lumMod val="75000"/>
                </a:schemeClr>
              </a:solidFill>
            </a:endParaRPr>
          </a:p>
        </p:txBody>
      </p:sp>
      <p:sp>
        <p:nvSpPr>
          <p:cNvPr id="7" name="Content Placeholder 6"/>
          <p:cNvSpPr>
            <a:spLocks noGrp="1"/>
          </p:cNvSpPr>
          <p:nvPr>
            <p:ph sz="quarter" idx="4"/>
          </p:nvPr>
        </p:nvSpPr>
        <p:spPr/>
        <p:txBody>
          <a:bodyPr/>
          <a:lstStyle/>
          <a:p>
            <a:r>
              <a:rPr lang="cy-GB" dirty="0" err="1" smtClean="0">
                <a:solidFill>
                  <a:schemeClr val="accent2">
                    <a:lumMod val="75000"/>
                  </a:schemeClr>
                </a:solidFill>
              </a:rPr>
              <a:t>Age</a:t>
            </a:r>
            <a:endParaRPr lang="cy-GB" dirty="0" smtClean="0">
              <a:solidFill>
                <a:schemeClr val="accent2">
                  <a:lumMod val="75000"/>
                </a:schemeClr>
              </a:solidFill>
            </a:endParaRPr>
          </a:p>
          <a:p>
            <a:r>
              <a:rPr lang="cy-GB" dirty="0" err="1" smtClean="0">
                <a:solidFill>
                  <a:schemeClr val="accent2">
                    <a:lumMod val="75000"/>
                  </a:schemeClr>
                </a:solidFill>
              </a:rPr>
              <a:t>Understanding</a:t>
            </a:r>
            <a:endParaRPr lang="cy-GB" dirty="0" smtClean="0">
              <a:solidFill>
                <a:schemeClr val="accent2">
                  <a:lumMod val="75000"/>
                </a:schemeClr>
              </a:solidFill>
            </a:endParaRPr>
          </a:p>
          <a:p>
            <a:r>
              <a:rPr lang="cy-GB" dirty="0" err="1" smtClean="0">
                <a:solidFill>
                  <a:schemeClr val="accent2">
                    <a:lumMod val="75000"/>
                  </a:schemeClr>
                </a:solidFill>
              </a:rPr>
              <a:t>Experience</a:t>
            </a:r>
            <a:endParaRPr lang="cy-GB" dirty="0" smtClean="0">
              <a:solidFill>
                <a:schemeClr val="accent2">
                  <a:lumMod val="75000"/>
                </a:schemeClr>
              </a:solidFill>
            </a:endParaRPr>
          </a:p>
          <a:p>
            <a:r>
              <a:rPr lang="cy-GB" dirty="0" err="1" smtClean="0">
                <a:solidFill>
                  <a:schemeClr val="accent2">
                    <a:lumMod val="75000"/>
                  </a:schemeClr>
                </a:solidFill>
              </a:rPr>
              <a:t>Background</a:t>
            </a:r>
            <a:endParaRPr lang="cy-GB" dirty="0" smtClean="0">
              <a:solidFill>
                <a:schemeClr val="accent2">
                  <a:lumMod val="75000"/>
                </a:schemeClr>
              </a:solidFill>
            </a:endParaRPr>
          </a:p>
          <a:p>
            <a:r>
              <a:rPr lang="cy-GB" dirty="0" err="1" smtClean="0">
                <a:solidFill>
                  <a:schemeClr val="accent2">
                    <a:lumMod val="75000"/>
                  </a:schemeClr>
                </a:solidFill>
              </a:rPr>
              <a:t>Location</a:t>
            </a:r>
            <a:endParaRPr lang="cy-GB" dirty="0" smtClean="0">
              <a:solidFill>
                <a:schemeClr val="accent2">
                  <a:lumMod val="75000"/>
                </a:schemeClr>
              </a:solidFill>
            </a:endParaRPr>
          </a:p>
          <a:p>
            <a:r>
              <a:rPr lang="cy-GB" dirty="0" err="1" smtClean="0">
                <a:solidFill>
                  <a:schemeClr val="accent2">
                    <a:lumMod val="75000"/>
                  </a:schemeClr>
                </a:solidFill>
              </a:rPr>
              <a:t>Interests</a:t>
            </a:r>
            <a:endParaRPr lang="cy-GB" dirty="0" smtClean="0">
              <a:solidFill>
                <a:schemeClr val="accent2">
                  <a:lumMod val="75000"/>
                </a:schemeClr>
              </a:solidFill>
            </a:endParaRPr>
          </a:p>
          <a:p>
            <a:r>
              <a:rPr lang="cy-GB" dirty="0" err="1" smtClean="0">
                <a:solidFill>
                  <a:schemeClr val="accent2">
                    <a:lumMod val="75000"/>
                  </a:schemeClr>
                </a:solidFill>
              </a:rPr>
              <a:t>Enthusiasm</a:t>
            </a:r>
            <a:r>
              <a:rPr lang="cy-GB" dirty="0" smtClean="0">
                <a:solidFill>
                  <a:schemeClr val="accent2">
                    <a:lumMod val="75000"/>
                  </a:schemeClr>
                </a:solidFill>
              </a:rPr>
              <a:t>/ </a:t>
            </a:r>
            <a:r>
              <a:rPr lang="cy-GB" dirty="0" err="1" smtClean="0">
                <a:solidFill>
                  <a:schemeClr val="accent2">
                    <a:lumMod val="75000"/>
                  </a:schemeClr>
                </a:solidFill>
              </a:rPr>
              <a:t>Dispositions</a:t>
            </a:r>
            <a:endParaRPr lang="en-GB" dirty="0">
              <a:solidFill>
                <a:schemeClr val="accent2">
                  <a:lumMod val="75000"/>
                </a:schemeClr>
              </a:solidFill>
            </a:endParaRPr>
          </a:p>
        </p:txBody>
      </p:sp>
    </p:spTree>
    <p:extLst>
      <p:ext uri="{BB962C8B-B14F-4D97-AF65-F5344CB8AC3E}">
        <p14:creationId xmlns:p14="http://schemas.microsoft.com/office/powerpoint/2010/main" val="3809592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Yr Aseiniad                      </a:t>
            </a:r>
            <a:r>
              <a:rPr lang="cy-GB" dirty="0" smtClean="0">
                <a:solidFill>
                  <a:schemeClr val="accent2">
                    <a:lumMod val="75000"/>
                  </a:schemeClr>
                </a:solidFill>
              </a:rPr>
              <a:t>The </a:t>
            </a:r>
            <a:r>
              <a:rPr lang="cy-GB" dirty="0" err="1" smtClean="0">
                <a:solidFill>
                  <a:schemeClr val="accent2">
                    <a:lumMod val="75000"/>
                  </a:schemeClr>
                </a:solidFill>
              </a:rPr>
              <a:t>Assignment</a:t>
            </a:r>
            <a:endParaRPr lang="en-GB" dirty="0">
              <a:solidFill>
                <a:schemeClr val="accent2">
                  <a:lumMod val="75000"/>
                </a:schemeClr>
              </a:solidFill>
            </a:endParaRPr>
          </a:p>
        </p:txBody>
      </p:sp>
      <p:sp>
        <p:nvSpPr>
          <p:cNvPr id="3" name="Text Placeholder 2"/>
          <p:cNvSpPr>
            <a:spLocks noGrp="1"/>
          </p:cNvSpPr>
          <p:nvPr>
            <p:ph type="body" idx="1"/>
          </p:nvPr>
        </p:nvSpPr>
        <p:spPr/>
        <p:txBody>
          <a:bodyPr/>
          <a:lstStyle/>
          <a:p>
            <a:r>
              <a:rPr lang="cy-GB" dirty="0" smtClean="0"/>
              <a:t>Ymyrraeth</a:t>
            </a:r>
            <a:endParaRPr lang="en-GB" dirty="0"/>
          </a:p>
        </p:txBody>
      </p:sp>
      <p:sp>
        <p:nvSpPr>
          <p:cNvPr id="4" name="Content Placeholder 3"/>
          <p:cNvSpPr>
            <a:spLocks noGrp="1"/>
          </p:cNvSpPr>
          <p:nvPr>
            <p:ph sz="half" idx="2"/>
          </p:nvPr>
        </p:nvSpPr>
        <p:spPr/>
        <p:txBody>
          <a:bodyPr>
            <a:normAutofit/>
          </a:bodyPr>
          <a:lstStyle/>
          <a:p>
            <a:r>
              <a:rPr lang="cy-GB" sz="2400" dirty="0"/>
              <a:t>Dewiswch ymyrraeth sydd yn cefnogi dysgu a datblygiad disgybl/grŵp o ddisgyblion.  </a:t>
            </a:r>
            <a:r>
              <a:rPr lang="cy-GB" sz="2400" dirty="0" smtClean="0"/>
              <a:t>Adfyfyriwch </a:t>
            </a:r>
            <a:r>
              <a:rPr lang="cy-GB" sz="2400" dirty="0"/>
              <a:t>yn feirniadol ar ei botensial i sicrhau cynnydd disgyblion a’r heriau posib all ymddangos.</a:t>
            </a:r>
            <a:endParaRPr lang="en-GB" sz="2400" dirty="0"/>
          </a:p>
          <a:p>
            <a:endParaRPr lang="en-GB" sz="2400" dirty="0"/>
          </a:p>
        </p:txBody>
      </p:sp>
      <p:sp>
        <p:nvSpPr>
          <p:cNvPr id="5" name="Text Placeholder 4"/>
          <p:cNvSpPr>
            <a:spLocks noGrp="1"/>
          </p:cNvSpPr>
          <p:nvPr>
            <p:ph type="body" sz="quarter" idx="3"/>
          </p:nvPr>
        </p:nvSpPr>
        <p:spPr/>
        <p:txBody>
          <a:bodyPr/>
          <a:lstStyle/>
          <a:p>
            <a:r>
              <a:rPr lang="cy-GB" dirty="0" err="1" smtClean="0">
                <a:solidFill>
                  <a:schemeClr val="accent2">
                    <a:lumMod val="75000"/>
                  </a:schemeClr>
                </a:solidFill>
              </a:rPr>
              <a:t>An</a:t>
            </a:r>
            <a:r>
              <a:rPr lang="cy-GB" dirty="0" smtClean="0">
                <a:solidFill>
                  <a:schemeClr val="accent2">
                    <a:lumMod val="75000"/>
                  </a:schemeClr>
                </a:solidFill>
              </a:rPr>
              <a:t> </a:t>
            </a:r>
            <a:r>
              <a:rPr lang="cy-GB" dirty="0" err="1" smtClean="0">
                <a:solidFill>
                  <a:schemeClr val="accent2">
                    <a:lumMod val="75000"/>
                  </a:schemeClr>
                </a:solidFill>
              </a:rPr>
              <a:t>Intervention</a:t>
            </a:r>
            <a:endParaRPr lang="en-GB" dirty="0">
              <a:solidFill>
                <a:schemeClr val="accent2">
                  <a:lumMod val="75000"/>
                </a:schemeClr>
              </a:solidFill>
            </a:endParaRPr>
          </a:p>
        </p:txBody>
      </p:sp>
      <p:sp>
        <p:nvSpPr>
          <p:cNvPr id="6" name="Content Placeholder 5"/>
          <p:cNvSpPr>
            <a:spLocks noGrp="1"/>
          </p:cNvSpPr>
          <p:nvPr>
            <p:ph sz="quarter" idx="4"/>
          </p:nvPr>
        </p:nvSpPr>
        <p:spPr/>
        <p:txBody>
          <a:bodyPr/>
          <a:lstStyle/>
          <a:p>
            <a:r>
              <a:rPr lang="en-US" sz="2400" dirty="0">
                <a:solidFill>
                  <a:schemeClr val="accent2">
                    <a:lumMod val="75000"/>
                  </a:schemeClr>
                </a:solidFill>
              </a:rPr>
              <a:t>Choose an intervention that supports the learning and development of a pupil / group of pupils. Reflect critically on its potential for ensuring pupil progression and the possible challenges that may arise.</a:t>
            </a:r>
            <a:endParaRPr lang="en-GB" sz="2400" dirty="0">
              <a:solidFill>
                <a:schemeClr val="accent2">
                  <a:lumMod val="75000"/>
                </a:schemeClr>
              </a:solidFill>
            </a:endParaRPr>
          </a:p>
          <a:p>
            <a:pPr marL="0" indent="0">
              <a:buNone/>
            </a:pPr>
            <a:endParaRPr lang="en-GB" dirty="0"/>
          </a:p>
        </p:txBody>
      </p:sp>
    </p:spTree>
    <p:extLst>
      <p:ext uri="{BB962C8B-B14F-4D97-AF65-F5344CB8AC3E}">
        <p14:creationId xmlns:p14="http://schemas.microsoft.com/office/powerpoint/2010/main" val="4244073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Darlen</a:t>
            </a:r>
            <a:r>
              <a:rPr lang="cy-GB" dirty="0" smtClean="0"/>
              <a:t> pellach                  </a:t>
            </a:r>
            <a:r>
              <a:rPr lang="cy-GB" dirty="0" err="1" smtClean="0">
                <a:solidFill>
                  <a:schemeClr val="accent2">
                    <a:lumMod val="75000"/>
                  </a:schemeClr>
                </a:solidFill>
              </a:rPr>
              <a:t>Further</a:t>
            </a:r>
            <a:r>
              <a:rPr lang="cy-GB" dirty="0" smtClean="0">
                <a:solidFill>
                  <a:schemeClr val="accent2">
                    <a:lumMod val="75000"/>
                  </a:schemeClr>
                </a:solidFill>
              </a:rPr>
              <a:t> </a:t>
            </a:r>
            <a:r>
              <a:rPr lang="cy-GB" dirty="0" err="1" smtClean="0">
                <a:solidFill>
                  <a:schemeClr val="accent2">
                    <a:lumMod val="75000"/>
                  </a:schemeClr>
                </a:solidFill>
              </a:rPr>
              <a:t>Reading</a:t>
            </a:r>
            <a:endParaRPr lang="en-GB" dirty="0">
              <a:solidFill>
                <a:schemeClr val="accent2">
                  <a:lumMod val="75000"/>
                </a:schemeClr>
              </a:solidFill>
            </a:endParaRPr>
          </a:p>
        </p:txBody>
      </p:sp>
      <p:sp>
        <p:nvSpPr>
          <p:cNvPr id="3" name="TextBox 2"/>
          <p:cNvSpPr txBox="1"/>
          <p:nvPr/>
        </p:nvSpPr>
        <p:spPr>
          <a:xfrm>
            <a:off x="724395" y="2683823"/>
            <a:ext cx="10657603" cy="3139321"/>
          </a:xfrm>
          <a:prstGeom prst="rect">
            <a:avLst/>
          </a:prstGeom>
          <a:noFill/>
        </p:spPr>
        <p:txBody>
          <a:bodyPr wrap="square" rtlCol="0">
            <a:spAutoFit/>
          </a:bodyPr>
          <a:lstStyle/>
          <a:p>
            <a:r>
              <a:rPr lang="cy-GB" dirty="0" smtClean="0"/>
              <a:t>Gordon, N. A. (2010) </a:t>
            </a:r>
            <a:r>
              <a:rPr lang="en-GB" dirty="0"/>
              <a:t>Enabling Personalised Learning through Formative and Summative </a:t>
            </a:r>
            <a:r>
              <a:rPr lang="en-GB" dirty="0" smtClean="0"/>
              <a:t>Assessment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Available at: </a:t>
            </a:r>
            <a:r>
              <a:rPr lang="en-GB" dirty="0" smtClean="0">
                <a:hlinkClick r:id="rId2"/>
              </a:rPr>
              <a:t>https</a:t>
            </a:r>
            <a:r>
              <a:rPr lang="en-GB" dirty="0">
                <a:hlinkClick r:id="rId2"/>
              </a:rPr>
              <a:t>://</a:t>
            </a:r>
            <a:r>
              <a:rPr lang="en-GB" dirty="0" smtClean="0">
                <a:hlinkClick r:id="rId2"/>
              </a:rPr>
              <a:t>pdfs.semanticscholar.org/9d63/a371a337247724aa20d63a08fdb96175c294.pdf</a:t>
            </a:r>
            <a:r>
              <a:rPr lang="en-GB" dirty="0" smtClean="0"/>
              <a:t> (25-2-2020)</a:t>
            </a:r>
          </a:p>
          <a:p>
            <a:endParaRPr lang="en-GB" dirty="0"/>
          </a:p>
          <a:p>
            <a:r>
              <a:rPr lang="en-GB" dirty="0" err="1" smtClean="0"/>
              <a:t>Siraj</a:t>
            </a:r>
            <a:r>
              <a:rPr lang="en-GB" dirty="0" smtClean="0"/>
              <a:t>, I. a Taggart, B. (2014) Exploring </a:t>
            </a:r>
            <a:r>
              <a:rPr lang="en-GB" dirty="0"/>
              <a:t>Effective Pedagogy in Primary Schools: Evidence from </a:t>
            </a:r>
            <a:r>
              <a:rPr lang="en-GB" dirty="0" smtClean="0"/>
              <a:t>Research.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Available at:  </a:t>
            </a:r>
            <a:r>
              <a:rPr lang="en-GB" dirty="0" smtClean="0">
                <a:hlinkClick r:id="rId3"/>
              </a:rPr>
              <a:t>https</a:t>
            </a:r>
            <a:r>
              <a:rPr lang="en-GB" dirty="0">
                <a:hlinkClick r:id="rId3"/>
              </a:rPr>
              <a:t>://</a:t>
            </a:r>
            <a:r>
              <a:rPr lang="en-GB" dirty="0" smtClean="0">
                <a:hlinkClick r:id="rId3"/>
              </a:rPr>
              <a:t>www.pearson.com/content/dam/one-dot-com/one-dot-com/global/Files/about-pearson/innovation/open-ideas/ExploringEffectivePedagogy.pdf</a:t>
            </a:r>
            <a:r>
              <a:rPr lang="en-GB" dirty="0" smtClean="0"/>
              <a:t>  (25-2-2020)</a:t>
            </a:r>
          </a:p>
          <a:p>
            <a:endParaRPr lang="cy-GB" dirty="0"/>
          </a:p>
          <a:p>
            <a:endParaRPr lang="en-GB" dirty="0"/>
          </a:p>
        </p:txBody>
      </p:sp>
    </p:spTree>
    <p:extLst>
      <p:ext uri="{BB962C8B-B14F-4D97-AF65-F5344CB8AC3E}">
        <p14:creationId xmlns:p14="http://schemas.microsoft.com/office/powerpoint/2010/main" val="2415457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F45182065_Persuasive speech outline_RVA_v3" id="{9991F312-7BAB-436D-8583-A5078171179B}" vid="{06C31F6F-9DBF-4ED0-83AC-3AFD01C902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72D07FD5-8A16-4741-957C-8B91E43CA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A0FB75-2DC0-41F8-9602-F83475C3A4C5}">
  <ds:schemaRefs>
    <ds:schemaRef ds:uri="http://schemas.microsoft.com/sharepoint/v3/contenttype/forms"/>
  </ds:schemaRefs>
</ds:datastoreItem>
</file>

<file path=customXml/itemProps3.xml><?xml version="1.0" encoding="utf-8"?>
<ds:datastoreItem xmlns:ds="http://schemas.openxmlformats.org/officeDocument/2006/customXml" ds:itemID="{D1E580CA-3EBF-40A1-848D-12B3B18BB82E}">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Persuasive speech outline </Template>
  <TotalTime>0</TotalTime>
  <Words>2730</Words>
  <Application>Microsoft Office PowerPoint</Application>
  <PresentationFormat>Widescreen</PresentationFormat>
  <Paragraphs>290</Paragraphs>
  <Slides>22</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Tahoma</vt:lpstr>
      <vt:lpstr>Wingdings 2</vt:lpstr>
      <vt:lpstr>Quotable</vt:lpstr>
      <vt:lpstr>ECAD5007/C Personoli’r dysgu  Personalising the learning</vt:lpstr>
      <vt:lpstr>PowerPoint Presentation</vt:lpstr>
      <vt:lpstr>Beth wyddom yn barod am blant? What do we know already about children?</vt:lpstr>
      <vt:lpstr>Y Cwricwlwm The Curriculum</vt:lpstr>
      <vt:lpstr>PowerPoint Presentation</vt:lpstr>
      <vt:lpstr>Dulliau Addysgu             Teaching Stratgies</vt:lpstr>
      <vt:lpstr>PowerPoint Presentation</vt:lpstr>
      <vt:lpstr>Personoli’r dysgu    Personalising the learning</vt:lpstr>
      <vt:lpstr>Beth yw ei gryfderau a’i anawsterau? What are his strengths &amp; challenges?</vt:lpstr>
      <vt:lpstr>Niwrowyddoniaeth              Neuroscience</vt:lpstr>
      <vt:lpstr>Yr ymennydd The brain</vt:lpstr>
      <vt:lpstr>Haenau’r ymennydd The tiers of the brain</vt:lpstr>
      <vt:lpstr>Dr Daniel Siegel</vt:lpstr>
      <vt:lpstr>PowerPoint Presentation</vt:lpstr>
      <vt:lpstr>Yr Athro/ Arglwydd Robert Winston Prof Lord Robert Winston</vt:lpstr>
      <vt:lpstr>Pa un sydd orau?   Which one is the best?</vt:lpstr>
      <vt:lpstr>Dysgu Ffurfiol     Didactic Teaching </vt:lpstr>
      <vt:lpstr>Darparu cwricwlwm priodol Delivering an appropriate curriculum</vt:lpstr>
      <vt:lpstr>         Idris</vt:lpstr>
      <vt:lpstr>Beth sy’n rhaid ystyried er mwyn personoli’r dysgu?  What are the considerations in order to personalise the learning?</vt:lpstr>
      <vt:lpstr>Yr Aseiniad                      The Assignment</vt:lpstr>
      <vt:lpstr>Darlen pellach                  Further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2020-02-18T09:27:34Z</dcterms:created>
  <dcterms:modified xsi:type="dcterms:W3CDTF">2020-03-05T08:24:04Z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