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8" r:id="rId8"/>
    <p:sldId id="269"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72" d="100"/>
          <a:sy n="72" d="100"/>
        </p:scale>
        <p:origin x="3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05E59-A335-4B96-A569-FB2A58DBDA67}" type="datetimeFigureOut">
              <a:t>4/2/2024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29E2A-29D2-47D0-A29F-D9EF4551A25E}" type="slidenum">
              <a:t>‹#›</a:t>
            </a:fld>
            <a:endParaRPr lang="en-GB"/>
          </a:p>
        </p:txBody>
      </p:sp>
    </p:spTree>
    <p:extLst>
      <p:ext uri="{BB962C8B-B14F-4D97-AF65-F5344CB8AC3E}">
        <p14:creationId xmlns:p14="http://schemas.microsoft.com/office/powerpoint/2010/main" val="1789208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is based on the contemporary business expansion of a company British Petroleum or BP. This company is an oil and natural gas organization that has a big market share in the UK around 20%. The company has branches in several countries and they are planning to expand their business in countries like Germany. This country has some different cultural aspects that should be adjusted by BP before opening a branch. </a:t>
            </a:r>
          </a:p>
          <a:p>
            <a:pPr>
              <a:lnSpc>
                <a:spcPct val="90000"/>
              </a:lnSpc>
              <a:spcBef>
                <a:spcPts val="1000"/>
              </a:spcBef>
            </a:pPr>
            <a:r>
              <a:rPr lang="en-US" dirty="0"/>
              <a:t>Here in this presentation the business atmosphere and cultural variance in Germany and how they differ from the culture of the UK will be mentioned.</a:t>
            </a:r>
          </a:p>
          <a:p>
            <a:pPr>
              <a:lnSpc>
                <a:spcPct val="90000"/>
              </a:lnSpc>
              <a:spcBef>
                <a:spcPts val="1000"/>
              </a:spcBef>
            </a:pPr>
            <a:r>
              <a:rPr lang="en-US" dirty="0"/>
              <a:t>How BP can take the necessary initiatives to remove such intercultural problems will also be highlighted here.</a:t>
            </a:r>
            <a:endParaRPr lang="en-GB" dirty="0"/>
          </a:p>
        </p:txBody>
      </p:sp>
      <p:sp>
        <p:nvSpPr>
          <p:cNvPr id="4" name="Slide Number Placeholder 3"/>
          <p:cNvSpPr>
            <a:spLocks noGrp="1"/>
          </p:cNvSpPr>
          <p:nvPr>
            <p:ph type="sldNum" sz="quarter" idx="5"/>
          </p:nvPr>
        </p:nvSpPr>
        <p:spPr/>
        <p:txBody>
          <a:bodyPr/>
          <a:lstStyle/>
          <a:p>
            <a:fld id="{99829E2A-29D2-47D0-A29F-D9EF4551A25E}" type="slidenum">
              <a:t>2</a:t>
            </a:fld>
            <a:endParaRPr lang="en-GB"/>
          </a:p>
        </p:txBody>
      </p:sp>
    </p:spTree>
    <p:extLst>
      <p:ext uri="{BB962C8B-B14F-4D97-AF65-F5344CB8AC3E}">
        <p14:creationId xmlns:p14="http://schemas.microsoft.com/office/powerpoint/2010/main" val="3313606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British Petroleum or BP is a UK-based Company founded in 1909. At the present moment, the organization has branches in Georgia, Hungary, the Netherlands, Poland, the USA and the UK (Russo and Figueira, 2023).</a:t>
            </a:r>
            <a:endParaRPr lang="en-IN">
              <a:cs typeface="Calibri" panose="020F0502020204030204"/>
            </a:endParaRPr>
          </a:p>
          <a:p>
            <a:pPr>
              <a:lnSpc>
                <a:spcPct val="90000"/>
              </a:lnSpc>
              <a:spcBef>
                <a:spcPts val="1000"/>
              </a:spcBef>
            </a:pPr>
            <a:r>
              <a:rPr lang="en-US" dirty="0"/>
              <a:t> It was a subsidiary company of Burmah Oil Company and after several years, the company emerged as the new organization. Soon after that, their business grew and they have a strong market hold in the UK. The company has branches in Georgia, Hungary, the Netherlands, Poland, and the USA besides the UK. Now the company is planning to expand the business in Germany also.  During the COVID period, due to the closure of transportation, the business of the company went down. Besides that, they have lost some of their business due to BREXIT (Black, 2020). </a:t>
            </a:r>
            <a:endParaRPr lang="en-IN" dirty="0">
              <a:cs typeface="Calibri" panose="020F0502020204030204"/>
            </a:endParaRPr>
          </a:p>
          <a:p>
            <a:pPr>
              <a:lnSpc>
                <a:spcPct val="90000"/>
              </a:lnSpc>
              <a:spcBef>
                <a:spcPts val="1000"/>
              </a:spcBef>
            </a:pPr>
            <a:endParaRPr lang="en-IN" dirty="0">
              <a:cs typeface="Calibri" panose="020F0502020204030204"/>
            </a:endParaRPr>
          </a:p>
        </p:txBody>
      </p:sp>
      <p:sp>
        <p:nvSpPr>
          <p:cNvPr id="4" name="Slide Number Placeholder 3"/>
          <p:cNvSpPr>
            <a:spLocks noGrp="1"/>
          </p:cNvSpPr>
          <p:nvPr>
            <p:ph type="sldNum" sz="quarter" idx="5"/>
          </p:nvPr>
        </p:nvSpPr>
        <p:spPr/>
        <p:txBody>
          <a:bodyPr/>
          <a:lstStyle/>
          <a:p>
            <a:fld id="{99829E2A-29D2-47D0-A29F-D9EF4551A25E}" type="slidenum">
              <a:t>3</a:t>
            </a:fld>
            <a:endParaRPr lang="en-GB"/>
          </a:p>
        </p:txBody>
      </p:sp>
    </p:spTree>
    <p:extLst>
      <p:ext uri="{BB962C8B-B14F-4D97-AF65-F5344CB8AC3E}">
        <p14:creationId xmlns:p14="http://schemas.microsoft.com/office/powerpoint/2010/main" val="1853595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British Petroleum can capture this huge demand of the market as they have a good reputation for selling the best quality oil and oil-based products (Bello and Garcia, 2021). This country has a huge business aspect and growth in the world market. Recently the company emerged as one of the largest economies in the world. This country has some latest technologies and highly qualified manpower. This country has a strong structural, financial and social background in the world. The car-makers in the world always prefer this country as their general hub. So, the demand for petroleum and other crude oil is very high. BP wants to capture this market demand. </a:t>
            </a:r>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4</a:t>
            </a:fld>
            <a:endParaRPr lang="en-GB"/>
          </a:p>
        </p:txBody>
      </p:sp>
    </p:spTree>
    <p:extLst>
      <p:ext uri="{BB962C8B-B14F-4D97-AF65-F5344CB8AC3E}">
        <p14:creationId xmlns:p14="http://schemas.microsoft.com/office/powerpoint/2010/main" val="1834200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cultural divergence of a country like Germany is very high. There are lots of diversity and philosophies are found in this country. This country is the motherland of many stalwarts. Some technologies are also invented in this country at first. The work culture of Germany is also different. This country is well reputed for their punctuality and perfectness. They value their leisure time very much. The Germans are known for their punctuality. Germans adore their period, creating use of substantial holiday days. All personnel in Germany employed a 5-day week are allowed a least 20 holidays per year (</a:t>
            </a:r>
            <a:r>
              <a:rPr lang="en-US" dirty="0" err="1"/>
              <a:t>Bauen</a:t>
            </a:r>
            <a:r>
              <a:rPr lang="en-US" dirty="0"/>
              <a:t> </a:t>
            </a:r>
            <a:r>
              <a:rPr lang="en-US" i="1" dirty="0"/>
              <a:t>et al</a:t>
            </a:r>
            <a:r>
              <a:rPr lang="en-US" dirty="0"/>
              <a:t>., 2020).</a:t>
            </a:r>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5</a:t>
            </a:fld>
            <a:endParaRPr lang="en-GB"/>
          </a:p>
        </p:txBody>
      </p:sp>
    </p:spTree>
    <p:extLst>
      <p:ext uri="{BB962C8B-B14F-4D97-AF65-F5344CB8AC3E}">
        <p14:creationId xmlns:p14="http://schemas.microsoft.com/office/powerpoint/2010/main" val="2977260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difference between the UK and Germany from the cultural aspect is their language and attitude. In Germany, 90% of people prefer to speak in German whereas English is the only accepted language in the UK. By nature, Germans are more direct and this is referred to as rude. But the British are quite polite while talking to common people. Punctuality is also a key characteristic of Germans. </a:t>
            </a:r>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6</a:t>
            </a:fld>
            <a:endParaRPr lang="en-GB"/>
          </a:p>
        </p:txBody>
      </p:sp>
    </p:spTree>
    <p:extLst>
      <p:ext uri="{BB962C8B-B14F-4D97-AF65-F5344CB8AC3E}">
        <p14:creationId xmlns:p14="http://schemas.microsoft.com/office/powerpoint/2010/main" val="15179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a:t>
            </a:r>
            <a:r>
              <a:rPr lang="en-IN" dirty="0" err="1"/>
              <a:t>Hofsted</a:t>
            </a:r>
            <a:r>
              <a:rPr lang="en-IN" dirty="0"/>
              <a:t> analysis showed the cultural differences between the UK and Germany. The Germans are stronger than the people in the UK. </a:t>
            </a:r>
            <a:endParaRPr lang="en-US" dirty="0"/>
          </a:p>
        </p:txBody>
      </p:sp>
      <p:sp>
        <p:nvSpPr>
          <p:cNvPr id="4" name="Slide Number Placeholder 3"/>
          <p:cNvSpPr>
            <a:spLocks noGrp="1"/>
          </p:cNvSpPr>
          <p:nvPr>
            <p:ph type="sldNum" sz="quarter" idx="5"/>
          </p:nvPr>
        </p:nvSpPr>
        <p:spPr/>
        <p:txBody>
          <a:bodyPr/>
          <a:lstStyle/>
          <a:p>
            <a:fld id="{99829E2A-29D2-47D0-A29F-D9EF4551A25E}" type="slidenum">
              <a:rPr lang="en-IN" smtClean="0"/>
              <a:t>7</a:t>
            </a:fld>
            <a:endParaRPr lang="en-IN"/>
          </a:p>
        </p:txBody>
      </p:sp>
    </p:spTree>
    <p:extLst>
      <p:ext uri="{BB962C8B-B14F-4D97-AF65-F5344CB8AC3E}">
        <p14:creationId xmlns:p14="http://schemas.microsoft.com/office/powerpoint/2010/main" val="1470519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BP took lots of initiatives to control the management and employees in the UK and Germany. </a:t>
            </a:r>
            <a:endParaRPr lang="en-US" dirty="0"/>
          </a:p>
        </p:txBody>
      </p:sp>
      <p:sp>
        <p:nvSpPr>
          <p:cNvPr id="4" name="Slide Number Placeholder 3"/>
          <p:cNvSpPr>
            <a:spLocks noGrp="1"/>
          </p:cNvSpPr>
          <p:nvPr>
            <p:ph type="sldNum" sz="quarter" idx="5"/>
          </p:nvPr>
        </p:nvSpPr>
        <p:spPr/>
        <p:txBody>
          <a:bodyPr/>
          <a:lstStyle/>
          <a:p>
            <a:fld id="{99829E2A-29D2-47D0-A29F-D9EF4551A25E}" type="slidenum">
              <a:rPr lang="en-IN" smtClean="0"/>
              <a:t>8</a:t>
            </a:fld>
            <a:endParaRPr lang="en-IN"/>
          </a:p>
        </p:txBody>
      </p:sp>
    </p:spTree>
    <p:extLst>
      <p:ext uri="{BB962C8B-B14F-4D97-AF65-F5344CB8AC3E}">
        <p14:creationId xmlns:p14="http://schemas.microsoft.com/office/powerpoint/2010/main" val="514088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work culture in the UK and Germany is quite different. British are more engaged and spend more time on their work whereas Germans give better preference to their leisure time and vacations. A multinational company must have to deal with such divergence.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9</a:t>
            </a:fld>
            <a:endParaRPr lang="en-GB"/>
          </a:p>
        </p:txBody>
      </p:sp>
    </p:spTree>
    <p:extLst>
      <p:ext uri="{BB962C8B-B14F-4D97-AF65-F5344CB8AC3E}">
        <p14:creationId xmlns:p14="http://schemas.microsoft.com/office/powerpoint/2010/main" val="2950423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dirty="0"/>
              <a:t>There are lots of theories that have been proposed based on intercultural communication among different countries. Some of the most popular theories are - the theory of identity, accommodation or adoption theory, communication network theory and negotiation management theory. There are lots of theories that have been proposed for such intercultural differences and here some of them are described.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10</a:t>
            </a:fld>
            <a:endParaRPr lang="en-GB"/>
          </a:p>
        </p:txBody>
      </p:sp>
    </p:spTree>
    <p:extLst>
      <p:ext uri="{BB962C8B-B14F-4D97-AF65-F5344CB8AC3E}">
        <p14:creationId xmlns:p14="http://schemas.microsoft.com/office/powerpoint/2010/main" val="2828207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is to be recommended that the company take some special initiatives for training their newly hired German employees and existing British employees so that they can understand such cultural divergence. The company is planning to expand their business in Germany and send some of its existing employees to Germany. Now, the company train their employees so that they can know about the culture and language of Germany. </a:t>
            </a:r>
            <a:endParaRPr lang="en-IN" dirty="0">
              <a:cs typeface="Calibri" panose="020F0502020204030204"/>
            </a:endParaRPr>
          </a:p>
          <a:p>
            <a:endParaRPr lang="en-US" dirty="0">
              <a:cs typeface="Calibri"/>
            </a:endParaRPr>
          </a:p>
        </p:txBody>
      </p:sp>
      <p:sp>
        <p:nvSpPr>
          <p:cNvPr id="4" name="Slide Number Placeholder 3"/>
          <p:cNvSpPr>
            <a:spLocks noGrp="1"/>
          </p:cNvSpPr>
          <p:nvPr>
            <p:ph type="sldNum" sz="quarter" idx="5"/>
          </p:nvPr>
        </p:nvSpPr>
        <p:spPr/>
        <p:txBody>
          <a:bodyPr/>
          <a:lstStyle/>
          <a:p>
            <a:fld id="{99829E2A-29D2-47D0-A29F-D9EF4551A25E}" type="slidenum">
              <a:t>11</a:t>
            </a:fld>
            <a:endParaRPr lang="en-GB"/>
          </a:p>
        </p:txBody>
      </p:sp>
    </p:spTree>
    <p:extLst>
      <p:ext uri="{BB962C8B-B14F-4D97-AF65-F5344CB8AC3E}">
        <p14:creationId xmlns:p14="http://schemas.microsoft.com/office/powerpoint/2010/main" val="1498262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is based on the Business planning of British Petroleum in Germany. What can be the possible difference in their culture and how the company can remove it, was mentioned in brief. </a:t>
            </a:r>
            <a:endParaRPr lang="en-US"/>
          </a:p>
          <a:p>
            <a:pPr>
              <a:lnSpc>
                <a:spcPct val="90000"/>
              </a:lnSpc>
              <a:spcBef>
                <a:spcPts val="1000"/>
              </a:spcBef>
            </a:pPr>
            <a:r>
              <a:rPr lang="en-US" dirty="0"/>
              <a:t>In such a situation, Germany is a nation with a vast business potential where lots of assets and highly capable manpower are obtainable easily. </a:t>
            </a:r>
            <a:endParaRPr lang="en-IN" dirty="0"/>
          </a:p>
          <a:p>
            <a:pPr>
              <a:lnSpc>
                <a:spcPct val="90000"/>
              </a:lnSpc>
              <a:spcBef>
                <a:spcPts val="1000"/>
              </a:spcBef>
            </a:pPr>
            <a:r>
              <a:rPr lang="en-US" dirty="0"/>
              <a:t>The only thing is to reflect the British Petroleum management – intercultural varieties between Germany and the UK. For this, they can provide training to their workers. </a:t>
            </a:r>
          </a:p>
        </p:txBody>
      </p:sp>
      <p:sp>
        <p:nvSpPr>
          <p:cNvPr id="4" name="Slide Number Placeholder 3"/>
          <p:cNvSpPr>
            <a:spLocks noGrp="1"/>
          </p:cNvSpPr>
          <p:nvPr>
            <p:ph type="sldNum" sz="quarter" idx="5"/>
          </p:nvPr>
        </p:nvSpPr>
        <p:spPr/>
        <p:txBody>
          <a:bodyPr/>
          <a:lstStyle/>
          <a:p>
            <a:fld id="{99829E2A-29D2-47D0-A29F-D9EF4551A25E}" type="slidenum">
              <a:t>12</a:t>
            </a:fld>
            <a:endParaRPr lang="en-GB"/>
          </a:p>
        </p:txBody>
      </p:sp>
    </p:spTree>
    <p:extLst>
      <p:ext uri="{BB962C8B-B14F-4D97-AF65-F5344CB8AC3E}">
        <p14:creationId xmlns:p14="http://schemas.microsoft.com/office/powerpoint/2010/main" val="3099965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909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6996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8399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4090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614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8333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2234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8535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2945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478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104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7920178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logo on a building&#10;&#10;Description automatically generated">
            <a:extLst>
              <a:ext uri="{FF2B5EF4-FFF2-40B4-BE49-F238E27FC236}">
                <a16:creationId xmlns:a16="http://schemas.microsoft.com/office/drawing/2014/main" id="{F287D084-B886-5CCE-9633-D12FB6950D43}"/>
              </a:ext>
            </a:extLst>
          </p:cNvPr>
          <p:cNvPicPr>
            <a:picLocks noChangeAspect="1"/>
          </p:cNvPicPr>
          <p:nvPr/>
        </p:nvPicPr>
        <p:blipFill rotWithShape="1">
          <a:blip r:embed="rId2"/>
          <a:srcRect l="16000" t="1507" r="13970"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IN" sz="4800" b="1" dirty="0">
                <a:solidFill>
                  <a:schemeClr val="bg1"/>
                </a:solidFill>
              </a:rPr>
              <a:t>CONNECTIVITY OF </a:t>
            </a:r>
            <a:r>
              <a:rPr lang="en-IN" sz="4800" b="1" err="1">
                <a:solidFill>
                  <a:schemeClr val="bg1"/>
                </a:solidFill>
              </a:rPr>
              <a:t>BRITISH</a:t>
            </a:r>
            <a:r>
              <a:rPr lang="en-IN" sz="4800" b="1" dirty="0">
                <a:solidFill>
                  <a:schemeClr val="bg1"/>
                </a:solidFill>
              </a:rPr>
              <a:t> PETROLEUM	</a:t>
            </a:r>
            <a:endParaRPr lang="en-IN" sz="4800" b="1">
              <a:solidFill>
                <a:schemeClr val="bg1"/>
              </a:solidFill>
              <a:cs typeface="Calibri Light"/>
            </a:endParaRPr>
          </a:p>
        </p:txBody>
      </p:sp>
      <p:sp>
        <p:nvSpPr>
          <p:cNvPr id="3" name="Subtitle 2"/>
          <p:cNvSpPr>
            <a:spLocks noGrp="1"/>
          </p:cNvSpPr>
          <p:nvPr>
            <p:ph type="subTitle" idx="1"/>
          </p:nvPr>
        </p:nvSpPr>
        <p:spPr>
          <a:xfrm>
            <a:off x="477980" y="4872922"/>
            <a:ext cx="4023359" cy="1208141"/>
          </a:xfrm>
        </p:spPr>
        <p:txBody>
          <a:bodyPr>
            <a:normAutofit/>
          </a:bodyPr>
          <a:lstStyle/>
          <a:p>
            <a:pPr algn="l"/>
            <a:r>
              <a:rPr lang="en-IN" sz="2000">
                <a:solidFill>
                  <a:schemeClr val="bg1"/>
                </a:solidFill>
              </a:rPr>
              <a:t>Business Expansion in Germany</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0991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vert="horz" lIns="91440" tIns="45720" rIns="91440" bIns="45720" rtlCol="0" anchor="b">
            <a:normAutofit/>
          </a:bodyPr>
          <a:lstStyle/>
          <a:p>
            <a:r>
              <a:rPr lang="en-US" sz="7200" b="1" dirty="0"/>
              <a:t>Introduction</a:t>
            </a:r>
            <a:endParaRPr lang="en-US" sz="7200" b="1" dirty="0">
              <a:cs typeface="Calibri Light"/>
            </a:endParaRPr>
          </a:p>
        </p:txBody>
      </p:sp>
      <p:sp>
        <p:nvSpPr>
          <p:cNvPr id="10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72493" y="2071316"/>
            <a:ext cx="6713552" cy="4119172"/>
          </a:xfrm>
        </p:spPr>
        <p:txBody>
          <a:bodyPr vert="horz" lIns="91440" tIns="45720" rIns="91440" bIns="45720" rtlCol="0" anchor="t">
            <a:normAutofit lnSpcReduction="10000"/>
          </a:bodyPr>
          <a:lstStyle/>
          <a:p>
            <a:pPr marL="285750" indent="-285750"/>
            <a:r>
              <a:rPr lang="en-US" sz="1800"/>
              <a:t>The main motto of contemporary business is to expand. Most of the large and medium-sized organizations are planning to expand themselves in other countries. </a:t>
            </a:r>
            <a:endParaRPr lang="en-US" sz="3600">
              <a:cs typeface="Calibri" panose="020F0502020204030204"/>
            </a:endParaRPr>
          </a:p>
          <a:p>
            <a:pPr marL="285750" indent="-285750"/>
            <a:r>
              <a:rPr lang="en-US" sz="1800"/>
              <a:t>Due to higher competition and developed communication systems, a company can easily enhance their business in another country through online or offline methods.</a:t>
            </a:r>
            <a:endParaRPr lang="en-US" sz="1800" dirty="0">
              <a:cs typeface="Calibri" panose="020F0502020204030204"/>
            </a:endParaRPr>
          </a:p>
          <a:p>
            <a:pPr marL="285750" indent="-285750"/>
            <a:r>
              <a:rPr lang="en-US" sz="1800"/>
              <a:t>Here the UK-based Petroleum Company British Petroleum or BP is taken in this presentation as this organization is planning to expand their branches in Germany.</a:t>
            </a:r>
            <a:endParaRPr lang="en-US" sz="1800" dirty="0">
              <a:cs typeface="Calibri" panose="020F0502020204030204"/>
            </a:endParaRPr>
          </a:p>
          <a:p>
            <a:pPr marL="285750" indent="-285750"/>
            <a:r>
              <a:rPr lang="en-US" sz="1800"/>
              <a:t>The company already has some branches in Germany or India before 6-10 years ago. But due to some business issues, the company had closed their branches in those countries. </a:t>
            </a:r>
            <a:endParaRPr lang="en-US" sz="1800" dirty="0">
              <a:cs typeface="Calibri" panose="020F0502020204030204"/>
            </a:endParaRPr>
          </a:p>
          <a:p>
            <a:pPr marL="285750" indent="-285750"/>
            <a:r>
              <a:rPr lang="en-US" sz="1800"/>
              <a:t>Now the company is again planning to expand this business in Germany as this country become highly developed in technology and other sectors very fast.</a:t>
            </a:r>
            <a:endParaRPr lang="en-US" sz="1800" dirty="0">
              <a:cs typeface="Calibri" panose="020F0502020204030204"/>
            </a:endParaRPr>
          </a:p>
          <a:p>
            <a:pPr marL="285750" indent="-285750"/>
            <a:endParaRPr lang="en-US" sz="1800" dirty="0">
              <a:cs typeface="Calibri" panose="020F0502020204030204"/>
            </a:endParaRPr>
          </a:p>
          <a:p>
            <a:pPr marL="285750" indent="-285750"/>
            <a:endParaRPr lang="en-US" sz="1800" dirty="0">
              <a:cs typeface="Calibri" panose="020F0502020204030204"/>
            </a:endParaRPr>
          </a:p>
        </p:txBody>
      </p:sp>
      <p:pic>
        <p:nvPicPr>
          <p:cNvPr id="1028" name="Picture 4" descr="BP - Wikipedi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516"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425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rotWithShape="1">
          <a:blip r:embed="rId3"/>
          <a:srcRect t="1837"/>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6536094" y="365125"/>
            <a:ext cx="5407640" cy="1359138"/>
          </a:xfrm>
        </p:spPr>
        <p:txBody>
          <a:bodyPr vert="horz" lIns="91440" tIns="45720" rIns="91440" bIns="45720" rtlCol="0" anchor="ctr">
            <a:noAutofit/>
          </a:bodyPr>
          <a:lstStyle/>
          <a:p>
            <a:pPr algn="ctr"/>
            <a:r>
              <a:rPr lang="en-US" sz="4400" b="1" dirty="0">
                <a:effectLst/>
              </a:rPr>
              <a:t>About British Petroleum</a:t>
            </a:r>
            <a:endParaRPr lang="en-US" sz="4400" b="1" dirty="0"/>
          </a:p>
        </p:txBody>
      </p:sp>
      <p:sp>
        <p:nvSpPr>
          <p:cNvPr id="5" name="Content Placeholder 4"/>
          <p:cNvSpPr>
            <a:spLocks noGrp="1"/>
          </p:cNvSpPr>
          <p:nvPr>
            <p:ph idx="1"/>
          </p:nvPr>
        </p:nvSpPr>
        <p:spPr>
          <a:xfrm>
            <a:off x="7322675" y="1905718"/>
            <a:ext cx="4621059" cy="4652244"/>
          </a:xfrm>
        </p:spPr>
        <p:txBody>
          <a:bodyPr vert="horz" lIns="91440" tIns="45720" rIns="91440" bIns="45720" rtlCol="0">
            <a:normAutofit lnSpcReduction="10000"/>
          </a:bodyPr>
          <a:lstStyle/>
          <a:p>
            <a:r>
              <a:rPr lang="en-US" sz="2400">
                <a:effectLst/>
              </a:rPr>
              <a:t>British Petroleum or BP Plc. It is a UK-based organization that mainly deals with oil and natural gases. </a:t>
            </a:r>
          </a:p>
          <a:p>
            <a:r>
              <a:rPr lang="en-US" sz="2400">
                <a:effectLst/>
              </a:rPr>
              <a:t>This company owns 21.1% of the total industry in the UK as per their latest revenue.</a:t>
            </a:r>
            <a:r>
              <a:rPr lang="en-US" sz="2400"/>
              <a:t> </a:t>
            </a:r>
          </a:p>
          <a:p>
            <a:r>
              <a:rPr lang="en-US" sz="2400">
                <a:effectLst/>
              </a:rPr>
              <a:t>There are lots of subsidiaries that have been opened in the last 50 years.</a:t>
            </a:r>
            <a:r>
              <a:rPr lang="en-US" sz="2400"/>
              <a:t> </a:t>
            </a:r>
            <a:endParaRPr lang="en-US" sz="2400">
              <a:effectLst/>
            </a:endParaRPr>
          </a:p>
          <a:p>
            <a:r>
              <a:rPr lang="en-US" sz="2400">
                <a:effectLst/>
              </a:rPr>
              <a:t>BP is one of the most popular and strong organizations around the world and the growth of the company is quite attractive.</a:t>
            </a:r>
            <a:r>
              <a:rPr lang="en-US" sz="2400"/>
              <a:t> </a:t>
            </a:r>
            <a:endParaRPr lang="en-US" sz="2400">
              <a:effectLst/>
            </a:endParaRPr>
          </a:p>
          <a:p>
            <a:endParaRPr lang="en-US" sz="2400"/>
          </a:p>
        </p:txBody>
      </p:sp>
    </p:spTree>
    <p:extLst>
      <p:ext uri="{BB962C8B-B14F-4D97-AF65-F5344CB8AC3E}">
        <p14:creationId xmlns:p14="http://schemas.microsoft.com/office/powerpoint/2010/main" val="265918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208739" y="350196"/>
            <a:ext cx="5630129" cy="1698261"/>
          </a:xfrm>
        </p:spPr>
        <p:txBody>
          <a:bodyPr vert="horz" lIns="91440" tIns="45720" rIns="91440" bIns="45720" rtlCol="0" anchor="ctr">
            <a:normAutofit/>
          </a:bodyPr>
          <a:lstStyle/>
          <a:p>
            <a:r>
              <a:rPr lang="en-US" sz="4800" b="1" dirty="0">
                <a:effectLst/>
              </a:rPr>
              <a:t>Business prospects in </a:t>
            </a:r>
            <a:r>
              <a:rPr lang="en-US" sz="4800" b="1">
                <a:effectLst/>
              </a:rPr>
              <a:t>Germany</a:t>
            </a:r>
            <a:endParaRPr lang="en-US" sz="4800" b="1" dirty="0">
              <a:cs typeface="Calibri Light"/>
            </a:endParaRPr>
          </a:p>
        </p:txBody>
      </p:sp>
      <p:sp>
        <p:nvSpPr>
          <p:cNvPr id="5" name="Content Placeholder 4"/>
          <p:cNvSpPr>
            <a:spLocks noGrp="1"/>
          </p:cNvSpPr>
          <p:nvPr>
            <p:ph idx="1"/>
          </p:nvPr>
        </p:nvSpPr>
        <p:spPr>
          <a:xfrm>
            <a:off x="208738" y="2399071"/>
            <a:ext cx="5716162" cy="4289116"/>
          </a:xfrm>
        </p:spPr>
        <p:txBody>
          <a:bodyPr vert="horz" lIns="91440" tIns="45720" rIns="91440" bIns="45720" rtlCol="0" anchor="ctr">
            <a:normAutofit fontScale="92500" lnSpcReduction="10000"/>
          </a:bodyPr>
          <a:lstStyle/>
          <a:p>
            <a:r>
              <a:rPr lang="en-US" sz="2400" dirty="0">
                <a:effectLst/>
              </a:rPr>
              <a:t>Germany is a country which is equipped with strong and latest technologies and highly qualified manpower.</a:t>
            </a:r>
          </a:p>
          <a:p>
            <a:r>
              <a:rPr lang="en-US" sz="2400" dirty="0">
                <a:effectLst/>
              </a:rPr>
              <a:t>The company is changing their business movement slowly and focusing on the development in the technology sector (Mayer and </a:t>
            </a:r>
            <a:r>
              <a:rPr lang="en-US" sz="2400" dirty="0" err="1">
                <a:effectLst/>
              </a:rPr>
              <a:t>Kaltschmitt</a:t>
            </a:r>
            <a:r>
              <a:rPr lang="en-US" sz="2400" dirty="0">
                <a:effectLst/>
              </a:rPr>
              <a:t>, 2022). </a:t>
            </a:r>
            <a:endParaRPr lang="en-US" sz="2400" dirty="0">
              <a:effectLst/>
              <a:cs typeface="Calibri"/>
            </a:endParaRPr>
          </a:p>
          <a:p>
            <a:r>
              <a:rPr lang="en-US" sz="2400" dirty="0">
                <a:effectLst/>
              </a:rPr>
              <a:t>The automobile sector of Germany is quite advanced.</a:t>
            </a:r>
            <a:r>
              <a:rPr lang="en-US" sz="2400" dirty="0"/>
              <a:t> </a:t>
            </a:r>
            <a:endParaRPr lang="en-US" sz="2400" dirty="0">
              <a:cs typeface="Calibri"/>
            </a:endParaRPr>
          </a:p>
          <a:p>
            <a:r>
              <a:rPr lang="en-US" sz="2400" dirty="0">
                <a:effectLst/>
              </a:rPr>
              <a:t>Most of the top car-makers have their divisions in this country. </a:t>
            </a:r>
            <a:endParaRPr lang="en-US" sz="2400" dirty="0"/>
          </a:p>
          <a:p>
            <a:r>
              <a:rPr lang="en-US" sz="2400" dirty="0">
                <a:effectLst/>
              </a:rPr>
              <a:t>So, it can be said that the requirement for petroleum and natural gases is quite high.</a:t>
            </a:r>
            <a:r>
              <a:rPr lang="en-US" sz="2400" dirty="0"/>
              <a:t> </a:t>
            </a:r>
            <a:endParaRPr lang="en-US" sz="2400" dirty="0">
              <a:effectLst/>
              <a:cs typeface="Calibri"/>
            </a:endParaRPr>
          </a:p>
        </p:txBody>
      </p:sp>
      <p:pic>
        <p:nvPicPr>
          <p:cNvPr id="2" name="Picture 1" descr="A flag flying in the wind&#10;&#10;Description automatically generated">
            <a:extLst>
              <a:ext uri="{FF2B5EF4-FFF2-40B4-BE49-F238E27FC236}">
                <a16:creationId xmlns:a16="http://schemas.microsoft.com/office/drawing/2014/main" id="{6619AFE5-B760-1CDD-F9EB-FD3D93CB1A53}"/>
              </a:ext>
            </a:extLst>
          </p:cNvPr>
          <p:cNvPicPr>
            <a:picLocks noChangeAspect="1"/>
          </p:cNvPicPr>
          <p:nvPr/>
        </p:nvPicPr>
        <p:blipFill rotWithShape="1">
          <a:blip r:embed="rId3"/>
          <a:srcRect l="14368" r="42473" b="1"/>
          <a:stretch/>
        </p:blipFill>
        <p:spPr>
          <a:xfrm>
            <a:off x="6096000" y="1"/>
            <a:ext cx="6102825" cy="6858000"/>
          </a:xfrm>
          <a:prstGeom prst="rect">
            <a:avLst/>
          </a:prstGeom>
        </p:spPr>
      </p:pic>
    </p:spTree>
    <p:extLst>
      <p:ext uri="{BB962C8B-B14F-4D97-AF65-F5344CB8AC3E}">
        <p14:creationId xmlns:p14="http://schemas.microsoft.com/office/powerpoint/2010/main" val="210388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7062370" y="609600"/>
            <a:ext cx="4398110" cy="1330839"/>
          </a:xfrm>
        </p:spPr>
        <p:txBody>
          <a:bodyPr vert="horz" lIns="91440" tIns="45720" rIns="91440" bIns="45720" rtlCol="0" anchor="ctr">
            <a:normAutofit/>
          </a:bodyPr>
          <a:lstStyle/>
          <a:p>
            <a:r>
              <a:rPr lang="en-US" sz="3600" b="1" dirty="0">
                <a:effectLst/>
              </a:rPr>
              <a:t>Cultural Divergence in Germany</a:t>
            </a:r>
            <a:endParaRPr lang="en-US" sz="3600" b="1" dirty="0"/>
          </a:p>
        </p:txBody>
      </p:sp>
      <p:pic>
        <p:nvPicPr>
          <p:cNvPr id="7" name="Picture 6"/>
          <p:cNvPicPr>
            <a:picLocks noChangeAspect="1"/>
          </p:cNvPicPr>
          <p:nvPr/>
        </p:nvPicPr>
        <p:blipFill rotWithShape="1">
          <a:blip r:embed="rId3"/>
          <a:srcRect l="5229" r="28099"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Content Placeholder 4"/>
          <p:cNvSpPr>
            <a:spLocks noGrp="1"/>
          </p:cNvSpPr>
          <p:nvPr>
            <p:ph idx="1"/>
          </p:nvPr>
        </p:nvSpPr>
        <p:spPr>
          <a:xfrm>
            <a:off x="6693659" y="2009748"/>
            <a:ext cx="5319883" cy="4596843"/>
          </a:xfrm>
        </p:spPr>
        <p:txBody>
          <a:bodyPr vert="horz" lIns="91440" tIns="45720" rIns="91440" bIns="45720" rtlCol="0" anchor="t">
            <a:normAutofit fontScale="92500" lnSpcReduction="20000"/>
          </a:bodyPr>
          <a:lstStyle/>
          <a:p>
            <a:r>
              <a:rPr lang="en-US" sz="2000" dirty="0">
                <a:effectLst/>
              </a:rPr>
              <a:t>The cultural heritage of Germany is a combination of effects that have changed over periods. </a:t>
            </a:r>
          </a:p>
          <a:p>
            <a:r>
              <a:rPr lang="en-US" sz="2000" dirty="0">
                <a:effectLst/>
              </a:rPr>
              <a:t>Germany is a caring pot of philosophies, where Germans and subgroups of other people coexist melodiously, sharing common standards and adoring lively celebrations and cherished societies.</a:t>
            </a:r>
          </a:p>
          <a:p>
            <a:r>
              <a:rPr lang="en-US" sz="2000" dirty="0">
                <a:effectLst/>
              </a:rPr>
              <a:t>Germany is a </a:t>
            </a:r>
            <a:r>
              <a:rPr lang="en-US" sz="2000" dirty="0" err="1">
                <a:effectLst/>
              </a:rPr>
              <a:t>centre</a:t>
            </a:r>
            <a:r>
              <a:rPr lang="en-US" sz="2000" dirty="0">
                <a:effectLst/>
              </a:rPr>
              <a:t> for logical discourse and exploration, boasting persuasive philosophers like Immanuel Kant, who tinted reason throughout the Illumination.</a:t>
            </a:r>
            <a:endParaRPr lang="en-US" sz="2000" dirty="0">
              <a:effectLst/>
              <a:cs typeface="Calibri"/>
            </a:endParaRPr>
          </a:p>
          <a:p>
            <a:r>
              <a:rPr lang="en-US" sz="2000" dirty="0">
                <a:effectLst/>
              </a:rPr>
              <a:t>Work philosophy in Germany rotates around being on time, getting things done skillfully, and upholding a proficient manner (</a:t>
            </a:r>
            <a:r>
              <a:rPr lang="en-US" sz="2000" dirty="0" err="1">
                <a:effectLst/>
              </a:rPr>
              <a:t>Pauliuk</a:t>
            </a:r>
            <a:r>
              <a:rPr lang="en-US" sz="2000" dirty="0">
                <a:effectLst/>
              </a:rPr>
              <a:t>. and Heeren, 2021).</a:t>
            </a:r>
          </a:p>
          <a:p>
            <a:r>
              <a:rPr lang="en-US" sz="2000" dirty="0">
                <a:effectLst/>
              </a:rPr>
              <a:t>In the work culture of Germany, quality and exactness are highly observed, especially in occupations where care to detail substances.</a:t>
            </a:r>
            <a:r>
              <a:rPr lang="en-US" sz="2000" dirty="0"/>
              <a:t> </a:t>
            </a:r>
            <a:endParaRPr lang="en-US" sz="2000" dirty="0">
              <a:cs typeface="Calibri" panose="020F0502020204030204"/>
            </a:endParaRPr>
          </a:p>
        </p:txBody>
      </p:sp>
    </p:spTree>
    <p:extLst>
      <p:ext uri="{BB962C8B-B14F-4D97-AF65-F5344CB8AC3E}">
        <p14:creationId xmlns:p14="http://schemas.microsoft.com/office/powerpoint/2010/main" val="3464390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20331" y="365125"/>
            <a:ext cx="5681476" cy="1807305"/>
          </a:xfrm>
        </p:spPr>
        <p:txBody>
          <a:bodyPr vert="horz" lIns="91440" tIns="45720" rIns="91440" bIns="45720" rtlCol="0" anchor="ctr">
            <a:normAutofit/>
          </a:bodyPr>
          <a:lstStyle/>
          <a:p>
            <a:r>
              <a:rPr lang="en-US" sz="3600" b="1" dirty="0">
                <a:effectLst/>
              </a:rPr>
              <a:t>Inter-cultural differences between the UK and Germany</a:t>
            </a:r>
            <a:endParaRPr lang="en-US" sz="3600" b="1" dirty="0">
              <a:cs typeface="Calibri Light"/>
            </a:endParaRPr>
          </a:p>
        </p:txBody>
      </p:sp>
      <p:sp>
        <p:nvSpPr>
          <p:cNvPr id="5" name="Content Placeholder 4"/>
          <p:cNvSpPr>
            <a:spLocks noGrp="1"/>
          </p:cNvSpPr>
          <p:nvPr>
            <p:ph idx="1"/>
          </p:nvPr>
        </p:nvSpPr>
        <p:spPr>
          <a:xfrm>
            <a:off x="309717" y="2173523"/>
            <a:ext cx="5910103" cy="4482762"/>
          </a:xfrm>
        </p:spPr>
        <p:txBody>
          <a:bodyPr vert="horz" lIns="91440" tIns="45720" rIns="91440" bIns="45720" rtlCol="0">
            <a:normAutofit fontScale="92500" lnSpcReduction="10000"/>
          </a:bodyPr>
          <a:lstStyle/>
          <a:p>
            <a:r>
              <a:rPr lang="en-US" sz="2400">
                <a:effectLst/>
              </a:rPr>
              <a:t>Germany and the UK are the countries on the same continent – Europe. </a:t>
            </a:r>
            <a:endParaRPr lang="en-US" sz="2400"/>
          </a:p>
          <a:p>
            <a:pPr lvl="0"/>
            <a:r>
              <a:rPr lang="en-US" sz="2400">
                <a:effectLst/>
              </a:rPr>
              <a:t>However, there is a lot of cultural diversification found between the two countries (Kuhlmann </a:t>
            </a:r>
            <a:r>
              <a:rPr lang="en-US" sz="2400" i="1">
                <a:effectLst/>
              </a:rPr>
              <a:t>et al</a:t>
            </a:r>
            <a:r>
              <a:rPr lang="en-US" sz="2400">
                <a:effectLst/>
              </a:rPr>
              <a:t>., 2021).</a:t>
            </a:r>
          </a:p>
          <a:p>
            <a:pPr lvl="0"/>
            <a:r>
              <a:rPr lang="en-US" sz="2400" dirty="0">
                <a:effectLst/>
              </a:rPr>
              <a:t>Germans mostly prefer to speak German whereas English is the key language in the UK and British Petroleum also follows this language. </a:t>
            </a:r>
          </a:p>
          <a:p>
            <a:pPr lvl="0"/>
            <a:r>
              <a:rPr lang="en-US" sz="2400">
                <a:effectLst/>
              </a:rPr>
              <a:t>Germans are mostly straightforward and dedicated in their work but not so polite in communication. </a:t>
            </a:r>
          </a:p>
          <a:p>
            <a:pPr lvl="0"/>
            <a:r>
              <a:rPr lang="en-US" sz="2400" dirty="0">
                <a:effectLst/>
              </a:rPr>
              <a:t>Whereas the common people in the UK are highly cordial and polite with others.</a:t>
            </a:r>
          </a:p>
          <a:p>
            <a:endParaRPr lang="en-US" sz="2400"/>
          </a:p>
        </p:txBody>
      </p:sp>
      <p:pic>
        <p:nvPicPr>
          <p:cNvPr id="7" name="Picture 6"/>
          <p:cNvPicPr>
            <a:picLocks noChangeAspect="1"/>
          </p:cNvPicPr>
          <p:nvPr/>
        </p:nvPicPr>
        <p:blipFill rotWithShape="1">
          <a:blip r:embed="rId3"/>
          <a:srcRect l="21751" r="2061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6278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8F48B-59DD-2E67-B04A-0E5414138DC0}"/>
              </a:ext>
            </a:extLst>
          </p:cNvPr>
          <p:cNvSpPr>
            <a:spLocks noGrp="1"/>
          </p:cNvSpPr>
          <p:nvPr>
            <p:ph type="title"/>
          </p:nvPr>
        </p:nvSpPr>
        <p:spPr/>
        <p:txBody>
          <a:bodyPr/>
          <a:lstStyle/>
          <a:p>
            <a:r>
              <a:rPr lang="en-IN" dirty="0" err="1"/>
              <a:t>Hofsted</a:t>
            </a:r>
            <a:r>
              <a:rPr lang="en-IN" dirty="0"/>
              <a:t> Cultural Dimensions between the UK and Germany </a:t>
            </a:r>
            <a:endParaRPr lang="en-US" dirty="0"/>
          </a:p>
        </p:txBody>
      </p:sp>
      <p:sp>
        <p:nvSpPr>
          <p:cNvPr id="3" name="Content Placeholder 2">
            <a:extLst>
              <a:ext uri="{FF2B5EF4-FFF2-40B4-BE49-F238E27FC236}">
                <a16:creationId xmlns:a16="http://schemas.microsoft.com/office/drawing/2014/main" id="{87483923-B5C2-08A9-6ADE-EAE999935ECD}"/>
              </a:ext>
            </a:extLst>
          </p:cNvPr>
          <p:cNvSpPr>
            <a:spLocks noGrp="1"/>
          </p:cNvSpPr>
          <p:nvPr>
            <p:ph idx="1"/>
          </p:nvPr>
        </p:nvSpPr>
        <p:spPr/>
        <p:txBody>
          <a:bodyPr>
            <a:normAutofit fontScale="70000" lnSpcReduction="20000"/>
          </a:bodyPr>
          <a:lstStyle/>
          <a:p>
            <a:r>
              <a:rPr lang="en-IN" dirty="0"/>
              <a:t>Power distance – The UK scored low in this cultural diversity in compared to Germany. </a:t>
            </a:r>
          </a:p>
          <a:p>
            <a:r>
              <a:rPr lang="en-IN" dirty="0"/>
              <a:t>Individualism – Germany and the UK scored overall same in the individualism factor. </a:t>
            </a:r>
          </a:p>
          <a:p>
            <a:r>
              <a:rPr lang="en-IN" dirty="0"/>
              <a:t>Masculinity vs. </a:t>
            </a:r>
            <a:r>
              <a:rPr lang="en-IN" dirty="0" err="1"/>
              <a:t>Feminity</a:t>
            </a:r>
            <a:r>
              <a:rPr lang="en-IN" dirty="0"/>
              <a:t> – Both the countries still have some preferences in masculinity though the women are controlling the regulating authority. </a:t>
            </a:r>
          </a:p>
          <a:p>
            <a:r>
              <a:rPr lang="en-IN" dirty="0"/>
              <a:t>Uncertainty avoidance – The Germans are strong enough to manage any uncertainty in an easier way in compare to the UK. </a:t>
            </a:r>
          </a:p>
          <a:p>
            <a:r>
              <a:rPr lang="en-IN" dirty="0"/>
              <a:t>Long term orientation – In this case, the UK people, the UK people behave neutrally but Germans are more active in long term orientation. </a:t>
            </a:r>
          </a:p>
          <a:p>
            <a:r>
              <a:rPr lang="en-IN" dirty="0"/>
              <a:t>Indulgence – The UK people have weak nerve resulting impulsiveness. But Germans are comparatively strong.</a:t>
            </a:r>
            <a:endParaRPr lang="en-US" dirty="0"/>
          </a:p>
        </p:txBody>
      </p:sp>
      <p:pic>
        <p:nvPicPr>
          <p:cNvPr id="7" name="Picture 6">
            <a:extLst>
              <a:ext uri="{FF2B5EF4-FFF2-40B4-BE49-F238E27FC236}">
                <a16:creationId xmlns:a16="http://schemas.microsoft.com/office/drawing/2014/main" id="{9D714D1F-B4AE-3EBB-0DAB-E17B5C1DD438}"/>
              </a:ext>
            </a:extLst>
          </p:cNvPr>
          <p:cNvPicPr>
            <a:picLocks noChangeAspect="1"/>
          </p:cNvPicPr>
          <p:nvPr/>
        </p:nvPicPr>
        <p:blipFill>
          <a:blip r:embed="rId3"/>
          <a:stretch>
            <a:fillRect/>
          </a:stretch>
        </p:blipFill>
        <p:spPr>
          <a:xfrm>
            <a:off x="713619" y="2057401"/>
            <a:ext cx="4523846" cy="2514600"/>
          </a:xfrm>
          <a:prstGeom prst="rect">
            <a:avLst/>
          </a:prstGeom>
        </p:spPr>
      </p:pic>
    </p:spTree>
    <p:extLst>
      <p:ext uri="{BB962C8B-B14F-4D97-AF65-F5344CB8AC3E}">
        <p14:creationId xmlns:p14="http://schemas.microsoft.com/office/powerpoint/2010/main" val="2314026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E4FF-274C-1B0C-05A7-25CA16FDF550}"/>
              </a:ext>
            </a:extLst>
          </p:cNvPr>
          <p:cNvSpPr>
            <a:spLocks noGrp="1"/>
          </p:cNvSpPr>
          <p:nvPr>
            <p:ph type="title"/>
          </p:nvPr>
        </p:nvSpPr>
        <p:spPr/>
        <p:txBody>
          <a:bodyPr/>
          <a:lstStyle/>
          <a:p>
            <a:r>
              <a:rPr lang="en-IN" dirty="0"/>
              <a:t>British Petroleum management </a:t>
            </a:r>
            <a:endParaRPr lang="en-US" dirty="0"/>
          </a:p>
        </p:txBody>
      </p:sp>
      <p:sp>
        <p:nvSpPr>
          <p:cNvPr id="3" name="Content Placeholder 2">
            <a:extLst>
              <a:ext uri="{FF2B5EF4-FFF2-40B4-BE49-F238E27FC236}">
                <a16:creationId xmlns:a16="http://schemas.microsoft.com/office/drawing/2014/main" id="{11CF6346-2AFB-3526-7F04-7F5356CBB8F8}"/>
              </a:ext>
            </a:extLst>
          </p:cNvPr>
          <p:cNvSpPr>
            <a:spLocks noGrp="1"/>
          </p:cNvSpPr>
          <p:nvPr>
            <p:ph idx="1"/>
          </p:nvPr>
        </p:nvSpPr>
        <p:spPr/>
        <p:txBody>
          <a:bodyPr>
            <a:normAutofit lnSpcReduction="10000"/>
          </a:bodyPr>
          <a:lstStyle/>
          <a:p>
            <a:r>
              <a:rPr lang="en-IN" dirty="0"/>
              <a:t>The management of British Petroleum have decided to make some unique training for both of their German and British employees. </a:t>
            </a:r>
          </a:p>
          <a:p>
            <a:r>
              <a:rPr lang="en-IN" dirty="0"/>
              <a:t>The company make arrangements for the employees of both countries. </a:t>
            </a:r>
          </a:p>
          <a:p>
            <a:r>
              <a:rPr lang="en-IN" dirty="0"/>
              <a:t>The company is taking several initiatives to manage the situations. </a:t>
            </a:r>
            <a:endParaRPr lang="en-US" dirty="0"/>
          </a:p>
        </p:txBody>
      </p:sp>
      <p:pic>
        <p:nvPicPr>
          <p:cNvPr id="7" name="Picture 6">
            <a:extLst>
              <a:ext uri="{FF2B5EF4-FFF2-40B4-BE49-F238E27FC236}">
                <a16:creationId xmlns:a16="http://schemas.microsoft.com/office/drawing/2014/main" id="{0389D0E2-D9A9-D60F-6B1E-BD24F555CB05}"/>
              </a:ext>
            </a:extLst>
          </p:cNvPr>
          <p:cNvPicPr>
            <a:picLocks noChangeAspect="1"/>
          </p:cNvPicPr>
          <p:nvPr/>
        </p:nvPicPr>
        <p:blipFill>
          <a:blip r:embed="rId3"/>
          <a:stretch>
            <a:fillRect/>
          </a:stretch>
        </p:blipFill>
        <p:spPr>
          <a:xfrm>
            <a:off x="1106677" y="2210405"/>
            <a:ext cx="2580620" cy="3429000"/>
          </a:xfrm>
          <a:prstGeom prst="rect">
            <a:avLst/>
          </a:prstGeom>
        </p:spPr>
      </p:pic>
    </p:spTree>
    <p:extLst>
      <p:ext uri="{BB962C8B-B14F-4D97-AF65-F5344CB8AC3E}">
        <p14:creationId xmlns:p14="http://schemas.microsoft.com/office/powerpoint/2010/main" val="2745206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40080" y="325369"/>
            <a:ext cx="4368602" cy="1956841"/>
          </a:xfrm>
        </p:spPr>
        <p:txBody>
          <a:bodyPr vert="horz" lIns="91440" tIns="45720" rIns="91440" bIns="45720" rtlCol="0" anchor="b">
            <a:normAutofit/>
          </a:bodyPr>
          <a:lstStyle/>
          <a:p>
            <a:r>
              <a:rPr lang="en-US" sz="3400" b="1" dirty="0">
                <a:effectLst/>
              </a:rPr>
              <a:t>Inter-cultural differences between </a:t>
            </a:r>
            <a:r>
              <a:rPr lang="en-US" sz="3400" b="1">
                <a:effectLst/>
              </a:rPr>
              <a:t>the UK and Germany</a:t>
            </a:r>
            <a:endParaRPr lang="en-US" sz="3400" b="1" dirty="0">
              <a:cs typeface="Calibri Light"/>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45113" y="2836029"/>
            <a:ext cx="4858104" cy="3689376"/>
          </a:xfrm>
        </p:spPr>
        <p:txBody>
          <a:bodyPr vert="horz" lIns="91440" tIns="45720" rIns="91440" bIns="45720" rtlCol="0">
            <a:normAutofit fontScale="92500" lnSpcReduction="20000"/>
          </a:bodyPr>
          <a:lstStyle/>
          <a:p>
            <a:pPr lvl="0"/>
            <a:r>
              <a:rPr lang="en-US" sz="2400">
                <a:effectLst/>
              </a:rPr>
              <a:t>The work culture of the UK is also quite different from Germany. </a:t>
            </a:r>
          </a:p>
          <a:p>
            <a:r>
              <a:rPr lang="en-US" sz="2400" dirty="0">
                <a:effectLst/>
              </a:rPr>
              <a:t>The UK people who are engaged corporate sector, are more devoted to their work. </a:t>
            </a:r>
            <a:endParaRPr lang="en-US" sz="2400" dirty="0"/>
          </a:p>
          <a:p>
            <a:r>
              <a:rPr lang="en-US" sz="2400">
                <a:effectLst/>
              </a:rPr>
              <a:t>They spend more time on their work (Drichoutis, Grimm and Karakostas, 2020).</a:t>
            </a:r>
            <a:r>
              <a:rPr lang="en-US" sz="2400"/>
              <a:t> </a:t>
            </a:r>
            <a:endParaRPr lang="en-US" sz="2400">
              <a:effectLst/>
            </a:endParaRPr>
          </a:p>
          <a:p>
            <a:r>
              <a:rPr lang="en-US" sz="2400">
                <a:effectLst/>
              </a:rPr>
              <a:t>But Germans tend to be free in their work and spend comparatively less time in the office. </a:t>
            </a:r>
            <a:endParaRPr lang="en-US" sz="2400"/>
          </a:p>
          <a:p>
            <a:r>
              <a:rPr lang="en-US" sz="2400">
                <a:effectLst/>
              </a:rPr>
              <a:t>They spend more time in their leisure and vacation sectors.</a:t>
            </a:r>
            <a:r>
              <a:rPr lang="en-US" sz="2400"/>
              <a:t> </a:t>
            </a:r>
            <a:endParaRPr lang="en-US" sz="2400">
              <a:effectLst/>
            </a:endParaRPr>
          </a:p>
          <a:p>
            <a:endParaRPr lang="en-US" sz="2400"/>
          </a:p>
        </p:txBody>
      </p:sp>
      <p:pic>
        <p:nvPicPr>
          <p:cNvPr id="7" name="Picture 6"/>
          <p:cNvPicPr>
            <a:picLocks noChangeAspect="1"/>
          </p:cNvPicPr>
          <p:nvPr/>
        </p:nvPicPr>
        <p:blipFill rotWithShape="1">
          <a:blip r:embed="rId3"/>
          <a:srcRect l="23522" r="263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6499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682292" y="154855"/>
            <a:ext cx="9392421" cy="1330841"/>
          </a:xfrm>
        </p:spPr>
        <p:txBody>
          <a:bodyPr vert="horz" lIns="91440" tIns="45720" rIns="91440" bIns="45720" rtlCol="0" anchor="ctr">
            <a:normAutofit/>
          </a:bodyPr>
          <a:lstStyle/>
          <a:p>
            <a:r>
              <a:rPr lang="en-US" sz="4400" b="1" kern="1200" dirty="0">
                <a:effectLst/>
                <a:latin typeface="+mj-lt"/>
                <a:ea typeface="+mj-ea"/>
                <a:cs typeface="+mj-cs"/>
              </a:rPr>
              <a:t>Theories -Intercultural Communication</a:t>
            </a:r>
            <a:endParaRPr lang="en-US" sz="4400" b="1" kern="1200" dirty="0">
              <a:cs typeface="Calibri Light"/>
            </a:endParaRPr>
          </a:p>
        </p:txBody>
      </p:sp>
      <p:sp>
        <p:nvSpPr>
          <p:cNvPr id="5" name="Content Placeholder 4"/>
          <p:cNvSpPr>
            <a:spLocks noGrp="1"/>
          </p:cNvSpPr>
          <p:nvPr>
            <p:ph idx="1"/>
          </p:nvPr>
        </p:nvSpPr>
        <p:spPr>
          <a:xfrm>
            <a:off x="461067" y="2198362"/>
            <a:ext cx="5634933" cy="4175869"/>
          </a:xfrm>
        </p:spPr>
        <p:txBody>
          <a:bodyPr vert="horz" lIns="91440" tIns="45720" rIns="91440" bIns="45720" rtlCol="0">
            <a:normAutofit/>
          </a:bodyPr>
          <a:lstStyle/>
          <a:p>
            <a:r>
              <a:rPr lang="en-US" sz="2400">
                <a:effectLst/>
              </a:rPr>
              <a:t>As per the theory of identity, each culture has its own identity and each of them will co-operate with each other with good connectivity and communication.</a:t>
            </a:r>
            <a:r>
              <a:rPr lang="en-US" sz="2400"/>
              <a:t> </a:t>
            </a:r>
            <a:endParaRPr lang="en-US" sz="2400">
              <a:effectLst/>
            </a:endParaRPr>
          </a:p>
          <a:p>
            <a:r>
              <a:rPr lang="en-US" sz="2400">
                <a:effectLst/>
              </a:rPr>
              <a:t>According to the communication network theory, a business or an individual can improve their potential with good announcements.</a:t>
            </a:r>
          </a:p>
          <a:p>
            <a:r>
              <a:rPr lang="en-US" sz="2400">
                <a:effectLst/>
              </a:rPr>
              <a:t>All of those theories are highly essential for business communication (Bueechl, Pudelko and Gillespie, 2023).</a:t>
            </a:r>
            <a:r>
              <a:rPr lang="en-US" sz="2400"/>
              <a:t> </a:t>
            </a:r>
            <a:endParaRPr lang="en-US" sz="2400">
              <a:effectLst/>
            </a:endParaRPr>
          </a:p>
          <a:p>
            <a:endParaRPr lang="en-US" sz="2400"/>
          </a:p>
        </p:txBody>
      </p:sp>
      <p:pic>
        <p:nvPicPr>
          <p:cNvPr id="2" name="Picture 1" descr="A diagram of communication theory&#10;&#10;Description automatically generated">
            <a:extLst>
              <a:ext uri="{FF2B5EF4-FFF2-40B4-BE49-F238E27FC236}">
                <a16:creationId xmlns:a16="http://schemas.microsoft.com/office/drawing/2014/main" id="{4FF709C7-57CF-B6EF-9EFB-52EB633F8082}"/>
              </a:ext>
            </a:extLst>
          </p:cNvPr>
          <p:cNvPicPr>
            <a:picLocks noChangeAspect="1"/>
          </p:cNvPicPr>
          <p:nvPr/>
        </p:nvPicPr>
        <p:blipFill>
          <a:blip r:embed="rId3"/>
          <a:stretch>
            <a:fillRect/>
          </a:stretch>
        </p:blipFill>
        <p:spPr>
          <a:xfrm>
            <a:off x="6719367" y="2267182"/>
            <a:ext cx="4788505" cy="359137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51784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927607" y="556227"/>
            <a:ext cx="5248221" cy="1067209"/>
          </a:xfrm>
        </p:spPr>
        <p:txBody>
          <a:bodyPr vert="horz" lIns="91440" tIns="45720" rIns="91440" bIns="45720" rtlCol="0" anchor="ctr">
            <a:normAutofit/>
          </a:bodyPr>
          <a:lstStyle/>
          <a:p>
            <a:r>
              <a:rPr lang="en-US" sz="4800" b="1" dirty="0">
                <a:solidFill>
                  <a:schemeClr val="bg1"/>
                </a:solidFill>
              </a:rPr>
              <a:t>Recommendations</a:t>
            </a:r>
            <a:endParaRPr lang="en-US" sz="4800" b="1" dirty="0">
              <a:solidFill>
                <a:schemeClr val="bg1"/>
              </a:solidFill>
              <a:cs typeface="Calibri Light"/>
            </a:endParaRPr>
          </a:p>
        </p:txBody>
      </p:sp>
      <p:pic>
        <p:nvPicPr>
          <p:cNvPr id="2" name="Picture 1" descr="A thumb up with two speech bubbles&#10;&#10;Description automatically generated">
            <a:extLst>
              <a:ext uri="{FF2B5EF4-FFF2-40B4-BE49-F238E27FC236}">
                <a16:creationId xmlns:a16="http://schemas.microsoft.com/office/drawing/2014/main" id="{4AD62662-466C-3D63-4CA7-1625457FF911}"/>
              </a:ext>
            </a:extLst>
          </p:cNvPr>
          <p:cNvPicPr>
            <a:picLocks noChangeAspect="1"/>
          </p:cNvPicPr>
          <p:nvPr/>
        </p:nvPicPr>
        <p:blipFill rotWithShape="1">
          <a:blip r:embed="rId3"/>
          <a:srcRect r="1"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2" name="Group 1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5" name="Content Placeholder 4"/>
          <p:cNvSpPr>
            <a:spLocks noGrp="1"/>
          </p:cNvSpPr>
          <p:nvPr>
            <p:ph idx="1"/>
          </p:nvPr>
        </p:nvSpPr>
        <p:spPr>
          <a:xfrm>
            <a:off x="5927610" y="1795789"/>
            <a:ext cx="5819398" cy="4830658"/>
          </a:xfrm>
        </p:spPr>
        <p:txBody>
          <a:bodyPr vert="horz" lIns="91440" tIns="45720" rIns="91440" bIns="45720" rtlCol="0">
            <a:normAutofit/>
          </a:bodyPr>
          <a:lstStyle/>
          <a:p>
            <a:pPr lvl="0"/>
            <a:r>
              <a:rPr lang="en-US" sz="2400">
                <a:solidFill>
                  <a:schemeClr val="bg1"/>
                </a:solidFill>
                <a:effectLst/>
              </a:rPr>
              <a:t>It is to be recommended the British Petroleum or BP that they should take some special approaches to reduce the cultural difference in the branches in Germany. </a:t>
            </a:r>
          </a:p>
          <a:p>
            <a:pPr lvl="0"/>
            <a:r>
              <a:rPr lang="en-US" sz="2400" dirty="0">
                <a:solidFill>
                  <a:schemeClr val="bg1"/>
                </a:solidFill>
                <a:effectLst/>
              </a:rPr>
              <a:t>The management of BP must take some initiatives to train their employees to inform them about the cultures of both countries. </a:t>
            </a:r>
          </a:p>
          <a:p>
            <a:pPr lvl="0"/>
            <a:r>
              <a:rPr lang="en-US" sz="2400">
                <a:solidFill>
                  <a:schemeClr val="bg1"/>
                </a:solidFill>
                <a:effectLst/>
              </a:rPr>
              <a:t>Besides that, they can hire some new employees from Germany and train them in the working culture of the UK. </a:t>
            </a:r>
          </a:p>
          <a:p>
            <a:endParaRPr lang="en-US" sz="2400">
              <a:solidFill>
                <a:schemeClr val="bg1"/>
              </a:solidFill>
            </a:endParaRPr>
          </a:p>
        </p:txBody>
      </p:sp>
      <p:grpSp>
        <p:nvGrpSpPr>
          <p:cNvPr id="1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7" name="Freeform: Shape 1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7570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rotWithShape="1">
          <a:blip r:embed="rId3"/>
          <a:srcRect l="20688"/>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dirty="0"/>
              <a:t>Conclusion</a:t>
            </a:r>
            <a:endParaRPr lang="en-US" sz="4000" b="1" dirty="0">
              <a:cs typeface="Calibri Light"/>
            </a:endParaRPr>
          </a:p>
        </p:txBody>
      </p:sp>
      <p:sp>
        <p:nvSpPr>
          <p:cNvPr id="5" name="Content Placeholder 4"/>
          <p:cNvSpPr>
            <a:spLocks noGrp="1"/>
          </p:cNvSpPr>
          <p:nvPr>
            <p:ph idx="1"/>
          </p:nvPr>
        </p:nvSpPr>
        <p:spPr>
          <a:xfrm>
            <a:off x="309717" y="1979460"/>
            <a:ext cx="4362962" cy="4713696"/>
          </a:xfrm>
        </p:spPr>
        <p:txBody>
          <a:bodyPr vert="horz" lIns="91440" tIns="45720" rIns="91440" bIns="45720" rtlCol="0">
            <a:normAutofit fontScale="92500" lnSpcReduction="10000"/>
          </a:bodyPr>
          <a:lstStyle/>
          <a:p>
            <a:pPr marL="457200" lvl="0"/>
            <a:r>
              <a:rPr lang="en-US" sz="2400">
                <a:effectLst/>
              </a:rPr>
              <a:t>This presentation is made on the upcoming business opportunities of a UK-based organization – British Petroleum or BP which has decided to open their business in Germany. </a:t>
            </a:r>
          </a:p>
          <a:p>
            <a:pPr marL="457200" lvl="0"/>
            <a:r>
              <a:rPr lang="en-US" sz="2400" dirty="0">
                <a:effectLst/>
              </a:rPr>
              <a:t>This company is one of the largest organizations in the oil and petroleum sector around the world and they have a huge market share in the UK.</a:t>
            </a:r>
          </a:p>
          <a:p>
            <a:pPr marL="457200" lvl="0"/>
            <a:r>
              <a:rPr lang="en-US" sz="2400">
                <a:effectLst/>
              </a:rPr>
              <a:t>This presentation showed that there are lots of opportunities found in Germany which will be a beneficial step for a company like BP. </a:t>
            </a:r>
          </a:p>
          <a:p>
            <a:pPr marL="457200" lvl="0"/>
            <a:endParaRPr lang="en-US" sz="2400">
              <a:effectLst/>
            </a:endParaRPr>
          </a:p>
          <a:p>
            <a:pPr marL="457200"/>
            <a:endParaRPr lang="en-US" sz="2400"/>
          </a:p>
        </p:txBody>
      </p:sp>
    </p:spTree>
    <p:extLst>
      <p:ext uri="{BB962C8B-B14F-4D97-AF65-F5344CB8AC3E}">
        <p14:creationId xmlns:p14="http://schemas.microsoft.com/office/powerpoint/2010/main" val="1876723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245072" y="1289765"/>
            <a:ext cx="3651101" cy="4270963"/>
          </a:xfrm>
        </p:spPr>
        <p:txBody>
          <a:bodyPr anchor="ctr">
            <a:normAutofit/>
          </a:bodyPr>
          <a:lstStyle/>
          <a:p>
            <a:pPr algn="ctr"/>
            <a:r>
              <a:rPr lang="en-IN" sz="5600" b="1" dirty="0">
                <a:solidFill>
                  <a:srgbClr val="FFFFFF"/>
                </a:solidFill>
              </a:rPr>
              <a:t>Reference List</a:t>
            </a:r>
            <a:endParaRPr lang="en-IN" sz="5600" b="1" dirty="0">
              <a:solidFill>
                <a:srgbClr val="FFFFFF"/>
              </a:solidFill>
              <a:cs typeface="Calibri Light"/>
            </a:endParaRP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p:cNvSpPr>
            <a:spLocks noGrp="1"/>
          </p:cNvSpPr>
          <p:nvPr>
            <p:ph idx="1"/>
          </p:nvPr>
        </p:nvSpPr>
        <p:spPr>
          <a:xfrm>
            <a:off x="5992433" y="175500"/>
            <a:ext cx="5419307" cy="6549149"/>
          </a:xfrm>
        </p:spPr>
        <p:txBody>
          <a:bodyPr vert="horz" lIns="91440" tIns="45720" rIns="91440" bIns="45720" rtlCol="0" anchor="ctr">
            <a:normAutofit lnSpcReduction="10000"/>
          </a:bodyPr>
          <a:lstStyle/>
          <a:p>
            <a:r>
              <a:rPr lang="en-US" sz="1400">
                <a:solidFill>
                  <a:schemeClr val="tx1">
                    <a:alpha val="80000"/>
                  </a:schemeClr>
                </a:solidFill>
                <a:effectLst/>
                <a:latin typeface="Times New Roman"/>
                <a:cs typeface="Times New Roman"/>
              </a:rPr>
              <a:t>Bauen, A., Bitossi, N., German, L., Harris, A. and Leow, K., 2020. Sustainable Aviation Fuels: Status, challenges and prospects of drop-in liquid fuels, hydrogen and electrification in aviation. </a:t>
            </a:r>
            <a:r>
              <a:rPr lang="en-US" sz="1400" i="1">
                <a:solidFill>
                  <a:schemeClr val="tx1">
                    <a:alpha val="80000"/>
                  </a:schemeClr>
                </a:solidFill>
                <a:effectLst/>
                <a:latin typeface="Times New Roman"/>
                <a:cs typeface="Times New Roman"/>
              </a:rPr>
              <a:t>Johnson Matthey Technology Review, 64</a:t>
            </a:r>
            <a:r>
              <a:rPr lang="en-US" sz="1400">
                <a:solidFill>
                  <a:schemeClr val="tx1">
                    <a:alpha val="80000"/>
                  </a:schemeClr>
                </a:solidFill>
                <a:effectLst/>
                <a:latin typeface="Times New Roman"/>
                <a:cs typeface="Times New Roman"/>
              </a:rPr>
              <a:t>(3), pp.263-278.</a:t>
            </a:r>
            <a:r>
              <a:rPr lang="en-US" sz="1400">
                <a:solidFill>
                  <a:schemeClr val="tx1">
                    <a:alpha val="80000"/>
                  </a:schemeClr>
                </a:solidFill>
                <a:latin typeface="Times New Roman"/>
                <a:cs typeface="Times New Roman"/>
              </a:rPr>
              <a:t> </a:t>
            </a:r>
            <a:endParaRPr lang="en-IN" sz="1400">
              <a:solidFill>
                <a:schemeClr val="tx1">
                  <a:alpha val="80000"/>
                </a:schemeClr>
              </a:solidFill>
              <a:effectLst/>
              <a:latin typeface="Times New Roman"/>
              <a:cs typeface="Times New Roman"/>
            </a:endParaRPr>
          </a:p>
          <a:p>
            <a:r>
              <a:rPr lang="en-US" sz="1400">
                <a:solidFill>
                  <a:schemeClr val="tx1">
                    <a:alpha val="80000"/>
                  </a:schemeClr>
                </a:solidFill>
                <a:effectLst/>
                <a:latin typeface="Times New Roman"/>
                <a:cs typeface="Times New Roman"/>
              </a:rPr>
              <a:t>Bello, P. and Garcia, D., 2021. Cultural Divergence in popular music: the increasing diversity of music consumption on Spotify across countries. </a:t>
            </a:r>
            <a:r>
              <a:rPr lang="en-US" sz="1400" i="1">
                <a:solidFill>
                  <a:schemeClr val="tx1">
                    <a:alpha val="80000"/>
                  </a:schemeClr>
                </a:solidFill>
                <a:effectLst/>
                <a:latin typeface="Times New Roman"/>
                <a:cs typeface="Times New Roman"/>
              </a:rPr>
              <a:t>Humanities and Social Sciences Communications, 8</a:t>
            </a:r>
            <a:r>
              <a:rPr lang="en-US" sz="1400">
                <a:solidFill>
                  <a:schemeClr val="tx1">
                    <a:alpha val="80000"/>
                  </a:schemeClr>
                </a:solidFill>
                <a:effectLst/>
                <a:latin typeface="Times New Roman"/>
                <a:cs typeface="Times New Roman"/>
              </a:rPr>
              <a:t>(1), pp.1-8. </a:t>
            </a:r>
            <a:endParaRPr lang="en-US" sz="1400">
              <a:solidFill>
                <a:schemeClr val="tx1">
                  <a:alpha val="80000"/>
                </a:schemeClr>
              </a:solidFill>
              <a:latin typeface="Times New Roman"/>
              <a:cs typeface="Times New Roman"/>
            </a:endParaRPr>
          </a:p>
          <a:p>
            <a:r>
              <a:rPr lang="en-US" sz="1400">
                <a:solidFill>
                  <a:schemeClr val="tx1">
                    <a:alpha val="80000"/>
                  </a:schemeClr>
                </a:solidFill>
                <a:latin typeface="Times New Roman"/>
                <a:cs typeface="Times New Roman"/>
              </a:rPr>
              <a:t>Black, B.C., 2020. </a:t>
            </a:r>
            <a:r>
              <a:rPr lang="en-US" sz="1400" i="1">
                <a:solidFill>
                  <a:schemeClr val="tx1">
                    <a:alpha val="80000"/>
                  </a:schemeClr>
                </a:solidFill>
                <a:latin typeface="Times New Roman"/>
                <a:cs typeface="Times New Roman"/>
              </a:rPr>
              <a:t>Crude reality: petroleum in world history. </a:t>
            </a:r>
            <a:r>
              <a:rPr lang="en-US" sz="1400">
                <a:solidFill>
                  <a:schemeClr val="tx1">
                    <a:alpha val="80000"/>
                  </a:schemeClr>
                </a:solidFill>
                <a:latin typeface="Times New Roman"/>
                <a:cs typeface="Times New Roman"/>
              </a:rPr>
              <a:t>Rowman &amp; Littlefield Publishers. </a:t>
            </a:r>
            <a:endParaRPr lang="en-US" sz="1400">
              <a:solidFill>
                <a:schemeClr val="tx1">
                  <a:alpha val="80000"/>
                </a:schemeClr>
              </a:solidFill>
            </a:endParaRPr>
          </a:p>
          <a:p>
            <a:r>
              <a:rPr lang="en-US" sz="1400">
                <a:solidFill>
                  <a:schemeClr val="tx1">
                    <a:alpha val="80000"/>
                  </a:schemeClr>
                </a:solidFill>
                <a:latin typeface="Times New Roman"/>
                <a:cs typeface="Times New Roman"/>
              </a:rPr>
              <a:t>Bueechl, J., Pudelko, M. and Gillespie, N., 2023. Do Chinese subordinates trust their German supervisors? A model of inter-cultural trust development. </a:t>
            </a:r>
            <a:r>
              <a:rPr lang="en-US" sz="1400" i="1">
                <a:solidFill>
                  <a:schemeClr val="tx1">
                    <a:alpha val="80000"/>
                  </a:schemeClr>
                </a:solidFill>
                <a:latin typeface="Times New Roman"/>
                <a:cs typeface="Times New Roman"/>
              </a:rPr>
              <a:t>Journal of International Business Studies, 54</a:t>
            </a:r>
            <a:r>
              <a:rPr lang="en-US" sz="1400">
                <a:solidFill>
                  <a:schemeClr val="tx1">
                    <a:alpha val="80000"/>
                  </a:schemeClr>
                </a:solidFill>
                <a:latin typeface="Times New Roman"/>
                <a:cs typeface="Times New Roman"/>
              </a:rPr>
              <a:t>(5), pp</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768-796</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 </a:t>
            </a:r>
            <a:endParaRPr lang="en-IN" sz="1400">
              <a:solidFill>
                <a:schemeClr val="tx1">
                  <a:alpha val="80000"/>
                </a:schemeClr>
              </a:solidFill>
            </a:endParaRPr>
          </a:p>
          <a:p>
            <a:r>
              <a:rPr lang="en-US" sz="1400">
                <a:solidFill>
                  <a:schemeClr val="tx1">
                    <a:alpha val="80000"/>
                  </a:schemeClr>
                </a:solidFill>
                <a:effectLst/>
                <a:latin typeface="Times New Roman"/>
                <a:cs typeface="Times New Roman"/>
              </a:rPr>
              <a:t>Drichoutis, A.C., Grimm, V. and Karakostas, A., 2020. Bribing to Queue-Jump: An experiment on cultural differences in bribing attitudes among Greeks and Germans.</a:t>
            </a:r>
            <a:r>
              <a:rPr lang="en-US" sz="1400">
                <a:solidFill>
                  <a:schemeClr val="tx1">
                    <a:alpha val="80000"/>
                  </a:schemeClr>
                </a:solidFill>
                <a:latin typeface="Times New Roman"/>
                <a:cs typeface="Times New Roman"/>
              </a:rPr>
              <a:t> </a:t>
            </a:r>
          </a:p>
          <a:p>
            <a:r>
              <a:rPr lang="en-US" sz="1400">
                <a:solidFill>
                  <a:schemeClr val="tx1">
                    <a:alpha val="80000"/>
                  </a:schemeClr>
                </a:solidFill>
                <a:latin typeface="Times New Roman"/>
                <a:cs typeface="Times New Roman"/>
              </a:rPr>
              <a:t>Kuhlmann, S., Hellström, M., Ramberg, U. and Reiter, R., 2021. Tracing divergence in crisis governance: responses to the COVID-19 pandemic in France, Germany and Sweden compared</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 </a:t>
            </a:r>
            <a:r>
              <a:rPr lang="en-US" sz="1400" i="1">
                <a:solidFill>
                  <a:schemeClr val="tx1">
                    <a:alpha val="80000"/>
                  </a:schemeClr>
                </a:solidFill>
                <a:latin typeface="Times New Roman"/>
                <a:cs typeface="Times New Roman"/>
              </a:rPr>
              <a:t>International Review of Administrative Sciences, 87</a:t>
            </a:r>
            <a:r>
              <a:rPr lang="en-US" sz="1400">
                <a:solidFill>
                  <a:schemeClr val="tx1">
                    <a:alpha val="80000"/>
                  </a:schemeClr>
                </a:solidFill>
                <a:latin typeface="Times New Roman"/>
                <a:cs typeface="Times New Roman"/>
              </a:rPr>
              <a:t>(3), pp</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556-575</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 </a:t>
            </a:r>
            <a:endParaRPr lang="en-IN" sz="1400">
              <a:solidFill>
                <a:schemeClr val="tx1">
                  <a:alpha val="80000"/>
                </a:schemeClr>
              </a:solidFill>
            </a:endParaRPr>
          </a:p>
          <a:p>
            <a:r>
              <a:rPr lang="en-US" sz="1400">
                <a:solidFill>
                  <a:schemeClr val="tx1">
                    <a:alpha val="80000"/>
                  </a:schemeClr>
                </a:solidFill>
                <a:latin typeface="Times New Roman"/>
                <a:cs typeface="Times New Roman"/>
              </a:rPr>
              <a:t>Mayer</a:t>
            </a:r>
            <a:r>
              <a:rPr lang="en-US" sz="1400">
                <a:solidFill>
                  <a:schemeClr val="tx1">
                    <a:alpha val="80000"/>
                  </a:schemeClr>
                </a:solidFill>
                <a:effectLst/>
                <a:latin typeface="Times New Roman"/>
                <a:cs typeface="Times New Roman"/>
              </a:rPr>
              <a:t>, </a:t>
            </a:r>
            <a:r>
              <a:rPr lang="en-US" sz="1400">
                <a:solidFill>
                  <a:schemeClr val="tx1">
                    <a:alpha val="80000"/>
                  </a:schemeClr>
                </a:solidFill>
                <a:latin typeface="Times New Roman"/>
                <a:cs typeface="Times New Roman"/>
              </a:rPr>
              <a:t>N. and Kaltschmitt</a:t>
            </a:r>
            <a:r>
              <a:rPr lang="en-US" sz="1400">
                <a:solidFill>
                  <a:schemeClr val="tx1">
                    <a:alpha val="80000"/>
                  </a:schemeClr>
                </a:solidFill>
                <a:effectLst/>
                <a:latin typeface="Times New Roman"/>
                <a:cs typeface="Times New Roman"/>
              </a:rPr>
              <a:t>, M</a:t>
            </a:r>
            <a:r>
              <a:rPr lang="en-US" sz="1400">
                <a:solidFill>
                  <a:schemeClr val="tx1">
                    <a:alpha val="80000"/>
                  </a:schemeClr>
                </a:solidFill>
                <a:latin typeface="Times New Roman"/>
                <a:cs typeface="Times New Roman"/>
              </a:rPr>
              <a:t>., 2022. Closing the phosphorus cycle: Current P balance and future prospects in Germany. </a:t>
            </a:r>
            <a:r>
              <a:rPr lang="en-US" sz="1400" i="1">
                <a:solidFill>
                  <a:schemeClr val="tx1">
                    <a:alpha val="80000"/>
                  </a:schemeClr>
                </a:solidFill>
                <a:latin typeface="Times New Roman"/>
                <a:cs typeface="Times New Roman"/>
              </a:rPr>
              <a:t>Journal of cleaner production, 347</a:t>
            </a:r>
            <a:r>
              <a:rPr lang="en-US" sz="1400">
                <a:solidFill>
                  <a:schemeClr val="tx1">
                    <a:alpha val="80000"/>
                  </a:schemeClr>
                </a:solidFill>
                <a:latin typeface="Times New Roman"/>
                <a:cs typeface="Times New Roman"/>
              </a:rPr>
              <a:t>, p.131272. </a:t>
            </a:r>
            <a:endParaRPr lang="en-US" sz="1400">
              <a:solidFill>
                <a:schemeClr val="tx1">
                  <a:alpha val="80000"/>
                </a:schemeClr>
              </a:solidFill>
            </a:endParaRPr>
          </a:p>
          <a:p>
            <a:r>
              <a:rPr lang="en-US" sz="1400">
                <a:solidFill>
                  <a:schemeClr val="tx1">
                    <a:alpha val="80000"/>
                  </a:schemeClr>
                </a:solidFill>
                <a:latin typeface="Times New Roman"/>
                <a:cs typeface="Times New Roman"/>
              </a:rPr>
              <a:t>Pauliuk, S</a:t>
            </a:r>
            <a:r>
              <a:rPr lang="en-US" sz="1400">
                <a:solidFill>
                  <a:schemeClr val="tx1">
                    <a:alpha val="80000"/>
                  </a:schemeClr>
                </a:solidFill>
                <a:effectLst/>
                <a:latin typeface="Times New Roman"/>
                <a:cs typeface="Times New Roman"/>
              </a:rPr>
              <a:t>. and </a:t>
            </a:r>
            <a:r>
              <a:rPr lang="en-US" sz="1400">
                <a:solidFill>
                  <a:schemeClr val="tx1">
                    <a:alpha val="80000"/>
                  </a:schemeClr>
                </a:solidFill>
                <a:latin typeface="Times New Roman"/>
                <a:cs typeface="Times New Roman"/>
              </a:rPr>
              <a:t>Heeren</a:t>
            </a:r>
            <a:r>
              <a:rPr lang="en-US" sz="1400">
                <a:solidFill>
                  <a:schemeClr val="tx1">
                    <a:alpha val="80000"/>
                  </a:schemeClr>
                </a:solidFill>
                <a:effectLst/>
                <a:latin typeface="Times New Roman"/>
                <a:cs typeface="Times New Roman"/>
              </a:rPr>
              <a:t>, N., </a:t>
            </a:r>
            <a:r>
              <a:rPr lang="en-US" sz="1400">
                <a:solidFill>
                  <a:schemeClr val="tx1">
                    <a:alpha val="80000"/>
                  </a:schemeClr>
                </a:solidFill>
                <a:latin typeface="Times New Roman"/>
                <a:cs typeface="Times New Roman"/>
              </a:rPr>
              <a:t>2021</a:t>
            </a:r>
            <a:r>
              <a:rPr lang="en-US" sz="1400">
                <a:solidFill>
                  <a:schemeClr val="tx1">
                    <a:alpha val="80000"/>
                  </a:schemeClr>
                </a:solidFill>
                <a:effectLst/>
                <a:latin typeface="Times New Roman"/>
                <a:cs typeface="Times New Roman"/>
              </a:rPr>
              <a:t>. </a:t>
            </a:r>
            <a:r>
              <a:rPr lang="en-US" sz="1400">
                <a:solidFill>
                  <a:schemeClr val="tx1">
                    <a:alpha val="80000"/>
                  </a:schemeClr>
                </a:solidFill>
                <a:latin typeface="Times New Roman"/>
                <a:cs typeface="Times New Roman"/>
              </a:rPr>
              <a:t>Material efficiency and its contribution to climate change mitigation in Germany: </a:t>
            </a:r>
            <a:r>
              <a:rPr lang="en-US" sz="1400">
                <a:solidFill>
                  <a:schemeClr val="tx1">
                    <a:alpha val="80000"/>
                  </a:schemeClr>
                </a:solidFill>
                <a:effectLst/>
                <a:latin typeface="Times New Roman"/>
                <a:cs typeface="Times New Roman"/>
              </a:rPr>
              <a:t>A </a:t>
            </a:r>
            <a:r>
              <a:rPr lang="en-US" sz="1400">
                <a:solidFill>
                  <a:schemeClr val="tx1">
                    <a:alpha val="80000"/>
                  </a:schemeClr>
                </a:solidFill>
                <a:latin typeface="Times New Roman"/>
                <a:cs typeface="Times New Roman"/>
              </a:rPr>
              <a:t>deep decarbonization scenario analysis until 2060</a:t>
            </a:r>
            <a:r>
              <a:rPr lang="en-US" sz="1400">
                <a:solidFill>
                  <a:schemeClr val="tx1">
                    <a:alpha val="80000"/>
                  </a:schemeClr>
                </a:solidFill>
                <a:effectLst/>
                <a:latin typeface="Times New Roman"/>
                <a:cs typeface="Times New Roman"/>
              </a:rPr>
              <a:t>. </a:t>
            </a:r>
            <a:r>
              <a:rPr lang="en-US" sz="1400" i="1">
                <a:solidFill>
                  <a:schemeClr val="tx1">
                    <a:alpha val="80000"/>
                  </a:schemeClr>
                </a:solidFill>
                <a:effectLst/>
                <a:latin typeface="Times New Roman"/>
                <a:cs typeface="Times New Roman"/>
              </a:rPr>
              <a:t>Journal of </a:t>
            </a:r>
            <a:r>
              <a:rPr lang="en-US" sz="1400" i="1">
                <a:solidFill>
                  <a:schemeClr val="tx1">
                    <a:alpha val="80000"/>
                  </a:schemeClr>
                </a:solidFill>
                <a:latin typeface="Times New Roman"/>
                <a:cs typeface="Times New Roman"/>
              </a:rPr>
              <a:t>Industrial Ecology</a:t>
            </a:r>
            <a:r>
              <a:rPr lang="en-US" sz="1400" i="1">
                <a:solidFill>
                  <a:schemeClr val="tx1">
                    <a:alpha val="80000"/>
                  </a:schemeClr>
                </a:solidFill>
                <a:effectLst/>
                <a:latin typeface="Times New Roman"/>
                <a:cs typeface="Times New Roman"/>
              </a:rPr>
              <a:t>, </a:t>
            </a:r>
            <a:r>
              <a:rPr lang="en-US" sz="1400" i="1">
                <a:solidFill>
                  <a:schemeClr val="tx1">
                    <a:alpha val="80000"/>
                  </a:schemeClr>
                </a:solidFill>
                <a:latin typeface="Times New Roman"/>
                <a:cs typeface="Times New Roman"/>
              </a:rPr>
              <a:t>25</a:t>
            </a:r>
            <a:r>
              <a:rPr lang="en-US" sz="1400">
                <a:solidFill>
                  <a:schemeClr val="tx1">
                    <a:alpha val="80000"/>
                  </a:schemeClr>
                </a:solidFill>
                <a:latin typeface="Times New Roman"/>
                <a:cs typeface="Times New Roman"/>
              </a:rPr>
              <a:t>(2</a:t>
            </a:r>
            <a:r>
              <a:rPr lang="en-US" sz="1400">
                <a:solidFill>
                  <a:schemeClr val="tx1">
                    <a:alpha val="80000"/>
                  </a:schemeClr>
                </a:solidFill>
                <a:effectLst/>
                <a:latin typeface="Times New Roman"/>
                <a:cs typeface="Times New Roman"/>
              </a:rPr>
              <a:t>), pp.</a:t>
            </a:r>
            <a:r>
              <a:rPr lang="en-US" sz="1400">
                <a:solidFill>
                  <a:schemeClr val="tx1">
                    <a:alpha val="80000"/>
                  </a:schemeClr>
                </a:solidFill>
                <a:latin typeface="Times New Roman"/>
                <a:cs typeface="Times New Roman"/>
              </a:rPr>
              <a:t>479-493. </a:t>
            </a:r>
            <a:endParaRPr lang="en-US" sz="1400">
              <a:solidFill>
                <a:schemeClr val="tx1">
                  <a:alpha val="80000"/>
                </a:schemeClr>
              </a:solidFill>
            </a:endParaRPr>
          </a:p>
          <a:p>
            <a:r>
              <a:rPr lang="en-US" sz="1400">
                <a:solidFill>
                  <a:schemeClr val="tx1">
                    <a:alpha val="80000"/>
                  </a:schemeClr>
                </a:solidFill>
                <a:latin typeface="Times New Roman"/>
                <a:cs typeface="Times New Roman"/>
              </a:rPr>
              <a:t>Russo, E. and Figueira, A.R., 2023. The political risk of the Ukrainian war for the global fuel market: the case of British Petroleum in Russia. Cadernos EBAPE</a:t>
            </a:r>
            <a:r>
              <a:rPr lang="en-US" sz="1400">
                <a:solidFill>
                  <a:schemeClr val="tx1">
                    <a:alpha val="80000"/>
                  </a:schemeClr>
                </a:solidFill>
                <a:effectLst/>
                <a:latin typeface="Times New Roman"/>
                <a:cs typeface="Times New Roman"/>
              </a:rPr>
              <a:t>. </a:t>
            </a:r>
            <a:r>
              <a:rPr lang="en-US" sz="1400" i="1">
                <a:solidFill>
                  <a:schemeClr val="tx1">
                    <a:alpha val="80000"/>
                  </a:schemeClr>
                </a:solidFill>
                <a:latin typeface="Times New Roman"/>
                <a:cs typeface="Times New Roman"/>
              </a:rPr>
              <a:t>BR, 21</a:t>
            </a:r>
            <a:r>
              <a:rPr lang="en-US" sz="1400">
                <a:solidFill>
                  <a:schemeClr val="tx1">
                    <a:alpha val="80000"/>
                  </a:schemeClr>
                </a:solidFill>
                <a:latin typeface="Times New Roman"/>
                <a:cs typeface="Times New Roman"/>
              </a:rPr>
              <a:t>, pp</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e2022-0225</a:t>
            </a:r>
            <a:r>
              <a:rPr lang="en-US" sz="1400">
                <a:solidFill>
                  <a:schemeClr val="tx1">
                    <a:alpha val="80000"/>
                  </a:schemeClr>
                </a:solidFill>
                <a:effectLst/>
                <a:latin typeface="Times New Roman"/>
                <a:cs typeface="Times New Roman"/>
              </a:rPr>
              <a:t>.</a:t>
            </a:r>
            <a:r>
              <a:rPr lang="en-US" sz="1400">
                <a:solidFill>
                  <a:schemeClr val="tx1">
                    <a:alpha val="80000"/>
                  </a:schemeClr>
                </a:solidFill>
                <a:latin typeface="Times New Roman"/>
                <a:cs typeface="Times New Roman"/>
              </a:rPr>
              <a:t> </a:t>
            </a:r>
            <a:endParaRPr lang="en-IN" sz="1400">
              <a:solidFill>
                <a:schemeClr val="tx1">
                  <a:alpha val="80000"/>
                </a:schemeClr>
              </a:solidFill>
            </a:endParaRP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697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9B39B2D-081A-0BB6-788B-3FCBA1E432DB}"/>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9600" b="1" kern="1200" dirty="0">
                <a:solidFill>
                  <a:schemeClr val="tx2"/>
                </a:solidFill>
                <a:latin typeface="+mj-lt"/>
                <a:ea typeface="+mj-ea"/>
                <a:cs typeface="+mj-cs"/>
              </a:rPr>
              <a:t>Thank You</a:t>
            </a:r>
            <a:endParaRPr lang="en-US" sz="9600" b="1" kern="1200">
              <a:solidFill>
                <a:schemeClr val="tx2"/>
              </a:solidFill>
              <a:latin typeface="+mj-lt"/>
              <a:cs typeface="Calibri Light"/>
            </a:endParaRPr>
          </a:p>
        </p:txBody>
      </p:sp>
    </p:spTree>
    <p:extLst>
      <p:ext uri="{BB962C8B-B14F-4D97-AF65-F5344CB8AC3E}">
        <p14:creationId xmlns:p14="http://schemas.microsoft.com/office/powerpoint/2010/main" val="29345718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16</TotalTime>
  <Words>915</Words>
  <PresentationFormat>Widescreen</PresentationFormat>
  <Paragraphs>83</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CONNECTIVITY OF BRITISH PETROLEUM </vt:lpstr>
      <vt:lpstr>Introduction</vt:lpstr>
      <vt:lpstr>About British Petroleum</vt:lpstr>
      <vt:lpstr>Business prospects in Germany</vt:lpstr>
      <vt:lpstr>Cultural Divergence in Germany</vt:lpstr>
      <vt:lpstr>Inter-cultural differences between the UK and Germany</vt:lpstr>
      <vt:lpstr>Hofsted Cultural Dimensions between the UK and Germany </vt:lpstr>
      <vt:lpstr>British Petroleum management </vt:lpstr>
      <vt:lpstr>Inter-cultural differences between the UK and Germany</vt:lpstr>
      <vt:lpstr>Theories -Intercultural Communication</vt:lpstr>
      <vt:lpstr>Recommendations</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2024-03-20T10:36:01Z</dcterms:created>
  <dcterms:modified xsi:type="dcterms:W3CDTF">2024-04-02T16:10:00Z</dcterms:modified>
</cp:coreProperties>
</file>