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6" r:id="rId4"/>
    <p:sldMasterId id="2147483688" r:id="rId5"/>
    <p:sldMasterId id="2147483648" r:id="rId6"/>
  </p:sldMasterIdLst>
  <p:notesMasterIdLst>
    <p:notesMasterId r:id="rId25"/>
  </p:notesMasterIdLst>
  <p:handoutMasterIdLst>
    <p:handoutMasterId r:id="rId26"/>
  </p:handoutMasterIdLst>
  <p:sldIdLst>
    <p:sldId id="267" r:id="rId7"/>
    <p:sldId id="268" r:id="rId8"/>
    <p:sldId id="269" r:id="rId9"/>
    <p:sldId id="273" r:id="rId10"/>
    <p:sldId id="274" r:id="rId11"/>
    <p:sldId id="275" r:id="rId12"/>
    <p:sldId id="258" r:id="rId13"/>
    <p:sldId id="259" r:id="rId14"/>
    <p:sldId id="260" r:id="rId15"/>
    <p:sldId id="261" r:id="rId16"/>
    <p:sldId id="263" r:id="rId17"/>
    <p:sldId id="264" r:id="rId18"/>
    <p:sldId id="265" r:id="rId19"/>
    <p:sldId id="266" r:id="rId20"/>
    <p:sldId id="256" r:id="rId21"/>
    <p:sldId id="257" r:id="rId22"/>
    <p:sldId id="270" r:id="rId23"/>
    <p:sldId id="27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E7090"/>
    <a:srgbClr val="685135"/>
    <a:srgbClr val="BDA07D"/>
    <a:srgbClr val="F5F9F9"/>
    <a:srgbClr val="627272"/>
    <a:srgbClr val="93A5A8"/>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3087" autoAdjust="0"/>
    <p:restoredTop sz="95226" autoAdjust="0"/>
  </p:normalViewPr>
  <p:slideViewPr>
    <p:cSldViewPr snapToGrid="0">
      <p:cViewPr varScale="1">
        <p:scale>
          <a:sx n="43" d="100"/>
          <a:sy n="43" d="100"/>
        </p:scale>
        <p:origin x="80" y="48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8/5/2022</a:t>
            </a:fld>
            <a:endParaRPr lang="en-US"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8/5/2022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dirty="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8/5/2022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8/5/2022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F5422-67AB-2024-3E03-8C0EDAF484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98D4F8-939E-493B-ED92-68DFDEA7DC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6011E2-4C08-FFF3-EE38-46E97CC3CA9E}"/>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1DA10AC0-8295-88F9-E60B-E56C6408DC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AFC76-F93B-8BF5-D3E5-FB5CCE2D97F0}"/>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994747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E685-D503-6A6E-9E40-9F2AA5F9DB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1F3799-A77A-ED1F-A960-DA075D1EF9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F6185B-1508-45DC-FF99-7A5A1C1C6AFC}"/>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D36DB3B0-5920-0CDD-C426-28F1A64A40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644D3-2F58-8FA0-6180-310EE206A309}"/>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4027122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A443-514F-858E-8FDA-C0A1FC6BB0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8E8419-2CCC-7CD4-EAAC-B8269DD169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EAA419-1BA4-A1D7-6FCD-211E047C3F58}"/>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ABE321DB-67EA-BEC3-8C7D-A59524988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86C7A4-C6E3-492C-E783-B4C7C37D4F3B}"/>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6767589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DB5C-75DF-E26B-9523-7D26040263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660F2C-A790-D545-AA29-7E1EDFC5F1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AFB0A-BCDF-C8B9-4198-6BBBC88A44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365F11-CD00-7861-A9DB-95BDFF3DEDB9}"/>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6" name="Footer Placeholder 5">
            <a:extLst>
              <a:ext uri="{FF2B5EF4-FFF2-40B4-BE49-F238E27FC236}">
                <a16:creationId xmlns:a16="http://schemas.microsoft.com/office/drawing/2014/main" id="{0052DDD3-89BC-BC6A-B9E5-86B6066644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071952-EA70-A8C0-840C-EAEF398564A3}"/>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2928086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4C03-E622-9BD4-FB72-09126DC639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496C17-49FB-6EB4-67FD-39EC07BEBC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42666B-9E72-675B-09EF-B846091D3C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1A1B5B-D441-10B4-EF26-41ABFA8211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6C9F4A-5D83-C1BB-8F86-48570004F2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BC93E-81E8-E0F1-EEA3-7C3A356DC369}"/>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8" name="Footer Placeholder 7">
            <a:extLst>
              <a:ext uri="{FF2B5EF4-FFF2-40B4-BE49-F238E27FC236}">
                <a16:creationId xmlns:a16="http://schemas.microsoft.com/office/drawing/2014/main" id="{DD0BB4C6-3480-08F8-CF05-0DAA58D29F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01CBCC-42E2-1174-248D-81B255E94566}"/>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363142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9029-3CBE-5557-D64D-CF17F7BEFB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9D5E64-C852-F981-2F55-50DF6E85031A}"/>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4" name="Footer Placeholder 3">
            <a:extLst>
              <a:ext uri="{FF2B5EF4-FFF2-40B4-BE49-F238E27FC236}">
                <a16:creationId xmlns:a16="http://schemas.microsoft.com/office/drawing/2014/main" id="{B241AC22-7742-5F19-7B5F-E6D1D00C09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B44AF6-FF8F-4569-94D0-C50D0370298E}"/>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21722990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4F34D3-7281-4EEC-F468-F4E5CA6AE1E8}"/>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3" name="Footer Placeholder 2">
            <a:extLst>
              <a:ext uri="{FF2B5EF4-FFF2-40B4-BE49-F238E27FC236}">
                <a16:creationId xmlns:a16="http://schemas.microsoft.com/office/drawing/2014/main" id="{C283B80A-5F3F-A904-06E3-5DF842FAFA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60B949-0AA4-587F-481B-057F7A74E0A9}"/>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4099254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2E898-FDA1-BE5D-5084-949890BE07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6FDFD7-AE91-C2E8-E4DE-79B228FF0D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8B8F89-5B90-050B-CE37-C239884F36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4473DE-FC95-C9F0-233A-5CD456124A7A}"/>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6" name="Footer Placeholder 5">
            <a:extLst>
              <a:ext uri="{FF2B5EF4-FFF2-40B4-BE49-F238E27FC236}">
                <a16:creationId xmlns:a16="http://schemas.microsoft.com/office/drawing/2014/main" id="{B0BCE175-B5AE-6F7B-A5D5-6001AA922A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22713F-5294-ABFC-FE0A-C2F1916820AF}"/>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547626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A10E0-C1FF-02A0-9E8D-7A018BAB55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4CFF40-E5DA-BD79-A45A-EAB387511E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AE106C-8D78-7E56-2210-27E9329C38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5566BB-23CF-1714-D974-C17CD99378DD}"/>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6" name="Footer Placeholder 5">
            <a:extLst>
              <a:ext uri="{FF2B5EF4-FFF2-40B4-BE49-F238E27FC236}">
                <a16:creationId xmlns:a16="http://schemas.microsoft.com/office/drawing/2014/main" id="{A9040299-EA19-B323-6F07-1B0D2EA7C4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5DC4F8-8783-CB83-114C-653B2FE61DD9}"/>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360792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C9C5-4A20-703C-314E-0556B50DB3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4B34C9-7AEB-7FA4-BD68-8B6C4C9ADF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13ECEE-2BD8-7CE8-A22E-B7B6D2955B4C}"/>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A75C6BEF-A374-85E3-F483-E24DA5DEA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23EFE-7F00-1BD2-421A-02F5863944F0}"/>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27849093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0A62AF-592E-5EFB-D263-807EC84619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478F89-12B6-D97E-C095-E03351BF40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F2147-E97A-A1FA-2050-C745D3BB212F}"/>
              </a:ext>
            </a:extLst>
          </p:cNvPr>
          <p:cNvSpPr>
            <a:spLocks noGrp="1"/>
          </p:cNvSpPr>
          <p:nvPr>
            <p:ph type="dt" sz="half" idx="10"/>
          </p:nvPr>
        </p:nvSpPr>
        <p:spPr/>
        <p:txBody>
          <a:body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FE9856DD-CC76-F556-6F5B-05E1C44F6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057269-4E70-69E3-487F-111815815BE7}"/>
              </a:ext>
            </a:extLst>
          </p:cNvPr>
          <p:cNvSpPr>
            <a:spLocks noGrp="1"/>
          </p:cNvSpPr>
          <p:nvPr>
            <p:ph type="sldNum" sz="quarter" idx="12"/>
          </p:nvPr>
        </p:nvSpPr>
        <p:spPr/>
        <p:txBody>
          <a:bodyPr/>
          <a:lstStyle/>
          <a:p>
            <a:fld id="{E98954F0-FF9F-4A9F-9746-9CB929C9280D}" type="slidenum">
              <a:rPr lang="en-GB" smtClean="0"/>
              <a:t>‹#›</a:t>
            </a:fld>
            <a:endParaRPr lang="en-GB"/>
          </a:p>
        </p:txBody>
      </p:sp>
    </p:spTree>
    <p:extLst>
      <p:ext uri="{BB962C8B-B14F-4D97-AF65-F5344CB8AC3E}">
        <p14:creationId xmlns:p14="http://schemas.microsoft.com/office/powerpoint/2010/main" val="13195938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416A8F9-BBED-4741-81CF-EE5D3A47F46D}"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41566239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6A8F9-BBED-4741-81CF-EE5D3A47F46D}"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708530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6A8F9-BBED-4741-81CF-EE5D3A47F46D}"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34938828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16A8F9-BBED-4741-81CF-EE5D3A47F46D}" type="datetimeFigureOut">
              <a:rPr lang="en-US" smtClean="0"/>
              <a:t>8/5/2022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7387289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16A8F9-BBED-4741-81CF-EE5D3A47F46D}" type="datetimeFigureOut">
              <a:rPr lang="en-US" smtClean="0"/>
              <a:t>8/5/2022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759425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16A8F9-BBED-4741-81CF-EE5D3A47F46D}" type="datetimeFigureOut">
              <a:rPr lang="en-US" smtClean="0"/>
              <a:t>8/5/2022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7111486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6A8F9-BBED-4741-81CF-EE5D3A47F46D}" type="datetimeFigureOut">
              <a:rPr lang="en-US" smtClean="0"/>
              <a:t>8/5/2022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37746957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6A8F9-BBED-4741-81CF-EE5D3A47F46D}" type="datetimeFigureOut">
              <a:rPr lang="en-US" smtClean="0"/>
              <a:t>8/5/2022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594234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6A8F9-BBED-4741-81CF-EE5D3A47F46D}" type="datetimeFigureOut">
              <a:rPr lang="en-US" smtClean="0"/>
              <a:t>8/5/2022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6075562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6A8F9-BBED-4741-81CF-EE5D3A47F46D}"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11661722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6A8F9-BBED-4741-81CF-EE5D3A47F46D}" type="datetimeFigureOut">
              <a:rPr lang="en-US" smtClean="0"/>
              <a:t>8/5/2022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CF42B1-0F59-2E4E-87F4-9A806B19BF47}" type="slidenum">
              <a:rPr lang="en-US" smtClean="0"/>
              <a:t>‹#›</a:t>
            </a:fld>
            <a:endParaRPr lang="en-US"/>
          </a:p>
        </p:txBody>
      </p:sp>
    </p:spTree>
    <p:extLst>
      <p:ext uri="{BB962C8B-B14F-4D97-AF65-F5344CB8AC3E}">
        <p14:creationId xmlns:p14="http://schemas.microsoft.com/office/powerpoint/2010/main" val="2865403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8/5/2022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EA1E97-2013-A9C6-ADF9-1B3039EA3E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4A72D3-9668-18E7-DE97-59749ADBE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682504-B3BE-9D9A-E771-6A49EE6BD8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42B53A-7042-4922-AAA1-37D7ABF7D91D}" type="datetimeFigureOut">
              <a:rPr lang="en-GB" smtClean="0"/>
              <a:t>05/08/2022</a:t>
            </a:fld>
            <a:endParaRPr lang="en-GB"/>
          </a:p>
        </p:txBody>
      </p:sp>
      <p:sp>
        <p:nvSpPr>
          <p:cNvPr id="5" name="Footer Placeholder 4">
            <a:extLst>
              <a:ext uri="{FF2B5EF4-FFF2-40B4-BE49-F238E27FC236}">
                <a16:creationId xmlns:a16="http://schemas.microsoft.com/office/drawing/2014/main" id="{AA2ED9C6-ACE7-1208-785E-D23E23A86F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B75FF-6894-8821-750C-44A5A5D101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8954F0-FF9F-4A9F-9746-9CB929C9280D}" type="slidenum">
              <a:rPr lang="en-GB" smtClean="0"/>
              <a:t>‹#›</a:t>
            </a:fld>
            <a:endParaRPr lang="en-GB"/>
          </a:p>
        </p:txBody>
      </p:sp>
    </p:spTree>
    <p:extLst>
      <p:ext uri="{BB962C8B-B14F-4D97-AF65-F5344CB8AC3E}">
        <p14:creationId xmlns:p14="http://schemas.microsoft.com/office/powerpoint/2010/main" val="414708041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16A8F9-BBED-4741-81CF-EE5D3A47F46D}" type="datetimeFigureOut">
              <a:rPr lang="en-US" smtClean="0"/>
              <a:t>8/5/2022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CF42B1-0F59-2E4E-87F4-9A806B19BF47}" type="slidenum">
              <a:rPr lang="en-US" smtClean="0"/>
              <a:t>‹#›</a:t>
            </a:fld>
            <a:endParaRPr lang="en-US"/>
          </a:p>
        </p:txBody>
      </p:sp>
    </p:spTree>
    <p:extLst>
      <p:ext uri="{BB962C8B-B14F-4D97-AF65-F5344CB8AC3E}">
        <p14:creationId xmlns:p14="http://schemas.microsoft.com/office/powerpoint/2010/main" val="4193201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6959" TargetMode="External"/><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ihg.com/holidayinn/hotels/us/en/reservation" TargetMode="External"/><Relationship Id="rId1" Type="http://schemas.openxmlformats.org/officeDocument/2006/relationships/slideLayout" Target="../slideLayouts/slideLayout24.xml"/><Relationship Id="rId5" Type="http://schemas.openxmlformats.org/officeDocument/2006/relationships/image" Target="../media/image7.png"/><Relationship Id="rId4" Type="http://schemas.openxmlformats.org/officeDocument/2006/relationships/hyperlink" Target="http://www.booking.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kwilson.com/our-story/holiday-inn/" TargetMode="External"/><Relationship Id="rId2" Type="http://schemas.openxmlformats.org/officeDocument/2006/relationships/image" Target="../media/image10.jpg"/><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Holiday_Inn" TargetMode="External"/><Relationship Id="rId2" Type="http://schemas.openxmlformats.org/officeDocument/2006/relationships/image" Target="../media/image14.jpg"/><Relationship Id="rId1" Type="http://schemas.openxmlformats.org/officeDocument/2006/relationships/slideLayout" Target="../slideLayouts/slideLayout13.xml"/><Relationship Id="rId5" Type="http://schemas.openxmlformats.org/officeDocument/2006/relationships/hyperlink" Target="http://kwilson.com/our-story/holiday-inn/" TargetMode="External"/><Relationship Id="rId4" Type="http://schemas.openxmlformats.org/officeDocument/2006/relationships/hyperlink" Target="https://www.wikiwand.com/en/Holiday_In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7483-9E93-23E9-E546-B863EF043B42}"/>
              </a:ext>
            </a:extLst>
          </p:cNvPr>
          <p:cNvSpPr>
            <a:spLocks noGrp="1"/>
          </p:cNvSpPr>
          <p:nvPr>
            <p:ph type="title"/>
          </p:nvPr>
        </p:nvSpPr>
        <p:spPr>
          <a:xfrm>
            <a:off x="0" y="312923"/>
            <a:ext cx="12192000" cy="1325563"/>
          </a:xfrm>
        </p:spPr>
        <p:txBody>
          <a:bodyPr/>
          <a:lstStyle/>
          <a:p>
            <a:br>
              <a:rPr lang="en-GB" b="0" u="none" strike="noStrike" dirty="0">
                <a:solidFill>
                  <a:srgbClr val="212529"/>
                </a:solidFill>
                <a:latin typeface="-apple-system"/>
              </a:rPr>
            </a:br>
            <a:endParaRPr lang="en-GB" dirty="0"/>
          </a:p>
        </p:txBody>
      </p:sp>
      <p:sp>
        <p:nvSpPr>
          <p:cNvPr id="3" name="TextBox 2">
            <a:extLst>
              <a:ext uri="{FF2B5EF4-FFF2-40B4-BE49-F238E27FC236}">
                <a16:creationId xmlns:a16="http://schemas.microsoft.com/office/drawing/2014/main" id="{DA9E7ACA-7BB2-F363-5630-930A2ECFA941}"/>
              </a:ext>
            </a:extLst>
          </p:cNvPr>
          <p:cNvSpPr txBox="1"/>
          <p:nvPr/>
        </p:nvSpPr>
        <p:spPr>
          <a:xfrm>
            <a:off x="942340" y="123443"/>
            <a:ext cx="10657840" cy="1938992"/>
          </a:xfrm>
          <a:prstGeom prst="rect">
            <a:avLst/>
          </a:prstGeom>
          <a:noFill/>
        </p:spPr>
        <p:txBody>
          <a:bodyPr wrap="square" rtlCol="0">
            <a:spAutoFit/>
          </a:bodyPr>
          <a:lstStyle/>
          <a:p>
            <a:r>
              <a:rPr lang="en-GB" sz="4000" b="1" dirty="0">
                <a:solidFill>
                  <a:srgbClr val="3E7090"/>
                </a:solidFill>
                <a:latin typeface="Arabic Typesetting" panose="020B0604020202020204" pitchFamily="66" charset="-78"/>
                <a:cs typeface="Arabic Typesetting" panose="020B0604020202020204" pitchFamily="66" charset="-78"/>
              </a:rPr>
              <a:t>Digital Skills and Research Methods</a:t>
            </a:r>
            <a:r>
              <a:rPr lang="en-US" sz="4000" b="1" dirty="0">
                <a:solidFill>
                  <a:srgbClr val="3E7090"/>
                </a:solidFill>
                <a:latin typeface="Arabic Typesetting" panose="020B0604020202020204" pitchFamily="66" charset="-78"/>
                <a:cs typeface="Arabic Typesetting" panose="020B0604020202020204" pitchFamily="66" charset="-78"/>
              </a:rPr>
              <a:t> Impact of the Modern </a:t>
            </a:r>
            <a:r>
              <a:rPr lang="en-GB" sz="4000" b="1" dirty="0">
                <a:solidFill>
                  <a:srgbClr val="3E7090"/>
                </a:solidFill>
                <a:latin typeface="Arabic Typesetting" panose="020B0604020202020204" pitchFamily="66" charset="-78"/>
                <a:cs typeface="Arabic Typesetting" panose="020B0604020202020204" pitchFamily="66" charset="-78"/>
              </a:rPr>
              <a:t>Technology</a:t>
            </a:r>
          </a:p>
          <a:p>
            <a:endParaRPr lang="en-GB" sz="4000" b="1" dirty="0">
              <a:solidFill>
                <a:srgbClr val="3E7090"/>
              </a:solidFill>
              <a:latin typeface="Arabic Typesetting" panose="020B0604020202020204" pitchFamily="66" charset="-78"/>
              <a:cs typeface="Arabic Typesetting" panose="020B0604020202020204" pitchFamily="66" charset="-78"/>
            </a:endParaRPr>
          </a:p>
          <a:p>
            <a:endParaRPr lang="en-GB" sz="4000" dirty="0">
              <a:solidFill>
                <a:srgbClr val="3E7090"/>
              </a:solidFill>
            </a:endParaRPr>
          </a:p>
        </p:txBody>
      </p:sp>
      <p:sp>
        <p:nvSpPr>
          <p:cNvPr id="4" name="TextBox 3">
            <a:extLst>
              <a:ext uri="{FF2B5EF4-FFF2-40B4-BE49-F238E27FC236}">
                <a16:creationId xmlns:a16="http://schemas.microsoft.com/office/drawing/2014/main" id="{6C74F05D-9AEB-8153-D406-B72B4141DB8A}"/>
              </a:ext>
            </a:extLst>
          </p:cNvPr>
          <p:cNvSpPr txBox="1"/>
          <p:nvPr/>
        </p:nvSpPr>
        <p:spPr>
          <a:xfrm>
            <a:off x="3349246" y="660532"/>
            <a:ext cx="4589267" cy="3046988"/>
          </a:xfrm>
          <a:prstGeom prst="rect">
            <a:avLst/>
          </a:prstGeom>
          <a:noFill/>
        </p:spPr>
        <p:txBody>
          <a:bodyPr wrap="square" rtlCol="0">
            <a:spAutoFit/>
          </a:bodyPr>
          <a:lstStyle/>
          <a:p>
            <a:r>
              <a:rPr lang="en-GB" sz="9600" b="1" dirty="0">
                <a:latin typeface="Angsana New" panose="02020603050405020304" pitchFamily="18" charset="-34"/>
                <a:cs typeface="Angsana New" panose="02020603050405020304" pitchFamily="18" charset="-34"/>
              </a:rPr>
              <a:t>                 </a:t>
            </a:r>
            <a:r>
              <a:rPr lang="en-GB" sz="9600" b="1" dirty="0">
                <a:latin typeface="Arabic Typesetting" panose="03020402040406030203" pitchFamily="66" charset="-78"/>
                <a:cs typeface="Arabic Typesetting" panose="03020402040406030203" pitchFamily="66" charset="-78"/>
              </a:rPr>
              <a:t>Holiday inn </a:t>
            </a:r>
            <a:endParaRPr lang="en-GB" sz="9600" dirty="0">
              <a:latin typeface="Arabic Typesetting" panose="03020402040406030203" pitchFamily="66" charset="-78"/>
              <a:cs typeface="Arabic Typesetting" panose="03020402040406030203" pitchFamily="66" charset="-78"/>
            </a:endParaRPr>
          </a:p>
        </p:txBody>
      </p:sp>
      <p:sp>
        <p:nvSpPr>
          <p:cNvPr id="5" name="TextBox 4">
            <a:extLst>
              <a:ext uri="{FF2B5EF4-FFF2-40B4-BE49-F238E27FC236}">
                <a16:creationId xmlns:a16="http://schemas.microsoft.com/office/drawing/2014/main" id="{212C53B9-8D59-5017-16EA-5BDBF7D063FE}"/>
              </a:ext>
            </a:extLst>
          </p:cNvPr>
          <p:cNvSpPr txBox="1"/>
          <p:nvPr/>
        </p:nvSpPr>
        <p:spPr>
          <a:xfrm>
            <a:off x="4291330" y="1783916"/>
            <a:ext cx="7782560" cy="954107"/>
          </a:xfrm>
          <a:prstGeom prst="rect">
            <a:avLst/>
          </a:prstGeom>
          <a:noFill/>
        </p:spPr>
        <p:txBody>
          <a:bodyPr wrap="square" rtlCol="0">
            <a:spAutoFit/>
          </a:bodyPr>
          <a:lstStyle/>
          <a:p>
            <a:pPr fontAlgn="ctr"/>
            <a:r>
              <a:rPr lang="en-GB" sz="2800" b="0" u="none" strike="noStrike" dirty="0">
                <a:solidFill>
                  <a:srgbClr val="3E7090"/>
                </a:solidFill>
                <a:effectLst/>
                <a:latin typeface="Arabic Typesetting" panose="03020402040406030203" pitchFamily="66" charset="-78"/>
                <a:cs typeface="Arabic Typesetting" panose="03020402040406030203" pitchFamily="66" charset="-78"/>
                <a:hlinkClick r:id="rId2">
                  <a:extLst>
                    <a:ext uri="{A12FA001-AC4F-418D-AE19-62706E023703}">
                      <ahyp:hlinkClr xmlns:ahyp="http://schemas.microsoft.com/office/drawing/2018/hyperlinkcolor" val="tx"/>
                    </a:ext>
                  </a:extLst>
                </a:hlinkClick>
              </a:rPr>
              <a:t>BMSW4003 LCHS4002</a:t>
            </a:r>
            <a:r>
              <a:rPr lang="en-GB" sz="2800" b="0" u="none" strike="noStrike" dirty="0">
                <a:effectLst/>
                <a:latin typeface="Arabic Typesetting" panose="03020402040406030203" pitchFamily="66" charset="-78"/>
                <a:cs typeface="Arabic Typesetting" panose="03020402040406030203" pitchFamily="66" charset="-78"/>
                <a:hlinkClick r:id="rId2">
                  <a:extLst>
                    <a:ext uri="{A12FA001-AC4F-418D-AE19-62706E023703}">
                      <ahyp:hlinkClr xmlns:ahyp="http://schemas.microsoft.com/office/drawing/2018/hyperlinkcolor" val="tx"/>
                    </a:ext>
                  </a:extLst>
                </a:hlinkClick>
              </a:rPr>
              <a:t>_</a:t>
            </a:r>
            <a:br>
              <a:rPr lang="en-GB" sz="2800" dirty="0">
                <a:effectLst/>
                <a:latin typeface="Arabic Typesetting" panose="03020402040406030203" pitchFamily="66" charset="-78"/>
                <a:cs typeface="Arabic Typesetting" panose="03020402040406030203" pitchFamily="66" charset="-78"/>
              </a:rPr>
            </a:br>
            <a:endParaRPr lang="en-GB" sz="2800" dirty="0">
              <a:latin typeface="Arabic Typesetting" panose="03020402040406030203" pitchFamily="66" charset="-78"/>
              <a:cs typeface="Arabic Typesetting" panose="03020402040406030203" pitchFamily="66" charset="-78"/>
            </a:endParaRPr>
          </a:p>
        </p:txBody>
      </p:sp>
      <p:sp>
        <p:nvSpPr>
          <p:cNvPr id="7" name="TextBox 6">
            <a:extLst>
              <a:ext uri="{FF2B5EF4-FFF2-40B4-BE49-F238E27FC236}">
                <a16:creationId xmlns:a16="http://schemas.microsoft.com/office/drawing/2014/main" id="{8EF972DB-C3DA-7D69-D6AC-949BD1E1498D}"/>
              </a:ext>
            </a:extLst>
          </p:cNvPr>
          <p:cNvSpPr txBox="1"/>
          <p:nvPr/>
        </p:nvSpPr>
        <p:spPr>
          <a:xfrm>
            <a:off x="619760" y="3631236"/>
            <a:ext cx="5140960" cy="2677656"/>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rgbClr val="3E7090"/>
                </a:solidFill>
                <a:latin typeface="Arabic Typesetting" panose="03020402040406030203" pitchFamily="66" charset="-78"/>
                <a:cs typeface="Arabic Typesetting" panose="03020402040406030203" pitchFamily="66" charset="-78"/>
              </a:rPr>
              <a:t>Group 1 Members.</a:t>
            </a:r>
          </a:p>
          <a:p>
            <a:pPr marL="457200" indent="-457200">
              <a:buFont typeface="Arial" panose="020B0604020202020204" pitchFamily="34" charset="0"/>
              <a:buChar char="•"/>
            </a:pPr>
            <a:r>
              <a:rPr lang="en-GB" sz="2800" b="1" dirty="0">
                <a:solidFill>
                  <a:srgbClr val="3E7090"/>
                </a:solidFill>
                <a:latin typeface="Arabic Typesetting" panose="03020402040406030203" pitchFamily="66" charset="-78"/>
                <a:cs typeface="Arabic Typesetting" panose="03020402040406030203" pitchFamily="66" charset="-78"/>
              </a:rPr>
              <a:t>Liviu . ID 2133524</a:t>
            </a:r>
          </a:p>
          <a:p>
            <a:pPr marL="457200" indent="-457200">
              <a:buFont typeface="Arial" panose="020B0604020202020204" pitchFamily="34" charset="0"/>
              <a:buChar char="•"/>
            </a:pPr>
            <a:r>
              <a:rPr lang="en-GB" sz="2800" b="1" dirty="0" err="1">
                <a:solidFill>
                  <a:srgbClr val="3E7090"/>
                </a:solidFill>
                <a:latin typeface="Arabic Typesetting" panose="03020402040406030203" pitchFamily="66" charset="-78"/>
                <a:cs typeface="Arabic Typesetting" panose="03020402040406030203" pitchFamily="66" charset="-78"/>
              </a:rPr>
              <a:t>Cadmel</a:t>
            </a:r>
            <a:r>
              <a:rPr lang="en-GB" sz="2800" b="1" dirty="0">
                <a:solidFill>
                  <a:srgbClr val="3E7090"/>
                </a:solidFill>
                <a:latin typeface="Arabic Typesetting" panose="03020402040406030203" pitchFamily="66" charset="-78"/>
                <a:cs typeface="Arabic Typesetting" panose="03020402040406030203" pitchFamily="66" charset="-78"/>
              </a:rPr>
              <a:t> :2133523</a:t>
            </a:r>
          </a:p>
          <a:p>
            <a:pPr marL="457200" indent="-457200">
              <a:buFont typeface="Arial" panose="020B0604020202020204" pitchFamily="34" charset="0"/>
              <a:buChar char="•"/>
            </a:pPr>
            <a:r>
              <a:rPr lang="en-GB" sz="2800" b="1" dirty="0">
                <a:solidFill>
                  <a:srgbClr val="3E7090"/>
                </a:solidFill>
                <a:latin typeface="Arabic Typesetting" panose="03020402040406030203" pitchFamily="66" charset="-78"/>
                <a:cs typeface="Arabic Typesetting" panose="03020402040406030203" pitchFamily="66" charset="-78"/>
              </a:rPr>
              <a:t>Pierre : 20227559</a:t>
            </a:r>
          </a:p>
          <a:p>
            <a:pPr marL="457200" indent="-457200">
              <a:buFont typeface="Arial" panose="020B0604020202020204" pitchFamily="34" charset="0"/>
              <a:buChar char="•"/>
            </a:pPr>
            <a:r>
              <a:rPr lang="en-GB" sz="2800" b="1" dirty="0">
                <a:solidFill>
                  <a:srgbClr val="3E7090"/>
                </a:solidFill>
                <a:latin typeface="Arabic Typesetting" panose="03020402040406030203" pitchFamily="66" charset="-78"/>
                <a:cs typeface="Arabic Typesetting" panose="03020402040406030203" pitchFamily="66" charset="-78"/>
              </a:rPr>
              <a:t>Mariana : 2129381</a:t>
            </a:r>
          </a:p>
          <a:p>
            <a:pPr marL="457200" indent="-457200">
              <a:buFont typeface="Arial" panose="020B0604020202020204" pitchFamily="34" charset="0"/>
              <a:buChar char="•"/>
            </a:pPr>
            <a:r>
              <a:rPr lang="en-GB" sz="2800" b="1" dirty="0">
                <a:solidFill>
                  <a:srgbClr val="3E7090"/>
                </a:solidFill>
                <a:latin typeface="Arabic Typesetting" panose="03020402040406030203" pitchFamily="66" charset="-78"/>
                <a:cs typeface="Arabic Typesetting" panose="03020402040406030203" pitchFamily="66" charset="-78"/>
              </a:rPr>
              <a:t>RIDA : 2132704</a:t>
            </a:r>
          </a:p>
        </p:txBody>
      </p:sp>
      <p:sp>
        <p:nvSpPr>
          <p:cNvPr id="11" name="TextBox 10">
            <a:extLst>
              <a:ext uri="{FF2B5EF4-FFF2-40B4-BE49-F238E27FC236}">
                <a16:creationId xmlns:a16="http://schemas.microsoft.com/office/drawing/2014/main" id="{F0A6487A-ED10-CA3D-DF46-1FD34875F02C}"/>
              </a:ext>
            </a:extLst>
          </p:cNvPr>
          <p:cNvSpPr txBox="1"/>
          <p:nvPr/>
        </p:nvSpPr>
        <p:spPr>
          <a:xfrm>
            <a:off x="-86360" y="-15002"/>
            <a:ext cx="1148080" cy="369332"/>
          </a:xfrm>
          <a:prstGeom prst="rect">
            <a:avLst/>
          </a:prstGeom>
          <a:noFill/>
        </p:spPr>
        <p:txBody>
          <a:bodyPr wrap="square" rtlCol="0">
            <a:spAutoFit/>
          </a:bodyPr>
          <a:lstStyle/>
          <a:p>
            <a:r>
              <a:rPr lang="en-GB" dirty="0"/>
              <a:t>Liviu</a:t>
            </a:r>
          </a:p>
        </p:txBody>
      </p:sp>
      <p:sp>
        <p:nvSpPr>
          <p:cNvPr id="12" name="TextBox 11">
            <a:extLst>
              <a:ext uri="{FF2B5EF4-FFF2-40B4-BE49-F238E27FC236}">
                <a16:creationId xmlns:a16="http://schemas.microsoft.com/office/drawing/2014/main" id="{8F425C00-1B57-2B15-A55F-C02AF8CA7AE4}"/>
              </a:ext>
            </a:extLst>
          </p:cNvPr>
          <p:cNvSpPr txBox="1"/>
          <p:nvPr/>
        </p:nvSpPr>
        <p:spPr>
          <a:xfrm>
            <a:off x="3190240" y="1013464"/>
            <a:ext cx="5501640" cy="523220"/>
          </a:xfrm>
          <a:prstGeom prst="rect">
            <a:avLst/>
          </a:prstGeom>
          <a:noFill/>
        </p:spPr>
        <p:txBody>
          <a:bodyPr wrap="square" rtlCol="0">
            <a:spAutoFit/>
          </a:bodyPr>
          <a:lstStyle/>
          <a:p>
            <a:r>
              <a:rPr lang="en-GB" sz="2800" b="1" dirty="0">
                <a:latin typeface="Arabic Typesetting" panose="020B0604020202020204" pitchFamily="66" charset="-78"/>
                <a:cs typeface="Arabic Typesetting" panose="020B0604020202020204" pitchFamily="66" charset="-78"/>
              </a:rPr>
              <a:t>Mobile Booking System Online Payment System</a:t>
            </a:r>
            <a:endParaRPr lang="en-GB" sz="2800" dirty="0"/>
          </a:p>
        </p:txBody>
      </p:sp>
      <p:pic>
        <p:nvPicPr>
          <p:cNvPr id="15" name="Picture 14">
            <a:extLst>
              <a:ext uri="{FF2B5EF4-FFF2-40B4-BE49-F238E27FC236}">
                <a16:creationId xmlns:a16="http://schemas.microsoft.com/office/drawing/2014/main" id="{2E2C54CF-EA60-26EC-48F4-85A743F35C9C}"/>
              </a:ext>
            </a:extLst>
          </p:cNvPr>
          <p:cNvPicPr>
            <a:picLocks noChangeAspect="1"/>
          </p:cNvPicPr>
          <p:nvPr/>
        </p:nvPicPr>
        <p:blipFill>
          <a:blip r:embed="rId3"/>
          <a:stretch>
            <a:fillRect/>
          </a:stretch>
        </p:blipFill>
        <p:spPr>
          <a:xfrm>
            <a:off x="3291840" y="3783804"/>
            <a:ext cx="4704080" cy="2316099"/>
          </a:xfrm>
          <a:prstGeom prst="rect">
            <a:avLst/>
          </a:prstGeom>
        </p:spPr>
      </p:pic>
      <p:pic>
        <p:nvPicPr>
          <p:cNvPr id="8" name="Picture 7">
            <a:extLst>
              <a:ext uri="{FF2B5EF4-FFF2-40B4-BE49-F238E27FC236}">
                <a16:creationId xmlns:a16="http://schemas.microsoft.com/office/drawing/2014/main" id="{DA2FBCB7-4E24-8967-A078-AB39C2950780}"/>
              </a:ext>
            </a:extLst>
          </p:cNvPr>
          <p:cNvPicPr>
            <a:picLocks noChangeAspect="1"/>
          </p:cNvPicPr>
          <p:nvPr/>
        </p:nvPicPr>
        <p:blipFill>
          <a:blip r:embed="rId4"/>
          <a:stretch>
            <a:fillRect/>
          </a:stretch>
        </p:blipFill>
        <p:spPr>
          <a:xfrm>
            <a:off x="8432800" y="3429000"/>
            <a:ext cx="3883473" cy="2773909"/>
          </a:xfrm>
          <a:prstGeom prst="rect">
            <a:avLst/>
          </a:prstGeom>
        </p:spPr>
      </p:pic>
    </p:spTree>
    <p:extLst>
      <p:ext uri="{BB962C8B-B14F-4D97-AF65-F5344CB8AC3E}">
        <p14:creationId xmlns:p14="http://schemas.microsoft.com/office/powerpoint/2010/main" val="4262055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in a suit&#10;&#10;Description automatically generated with low confidence">
            <a:extLst>
              <a:ext uri="{FF2B5EF4-FFF2-40B4-BE49-F238E27FC236}">
                <a16:creationId xmlns:a16="http://schemas.microsoft.com/office/drawing/2014/main" id="{23E99865-AF9C-B8E0-B13D-7BAD399E3670}"/>
              </a:ext>
            </a:extLst>
          </p:cNvPr>
          <p:cNvPicPr>
            <a:picLocks noChangeAspect="1"/>
          </p:cNvPicPr>
          <p:nvPr/>
        </p:nvPicPr>
        <p:blipFill rotWithShape="1">
          <a:blip r:embed="rId2"/>
          <a:srcRect r="3645"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BE760E3-49DF-AC57-B43A-78C538665813}"/>
              </a:ext>
            </a:extLst>
          </p:cNvPr>
          <p:cNvSpPr txBox="1"/>
          <p:nvPr/>
        </p:nvSpPr>
        <p:spPr>
          <a:xfrm>
            <a:off x="5295228" y="2056685"/>
            <a:ext cx="6095066" cy="4801314"/>
          </a:xfrm>
          <a:prstGeom prst="rect">
            <a:avLst/>
          </a:prstGeom>
          <a:noFill/>
        </p:spPr>
        <p:txBody>
          <a:bodyPr wrap="square" rtlCol="0">
            <a:spAutoFit/>
          </a:bodyPr>
          <a:lstStyle/>
          <a:p>
            <a:r>
              <a:rPr lang="en-GB" b="1" dirty="0">
                <a:latin typeface="+mj-lt"/>
              </a:rPr>
              <a:t>       Brief History of the Company</a:t>
            </a:r>
            <a:r>
              <a:rPr lang="en-GB" dirty="0"/>
              <a:t>.</a:t>
            </a:r>
          </a:p>
          <a:p>
            <a:pPr marL="342900" indent="-342900">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Holiday Inn is an American chain of hotels based in Atlanta, and a brand of InterContinental Hotels Group, </a:t>
            </a:r>
          </a:p>
          <a:p>
            <a:pPr marL="342900" indent="-342900">
              <a:buFont typeface="Arial" panose="020B0604020202020204" pitchFamily="34" charset="0"/>
              <a:buChar char="•"/>
            </a:pPr>
            <a:r>
              <a:rPr lang="en-GB" sz="2400" dirty="0" err="1">
                <a:solidFill>
                  <a:srgbClr val="3E7090"/>
                </a:solidFill>
                <a:latin typeface="Arabic Typesetting" panose="03020402040406030203" pitchFamily="66" charset="-78"/>
                <a:cs typeface="Arabic Typesetting" panose="03020402040406030203" pitchFamily="66" charset="-78"/>
              </a:rPr>
              <a:t>Kemmons</a:t>
            </a:r>
            <a:r>
              <a:rPr lang="en-GB" sz="2400" dirty="0">
                <a:solidFill>
                  <a:srgbClr val="3E7090"/>
                </a:solidFill>
                <a:latin typeface="Arabic Typesetting" panose="03020402040406030203" pitchFamily="66" charset="-78"/>
                <a:cs typeface="Arabic Typesetting" panose="03020402040406030203" pitchFamily="66" charset="-78"/>
              </a:rPr>
              <a:t> Wilson, a resident of Memphis, Tennessee, was inspired to build a motel after being disappointed by the poor quality of roadside accommodations during a family road trip to Washington, D.C.</a:t>
            </a:r>
          </a:p>
          <a:p>
            <a:pPr marL="342900" indent="-342900">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 During construction, the name "Holiday Inn" was coined by Wilson's architect Eddie Bluestein as a joking reference to the 1942 musical film Holiday Inn. </a:t>
            </a:r>
          </a:p>
          <a:p>
            <a:pPr marL="342900" indent="-342900">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Founded August 1, 1952; 69 years ago</a:t>
            </a:r>
          </a:p>
          <a:p>
            <a:pPr marL="342900" indent="-342900">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Memphis, Tennessee, United States</a:t>
            </a:r>
          </a:p>
          <a:p>
            <a:pPr marL="342900" indent="-342900">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Founder </a:t>
            </a:r>
            <a:r>
              <a:rPr lang="en-GB" sz="2400" dirty="0" err="1">
                <a:solidFill>
                  <a:srgbClr val="3E7090"/>
                </a:solidFill>
                <a:latin typeface="Arabic Typesetting" panose="03020402040406030203" pitchFamily="66" charset="-78"/>
                <a:cs typeface="Arabic Typesetting" panose="03020402040406030203" pitchFamily="66" charset="-78"/>
              </a:rPr>
              <a:t>Kemmons</a:t>
            </a:r>
            <a:r>
              <a:rPr lang="en-GB" sz="2400" dirty="0">
                <a:solidFill>
                  <a:srgbClr val="3E7090"/>
                </a:solidFill>
                <a:latin typeface="Arabic Typesetting" panose="03020402040406030203" pitchFamily="66" charset="-78"/>
                <a:cs typeface="Arabic Typesetting" panose="03020402040406030203" pitchFamily="66" charset="-78"/>
              </a:rPr>
              <a:t> Wilson</a:t>
            </a:r>
          </a:p>
        </p:txBody>
      </p:sp>
      <p:sp>
        <p:nvSpPr>
          <p:cNvPr id="6" name="TextBox 5">
            <a:extLst>
              <a:ext uri="{FF2B5EF4-FFF2-40B4-BE49-F238E27FC236}">
                <a16:creationId xmlns:a16="http://schemas.microsoft.com/office/drawing/2014/main" id="{F9F6A6A1-6DE5-0899-83E8-5AEDD65147DF}"/>
              </a:ext>
            </a:extLst>
          </p:cNvPr>
          <p:cNvSpPr txBox="1"/>
          <p:nvPr/>
        </p:nvSpPr>
        <p:spPr>
          <a:xfrm>
            <a:off x="5199471" y="872523"/>
            <a:ext cx="6675120" cy="646331"/>
          </a:xfrm>
          <a:prstGeom prst="rect">
            <a:avLst/>
          </a:prstGeom>
          <a:noFill/>
        </p:spPr>
        <p:txBody>
          <a:bodyPr wrap="square" rtlCol="0">
            <a:spAutoFit/>
          </a:bodyPr>
          <a:lstStyle/>
          <a:p>
            <a:r>
              <a:rPr lang="en-GB" sz="3600" dirty="0">
                <a:latin typeface="Arabic Typesetting" panose="03020402040406030203" pitchFamily="66" charset="-78"/>
                <a:cs typeface="Arabic Typesetting" panose="03020402040406030203" pitchFamily="66" charset="-78"/>
              </a:rPr>
              <a:t>Background OF The Company / Organisation </a:t>
            </a:r>
          </a:p>
        </p:txBody>
      </p:sp>
      <p:sp>
        <p:nvSpPr>
          <p:cNvPr id="8" name="TextBox 7">
            <a:extLst>
              <a:ext uri="{FF2B5EF4-FFF2-40B4-BE49-F238E27FC236}">
                <a16:creationId xmlns:a16="http://schemas.microsoft.com/office/drawing/2014/main" id="{408C28FD-E240-4BA7-DB25-FBB19ADE8B2B}"/>
              </a:ext>
            </a:extLst>
          </p:cNvPr>
          <p:cNvSpPr txBox="1"/>
          <p:nvPr/>
        </p:nvSpPr>
        <p:spPr>
          <a:xfrm>
            <a:off x="4635591" y="-34640"/>
            <a:ext cx="1127760" cy="369332"/>
          </a:xfrm>
          <a:prstGeom prst="rect">
            <a:avLst/>
          </a:prstGeom>
          <a:noFill/>
        </p:spPr>
        <p:txBody>
          <a:bodyPr wrap="square" rtlCol="0">
            <a:spAutoFit/>
          </a:bodyPr>
          <a:lstStyle/>
          <a:p>
            <a:r>
              <a:rPr lang="en-GB" dirty="0"/>
              <a:t>liviu</a:t>
            </a:r>
          </a:p>
        </p:txBody>
      </p:sp>
    </p:spTree>
    <p:extLst>
      <p:ext uri="{BB962C8B-B14F-4D97-AF65-F5344CB8AC3E}">
        <p14:creationId xmlns:p14="http://schemas.microsoft.com/office/powerpoint/2010/main" val="72118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5116E49A-CA4D-4983-969D-19FE3C55F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E8911F5-015E-536D-2EA1-D447AAAD9F8B}"/>
              </a:ext>
            </a:extLst>
          </p:cNvPr>
          <p:cNvSpPr txBox="1"/>
          <p:nvPr/>
        </p:nvSpPr>
        <p:spPr>
          <a:xfrm>
            <a:off x="7567049" y="494767"/>
            <a:ext cx="4215375" cy="16773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200" kern="1200" dirty="0">
                <a:latin typeface="Arabic Typesetting" panose="03020402040406030203" pitchFamily="66" charset="-78"/>
                <a:ea typeface="+mj-ea"/>
                <a:cs typeface="Arabic Typesetting" panose="03020402040406030203" pitchFamily="66" charset="-78"/>
              </a:rPr>
              <a:t>What Type of Technology Used during the Early  Ages of the Company </a:t>
            </a:r>
          </a:p>
        </p:txBody>
      </p:sp>
      <p:pic>
        <p:nvPicPr>
          <p:cNvPr id="5" name="Picture 4">
            <a:extLst>
              <a:ext uri="{FF2B5EF4-FFF2-40B4-BE49-F238E27FC236}">
                <a16:creationId xmlns:a16="http://schemas.microsoft.com/office/drawing/2014/main" id="{2EA16040-06EA-3F14-4D9B-D9D59BCEE539}"/>
              </a:ext>
            </a:extLst>
          </p:cNvPr>
          <p:cNvPicPr>
            <a:picLocks noChangeAspect="1"/>
          </p:cNvPicPr>
          <p:nvPr/>
        </p:nvPicPr>
        <p:blipFill rotWithShape="1">
          <a:blip r:embed="rId2"/>
          <a:srcRect l="25838" r="14917" b="1324"/>
          <a:stretch/>
        </p:blipFill>
        <p:spPr>
          <a:xfrm>
            <a:off x="322268" y="850175"/>
            <a:ext cx="6647688" cy="5259249"/>
          </a:xfrm>
          <a:prstGeom prst="rect">
            <a:avLst/>
          </a:prstGeom>
        </p:spPr>
      </p:pic>
      <p:sp>
        <p:nvSpPr>
          <p:cNvPr id="58" name="Rectangle 57">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0" name="Rectangle 59">
            <a:extLst>
              <a:ext uri="{FF2B5EF4-FFF2-40B4-BE49-F238E27FC236}">
                <a16:creationId xmlns:a16="http://schemas.microsoft.com/office/drawing/2014/main" id="{281E2DF8-F6D8-4E5C-B76E-E082FD8C1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812E1512-BBD7-4055-2598-78950DBAFCBF}"/>
              </a:ext>
            </a:extLst>
          </p:cNvPr>
          <p:cNvSpPr txBox="1"/>
          <p:nvPr/>
        </p:nvSpPr>
        <p:spPr>
          <a:xfrm>
            <a:off x="7567050" y="2172087"/>
            <a:ext cx="4279382" cy="4250135"/>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1946: for the first-ever credit card, Charge-It to be used in their hotels.</a:t>
            </a:r>
          </a:p>
          <a:p>
            <a:pPr marL="285750" indent="-228600">
              <a:lnSpc>
                <a:spcPct val="90000"/>
              </a:lnSpc>
              <a:spcAft>
                <a:spcPts val="600"/>
              </a:spcAft>
              <a:buFont typeface="Arial" panose="020B0604020202020204" pitchFamily="34" charset="0"/>
              <a:buChar char="•"/>
            </a:pPr>
            <a:r>
              <a:rPr lang="en-GB" sz="2400" dirty="0">
                <a:solidFill>
                  <a:srgbClr val="3E7090"/>
                </a:solidFill>
                <a:latin typeface="Arabic Typesetting" panose="03020402040406030203" pitchFamily="66" charset="-78"/>
                <a:cs typeface="Arabic Typesetting" panose="03020402040406030203" pitchFamily="66" charset="-78"/>
              </a:rPr>
              <a:t>958:  the first automated reservation system, and toll-free number starting the brand’s evolution and property to property bookings-It to be used in </a:t>
            </a:r>
            <a:endParaRPr lang="en-US" sz="2400" dirty="0">
              <a:solidFill>
                <a:srgbClr val="3E7090"/>
              </a:solidFill>
              <a:latin typeface="Arabic Typesetting" panose="03020402040406030203" pitchFamily="66" charset="-78"/>
              <a:cs typeface="Arabic Typesetting" panose="03020402040406030203" pitchFamily="66" charset="-78"/>
            </a:endParaRPr>
          </a:p>
          <a:p>
            <a:pPr marL="285750" indent="-228600">
              <a:lnSpc>
                <a:spcPct val="90000"/>
              </a:lnSpc>
              <a:spcAft>
                <a:spcPts val="600"/>
              </a:spcAft>
              <a:buFont typeface="Arial" panose="020B0604020202020204" pitchFamily="34" charset="0"/>
              <a:buChar char="•"/>
            </a:pPr>
            <a:r>
              <a:rPr lang="en-US" sz="2400" dirty="0">
                <a:solidFill>
                  <a:srgbClr val="3E7090"/>
                </a:solidFill>
                <a:latin typeface="Arabic Typesetting" panose="03020402040406030203" pitchFamily="66" charset="-78"/>
                <a:cs typeface="Arabic Typesetting" panose="03020402040406030203" pitchFamily="66" charset="-78"/>
              </a:rPr>
              <a:t>Between 1973 and 1976 hotels began to introduce movies and popular paid-for TV subscriptions, such as HBO as part of the guest experience</a:t>
            </a:r>
            <a:r>
              <a:rPr lang="en-US" sz="1700" dirty="0">
                <a:solidFill>
                  <a:srgbClr val="3E7090"/>
                </a:solidFill>
              </a:rPr>
              <a:t>.</a:t>
            </a:r>
          </a:p>
          <a:p>
            <a:pPr marL="285750" indent="-228600">
              <a:lnSpc>
                <a:spcPct val="90000"/>
              </a:lnSpc>
              <a:spcAft>
                <a:spcPts val="600"/>
              </a:spcAft>
              <a:buFont typeface="Arial" panose="020B0604020202020204" pitchFamily="34" charset="0"/>
              <a:buChar char="•"/>
            </a:pPr>
            <a:endParaRPr lang="en-US" sz="1700" dirty="0"/>
          </a:p>
        </p:txBody>
      </p:sp>
      <p:sp>
        <p:nvSpPr>
          <p:cNvPr id="7" name="TextBox 6">
            <a:extLst>
              <a:ext uri="{FF2B5EF4-FFF2-40B4-BE49-F238E27FC236}">
                <a16:creationId xmlns:a16="http://schemas.microsoft.com/office/drawing/2014/main" id="{EF7F3B72-FD4A-24F8-8E19-58658F0F4492}"/>
              </a:ext>
            </a:extLst>
          </p:cNvPr>
          <p:cNvSpPr txBox="1"/>
          <p:nvPr/>
        </p:nvSpPr>
        <p:spPr>
          <a:xfrm>
            <a:off x="132080" y="0"/>
            <a:ext cx="894080" cy="369332"/>
          </a:xfrm>
          <a:prstGeom prst="rect">
            <a:avLst/>
          </a:prstGeom>
          <a:noFill/>
        </p:spPr>
        <p:txBody>
          <a:bodyPr wrap="square" rtlCol="0">
            <a:spAutoFit/>
          </a:bodyPr>
          <a:lstStyle/>
          <a:p>
            <a:r>
              <a:rPr lang="en-GB" dirty="0"/>
              <a:t>liviu</a:t>
            </a:r>
          </a:p>
        </p:txBody>
      </p:sp>
    </p:spTree>
    <p:extLst>
      <p:ext uri="{BB962C8B-B14F-4D97-AF65-F5344CB8AC3E}">
        <p14:creationId xmlns:p14="http://schemas.microsoft.com/office/powerpoint/2010/main" val="564304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840608"/>
            <a:ext cx="8055944" cy="1218334"/>
          </a:xfrm>
        </p:spPr>
        <p:txBody>
          <a:bodyPr>
            <a:normAutofit fontScale="90000"/>
          </a:bodyPr>
          <a:lstStyle/>
          <a:p>
            <a:r>
              <a:rPr lang="en-US" b="1" i="1" u="sng" dirty="0"/>
              <a:t>Insights of the modern technology introduced </a:t>
            </a:r>
            <a:endParaRPr lang="en-US" b="1" u="sng" dirty="0">
              <a:solidFill>
                <a:srgbClr val="000000"/>
              </a:solidFill>
            </a:endParaRPr>
          </a:p>
        </p:txBody>
      </p:sp>
      <p:sp>
        <p:nvSpPr>
          <p:cNvPr id="3" name="Subtitle 2"/>
          <p:cNvSpPr>
            <a:spLocks noGrp="1"/>
          </p:cNvSpPr>
          <p:nvPr>
            <p:ph type="subTitle" idx="1"/>
          </p:nvPr>
        </p:nvSpPr>
        <p:spPr>
          <a:xfrm>
            <a:off x="1836822" y="2237875"/>
            <a:ext cx="6460119" cy="4235114"/>
          </a:xfrm>
        </p:spPr>
        <p:txBody>
          <a:bodyPr>
            <a:normAutofit fontScale="92500" lnSpcReduction="10000"/>
          </a:bodyPr>
          <a:lstStyle/>
          <a:p>
            <a:r>
              <a:rPr lang="en-US" i="1" dirty="0">
                <a:solidFill>
                  <a:srgbClr val="000000"/>
                </a:solidFill>
              </a:rPr>
              <a:t> </a:t>
            </a:r>
          </a:p>
          <a:p>
            <a:r>
              <a:rPr lang="en-US" i="1" dirty="0">
                <a:solidFill>
                  <a:srgbClr val="000000"/>
                </a:solidFill>
              </a:rPr>
              <a:t>Mobile booking system</a:t>
            </a:r>
          </a:p>
          <a:p>
            <a:endParaRPr lang="en-US" i="1" dirty="0">
              <a:solidFill>
                <a:srgbClr val="000000"/>
              </a:solidFill>
            </a:endParaRPr>
          </a:p>
          <a:p>
            <a:pPr marL="457200" indent="-457200" algn="l">
              <a:buFont typeface="Arial"/>
              <a:buChar char="•"/>
            </a:pPr>
            <a:r>
              <a:rPr lang="en-US" sz="2000" b="1" i="1" dirty="0">
                <a:solidFill>
                  <a:srgbClr val="000000"/>
                </a:solidFill>
              </a:rPr>
              <a:t>The </a:t>
            </a:r>
            <a:r>
              <a:rPr lang="en-US" sz="2000" b="1" i="1" dirty="0" err="1">
                <a:solidFill>
                  <a:srgbClr val="000000"/>
                </a:solidFill>
              </a:rPr>
              <a:t>Holidex</a:t>
            </a:r>
            <a:r>
              <a:rPr lang="en-US" sz="2000" b="1" i="1" dirty="0">
                <a:solidFill>
                  <a:srgbClr val="000000"/>
                </a:solidFill>
              </a:rPr>
              <a:t> system </a:t>
            </a:r>
          </a:p>
          <a:p>
            <a:pPr algn="l"/>
            <a:r>
              <a:rPr lang="en-US" sz="1800" dirty="0">
                <a:solidFill>
                  <a:schemeClr val="tx1"/>
                </a:solidFill>
                <a:latin typeface="Times New Roman" panose="02020603050405020304" pitchFamily="18" charset="0"/>
                <a:cs typeface="Times New Roman" panose="02020603050405020304" pitchFamily="18" charset="0"/>
              </a:rPr>
              <a:t>which allowed customers to book rooms instantly at any Holiday Inn in the country, was an immediate success. It centralized corporate data, streamlined operations, and set a new industry standard for reservation systems.</a:t>
            </a:r>
          </a:p>
          <a:p>
            <a:pPr algn="l"/>
            <a:endParaRPr lang="en-US" sz="1900" dirty="0">
              <a:solidFill>
                <a:srgbClr val="000000"/>
              </a:solidFill>
            </a:endParaRPr>
          </a:p>
          <a:p>
            <a:pPr marL="457200" indent="-457200" algn="l">
              <a:buFont typeface="Arial"/>
              <a:buChar char="•"/>
            </a:pPr>
            <a:r>
              <a:rPr lang="en-US" sz="2000" b="1" i="1" dirty="0" err="1">
                <a:solidFill>
                  <a:srgbClr val="000000"/>
                </a:solidFill>
              </a:rPr>
              <a:t>HolidayInnExpress</a:t>
            </a:r>
            <a:r>
              <a:rPr lang="en-US" sz="2000" b="1" i="1" dirty="0">
                <a:solidFill>
                  <a:srgbClr val="000000"/>
                </a:solidFill>
              </a:rPr>
              <a:t> app </a:t>
            </a:r>
          </a:p>
          <a:p>
            <a:pPr algn="l"/>
            <a:r>
              <a:rPr lang="en-US" sz="1800" dirty="0">
                <a:solidFill>
                  <a:schemeClr val="tx1"/>
                </a:solidFill>
                <a:latin typeface="Times New Roman" panose="02020603050405020304" pitchFamily="18" charset="0"/>
                <a:cs typeface="Times New Roman" panose="02020603050405020304" pitchFamily="18" charset="0"/>
              </a:rPr>
              <a:t>facilitates and encourage the customers to use their smart phones for faster and easier room booking. </a:t>
            </a:r>
          </a:p>
          <a:p>
            <a:pPr algn="l"/>
            <a:endParaRPr lang="en-US" sz="1800" dirty="0">
              <a:solidFill>
                <a:schemeClr val="tx1"/>
              </a:solidFill>
              <a:latin typeface="Times New Roman" panose="02020603050405020304" pitchFamily="18" charset="0"/>
              <a:cs typeface="Times New Roman" panose="02020603050405020304" pitchFamily="18" charset="0"/>
            </a:endParaRPr>
          </a:p>
          <a:p>
            <a:pPr algn="l"/>
            <a:endParaRPr lang="en-US" sz="1800" dirty="0">
              <a:solidFill>
                <a:schemeClr val="tx1"/>
              </a:solidFill>
              <a:latin typeface="Times New Roman" panose="02020603050405020304" pitchFamily="18" charset="0"/>
              <a:cs typeface="Times New Roman" panose="02020603050405020304" pitchFamily="18" charset="0"/>
            </a:endParaRPr>
          </a:p>
          <a:p>
            <a:pPr algn="l"/>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6" name="Picture 5" descr="Graphical user interface&#10;&#10;Description automatically generated">
            <a:extLst>
              <a:ext uri="{FF2B5EF4-FFF2-40B4-BE49-F238E27FC236}">
                <a16:creationId xmlns:a16="http://schemas.microsoft.com/office/drawing/2014/main" id="{0715FAD8-6B27-AEE4-7A3D-F8F567ADAB49}"/>
              </a:ext>
            </a:extLst>
          </p:cNvPr>
          <p:cNvPicPr>
            <a:picLocks noChangeAspect="1"/>
          </p:cNvPicPr>
          <p:nvPr/>
        </p:nvPicPr>
        <p:blipFill>
          <a:blip r:embed="rId2"/>
          <a:stretch>
            <a:fillRect/>
          </a:stretch>
        </p:blipFill>
        <p:spPr>
          <a:xfrm>
            <a:off x="8584019" y="4828974"/>
            <a:ext cx="1771160" cy="1542101"/>
          </a:xfrm>
          <a:prstGeom prst="rect">
            <a:avLst/>
          </a:prstGeom>
        </p:spPr>
      </p:pic>
    </p:spTree>
    <p:extLst>
      <p:ext uri="{BB962C8B-B14F-4D97-AF65-F5344CB8AC3E}">
        <p14:creationId xmlns:p14="http://schemas.microsoft.com/office/powerpoint/2010/main" val="111046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02A4019-E5E9-EE8C-E165-17CA62B78AB7}"/>
              </a:ext>
            </a:extLst>
          </p:cNvPr>
          <p:cNvSpPr>
            <a:spLocks noGrp="1"/>
          </p:cNvSpPr>
          <p:nvPr>
            <p:ph idx="1"/>
          </p:nvPr>
        </p:nvSpPr>
        <p:spPr>
          <a:xfrm>
            <a:off x="2044997" y="1205562"/>
            <a:ext cx="4699589" cy="1456660"/>
          </a:xfrm>
        </p:spPr>
        <p:txBody>
          <a:bodyPr>
            <a:normAutofit lnSpcReduction="10000"/>
          </a:bodyPr>
          <a:lstStyle/>
          <a:p>
            <a:r>
              <a:rPr lang="en-US" sz="2000" b="1" i="1" dirty="0"/>
              <a:t>Holiday Inn official website </a:t>
            </a:r>
          </a:p>
          <a:p>
            <a:pPr marL="0" indent="0">
              <a:buNone/>
            </a:pPr>
            <a:r>
              <a:rPr lang="en-US" sz="1800" dirty="0">
                <a:latin typeface="Times New Roman" panose="02020603050405020304" pitchFamily="18" charset="0"/>
                <a:cs typeface="Times New Roman" panose="02020603050405020304" pitchFamily="18" charset="0"/>
              </a:rPr>
              <a:t>Holiday Inn is an IHG HOTEL and customers can use also their website to easily make a reservation: </a:t>
            </a:r>
            <a:r>
              <a:rPr lang="en-US" sz="1200" dirty="0">
                <a:latin typeface="Times New Roman" panose="02020603050405020304" pitchFamily="18" charset="0"/>
                <a:cs typeface="Times New Roman" panose="02020603050405020304" pitchFamily="18" charset="0"/>
                <a:hlinkClick r:id="rId2"/>
              </a:rPr>
              <a:t>https://www.ihg.com/holidayinn/hotels/us/en/reservation</a:t>
            </a:r>
            <a:r>
              <a:rPr lang="en-US" sz="1200" dirty="0">
                <a:latin typeface="Times New Roman" panose="02020603050405020304" pitchFamily="18" charset="0"/>
                <a:cs typeface="Times New Roman" panose="02020603050405020304" pitchFamily="18" charset="0"/>
              </a:rPr>
              <a:t> </a:t>
            </a:r>
          </a:p>
        </p:txBody>
      </p:sp>
      <p:pic>
        <p:nvPicPr>
          <p:cNvPr id="6" name="Picture 5">
            <a:extLst>
              <a:ext uri="{FF2B5EF4-FFF2-40B4-BE49-F238E27FC236}">
                <a16:creationId xmlns:a16="http://schemas.microsoft.com/office/drawing/2014/main" id="{8E4B0B34-9B19-AF72-87C7-3F3D6D0F2FBC}"/>
              </a:ext>
            </a:extLst>
          </p:cNvPr>
          <p:cNvPicPr>
            <a:picLocks noChangeAspect="1"/>
          </p:cNvPicPr>
          <p:nvPr/>
        </p:nvPicPr>
        <p:blipFill>
          <a:blip r:embed="rId3"/>
          <a:stretch>
            <a:fillRect/>
          </a:stretch>
        </p:blipFill>
        <p:spPr>
          <a:xfrm>
            <a:off x="7186210" y="893136"/>
            <a:ext cx="2960795" cy="2081512"/>
          </a:xfrm>
          <a:prstGeom prst="rect">
            <a:avLst/>
          </a:prstGeom>
        </p:spPr>
      </p:pic>
      <p:sp>
        <p:nvSpPr>
          <p:cNvPr id="7" name="Content Placeholder 3">
            <a:extLst>
              <a:ext uri="{FF2B5EF4-FFF2-40B4-BE49-F238E27FC236}">
                <a16:creationId xmlns:a16="http://schemas.microsoft.com/office/drawing/2014/main" id="{821BB2A6-6FFC-1BB6-1BA1-7C123907F55D}"/>
              </a:ext>
            </a:extLst>
          </p:cNvPr>
          <p:cNvSpPr txBox="1">
            <a:spLocks/>
          </p:cNvSpPr>
          <p:nvPr/>
        </p:nvSpPr>
        <p:spPr>
          <a:xfrm>
            <a:off x="2044996" y="4195780"/>
            <a:ext cx="4961858" cy="1667539"/>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buFont typeface="Arial" panose="020B0604020202020204" pitchFamily="34" charset="0"/>
              <a:buChar char="•"/>
            </a:pPr>
            <a:r>
              <a:rPr lang="en-US" sz="2200" b="1" i="1" dirty="0"/>
              <a:t>Online partner for Holiday Inn Hotel</a:t>
            </a:r>
          </a:p>
          <a:p>
            <a:pPr marL="0" indent="0">
              <a:buNone/>
            </a:pPr>
            <a:r>
              <a:rPr lang="en-US" sz="1900" dirty="0">
                <a:latin typeface="Times New Roman" panose="02020603050405020304" pitchFamily="18" charset="0"/>
                <a:cs typeface="Times New Roman" panose="02020603050405020304" pitchFamily="18" charset="0"/>
              </a:rPr>
              <a:t>website: </a:t>
            </a:r>
            <a:r>
              <a:rPr lang="en-US" sz="1900" dirty="0">
                <a:latin typeface="Times New Roman" panose="02020603050405020304" pitchFamily="18" charset="0"/>
                <a:cs typeface="Times New Roman" panose="02020603050405020304" pitchFamily="18" charset="0"/>
                <a:hlinkClick r:id="rId4"/>
              </a:rPr>
              <a:t>www.booking.com</a:t>
            </a:r>
            <a:r>
              <a:rPr lang="en-US" sz="1900" dirty="0">
                <a:latin typeface="Times New Roman" panose="02020603050405020304" pitchFamily="18" charset="0"/>
                <a:cs typeface="Times New Roman" panose="02020603050405020304" pitchFamily="18" charset="0"/>
              </a:rPr>
              <a:t> </a:t>
            </a:r>
          </a:p>
          <a:p>
            <a:pPr marL="0" indent="0">
              <a:buNone/>
            </a:pPr>
            <a:r>
              <a:rPr lang="en-US" sz="1900" dirty="0">
                <a:latin typeface="Times New Roman" panose="02020603050405020304" pitchFamily="18" charset="0"/>
                <a:cs typeface="Times New Roman" panose="02020603050405020304" pitchFamily="18" charset="0"/>
              </a:rPr>
              <a:t>and  </a:t>
            </a:r>
            <a:r>
              <a:rPr lang="en-US" sz="1900" dirty="0" err="1">
                <a:latin typeface="Times New Roman" panose="02020603050405020304" pitchFamily="18" charset="0"/>
                <a:cs typeface="Times New Roman" panose="02020603050405020304" pitchFamily="18" charset="0"/>
              </a:rPr>
              <a:t>Booking.com</a:t>
            </a:r>
            <a:r>
              <a:rPr lang="en-US" sz="1900" dirty="0">
                <a:latin typeface="Times New Roman" panose="02020603050405020304" pitchFamily="18" charset="0"/>
                <a:cs typeface="Times New Roman" panose="02020603050405020304" pitchFamily="18" charset="0"/>
              </a:rPr>
              <a:t> app</a:t>
            </a:r>
          </a:p>
        </p:txBody>
      </p:sp>
      <p:pic>
        <p:nvPicPr>
          <p:cNvPr id="9" name="Picture 8">
            <a:extLst>
              <a:ext uri="{FF2B5EF4-FFF2-40B4-BE49-F238E27FC236}">
                <a16:creationId xmlns:a16="http://schemas.microsoft.com/office/drawing/2014/main" id="{CA073A4E-EE31-6B20-A0B2-D3D5B2D43026}"/>
              </a:ext>
            </a:extLst>
          </p:cNvPr>
          <p:cNvPicPr>
            <a:picLocks noChangeAspect="1"/>
          </p:cNvPicPr>
          <p:nvPr/>
        </p:nvPicPr>
        <p:blipFill>
          <a:blip r:embed="rId5"/>
          <a:stretch>
            <a:fillRect/>
          </a:stretch>
        </p:blipFill>
        <p:spPr>
          <a:xfrm>
            <a:off x="7318744" y="3584167"/>
            <a:ext cx="2828260" cy="2537755"/>
          </a:xfrm>
          <a:prstGeom prst="rect">
            <a:avLst/>
          </a:prstGeom>
        </p:spPr>
      </p:pic>
    </p:spTree>
    <p:extLst>
      <p:ext uri="{BB962C8B-B14F-4D97-AF65-F5344CB8AC3E}">
        <p14:creationId xmlns:p14="http://schemas.microsoft.com/office/powerpoint/2010/main" val="1315662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6028660" cy="1143000"/>
          </a:xfrm>
        </p:spPr>
        <p:txBody>
          <a:bodyPr>
            <a:normAutofit/>
          </a:bodyPr>
          <a:lstStyle/>
          <a:p>
            <a:r>
              <a:rPr lang="en-US" sz="3200" i="1" dirty="0">
                <a:latin typeface="+mn-lt"/>
              </a:rPr>
              <a:t>Online payment system</a:t>
            </a:r>
          </a:p>
        </p:txBody>
      </p:sp>
      <p:sp>
        <p:nvSpPr>
          <p:cNvPr id="3" name="Content Placeholder 2"/>
          <p:cNvSpPr>
            <a:spLocks noGrp="1"/>
          </p:cNvSpPr>
          <p:nvPr>
            <p:ph idx="1"/>
          </p:nvPr>
        </p:nvSpPr>
        <p:spPr>
          <a:xfrm>
            <a:off x="1683488" y="1148317"/>
            <a:ext cx="8984512" cy="4977847"/>
          </a:xfrm>
        </p:spPr>
        <p:txBody>
          <a:bodyPr>
            <a:normAutofit fontScale="92500" lnSpcReduction="10000"/>
          </a:bodyPr>
          <a:lstStyle/>
          <a:p>
            <a:pPr marL="0" indent="0">
              <a:buNone/>
            </a:pPr>
            <a:endParaRPr lang="en-GB" sz="2400" b="1" i="1" dirty="0"/>
          </a:p>
          <a:p>
            <a:pPr marL="0" indent="0">
              <a:buNone/>
            </a:pPr>
            <a:r>
              <a:rPr lang="en-GB" sz="2400" b="1" i="1" dirty="0"/>
              <a:t>      </a:t>
            </a:r>
            <a:r>
              <a:rPr lang="en-GB" sz="2200" b="1" i="1" dirty="0"/>
              <a:t>For the Holiday Inn accommodation the most popular payment methods are:</a:t>
            </a:r>
          </a:p>
          <a:p>
            <a:r>
              <a:rPr lang="en-GB" sz="1900" dirty="0">
                <a:latin typeface="Times New Roman" panose="02020603050405020304" pitchFamily="18" charset="0"/>
                <a:cs typeface="Times New Roman" panose="02020603050405020304" pitchFamily="18" charset="0"/>
              </a:rPr>
              <a:t>Debit card</a:t>
            </a:r>
          </a:p>
          <a:p>
            <a:r>
              <a:rPr lang="en-GB" sz="1900" dirty="0">
                <a:latin typeface="Times New Roman" panose="02020603050405020304" pitchFamily="18" charset="0"/>
                <a:cs typeface="Times New Roman" panose="02020603050405020304" pitchFamily="18" charset="0"/>
              </a:rPr>
              <a:t>Credit card</a:t>
            </a:r>
          </a:p>
          <a:p>
            <a:r>
              <a:rPr lang="en-GB" sz="1900" dirty="0">
                <a:latin typeface="Times New Roman" panose="02020603050405020304" pitchFamily="18" charset="0"/>
                <a:cs typeface="Times New Roman" panose="02020603050405020304" pitchFamily="18" charset="0"/>
              </a:rPr>
              <a:t>Contactless payment system</a:t>
            </a:r>
          </a:p>
          <a:p>
            <a:r>
              <a:rPr lang="en-GB" sz="1900" dirty="0">
                <a:latin typeface="Times New Roman" panose="02020603050405020304" pitchFamily="18" charset="0"/>
                <a:cs typeface="Times New Roman" panose="02020603050405020304" pitchFamily="18" charset="0"/>
              </a:rPr>
              <a:t>Mobile wallet</a:t>
            </a:r>
          </a:p>
          <a:p>
            <a:r>
              <a:rPr lang="en-GB" sz="1900" dirty="0">
                <a:latin typeface="Times New Roman" panose="02020603050405020304" pitchFamily="18" charset="0"/>
                <a:cs typeface="Times New Roman" panose="02020603050405020304" pitchFamily="18" charset="0"/>
              </a:rPr>
              <a:t>Virtual payment</a:t>
            </a:r>
          </a:p>
          <a:p>
            <a:pPr marL="0" indent="0">
              <a:buNone/>
            </a:pPr>
            <a:endParaRPr lang="en-GB" sz="2200" b="1" i="1" dirty="0"/>
          </a:p>
          <a:p>
            <a:pPr marL="0" indent="0">
              <a:buNone/>
            </a:pPr>
            <a:r>
              <a:rPr lang="en-GB" sz="2200" b="1" i="1" dirty="0"/>
              <a:t>      The hotel accepts all </a:t>
            </a:r>
          </a:p>
          <a:p>
            <a:r>
              <a:rPr lang="en-GB" sz="1900" dirty="0">
                <a:latin typeface="Times New Roman" panose="02020603050405020304" pitchFamily="18" charset="0"/>
                <a:cs typeface="Times New Roman" panose="02020603050405020304" pitchFamily="18" charset="0"/>
              </a:rPr>
              <a:t>Visa, </a:t>
            </a:r>
          </a:p>
          <a:p>
            <a:r>
              <a:rPr lang="en-GB" sz="1900" dirty="0">
                <a:latin typeface="Times New Roman" panose="02020603050405020304" pitchFamily="18" charset="0"/>
                <a:cs typeface="Times New Roman" panose="02020603050405020304" pitchFamily="18" charset="0"/>
              </a:rPr>
              <a:t>MasterCard, </a:t>
            </a:r>
          </a:p>
          <a:p>
            <a:r>
              <a:rPr lang="en-GB" sz="1900" dirty="0">
                <a:latin typeface="Times New Roman" panose="02020603050405020304" pitchFamily="18" charset="0"/>
                <a:cs typeface="Times New Roman" panose="02020603050405020304" pitchFamily="18" charset="0"/>
              </a:rPr>
              <a:t>American Express, </a:t>
            </a:r>
          </a:p>
          <a:p>
            <a:r>
              <a:rPr lang="en-GB" sz="1900" dirty="0">
                <a:latin typeface="Times New Roman" panose="02020603050405020304" pitchFamily="18" charset="0"/>
                <a:cs typeface="Times New Roman" panose="02020603050405020304" pitchFamily="18" charset="0"/>
              </a:rPr>
              <a:t>JCB and the </a:t>
            </a:r>
          </a:p>
          <a:p>
            <a:r>
              <a:rPr lang="en-GB" sz="1900" dirty="0">
                <a:latin typeface="Times New Roman" panose="02020603050405020304" pitchFamily="18" charset="0"/>
                <a:cs typeface="Times New Roman" panose="02020603050405020304" pitchFamily="18" charset="0"/>
              </a:rPr>
              <a:t>IHG business account card. </a:t>
            </a:r>
          </a:p>
          <a:p>
            <a:pPr marL="0" indent="0">
              <a:buNone/>
            </a:pPr>
            <a:r>
              <a:rPr lang="en-GB" sz="1900" dirty="0">
                <a:latin typeface="Times New Roman" panose="02020603050405020304" pitchFamily="18" charset="0"/>
                <a:cs typeface="Times New Roman" panose="02020603050405020304" pitchFamily="18" charset="0"/>
              </a:rPr>
              <a:t>The company do of course accept cash payments and also use contactless payment system.</a:t>
            </a:r>
          </a:p>
          <a:p>
            <a:pPr marL="0" indent="0">
              <a:buNone/>
            </a:pPr>
            <a:endParaRPr lang="en-GB" sz="19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98820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841C-8392-F8AF-4867-8E60CCA6CEBC}"/>
              </a:ext>
            </a:extLst>
          </p:cNvPr>
          <p:cNvSpPr>
            <a:spLocks noGrp="1"/>
          </p:cNvSpPr>
          <p:nvPr>
            <p:ph type="ctrTitle"/>
          </p:nvPr>
        </p:nvSpPr>
        <p:spPr/>
        <p:txBody>
          <a:bodyPr/>
          <a:lstStyle/>
          <a:p>
            <a:r>
              <a:rPr lang="en-US" dirty="0"/>
              <a:t>Challenges before introducing the technology</a:t>
            </a:r>
          </a:p>
        </p:txBody>
      </p:sp>
      <p:sp>
        <p:nvSpPr>
          <p:cNvPr id="3" name="Subtitle 2">
            <a:extLst>
              <a:ext uri="{FF2B5EF4-FFF2-40B4-BE49-F238E27FC236}">
                <a16:creationId xmlns:a16="http://schemas.microsoft.com/office/drawing/2014/main" id="{318640C4-9F5A-402D-B06A-4933B692C50E}"/>
              </a:ext>
            </a:extLst>
          </p:cNvPr>
          <p:cNvSpPr>
            <a:spLocks noGrp="1"/>
          </p:cNvSpPr>
          <p:nvPr>
            <p:ph type="subTitle" idx="1"/>
          </p:nvPr>
        </p:nvSpPr>
        <p:spPr/>
        <p:txBody>
          <a:bodyPr/>
          <a:lstStyle/>
          <a:p>
            <a:r>
              <a:rPr lang="en-US" dirty="0"/>
              <a:t>Pierre </a:t>
            </a:r>
            <a:r>
              <a:rPr lang="en-US"/>
              <a:t>dossou-yovo</a:t>
            </a:r>
          </a:p>
        </p:txBody>
      </p:sp>
    </p:spTree>
    <p:extLst>
      <p:ext uri="{BB962C8B-B14F-4D97-AF65-F5344CB8AC3E}">
        <p14:creationId xmlns:p14="http://schemas.microsoft.com/office/powerpoint/2010/main" val="3946748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7E184-C658-BD0C-1DF8-AB0EB5743210}"/>
              </a:ext>
            </a:extLst>
          </p:cNvPr>
          <p:cNvSpPr>
            <a:spLocks noGrp="1"/>
          </p:cNvSpPr>
          <p:nvPr>
            <p:ph type="title"/>
          </p:nvPr>
        </p:nvSpPr>
        <p:spPr/>
        <p:txBody>
          <a:bodyPr/>
          <a:lstStyle/>
          <a:p>
            <a:r>
              <a:rPr lang="en-US" dirty="0"/>
              <a:t>“Look Again”</a:t>
            </a:r>
          </a:p>
        </p:txBody>
      </p:sp>
      <p:sp>
        <p:nvSpPr>
          <p:cNvPr id="3" name="Content Placeholder 2">
            <a:extLst>
              <a:ext uri="{FF2B5EF4-FFF2-40B4-BE49-F238E27FC236}">
                <a16:creationId xmlns:a16="http://schemas.microsoft.com/office/drawing/2014/main" id="{6BC2AAD8-852E-76FC-31B6-7311FB4DF1A9}"/>
              </a:ext>
            </a:extLst>
          </p:cNvPr>
          <p:cNvSpPr>
            <a:spLocks noGrp="1"/>
          </p:cNvSpPr>
          <p:nvPr>
            <p:ph idx="1"/>
          </p:nvPr>
        </p:nvSpPr>
        <p:spPr>
          <a:xfrm>
            <a:off x="4586289" y="803186"/>
            <a:ext cx="6814032" cy="5248622"/>
          </a:xfrm>
        </p:spPr>
        <p:txBody>
          <a:bodyPr/>
          <a:lstStyle/>
          <a:p>
            <a:r>
              <a:rPr lang="en-US" dirty="0"/>
              <a:t>Holiday inn was is mainly known to many customers as a family leisure hotel. </a:t>
            </a:r>
          </a:p>
          <a:p>
            <a:r>
              <a:rPr lang="en-US" dirty="0"/>
              <a:t>In order to change this image of the company, Holiday Inn used the ‘Look Again” campaign to make customers see them differently.</a:t>
            </a:r>
          </a:p>
          <a:p>
            <a:r>
              <a:rPr lang="en-US" dirty="0"/>
              <a:t>Before, you would have to enter the hotel and book it at the desk, before the introduction of </a:t>
            </a:r>
            <a:r>
              <a:rPr lang="en-US" dirty="0" err="1"/>
              <a:t>Holidex</a:t>
            </a:r>
            <a:r>
              <a:rPr lang="en-US" dirty="0"/>
              <a:t> ( the booking and payment system)</a:t>
            </a:r>
          </a:p>
          <a:p>
            <a:r>
              <a:rPr lang="en-US" dirty="0"/>
              <a:t>Holiday Inn use different marketing strategies such as engagement marketing. Advertisement on Tv, posters. </a:t>
            </a:r>
          </a:p>
        </p:txBody>
      </p:sp>
      <p:sp>
        <p:nvSpPr>
          <p:cNvPr id="4" name="TextBox 3">
            <a:extLst>
              <a:ext uri="{FF2B5EF4-FFF2-40B4-BE49-F238E27FC236}">
                <a16:creationId xmlns:a16="http://schemas.microsoft.com/office/drawing/2014/main" id="{E152A7D5-169C-90C9-852E-2E368691225C}"/>
              </a:ext>
            </a:extLst>
          </p:cNvPr>
          <p:cNvSpPr txBox="1"/>
          <p:nvPr/>
        </p:nvSpPr>
        <p:spPr>
          <a:xfrm>
            <a:off x="791681" y="1700213"/>
            <a:ext cx="4080358" cy="523220"/>
          </a:xfrm>
          <a:prstGeom prst="rect">
            <a:avLst/>
          </a:prstGeom>
          <a:noFill/>
        </p:spPr>
        <p:txBody>
          <a:bodyPr wrap="square" rtlCol="0">
            <a:spAutoFit/>
          </a:bodyPr>
          <a:lstStyle/>
          <a:p>
            <a:r>
              <a:rPr lang="en-US" sz="2800" dirty="0"/>
              <a:t>Advertising campaign</a:t>
            </a:r>
          </a:p>
        </p:txBody>
      </p:sp>
    </p:spTree>
    <p:extLst>
      <p:ext uri="{BB962C8B-B14F-4D97-AF65-F5344CB8AC3E}">
        <p14:creationId xmlns:p14="http://schemas.microsoft.com/office/powerpoint/2010/main" val="147867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34"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6"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8"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4"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6"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8"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0"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2"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4"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056" name="Rectangle 1055">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07D1C-C2A1-4E0A-4D01-554B72A044CF}"/>
              </a:ext>
            </a:extLst>
          </p:cNvPr>
          <p:cNvSpPr>
            <a:spLocks noGrp="1"/>
          </p:cNvSpPr>
          <p:nvPr>
            <p:ph type="title"/>
          </p:nvPr>
        </p:nvSpPr>
        <p:spPr>
          <a:xfrm>
            <a:off x="873978" y="1718735"/>
            <a:ext cx="5767566" cy="1072378"/>
          </a:xfrm>
        </p:spPr>
        <p:txBody>
          <a:bodyPr anchor="ctr">
            <a:normAutofit/>
          </a:bodyPr>
          <a:lstStyle/>
          <a:p>
            <a:r>
              <a:rPr lang="en-US" sz="3600"/>
              <a:t>Holiday Inn</a:t>
            </a:r>
          </a:p>
        </p:txBody>
      </p:sp>
      <p:sp>
        <p:nvSpPr>
          <p:cNvPr id="3" name="Content Placeholder 2">
            <a:extLst>
              <a:ext uri="{FF2B5EF4-FFF2-40B4-BE49-F238E27FC236}">
                <a16:creationId xmlns:a16="http://schemas.microsoft.com/office/drawing/2014/main" id="{FA255E91-1B9F-5EC4-B785-63A9192489FC}"/>
              </a:ext>
            </a:extLst>
          </p:cNvPr>
          <p:cNvSpPr>
            <a:spLocks noGrp="1"/>
          </p:cNvSpPr>
          <p:nvPr>
            <p:ph idx="1"/>
          </p:nvPr>
        </p:nvSpPr>
        <p:spPr>
          <a:xfrm>
            <a:off x="873102" y="2789239"/>
            <a:ext cx="5768442" cy="2683606"/>
          </a:xfrm>
        </p:spPr>
        <p:txBody>
          <a:bodyPr>
            <a:normAutofit/>
          </a:bodyPr>
          <a:lstStyle/>
          <a:p>
            <a:r>
              <a:rPr lang="en-US" sz="1600" dirty="0">
                <a:solidFill>
                  <a:srgbClr val="FFFFFE"/>
                </a:solidFill>
              </a:rPr>
              <a:t>One major way Holiday Inn Marketed their products and services was by having a big roadside sign, it was called ‘The Great Sign’. It was very colorful.  This would catch many people's attention when they would drive pass it.</a:t>
            </a:r>
          </a:p>
        </p:txBody>
      </p:sp>
      <p:pic>
        <p:nvPicPr>
          <p:cNvPr id="1026" name="Picture 2" descr="A sign with a building in the background&#10;&#10;Description automatically generated with low confidence">
            <a:extLst>
              <a:ext uri="{FF2B5EF4-FFF2-40B4-BE49-F238E27FC236}">
                <a16:creationId xmlns:a16="http://schemas.microsoft.com/office/drawing/2014/main" id="{CDE6079F-D07A-A5E9-98C0-3D76A82CB8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17"/>
          <a:stretch/>
        </p:blipFill>
        <p:spPr bwMode="auto">
          <a:xfrm>
            <a:off x="7549862" y="227"/>
            <a:ext cx="464183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2375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088C-94B2-09C2-A0A5-72210B892D52}"/>
              </a:ext>
            </a:extLst>
          </p:cNvPr>
          <p:cNvSpPr>
            <a:spLocks noGrp="1"/>
          </p:cNvSpPr>
          <p:nvPr>
            <p:ph type="title"/>
          </p:nvPr>
        </p:nvSpPr>
        <p:spPr/>
        <p:txBody>
          <a:bodyPr/>
          <a:lstStyle/>
          <a:p>
            <a:r>
              <a:rPr lang="en-US" dirty="0"/>
              <a:t>Companies struggles</a:t>
            </a:r>
          </a:p>
        </p:txBody>
      </p:sp>
      <p:sp>
        <p:nvSpPr>
          <p:cNvPr id="3" name="Content Placeholder 2">
            <a:extLst>
              <a:ext uri="{FF2B5EF4-FFF2-40B4-BE49-F238E27FC236}">
                <a16:creationId xmlns:a16="http://schemas.microsoft.com/office/drawing/2014/main" id="{734DE86E-4564-77FD-F387-CCF9FFD061C3}"/>
              </a:ext>
            </a:extLst>
          </p:cNvPr>
          <p:cNvSpPr>
            <a:spLocks noGrp="1"/>
          </p:cNvSpPr>
          <p:nvPr>
            <p:ph idx="1"/>
          </p:nvPr>
        </p:nvSpPr>
        <p:spPr/>
        <p:txBody>
          <a:bodyPr/>
          <a:lstStyle/>
          <a:p>
            <a:r>
              <a:rPr lang="en-US" dirty="0"/>
              <a:t>A major problem Holiday Inn can face introducing an online payment system is privacy issues. For example, Holiday Inn UK had a big hacking problem affecting 1,200 of it franchises. Guests’ information was stolen, hackers stole card numbers, expiry date. (BBC, 2017)</a:t>
            </a:r>
          </a:p>
          <a:p>
            <a:r>
              <a:rPr lang="en-US" dirty="0"/>
              <a:t>Another issue would be that Holiday Inn would not be able to get access to customers who do not have internet or mobile banking. Some people do not understand fast technology so this may be difficult for them.</a:t>
            </a:r>
          </a:p>
          <a:p>
            <a:endParaRPr lang="en-US" dirty="0"/>
          </a:p>
        </p:txBody>
      </p:sp>
    </p:spTree>
    <p:extLst>
      <p:ext uri="{BB962C8B-B14F-4D97-AF65-F5344CB8AC3E}">
        <p14:creationId xmlns:p14="http://schemas.microsoft.com/office/powerpoint/2010/main" val="3132855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6B9D-823C-D0D9-A71E-0C50D84DED50}"/>
              </a:ext>
            </a:extLst>
          </p:cNvPr>
          <p:cNvSpPr>
            <a:spLocks noGrp="1"/>
          </p:cNvSpPr>
          <p:nvPr>
            <p:ph type="ctrTitle"/>
          </p:nvPr>
        </p:nvSpPr>
        <p:spPr>
          <a:xfrm>
            <a:off x="1818640" y="223521"/>
            <a:ext cx="8849360" cy="2082800"/>
          </a:xfrm>
        </p:spPr>
        <p:txBody>
          <a:bodyPr/>
          <a:lstStyle/>
          <a:p>
            <a:r>
              <a:rPr lang="en-GB" b="1" u="sng" dirty="0"/>
              <a:t>The impact of the modern technology</a:t>
            </a:r>
          </a:p>
        </p:txBody>
      </p:sp>
      <p:pic>
        <p:nvPicPr>
          <p:cNvPr id="5" name="Picture 4" descr="A picture containing indoor, person, ceiling&#10;&#10;Description automatically generated">
            <a:extLst>
              <a:ext uri="{FF2B5EF4-FFF2-40B4-BE49-F238E27FC236}">
                <a16:creationId xmlns:a16="http://schemas.microsoft.com/office/drawing/2014/main" id="{52304482-B7E2-1DEC-B575-78140948CB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1785" y="2387283"/>
            <a:ext cx="8806215" cy="4328794"/>
          </a:xfrm>
          <a:prstGeom prst="rect">
            <a:avLst/>
          </a:prstGeom>
        </p:spPr>
      </p:pic>
      <p:sp>
        <p:nvSpPr>
          <p:cNvPr id="4" name="TextBox 3">
            <a:extLst>
              <a:ext uri="{FF2B5EF4-FFF2-40B4-BE49-F238E27FC236}">
                <a16:creationId xmlns:a16="http://schemas.microsoft.com/office/drawing/2014/main" id="{072D4ACA-6AF6-EF0D-C478-64DCB414F937}"/>
              </a:ext>
            </a:extLst>
          </p:cNvPr>
          <p:cNvSpPr txBox="1"/>
          <p:nvPr/>
        </p:nvSpPr>
        <p:spPr>
          <a:xfrm>
            <a:off x="311217" y="223521"/>
            <a:ext cx="1212783" cy="369332"/>
          </a:xfrm>
          <a:prstGeom prst="rect">
            <a:avLst/>
          </a:prstGeom>
          <a:noFill/>
        </p:spPr>
        <p:txBody>
          <a:bodyPr wrap="square" rtlCol="0">
            <a:spAutoFit/>
          </a:bodyPr>
          <a:lstStyle/>
          <a:p>
            <a:r>
              <a:rPr lang="en-GB" dirty="0"/>
              <a:t>MARIANA </a:t>
            </a:r>
          </a:p>
        </p:txBody>
      </p:sp>
    </p:spTree>
    <p:extLst>
      <p:ext uri="{BB962C8B-B14F-4D97-AF65-F5344CB8AC3E}">
        <p14:creationId xmlns:p14="http://schemas.microsoft.com/office/powerpoint/2010/main" val="38723311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8B07D-D1B8-FE4B-86BF-347D34893D4F}"/>
              </a:ext>
            </a:extLst>
          </p:cNvPr>
          <p:cNvSpPr>
            <a:spLocks noGrp="1"/>
          </p:cNvSpPr>
          <p:nvPr>
            <p:ph type="title"/>
          </p:nvPr>
        </p:nvSpPr>
        <p:spPr/>
        <p:txBody>
          <a:bodyPr/>
          <a:lstStyle/>
          <a:p>
            <a:pPr algn="ctr"/>
            <a:r>
              <a:rPr lang="en-GB" b="1" dirty="0"/>
              <a:t>How the customers are benefited by the technology</a:t>
            </a:r>
          </a:p>
        </p:txBody>
      </p:sp>
      <p:sp>
        <p:nvSpPr>
          <p:cNvPr id="3" name="Content Placeholder 2">
            <a:extLst>
              <a:ext uri="{FF2B5EF4-FFF2-40B4-BE49-F238E27FC236}">
                <a16:creationId xmlns:a16="http://schemas.microsoft.com/office/drawing/2014/main" id="{04A77A00-0A4E-E35C-7B63-357E312ADD50}"/>
              </a:ext>
            </a:extLst>
          </p:cNvPr>
          <p:cNvSpPr>
            <a:spLocks noGrp="1"/>
          </p:cNvSpPr>
          <p:nvPr>
            <p:ph idx="1"/>
          </p:nvPr>
        </p:nvSpPr>
        <p:spPr/>
        <p:txBody>
          <a:bodyPr/>
          <a:lstStyle/>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Cashless transactions </a:t>
            </a:r>
          </a:p>
          <a:p>
            <a:pPr>
              <a:buFont typeface="Wingdings" panose="05000000000000000000" pitchFamily="2" charset="2"/>
              <a:buChar char="Ø"/>
            </a:pPr>
            <a:r>
              <a:rPr lang="en-GB" dirty="0"/>
              <a:t>Option to purchase on credit</a:t>
            </a:r>
          </a:p>
          <a:p>
            <a:pPr>
              <a:buFont typeface="Wingdings" panose="05000000000000000000" pitchFamily="2" charset="2"/>
              <a:buChar char="Ø"/>
            </a:pPr>
            <a:r>
              <a:rPr lang="en-GB" dirty="0"/>
              <a:t>Convenience of mobile wallet</a:t>
            </a:r>
          </a:p>
          <a:p>
            <a:pPr>
              <a:buFont typeface="Wingdings" panose="05000000000000000000" pitchFamily="2" charset="2"/>
              <a:buChar char="Ø"/>
            </a:pPr>
            <a:r>
              <a:rPr lang="en-GB" dirty="0"/>
              <a:t>Rewards and loyalty bonus</a:t>
            </a:r>
          </a:p>
        </p:txBody>
      </p:sp>
    </p:spTree>
    <p:extLst>
      <p:ext uri="{BB962C8B-B14F-4D97-AF65-F5344CB8AC3E}">
        <p14:creationId xmlns:p14="http://schemas.microsoft.com/office/powerpoint/2010/main" val="1874061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EC197-F16F-73E3-50E0-6834AFD2CAD1}"/>
              </a:ext>
            </a:extLst>
          </p:cNvPr>
          <p:cNvSpPr>
            <a:spLocks noGrp="1"/>
          </p:cNvSpPr>
          <p:nvPr>
            <p:ph type="title"/>
          </p:nvPr>
        </p:nvSpPr>
        <p:spPr/>
        <p:txBody>
          <a:bodyPr/>
          <a:lstStyle/>
          <a:p>
            <a:pPr algn="ctr"/>
            <a:r>
              <a:rPr lang="en-GB" b="1" dirty="0"/>
              <a:t>How the employees are benefited</a:t>
            </a:r>
          </a:p>
        </p:txBody>
      </p:sp>
      <p:sp>
        <p:nvSpPr>
          <p:cNvPr id="3" name="Content Placeholder 2">
            <a:extLst>
              <a:ext uri="{FF2B5EF4-FFF2-40B4-BE49-F238E27FC236}">
                <a16:creationId xmlns:a16="http://schemas.microsoft.com/office/drawing/2014/main" id="{5A732734-F3D6-702A-4144-9565B32D8E1B}"/>
              </a:ext>
            </a:extLst>
          </p:cNvPr>
          <p:cNvSpPr>
            <a:spLocks noGrp="1"/>
          </p:cNvSpPr>
          <p:nvPr>
            <p:ph idx="1"/>
          </p:nvPr>
        </p:nvSpPr>
        <p:spPr/>
        <p:txBody>
          <a:bodyPr/>
          <a:lstStyle/>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Hassle-free customers booking system</a:t>
            </a:r>
          </a:p>
          <a:p>
            <a:pPr>
              <a:buFont typeface="Wingdings" panose="05000000000000000000" pitchFamily="2" charset="2"/>
              <a:buChar char="Ø"/>
            </a:pPr>
            <a:r>
              <a:rPr lang="en-GB" dirty="0"/>
              <a:t>Empower workers</a:t>
            </a:r>
          </a:p>
          <a:p>
            <a:pPr>
              <a:buFont typeface="Wingdings" panose="05000000000000000000" pitchFamily="2" charset="2"/>
              <a:buChar char="Ø"/>
            </a:pPr>
            <a:r>
              <a:rPr lang="en-GB" dirty="0"/>
              <a:t>Helps employees reduce work errors</a:t>
            </a:r>
          </a:p>
          <a:p>
            <a:pPr>
              <a:buFont typeface="Wingdings" panose="05000000000000000000" pitchFamily="2" charset="2"/>
              <a:buChar char="Ø"/>
            </a:pPr>
            <a:r>
              <a:rPr lang="en-GB" dirty="0"/>
              <a:t>Increase transparency (Mukherjee and Roy, 2017)</a:t>
            </a:r>
          </a:p>
        </p:txBody>
      </p:sp>
    </p:spTree>
    <p:extLst>
      <p:ext uri="{BB962C8B-B14F-4D97-AF65-F5344CB8AC3E}">
        <p14:creationId xmlns:p14="http://schemas.microsoft.com/office/powerpoint/2010/main" val="3971104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D21C5-725D-CA27-B3CC-24CEAFC954B5}"/>
              </a:ext>
            </a:extLst>
          </p:cNvPr>
          <p:cNvSpPr>
            <a:spLocks noGrp="1"/>
          </p:cNvSpPr>
          <p:nvPr>
            <p:ph type="title"/>
          </p:nvPr>
        </p:nvSpPr>
        <p:spPr/>
        <p:txBody>
          <a:bodyPr/>
          <a:lstStyle/>
          <a:p>
            <a:pPr algn="ctr"/>
            <a:r>
              <a:rPr lang="en-GB" b="1" dirty="0"/>
              <a:t>How suppliers are benefited</a:t>
            </a:r>
          </a:p>
        </p:txBody>
      </p:sp>
      <p:sp>
        <p:nvSpPr>
          <p:cNvPr id="3" name="Content Placeholder 2">
            <a:extLst>
              <a:ext uri="{FF2B5EF4-FFF2-40B4-BE49-F238E27FC236}">
                <a16:creationId xmlns:a16="http://schemas.microsoft.com/office/drawing/2014/main" id="{2AC80306-BB25-4F38-F872-83349726E27A}"/>
              </a:ext>
            </a:extLst>
          </p:cNvPr>
          <p:cNvSpPr>
            <a:spLocks noGrp="1"/>
          </p:cNvSpPr>
          <p:nvPr>
            <p:ph idx="1"/>
          </p:nvPr>
        </p:nvSpPr>
        <p:spPr>
          <a:xfrm>
            <a:off x="919480" y="1619568"/>
            <a:ext cx="10515600" cy="4351338"/>
          </a:xfrm>
        </p:spPr>
        <p:txBody>
          <a:bodyPr/>
          <a:lstStyle/>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Affiliation with payment gateways (VISA, MasterCard, American Express)</a:t>
            </a:r>
          </a:p>
          <a:p>
            <a:pPr>
              <a:buFont typeface="Wingdings" panose="05000000000000000000" pitchFamily="2" charset="2"/>
              <a:buChar char="Ø"/>
            </a:pPr>
            <a:r>
              <a:rPr lang="en-GB" dirty="0"/>
              <a:t>Reduction of costs </a:t>
            </a:r>
          </a:p>
          <a:p>
            <a:pPr>
              <a:buFont typeface="Wingdings" panose="05000000000000000000" pitchFamily="2" charset="2"/>
              <a:buChar char="Ø"/>
            </a:pPr>
            <a:r>
              <a:rPr lang="en-GB" dirty="0"/>
              <a:t>Addendum of services (</a:t>
            </a:r>
            <a:r>
              <a:rPr lang="en-GB" dirty="0" err="1"/>
              <a:t>AirBnB</a:t>
            </a:r>
            <a:r>
              <a:rPr lang="en-GB" dirty="0"/>
              <a:t>, Booking.com)</a:t>
            </a:r>
          </a:p>
          <a:p>
            <a:pPr>
              <a:buFont typeface="Wingdings" panose="05000000000000000000" pitchFamily="2" charset="2"/>
              <a:buChar char="Ø"/>
            </a:pPr>
            <a:r>
              <a:rPr lang="en-GB" dirty="0"/>
              <a:t>Long term partnership and collaboration (HE,2007)</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834596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DBD2CCA-A5AF-0730-B0CA-9ECB85379EA1}"/>
              </a:ext>
            </a:extLst>
          </p:cNvPr>
          <p:cNvSpPr>
            <a:spLocks noGrp="1"/>
          </p:cNvSpPr>
          <p:nvPr>
            <p:ph type="subTitle" idx="1"/>
          </p:nvPr>
        </p:nvSpPr>
        <p:spPr>
          <a:xfrm>
            <a:off x="1996751" y="1429418"/>
            <a:ext cx="7352522" cy="380070"/>
          </a:xfrm>
        </p:spPr>
        <p:txBody>
          <a:bodyPr>
            <a:normAutofit fontScale="92500" lnSpcReduction="10000"/>
          </a:bodyPr>
          <a:lstStyle/>
          <a:p>
            <a:r>
              <a:rPr lang="en-GB" i="1" dirty="0">
                <a:highlight>
                  <a:srgbClr val="FF0000"/>
                </a:highlight>
                <a:latin typeface="Times New Roman" panose="02020603050405020304" pitchFamily="18" charset="0"/>
                <a:cs typeface="Times New Roman" panose="02020603050405020304" pitchFamily="18" charset="0"/>
              </a:rPr>
              <a:t>LESSONS LEARNED FROM CASE STUDY</a:t>
            </a:r>
          </a:p>
        </p:txBody>
      </p:sp>
      <p:sp>
        <p:nvSpPr>
          <p:cNvPr id="6" name="TextBox 5">
            <a:extLst>
              <a:ext uri="{FF2B5EF4-FFF2-40B4-BE49-F238E27FC236}">
                <a16:creationId xmlns:a16="http://schemas.microsoft.com/office/drawing/2014/main" id="{FDE0DAE1-5A86-DECB-1485-0D0D6845C043}"/>
              </a:ext>
            </a:extLst>
          </p:cNvPr>
          <p:cNvSpPr txBox="1"/>
          <p:nvPr/>
        </p:nvSpPr>
        <p:spPr>
          <a:xfrm>
            <a:off x="1096407" y="1819968"/>
            <a:ext cx="5710335" cy="329320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The impact of modern technology on the company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Company background and origins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Company evolution , communication and marketing methods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Company customer service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17DE4789-4C1F-A87C-6C7C-56F5639CCF43}"/>
              </a:ext>
            </a:extLst>
          </p:cNvPr>
          <p:cNvSpPr txBox="1"/>
          <p:nvPr/>
        </p:nvSpPr>
        <p:spPr>
          <a:xfrm>
            <a:off x="1352939" y="4511944"/>
            <a:ext cx="8425543"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Holiday Inn was an idea of Kemmons Wilson , who decided to reinvent the lodging industry after a bad experience he had in a vacation with his wife and five children trying to visit Washington in 1951 . A year later , he took knowledge of how he could have improved and renovate the lodging industry , in 1952 Kemmons Wilson opened the first Holiday Inns hotel in Memphis , TN . Available at  </a:t>
            </a:r>
            <a:r>
              <a:rPr kumimoji="0" lang="en-GB" sz="160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hlinkClick r:id="rId3"/>
              </a:rPr>
              <a:t>http://kwilson.com/our-story/holiday-inn/</a:t>
            </a:r>
            <a:r>
              <a:rPr kumimoji="0" lang="en-GB" sz="160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 accessed 28/07/2022 )</a:t>
            </a:r>
            <a:endParaRPr kumimoji="0" lang="en-GB" sz="16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9" name="Title 8">
            <a:extLst>
              <a:ext uri="{FF2B5EF4-FFF2-40B4-BE49-F238E27FC236}">
                <a16:creationId xmlns:a16="http://schemas.microsoft.com/office/drawing/2014/main" id="{B079702B-4F1E-5C5A-591F-893966708445}"/>
              </a:ext>
            </a:extLst>
          </p:cNvPr>
          <p:cNvSpPr>
            <a:spLocks noGrp="1"/>
          </p:cNvSpPr>
          <p:nvPr>
            <p:ph type="ctrTitle"/>
          </p:nvPr>
        </p:nvSpPr>
        <p:spPr>
          <a:xfrm>
            <a:off x="1524001" y="1122363"/>
            <a:ext cx="625150" cy="333213"/>
          </a:xfrm>
        </p:spPr>
        <p:txBody>
          <a:bodyPr>
            <a:normAutofit fontScale="90000"/>
          </a:bodyPr>
          <a:lstStyle/>
          <a:p>
            <a:r>
              <a:rPr lang="en-GB" dirty="0"/>
              <a:t> </a:t>
            </a:r>
          </a:p>
        </p:txBody>
      </p:sp>
      <p:pic>
        <p:nvPicPr>
          <p:cNvPr id="1028" name="Picture 4" descr="Holiday Inn - Wikipedia">
            <a:extLst>
              <a:ext uri="{FF2B5EF4-FFF2-40B4-BE49-F238E27FC236}">
                <a16:creationId xmlns:a16="http://schemas.microsoft.com/office/drawing/2014/main" id="{938551BA-2ED7-FA04-3B56-04118274B9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8470" y="128135"/>
            <a:ext cx="1421484" cy="1160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1346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CF680E-4E0F-1607-02E0-5DCD190F5488}"/>
              </a:ext>
            </a:extLst>
          </p:cNvPr>
          <p:cNvSpPr>
            <a:spLocks noGrp="1"/>
          </p:cNvSpPr>
          <p:nvPr>
            <p:ph type="title"/>
          </p:nvPr>
        </p:nvSpPr>
        <p:spPr/>
        <p:txBody>
          <a:bodyPr/>
          <a:lstStyle/>
          <a:p>
            <a:pPr marL="742950" indent="-742950" algn="ctr">
              <a:buFont typeface="+mj-lt"/>
              <a:buAutoNum type="arabicPeriod"/>
            </a:pPr>
            <a:r>
              <a:rPr lang="en-GB" dirty="0">
                <a:latin typeface="Algerian" panose="04020705040A02060702" pitchFamily="82" charset="0"/>
              </a:rPr>
              <a:t>SKILLS GAINED</a:t>
            </a:r>
          </a:p>
        </p:txBody>
      </p:sp>
      <p:sp>
        <p:nvSpPr>
          <p:cNvPr id="5" name="Content Placeholder 4">
            <a:extLst>
              <a:ext uri="{FF2B5EF4-FFF2-40B4-BE49-F238E27FC236}">
                <a16:creationId xmlns:a16="http://schemas.microsoft.com/office/drawing/2014/main" id="{9929E422-068D-1850-761B-99A68AA3D891}"/>
              </a:ext>
            </a:extLst>
          </p:cNvPr>
          <p:cNvSpPr>
            <a:spLocks noGrp="1"/>
          </p:cNvSpPr>
          <p:nvPr>
            <p:ph idx="1"/>
          </p:nvPr>
        </p:nvSpPr>
        <p:spPr/>
        <p:txBody>
          <a:bodyPr/>
          <a:lstStyle/>
          <a:p>
            <a:pPr>
              <a:buFont typeface="Wingdings" panose="05000000000000000000" pitchFamily="2" charset="2"/>
              <a:buChar char="Ø"/>
            </a:pPr>
            <a:r>
              <a:rPr lang="en-GB" dirty="0"/>
              <a:t>Researching skills : </a:t>
            </a:r>
            <a:r>
              <a:rPr lang="en-GB" sz="1600" i="1" dirty="0"/>
              <a:t>ability to conduct an accurate researches about a main subject or a precise article </a:t>
            </a:r>
          </a:p>
          <a:p>
            <a:pPr>
              <a:buFont typeface="Wingdings" panose="05000000000000000000" pitchFamily="2" charset="2"/>
              <a:buChar char="Ø"/>
            </a:pPr>
            <a:endParaRPr lang="en-GB" dirty="0"/>
          </a:p>
          <a:p>
            <a:pPr>
              <a:buFont typeface="Wingdings" panose="05000000000000000000" pitchFamily="2" charset="2"/>
              <a:buChar char="Ø"/>
            </a:pPr>
            <a:r>
              <a:rPr lang="en-GB" dirty="0"/>
              <a:t>Analysing skills: </a:t>
            </a:r>
            <a:r>
              <a:rPr lang="en-GB" sz="1600" dirty="0"/>
              <a:t>Paying attention to details, recognising keys words , able to break down information , combine ideas , self-reflective skills  , etc…</a:t>
            </a:r>
          </a:p>
          <a:p>
            <a:pPr>
              <a:buFont typeface="Wingdings" panose="05000000000000000000" pitchFamily="2" charset="2"/>
              <a:buChar char="Ø"/>
            </a:pPr>
            <a:endParaRPr lang="en-GB" dirty="0"/>
          </a:p>
          <a:p>
            <a:pPr>
              <a:buFont typeface="Wingdings" panose="05000000000000000000" pitchFamily="2" charset="2"/>
              <a:buChar char="Ø"/>
            </a:pPr>
            <a:r>
              <a:rPr lang="en-GB" dirty="0"/>
              <a:t>Communication skills :</a:t>
            </a:r>
            <a:r>
              <a:rPr lang="en-GB" sz="1600" i="1" dirty="0"/>
              <a:t> make sure that the message and information gets understood .</a:t>
            </a:r>
          </a:p>
          <a:p>
            <a:pPr>
              <a:buFont typeface="Wingdings" panose="05000000000000000000" pitchFamily="2" charset="2"/>
              <a:buChar char="Ø"/>
            </a:pPr>
            <a:endParaRPr lang="en-GB" sz="1600" i="1" dirty="0"/>
          </a:p>
          <a:p>
            <a:pPr>
              <a:buFont typeface="Wingdings" panose="05000000000000000000" pitchFamily="2" charset="2"/>
              <a:buChar char="Ø"/>
            </a:pPr>
            <a:r>
              <a:rPr lang="en-GB" i="1" dirty="0"/>
              <a:t>Digital </a:t>
            </a:r>
            <a:r>
              <a:rPr lang="en-GB" dirty="0"/>
              <a:t>skills : </a:t>
            </a:r>
            <a:r>
              <a:rPr lang="en-GB" sz="1600" dirty="0"/>
              <a:t>able to digitalise your own work , resume it and present it in a way that it get understood in the easiest way as possible .</a:t>
            </a:r>
            <a:endParaRPr lang="en-GB" sz="1600" i="1" dirty="0"/>
          </a:p>
        </p:txBody>
      </p:sp>
    </p:spTree>
    <p:extLst>
      <p:ext uri="{BB962C8B-B14F-4D97-AF65-F5344CB8AC3E}">
        <p14:creationId xmlns:p14="http://schemas.microsoft.com/office/powerpoint/2010/main" val="3361101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EF72-CD13-05DC-A19A-9F4C7B165C04}"/>
              </a:ext>
            </a:extLst>
          </p:cNvPr>
          <p:cNvSpPr>
            <a:spLocks noGrp="1"/>
          </p:cNvSpPr>
          <p:nvPr>
            <p:ph type="title"/>
          </p:nvPr>
        </p:nvSpPr>
        <p:spPr/>
        <p:txBody>
          <a:bodyPr/>
          <a:lstStyle/>
          <a:p>
            <a:pPr algn="ctr"/>
            <a:r>
              <a:rPr lang="en-GB" dirty="0">
                <a:latin typeface="Algerian" panose="04020705040A02060702" pitchFamily="82" charset="0"/>
              </a:rPr>
              <a:t>2. CHALLENGES ENCONTRED</a:t>
            </a:r>
            <a:endParaRPr lang="en-GB" dirty="0"/>
          </a:p>
        </p:txBody>
      </p:sp>
      <p:sp>
        <p:nvSpPr>
          <p:cNvPr id="3" name="Content Placeholder 2">
            <a:extLst>
              <a:ext uri="{FF2B5EF4-FFF2-40B4-BE49-F238E27FC236}">
                <a16:creationId xmlns:a16="http://schemas.microsoft.com/office/drawing/2014/main" id="{1C7DB358-CE1C-9799-AB68-FA8A5F0BB3D9}"/>
              </a:ext>
            </a:extLst>
          </p:cNvPr>
          <p:cNvSpPr>
            <a:spLocks noGrp="1"/>
          </p:cNvSpPr>
          <p:nvPr>
            <p:ph idx="1"/>
          </p:nvPr>
        </p:nvSpPr>
        <p:spPr/>
        <p:txBody>
          <a:bodyPr/>
          <a:lstStyle/>
          <a:p>
            <a:pPr>
              <a:buFont typeface="Wingdings" panose="05000000000000000000" pitchFamily="2" charset="2"/>
              <a:buChar char="v"/>
            </a:pPr>
            <a:r>
              <a:rPr lang="en-GB" dirty="0"/>
              <a:t> communication : </a:t>
            </a:r>
            <a:r>
              <a:rPr lang="en-GB" sz="2000" i="1" dirty="0"/>
              <a:t>lacking of communication between group members and inability to compare their researches or exchange ideas. </a:t>
            </a:r>
          </a:p>
          <a:p>
            <a:pPr>
              <a:buFont typeface="Wingdings" panose="05000000000000000000" pitchFamily="2" charset="2"/>
              <a:buChar char="v"/>
            </a:pPr>
            <a:r>
              <a:rPr lang="en-GB" dirty="0"/>
              <a:t>Organisation : </a:t>
            </a:r>
            <a:r>
              <a:rPr lang="en-GB" sz="2000" i="1" dirty="0"/>
              <a:t>group members were on different spaces and time from each other , so they were unable to communicate efficiently .</a:t>
            </a:r>
          </a:p>
          <a:p>
            <a:pPr>
              <a:buFont typeface="Wingdings" panose="05000000000000000000" pitchFamily="2" charset="2"/>
              <a:buChar char="v"/>
            </a:pPr>
            <a:r>
              <a:rPr lang="en-GB" dirty="0"/>
              <a:t>Just able to rely on yourself: </a:t>
            </a:r>
            <a:r>
              <a:rPr lang="en-GB" sz="2000" i="1" dirty="0"/>
              <a:t>self-based presentation ,can only rely on your own skill individually .</a:t>
            </a:r>
          </a:p>
          <a:p>
            <a:pPr>
              <a:buFont typeface="Wingdings" panose="05000000000000000000" pitchFamily="2" charset="2"/>
              <a:buChar char="v"/>
            </a:pPr>
            <a:r>
              <a:rPr lang="en-GB" dirty="0"/>
              <a:t>Reliability of the source : </a:t>
            </a:r>
            <a:r>
              <a:rPr lang="en-GB" sz="2000" i="1" dirty="0"/>
              <a:t>making sure that the source where the information comes from is reliable .</a:t>
            </a:r>
          </a:p>
          <a:p>
            <a:pPr>
              <a:buFont typeface="Wingdings" panose="05000000000000000000" pitchFamily="2" charset="2"/>
              <a:buChar char="v"/>
            </a:pPr>
            <a:endParaRPr lang="en-GB" dirty="0"/>
          </a:p>
          <a:p>
            <a:pPr>
              <a:buFont typeface="Wingdings" panose="05000000000000000000" pitchFamily="2" charset="2"/>
              <a:buChar char="v"/>
            </a:pPr>
            <a:endParaRPr lang="en-GB" sz="2000" i="1"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1807147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FB87-BD55-D342-D3E2-DF28038C429D}"/>
              </a:ext>
            </a:extLst>
          </p:cNvPr>
          <p:cNvSpPr>
            <a:spLocks noGrp="1"/>
          </p:cNvSpPr>
          <p:nvPr>
            <p:ph type="title"/>
          </p:nvPr>
        </p:nvSpPr>
        <p:spPr/>
        <p:txBody>
          <a:bodyPr/>
          <a:lstStyle/>
          <a:p>
            <a:pPr algn="ctr"/>
            <a:r>
              <a:rPr lang="en-GB" dirty="0">
                <a:latin typeface="Algerian" panose="04020705040A02060702" pitchFamily="82" charset="0"/>
              </a:rPr>
              <a:t>3. BENEFITS GIANED COMPLETING THE TASK</a:t>
            </a:r>
            <a:endParaRPr lang="en-GB" dirty="0"/>
          </a:p>
        </p:txBody>
      </p:sp>
      <p:sp>
        <p:nvSpPr>
          <p:cNvPr id="3" name="Content Placeholder 2">
            <a:extLst>
              <a:ext uri="{FF2B5EF4-FFF2-40B4-BE49-F238E27FC236}">
                <a16:creationId xmlns:a16="http://schemas.microsoft.com/office/drawing/2014/main" id="{574CB90D-0B0F-ACE6-19DB-3E42F01F54DF}"/>
              </a:ext>
            </a:extLst>
          </p:cNvPr>
          <p:cNvSpPr>
            <a:spLocks noGrp="1"/>
          </p:cNvSpPr>
          <p:nvPr>
            <p:ph idx="1"/>
          </p:nvPr>
        </p:nvSpPr>
        <p:spPr>
          <a:xfrm>
            <a:off x="2461727" y="1690688"/>
            <a:ext cx="6178419" cy="1962604"/>
          </a:xfrm>
        </p:spPr>
        <p:txBody>
          <a:bodyPr>
            <a:normAutofit fontScale="47500" lnSpcReduction="20000"/>
          </a:bodyPr>
          <a:lstStyle/>
          <a:p>
            <a:pPr algn="ctr">
              <a:buFont typeface="Wingdings" panose="05000000000000000000" pitchFamily="2" charset="2"/>
              <a:buChar char="ü"/>
            </a:pPr>
            <a:r>
              <a:rPr lang="en-GB" b="1" dirty="0"/>
              <a:t>Learned how Holiday inn hotel and IGH group hotel work </a:t>
            </a:r>
          </a:p>
          <a:p>
            <a:pPr algn="ctr">
              <a:buFont typeface="Wingdings" panose="05000000000000000000" pitchFamily="2" charset="2"/>
              <a:buChar char="ü"/>
            </a:pPr>
            <a:endParaRPr lang="en-GB" b="1" dirty="0"/>
          </a:p>
          <a:p>
            <a:pPr algn="ctr">
              <a:buFont typeface="Wingdings" panose="05000000000000000000" pitchFamily="2" charset="2"/>
              <a:buChar char="ü"/>
            </a:pPr>
            <a:r>
              <a:rPr lang="en-GB" b="1" dirty="0"/>
              <a:t>The type of software they use to run the businesses</a:t>
            </a:r>
          </a:p>
          <a:p>
            <a:pPr algn="ctr">
              <a:buFont typeface="Wingdings" panose="05000000000000000000" pitchFamily="2" charset="2"/>
              <a:buChar char="ü"/>
            </a:pPr>
            <a:endParaRPr lang="en-GB" b="1" dirty="0"/>
          </a:p>
          <a:p>
            <a:pPr algn="ctr">
              <a:buFont typeface="Wingdings" panose="05000000000000000000" pitchFamily="2" charset="2"/>
              <a:buChar char="ü"/>
            </a:pPr>
            <a:r>
              <a:rPr lang="en-GB" b="1" dirty="0"/>
              <a:t>When and how the company merged  </a:t>
            </a:r>
          </a:p>
          <a:p>
            <a:pPr algn="ctr">
              <a:buFont typeface="Wingdings" panose="05000000000000000000" pitchFamily="2" charset="2"/>
              <a:buChar char="ü"/>
            </a:pPr>
            <a:endParaRPr lang="en-GB" b="1" dirty="0"/>
          </a:p>
          <a:p>
            <a:pPr algn="ctr">
              <a:buFont typeface="Wingdings" panose="05000000000000000000" pitchFamily="2" charset="2"/>
              <a:buChar char="ü"/>
            </a:pPr>
            <a:r>
              <a:rPr lang="en-GB" b="1" dirty="0"/>
              <a:t>The evolution of the company </a:t>
            </a:r>
          </a:p>
          <a:p>
            <a:pPr algn="ctr">
              <a:buFont typeface="Courier New" panose="02070309020205020404" pitchFamily="49" charset="0"/>
              <a:buChar char="o"/>
            </a:pPr>
            <a:endParaRPr lang="en-GB" dirty="0"/>
          </a:p>
        </p:txBody>
      </p:sp>
      <p:sp>
        <p:nvSpPr>
          <p:cNvPr id="4" name="TextBox 3">
            <a:extLst>
              <a:ext uri="{FF2B5EF4-FFF2-40B4-BE49-F238E27FC236}">
                <a16:creationId xmlns:a16="http://schemas.microsoft.com/office/drawing/2014/main" id="{7C03BFA8-7406-E367-690F-BAF57C665CC4}"/>
              </a:ext>
            </a:extLst>
          </p:cNvPr>
          <p:cNvSpPr txBox="1"/>
          <p:nvPr/>
        </p:nvSpPr>
        <p:spPr>
          <a:xfrm>
            <a:off x="989045" y="3900195"/>
            <a:ext cx="9937102" cy="258532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Referencing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Available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https://en.wikipedia.org/wiki/Holiday_Inn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https://www.wikiwand.com/en/Holiday_Inn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http://kwilson.com/our-story/holiday-inn/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15286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DED8250749D1E4C9ACB0D7EE238932F" ma:contentTypeVersion="4" ma:contentTypeDescription="Create a new document." ma:contentTypeScope="" ma:versionID="c1d437037a315027aed1fa9bf58f14a4">
  <xsd:schema xmlns:xsd="http://www.w3.org/2001/XMLSchema" xmlns:xs="http://www.w3.org/2001/XMLSchema" xmlns:p="http://schemas.microsoft.com/office/2006/metadata/properties" xmlns:ns3="84afd9e4-4f67-4839-ba6f-a8afd8eada7a" targetNamespace="http://schemas.microsoft.com/office/2006/metadata/properties" ma:root="true" ma:fieldsID="44d00d6c18702dd30c4e5fd299ce5973" ns3:_="">
    <xsd:import namespace="84afd9e4-4f67-4839-ba6f-a8afd8eada7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fd9e4-4f67-4839-ba6f-a8afd8eada7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84afd9e4-4f67-4839-ba6f-a8afd8eada7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3DC629-FD0C-4713-9B16-23BBA1B09C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afd9e4-4f67-4839-ba6f-a8afd8eada7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0C81F5-4E08-4068-8DC9-6D21305E57B8}">
  <ds:schemaRefs>
    <ds:schemaRef ds:uri="http://www.w3.org/XML/1998/namespace"/>
    <ds:schemaRef ds:uri="http://schemas.microsoft.com/office/2006/metadata/propertie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84afd9e4-4f67-4839-ba6f-a8afd8eada7a"/>
    <ds:schemaRef ds:uri="http://purl.org/dc/terms/"/>
    <ds:schemaRef ds:uri="http://purl.org/dc/elements/1.1/"/>
  </ds:schemaRefs>
</ds:datastoreItem>
</file>

<file path=customXml/itemProps3.xml><?xml version="1.0" encoding="utf-8"?>
<ds:datastoreItem xmlns:ds="http://schemas.openxmlformats.org/officeDocument/2006/customXml" ds:itemID="{2119E3DC-63DC-4703-A1A6-A21819296CF6}">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Ion Boardroom</Template>
  <TotalTime>0</TotalTime>
  <Words>1137</Words>
  <Application>Microsoft Office PowerPoint</Application>
  <PresentationFormat>Widescreen</PresentationFormat>
  <Paragraphs>132</Paragraphs>
  <Slides>18</Slides>
  <Notes>0</Notes>
  <HiddenSlides>0</HiddenSlides>
  <MMClips>0</MMClips>
  <ScaleCrop>false</ScaleCrop>
  <HeadingPairs>
    <vt:vector size="4" baseType="variant">
      <vt:variant>
        <vt:lpstr>Theme</vt:lpstr>
      </vt:variant>
      <vt:variant>
        <vt:i4>3</vt:i4>
      </vt:variant>
      <vt:variant>
        <vt:lpstr>Slide Titles</vt:lpstr>
      </vt:variant>
      <vt:variant>
        <vt:i4>18</vt:i4>
      </vt:variant>
    </vt:vector>
  </HeadingPairs>
  <TitlesOfParts>
    <vt:vector size="21" baseType="lpstr">
      <vt:lpstr>Atlas</vt:lpstr>
      <vt:lpstr>Office Theme</vt:lpstr>
      <vt:lpstr>Office Theme</vt:lpstr>
      <vt:lpstr> </vt:lpstr>
      <vt:lpstr>PowerPoint Presentation</vt:lpstr>
      <vt:lpstr>PowerPoint Presentation</vt:lpstr>
      <vt:lpstr>Insights of the modern technology introduced </vt:lpstr>
      <vt:lpstr>PowerPoint Presentation</vt:lpstr>
      <vt:lpstr>Online payment system</vt:lpstr>
      <vt:lpstr>Challenges before introducing the technology</vt:lpstr>
      <vt:lpstr>“Look Again”</vt:lpstr>
      <vt:lpstr>Holiday Inn</vt:lpstr>
      <vt:lpstr>Companies struggles</vt:lpstr>
      <vt:lpstr>The impact of the modern technology</vt:lpstr>
      <vt:lpstr>How the customers are benefited by the technology</vt:lpstr>
      <vt:lpstr>How the employees are benefited</vt:lpstr>
      <vt:lpstr>How suppliers are benefited</vt:lpstr>
      <vt:lpstr> </vt:lpstr>
      <vt:lpstr>SKILLS GAINED</vt:lpstr>
      <vt:lpstr>2. CHALLENGES ENCONTRED</vt:lpstr>
      <vt:lpstr>3. BENEFITS GIANED COMPLETING THE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Liviu Dragoi</dc:creator>
  <cp:lastModifiedBy>Liviu Dragoi (2133524)</cp:lastModifiedBy>
  <cp:revision>13</cp:revision>
  <dcterms:created xsi:type="dcterms:W3CDTF">2022-07-22T08:23:12Z</dcterms:created>
  <dcterms:modified xsi:type="dcterms:W3CDTF">2022-08-05T16:49:14Z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0x010100EDED8250749D1E4C9ACB0D7EE238932F</vt:lpwstr>
  </property>
</Properties>
</file>